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6492" y="0"/>
            <a:ext cx="7791015" cy="1773545"/>
          </a:xfrm>
          <a:prstGeom prst="rect"/>
        </p:spPr>
      </p:pic>
      <p:sp>
        <p:nvSpPr>
          <p:cNvPr id="1048576" name=""/>
          <p:cNvSpPr txBox="1"/>
          <p:nvPr/>
        </p:nvSpPr>
        <p:spPr>
          <a:xfrm>
            <a:off x="752822" y="1773545"/>
            <a:ext cx="7696764" cy="18186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400" lang="en-US">
                <a:solidFill>
                  <a:srgbClr val="000000"/>
                </a:solidFill>
              </a:rPr>
              <a:t>D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p</a:t>
            </a:r>
            <a:r>
              <a:rPr b="1" sz="2400" lang="en-US">
                <a:solidFill>
                  <a:srgbClr val="000000"/>
                </a:solidFill>
              </a:rPr>
              <a:t>a</a:t>
            </a:r>
            <a:r>
              <a:rPr b="1" sz="2400" lang="en-US">
                <a:solidFill>
                  <a:srgbClr val="000000"/>
                </a:solidFill>
              </a:rPr>
              <a:t>rtment </a:t>
            </a:r>
            <a:r>
              <a:rPr b="1" sz="2400" lang="en-US">
                <a:solidFill>
                  <a:srgbClr val="000000"/>
                </a:solidFill>
              </a:rPr>
              <a:t>of </a:t>
            </a:r>
            <a:r>
              <a:rPr b="1" sz="2400" lang="en-US">
                <a:solidFill>
                  <a:srgbClr val="000000"/>
                </a:solidFill>
              </a:rPr>
              <a:t>electronics </a:t>
            </a:r>
            <a:r>
              <a:rPr b="1" sz="2400" lang="en-US">
                <a:solidFill>
                  <a:srgbClr val="000000"/>
                </a:solidFill>
              </a:rPr>
              <a:t>and </a:t>
            </a:r>
            <a:r>
              <a:rPr b="1" sz="2400" lang="en-US">
                <a:solidFill>
                  <a:srgbClr val="000000"/>
                </a:solidFill>
              </a:rPr>
              <a:t>communication </a:t>
            </a:r>
            <a:r>
              <a:rPr b="1" sz="2400" lang="en-US">
                <a:solidFill>
                  <a:srgbClr val="000000"/>
                </a:solidFill>
              </a:rPr>
              <a:t>engineering </a:t>
            </a:r>
            <a:endParaRPr sz="2000" lang="en-AU">
              <a:solidFill>
                <a:srgbClr val="000000"/>
              </a:solidFill>
            </a:endParaRPr>
          </a:p>
          <a:p>
            <a:pPr algn="ctr"/>
            <a:endParaRPr sz="2400" lang="en-AU">
              <a:solidFill>
                <a:srgbClr val="000000"/>
              </a:solidFill>
            </a:endParaRPr>
          </a:p>
          <a:p>
            <a:pPr algn="ctr"/>
            <a:r>
              <a:rPr b="0" sz="2000" lang="en-US">
                <a:solidFill>
                  <a:srgbClr val="000000"/>
                </a:solidFill>
              </a:rPr>
              <a:t>S</a:t>
            </a:r>
            <a:r>
              <a:rPr b="0" sz="2000" lang="en-US">
                <a:solidFill>
                  <a:srgbClr val="000000"/>
                </a:solidFill>
              </a:rPr>
              <a:t>u</a:t>
            </a:r>
            <a:r>
              <a:rPr b="0" sz="2000" lang="en-US">
                <a:solidFill>
                  <a:srgbClr val="000000"/>
                </a:solidFill>
              </a:rPr>
              <a:t>bject</a:t>
            </a:r>
            <a:r>
              <a:rPr b="0" sz="2000" lang="en-US">
                <a:solidFill>
                  <a:srgbClr val="000000"/>
                </a:solidFill>
              </a:rPr>
              <a:t>:</a:t>
            </a:r>
            <a:r>
              <a:rPr b="0" sz="2000" lang="en-US">
                <a:solidFill>
                  <a:srgbClr val="000000"/>
                </a:solidFill>
              </a:rPr>
              <a:t>-</a:t>
            </a:r>
            <a:r>
              <a:rPr b="0" sz="2000" lang="en-US">
                <a:solidFill>
                  <a:srgbClr val="000000"/>
                </a:solidFill>
              </a:rPr>
              <a:t> </a:t>
            </a:r>
            <a:r>
              <a:rPr b="0" sz="2000" lang="en-US">
                <a:solidFill>
                  <a:srgbClr val="000000"/>
                </a:solidFill>
              </a:rPr>
              <a:t>A</a:t>
            </a:r>
            <a:r>
              <a:rPr b="0" sz="2000" lang="en-US">
                <a:solidFill>
                  <a:srgbClr val="000000"/>
                </a:solidFill>
              </a:rPr>
              <a:t>d</a:t>
            </a:r>
            <a:r>
              <a:rPr b="0" sz="2000" lang="en-US">
                <a:solidFill>
                  <a:srgbClr val="000000"/>
                </a:solidFill>
              </a:rPr>
              <a:t>v</a:t>
            </a:r>
            <a:r>
              <a:rPr b="0" sz="2000" lang="en-US">
                <a:solidFill>
                  <a:srgbClr val="000000"/>
                </a:solidFill>
              </a:rPr>
              <a:t>a</a:t>
            </a:r>
            <a:r>
              <a:rPr b="0" sz="2000" lang="en-US">
                <a:solidFill>
                  <a:srgbClr val="000000"/>
                </a:solidFill>
              </a:rPr>
              <a:t>nced </a:t>
            </a:r>
            <a:r>
              <a:rPr b="0" sz="2000" lang="en-US">
                <a:solidFill>
                  <a:srgbClr val="000000"/>
                </a:solidFill>
              </a:rPr>
              <a:t>English </a:t>
            </a:r>
            <a:r>
              <a:rPr b="0" sz="2000" lang="en-US">
                <a:solidFill>
                  <a:srgbClr val="000000"/>
                </a:solidFill>
              </a:rPr>
              <a:t>c</a:t>
            </a:r>
            <a:r>
              <a:rPr b="0" sz="2000" lang="en-US">
                <a:solidFill>
                  <a:srgbClr val="000000"/>
                </a:solidFill>
              </a:rPr>
              <a:t>o</a:t>
            </a:r>
            <a:r>
              <a:rPr b="0" sz="2000" lang="en-US">
                <a:solidFill>
                  <a:srgbClr val="000000"/>
                </a:solidFill>
              </a:rPr>
              <a:t>m</a:t>
            </a:r>
            <a:r>
              <a:rPr b="0" sz="2000" lang="en-US">
                <a:solidFill>
                  <a:srgbClr val="000000"/>
                </a:solidFill>
              </a:rPr>
              <a:t>m</a:t>
            </a:r>
            <a:r>
              <a:rPr b="0" sz="2000" lang="en-US">
                <a:solidFill>
                  <a:srgbClr val="000000"/>
                </a:solidFill>
              </a:rPr>
              <a:t>u</a:t>
            </a:r>
            <a:r>
              <a:rPr b="0" sz="2000" lang="en-US">
                <a:solidFill>
                  <a:srgbClr val="000000"/>
                </a:solidFill>
              </a:rPr>
              <a:t>nication </a:t>
            </a:r>
            <a:r>
              <a:rPr b="0" sz="2000" lang="en-US">
                <a:solidFill>
                  <a:srgbClr val="000000"/>
                </a:solidFill>
              </a:rPr>
              <a:t>s</a:t>
            </a:r>
            <a:r>
              <a:rPr b="0" sz="2000" lang="en-US">
                <a:solidFill>
                  <a:srgbClr val="000000"/>
                </a:solidFill>
              </a:rPr>
              <a:t>k</a:t>
            </a:r>
            <a:r>
              <a:rPr b="0" sz="2000" lang="en-US">
                <a:solidFill>
                  <a:srgbClr val="000000"/>
                </a:solidFill>
              </a:rPr>
              <a:t>i</a:t>
            </a:r>
            <a:r>
              <a:rPr b="0" sz="2000" lang="en-US">
                <a:solidFill>
                  <a:srgbClr val="000000"/>
                </a:solidFill>
              </a:rPr>
              <a:t>lls </a:t>
            </a:r>
            <a:r>
              <a:rPr b="0" sz="2000" lang="en-US">
                <a:solidFill>
                  <a:srgbClr val="000000"/>
                </a:solidFill>
              </a:rPr>
              <a:t>laboratory </a:t>
            </a:r>
            <a:endParaRPr sz="2000" lang="en-AU">
              <a:solidFill>
                <a:srgbClr val="000000"/>
              </a:solidFill>
            </a:endParaRPr>
          </a:p>
          <a:p>
            <a:pPr algn="ctr"/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ic</a:t>
            </a:r>
            <a:r>
              <a:rPr b="0" sz="2400" lang="en-US">
                <a:solidFill>
                  <a:srgbClr val="000000"/>
                </a:solidFill>
              </a:rPr>
              <a:t>:</a:t>
            </a:r>
            <a:r>
              <a:rPr b="0" sz="2400" lang="en-US">
                <a:solidFill>
                  <a:srgbClr val="000000"/>
                </a:solidFill>
              </a:rPr>
              <a:t>-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AM </a:t>
            </a:r>
            <a:r>
              <a:rPr b="0" sz="2400" lang="en-US">
                <a:solidFill>
                  <a:srgbClr val="000000"/>
                </a:solidFill>
              </a:rPr>
              <a:t>J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THARA </a:t>
            </a:r>
            <a:endParaRPr sz="2000" lang="en-AU">
              <a:solidFill>
                <a:srgbClr val="000000"/>
              </a:solidFill>
            </a:endParaRPr>
          </a:p>
        </p:txBody>
      </p:sp>
      <p:sp>
        <p:nvSpPr>
          <p:cNvPr id="1048577" name=""/>
          <p:cNvSpPr txBox="1"/>
          <p:nvPr/>
        </p:nvSpPr>
        <p:spPr>
          <a:xfrm>
            <a:off x="194310" y="4184133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b="0" sz="1800" lang="en-US">
                <a:solidFill>
                  <a:srgbClr val="000000"/>
                </a:solidFill>
              </a:rPr>
              <a:t>F</a:t>
            </a:r>
            <a:r>
              <a:rPr b="0" sz="1800" lang="en-US">
                <a:solidFill>
                  <a:srgbClr val="000000"/>
                </a:solidFill>
              </a:rPr>
              <a:t>a</a:t>
            </a:r>
            <a:r>
              <a:rPr b="0" sz="1800" lang="en-US">
                <a:solidFill>
                  <a:srgbClr val="000000"/>
                </a:solidFill>
              </a:rPr>
              <a:t>c</a:t>
            </a:r>
            <a:r>
              <a:rPr b="0" sz="1800" lang="en-US">
                <a:solidFill>
                  <a:srgbClr val="000000"/>
                </a:solidFill>
              </a:rPr>
              <a:t>u</a:t>
            </a:r>
            <a:r>
              <a:rPr b="0" sz="1800" lang="en-US">
                <a:solidFill>
                  <a:srgbClr val="000000"/>
                </a:solidFill>
              </a:rPr>
              <a:t>lty </a:t>
            </a:r>
            <a:r>
              <a:rPr b="0" sz="1800" lang="en-US">
                <a:solidFill>
                  <a:srgbClr val="000000"/>
                </a:solidFill>
              </a:rPr>
              <a:t>n</a:t>
            </a:r>
            <a:r>
              <a:rPr b="0" sz="1800" lang="en-US">
                <a:solidFill>
                  <a:srgbClr val="000000"/>
                </a:solidFill>
              </a:rPr>
              <a:t>a</a:t>
            </a:r>
            <a:r>
              <a:rPr b="0" sz="1800" lang="en-US">
                <a:solidFill>
                  <a:srgbClr val="000000"/>
                </a:solidFill>
              </a:rPr>
              <a:t>m</a:t>
            </a:r>
            <a:r>
              <a:rPr b="0" sz="1800" lang="en-US">
                <a:solidFill>
                  <a:srgbClr val="000000"/>
                </a:solidFill>
              </a:rPr>
              <a:t>e</a:t>
            </a:r>
            <a:r>
              <a:rPr b="0" sz="1800" lang="en-US">
                <a:solidFill>
                  <a:srgbClr val="000000"/>
                </a:solidFill>
              </a:rPr>
              <a:t>:</a:t>
            </a:r>
            <a:r>
              <a:rPr b="0" sz="1800" lang="en-US">
                <a:solidFill>
                  <a:srgbClr val="000000"/>
                </a:solidFill>
              </a:rPr>
              <a:t>-</a:t>
            </a:r>
            <a:r>
              <a:rPr b="0" sz="1800" lang="en-US">
                <a:solidFill>
                  <a:srgbClr val="000000"/>
                </a:solidFill>
              </a:rPr>
              <a:t> </a:t>
            </a:r>
            <a:r>
              <a:rPr b="0" sz="1800" lang="en-US">
                <a:solidFill>
                  <a:srgbClr val="000000"/>
                </a:solidFill>
              </a:rPr>
              <a:t>M</a:t>
            </a:r>
            <a:r>
              <a:rPr b="0" sz="1800" lang="en-US">
                <a:solidFill>
                  <a:srgbClr val="000000"/>
                </a:solidFill>
              </a:rPr>
              <a:t>r</a:t>
            </a:r>
            <a:r>
              <a:rPr b="0" sz="1800" lang="en-US">
                <a:solidFill>
                  <a:srgbClr val="000000"/>
                </a:solidFill>
              </a:rPr>
              <a:t>s</a:t>
            </a:r>
            <a:r>
              <a:rPr b="0" sz="1800" lang="en-US">
                <a:solidFill>
                  <a:srgbClr val="000000"/>
                </a:solidFill>
              </a:rPr>
              <a:t>.</a:t>
            </a:r>
            <a:r>
              <a:rPr b="0" sz="1800" lang="en-US">
                <a:solidFill>
                  <a:srgbClr val="000000"/>
                </a:solidFill>
              </a:rPr>
              <a:t>D</a:t>
            </a:r>
            <a:r>
              <a:rPr b="0" sz="1800" lang="en-US">
                <a:solidFill>
                  <a:srgbClr val="000000"/>
                </a:solidFill>
              </a:rPr>
              <a:t>.</a:t>
            </a:r>
            <a:r>
              <a:rPr b="0" sz="1800" lang="en-US">
                <a:solidFill>
                  <a:srgbClr val="000000"/>
                </a:solidFill>
              </a:rPr>
              <a:t> </a:t>
            </a:r>
            <a:r>
              <a:rPr b="0" sz="1800" lang="en-US">
                <a:solidFill>
                  <a:srgbClr val="000000"/>
                </a:solidFill>
              </a:rPr>
              <a:t>N</a:t>
            </a:r>
            <a:r>
              <a:rPr b="0" sz="1800" lang="en-US">
                <a:solidFill>
                  <a:srgbClr val="000000"/>
                </a:solidFill>
              </a:rPr>
              <a:t>irmal</a:t>
            </a:r>
            <a:r>
              <a:rPr b="0" sz="1800" lang="en-US">
                <a:solidFill>
                  <a:srgbClr val="000000"/>
                </a:solidFill>
              </a:rPr>
              <a:t>a</a:t>
            </a:r>
            <a:r>
              <a:rPr b="0" sz="1800" lang="en-US">
                <a:solidFill>
                  <a:srgbClr val="000000"/>
                </a:solidFill>
              </a:rPr>
              <a:t> </a:t>
            </a:r>
            <a:r>
              <a:rPr b="0" sz="1800" lang="en-US">
                <a:solidFill>
                  <a:srgbClr val="000000"/>
                </a:solidFill>
              </a:rPr>
              <a:t>d</a:t>
            </a:r>
            <a:r>
              <a:rPr b="0" sz="1800" lang="en-US">
                <a:solidFill>
                  <a:srgbClr val="000000"/>
                </a:solidFill>
              </a:rPr>
              <a:t>e</a:t>
            </a:r>
            <a:r>
              <a:rPr b="0" sz="1800" lang="en-US">
                <a:solidFill>
                  <a:srgbClr val="000000"/>
                </a:solidFill>
              </a:rPr>
              <a:t>v</a:t>
            </a:r>
            <a:r>
              <a:rPr b="0" sz="1800" lang="en-US">
                <a:solidFill>
                  <a:srgbClr val="000000"/>
                </a:solidFill>
              </a:rPr>
              <a:t>i</a:t>
            </a:r>
            <a:endParaRPr b="0" sz="1600" lang="en-AU">
              <a:solidFill>
                <a:srgbClr val="000000"/>
              </a:solidFill>
            </a:endParaRPr>
          </a:p>
          <a:p>
            <a:r>
              <a:rPr b="0" sz="1800" lang="en-US">
                <a:solidFill>
                  <a:srgbClr val="000000"/>
                </a:solidFill>
              </a:rPr>
              <a:t>A</a:t>
            </a:r>
            <a:r>
              <a:rPr b="0" sz="1800" lang="en-US">
                <a:solidFill>
                  <a:srgbClr val="000000"/>
                </a:solidFill>
              </a:rPr>
              <a:t>s</a:t>
            </a:r>
            <a:r>
              <a:rPr b="0" sz="1800" lang="en-US">
                <a:solidFill>
                  <a:srgbClr val="000000"/>
                </a:solidFill>
              </a:rPr>
              <a:t>s</a:t>
            </a:r>
            <a:r>
              <a:rPr b="0" sz="1800" lang="en-US">
                <a:solidFill>
                  <a:srgbClr val="000000"/>
                </a:solidFill>
              </a:rPr>
              <a:t>istant </a:t>
            </a:r>
            <a:r>
              <a:rPr b="0" sz="1800" lang="en-US">
                <a:solidFill>
                  <a:srgbClr val="000000"/>
                </a:solidFill>
              </a:rPr>
              <a:t>professor </a:t>
            </a:r>
            <a:endParaRPr b="0" sz="2800" lang="en-AU">
              <a:solidFill>
                <a:srgbClr val="000000"/>
              </a:solidFill>
            </a:endParaRPr>
          </a:p>
        </p:txBody>
      </p:sp>
      <p:sp>
        <p:nvSpPr>
          <p:cNvPr id="1048578" name=""/>
          <p:cNvSpPr txBox="1"/>
          <p:nvPr/>
        </p:nvSpPr>
        <p:spPr>
          <a:xfrm>
            <a:off x="5654852" y="3718559"/>
            <a:ext cx="4294120" cy="14249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P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nted </a:t>
            </a:r>
            <a:r>
              <a:rPr sz="1800" lang="en-US">
                <a:solidFill>
                  <a:srgbClr val="000000"/>
                </a:solidFill>
              </a:rPr>
              <a:t>by</a:t>
            </a:r>
            <a:r>
              <a:rPr sz="1800" lang="en-US">
                <a:solidFill>
                  <a:srgbClr val="000000"/>
                </a:solidFill>
              </a:rPr>
              <a:t>:</a:t>
            </a:r>
            <a:r>
              <a:rPr sz="1800" lang="en-US">
                <a:solidFill>
                  <a:srgbClr val="000000"/>
                </a:solidFill>
              </a:rPr>
              <a:t>-</a:t>
            </a:r>
            <a:endParaRPr sz="1600" lang="en-AU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: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T</a:t>
            </a:r>
            <a:r>
              <a:rPr sz="1800" lang="en-US">
                <a:solidFill>
                  <a:srgbClr val="000000"/>
                </a:solidFill>
              </a:rPr>
              <a:t>.</a:t>
            </a:r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i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i</a:t>
            </a:r>
            <a:endParaRPr sz="1600" lang="en-AU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o</a:t>
            </a:r>
            <a:r>
              <a:rPr sz="1800" lang="en-US">
                <a:solidFill>
                  <a:srgbClr val="000000"/>
                </a:solidFill>
              </a:rPr>
              <a:t>l</a:t>
            </a:r>
            <a:r>
              <a:rPr sz="1800" lang="en-US">
                <a:solidFill>
                  <a:srgbClr val="000000"/>
                </a:solidFill>
              </a:rPr>
              <a:t>l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o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: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2</a:t>
            </a:r>
            <a:r>
              <a:rPr sz="1800" lang="en-US">
                <a:solidFill>
                  <a:srgbClr val="000000"/>
                </a:solidFill>
              </a:rPr>
              <a:t>2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G1A04B4 </a:t>
            </a:r>
            <a:endParaRPr sz="1600" lang="en-AU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Y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: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3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1</a:t>
            </a:r>
            <a:endParaRPr sz="1600" lang="en-AU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B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c</a:t>
            </a:r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: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CE </a:t>
            </a:r>
            <a:r>
              <a:rPr sz="1800" lang="en-US">
                <a:solidFill>
                  <a:srgbClr val="000000"/>
                </a:solidFill>
              </a:rPr>
              <a:t>-</a:t>
            </a:r>
            <a:r>
              <a:rPr sz="1800" lang="en-US">
                <a:solidFill>
                  <a:srgbClr val="000000"/>
                </a:solidFill>
              </a:rPr>
              <a:t>B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0" t="-3402" r="0" b="-2458"/>
          <a:stretch>
            <a:fillRect/>
          </a:stretch>
        </p:blipFill>
        <p:spPr>
          <a:xfrm>
            <a:off x="5566582" y="640079"/>
            <a:ext cx="3577418" cy="3784270"/>
          </a:xfrm>
          <a:prstGeom prst="rect"/>
        </p:spPr>
      </p:pic>
      <p:sp>
        <p:nvSpPr>
          <p:cNvPr id="1048582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8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Medaram Jathara</a:t>
            </a:r>
            <a:endParaRPr dirty="0" sz="2400" lang="en-US"/>
          </a:p>
        </p:txBody>
      </p:sp>
      <p:sp>
        <p:nvSpPr>
          <p:cNvPr id="1048583" name="Text 1"/>
          <p:cNvSpPr/>
          <p:nvPr/>
        </p:nvSpPr>
        <p:spPr>
          <a:xfrm>
            <a:off x="457200" y="1143000"/>
            <a:ext cx="5082669" cy="3953187"/>
          </a:xfrm>
          <a:prstGeom prst="rect"/>
          <a:noFill/>
        </p:spPr>
        <p:txBody>
          <a:bodyPr anchor="t" rtlCol="0" wrap="square"/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Sammakka Saralamma Jathara or Medaram Jathara is a tribal festival of honouring the goddesses celebrated in the state of Telangana, India.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The Jathara begins at Medaram in Tadvai Mandal in Mulugu district.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held every two years (biennually), with approximately ten million people converging on the place, over a period of four days, which is 90km from Warangal city. 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tribal Devotees from different states of India (M.P, Chhattisgarh, Orissa, Maharashtra, Karnataka and parts of Jharkhand)reach to the festive place to celebrate the Jathara.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images.tv9telugu.com/wp-content/uploads/2021/04/Medaram-Jathar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7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Significance</a:t>
            </a:r>
            <a:endParaRPr dirty="0" sz="2400" lang="en-US"/>
          </a:p>
        </p:txBody>
      </p:sp>
      <p:sp>
        <p:nvSpPr>
          <p:cNvPr id="1048588" name="Text 1"/>
          <p:cNvSpPr/>
          <p:nvPr/>
        </p:nvSpPr>
        <p:spPr>
          <a:xfrm>
            <a:off x="457200" y="1143000"/>
            <a:ext cx="5276163" cy="4972269"/>
          </a:xfrm>
          <a:prstGeom prst="rect"/>
          <a:noFill/>
        </p:spPr>
        <p:txBody>
          <a:bodyPr anchor="t" rtlCol="0" wrap="square"/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many legends about the miraculous powers of sammakka. According to a tribal story, about 6-7 centuries ago, that is in the 13th century, some tribal leaders who went for a hunting found a new born girl (Sammakka) emitting enormous light playing amidst tigers. 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She was taken to their habitation . The head of the tribe adopted her and brought up as a chief tain (She later became the saviour of the tribals of the region) she was married to Pagididda Raju a feudatory tribal chief of Kakatiyas(who ruled the country of Andhra from Warangal City between 1000 AD and 1380 AD).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She was blessed with 2 daughters and one son namely Sarakka, Nagulamma and Jampanna respectively.</a:t>
            </a:r>
            <a:endParaRPr dirty="0" sz="1600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140340" y="1883545"/>
            <a:ext cx="2959982" cy="174558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cdn.mos.cms.futurecdn.net/NcgbK2KReApn2bSMzdcMvh-1200-80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252" r="7252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2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Cultural Practices</a:t>
            </a:r>
            <a:endParaRPr dirty="0" sz="2400" lang="en-US"/>
          </a:p>
        </p:txBody>
      </p:sp>
      <p:sp>
        <p:nvSpPr>
          <p:cNvPr id="1048593" name="Text 1"/>
          <p:cNvSpPr/>
          <p:nvPr/>
        </p:nvSpPr>
        <p:spPr>
          <a:xfrm>
            <a:off x="0" y="1143000"/>
            <a:ext cx="4440304" cy="3453570"/>
          </a:xfrm>
          <a:prstGeom prst="rect"/>
          <a:noFill/>
        </p:spPr>
        <p:txBody>
          <a:bodyPr anchor="t" rtlCol="0" wrap="square"/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festival features various rituals, including the traditional offerings of jaggery, rice, and flowers to the deities.</a:t>
            </a:r>
            <a:endParaRPr dirty="0" sz="1600" lang="en-US"/>
          </a:p>
          <a:p>
            <a:endParaRPr dirty="0" sz="1600" lang="en-US"/>
          </a:p>
          <a:p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:</a:t>
            </a:r>
            <a:r>
              <a:rPr b="1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-</a:t>
            </a:r>
            <a:r>
              <a:rPr b="0"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Goddess Saralamma Ammavaru will arrive on Gadde from Kannepally village</a:t>
            </a:r>
            <a:endParaRPr dirty="0" sz="1600" lang="en-US"/>
          </a:p>
          <a:p>
            <a:r>
              <a:rPr b="1" dirty="0" sz="1600" lang="en-US"/>
              <a:t>D</a:t>
            </a:r>
            <a:r>
              <a:rPr b="1" dirty="0" sz="1600" lang="en-US"/>
              <a:t>a</a:t>
            </a:r>
            <a:r>
              <a:rPr b="1" dirty="0" sz="1600" lang="en-US"/>
              <a:t>y</a:t>
            </a:r>
            <a:r>
              <a:rPr b="1" dirty="0" sz="1600" lang="en-US"/>
              <a:t> </a:t>
            </a:r>
            <a:r>
              <a:rPr b="1" dirty="0" sz="1600" lang="en-US"/>
              <a:t>2</a:t>
            </a:r>
            <a:r>
              <a:rPr b="1" dirty="0" sz="1600" lang="en-US"/>
              <a:t>:</a:t>
            </a:r>
            <a:r>
              <a:rPr b="1" dirty="0" sz="1600" lang="en-US"/>
              <a:t>-</a:t>
            </a:r>
            <a:r>
              <a:rPr b="0" dirty="0" sz="1600" lang="en-US"/>
              <a:t>Goddess Sammakka Ammavaru will arrive on Gadde from Chilakala Gutta.</a:t>
            </a:r>
            <a:endParaRPr dirty="0" sz="1600" lang="en-US"/>
          </a:p>
          <a:p>
            <a:r>
              <a:rPr b="1" dirty="0" sz="1600" lang="en-US"/>
              <a:t>D</a:t>
            </a:r>
            <a:r>
              <a:rPr b="1" dirty="0" sz="1600" lang="en-US"/>
              <a:t>a</a:t>
            </a:r>
            <a:r>
              <a:rPr b="1" dirty="0" sz="1600" lang="en-US"/>
              <a:t>y</a:t>
            </a:r>
            <a:r>
              <a:rPr b="1" dirty="0" sz="1600" lang="en-US"/>
              <a:t> </a:t>
            </a:r>
            <a:r>
              <a:rPr b="1" dirty="0" sz="1600" lang="en-US"/>
              <a:t>3</a:t>
            </a:r>
            <a:r>
              <a:rPr b="1" dirty="0" sz="1600" lang="en-US"/>
              <a:t>:</a:t>
            </a:r>
            <a:r>
              <a:rPr b="1" dirty="0" sz="1600" lang="en-US"/>
              <a:t>-</a:t>
            </a:r>
            <a:r>
              <a:rPr b="0" dirty="0" sz="1600" lang="en-US"/>
              <a:t>Jathara will be in its full swing. Crores of pilgrims will have darshan of these “DEVATHAS’and will offer their “MOKKUBADULU”.</a:t>
            </a:r>
            <a:endParaRPr dirty="0" sz="1600" lang="en-US"/>
          </a:p>
          <a:p>
            <a:r>
              <a:rPr b="1" dirty="0" sz="1600" lang="en-US"/>
              <a:t>D</a:t>
            </a:r>
            <a:r>
              <a:rPr b="1" dirty="0" sz="1600" lang="en-US"/>
              <a:t>a</a:t>
            </a:r>
            <a:r>
              <a:rPr b="1" dirty="0" sz="1600" lang="en-US"/>
              <a:t>y</a:t>
            </a:r>
            <a:r>
              <a:rPr b="1" dirty="0" sz="1600" lang="en-US"/>
              <a:t> </a:t>
            </a:r>
            <a:r>
              <a:rPr b="1" dirty="0" sz="1600" lang="en-US"/>
              <a:t>4</a:t>
            </a:r>
            <a:r>
              <a:rPr b="1" dirty="0" sz="1600" lang="en-US"/>
              <a:t>:</a:t>
            </a:r>
            <a:r>
              <a:rPr b="1" dirty="0" sz="1600" lang="en-US"/>
              <a:t>-</a:t>
            </a:r>
            <a:r>
              <a:rPr b="0" dirty="0" sz="1600" lang="en-US"/>
              <a:t>Afternoon Ammavarlu Vana Pravesham.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</a:t>
            </a:r>
            <a:endParaRPr dirty="0" sz="2400" lang="en-US"/>
          </a:p>
        </p:txBody>
      </p:sp>
      <p:sp>
        <p:nvSpPr>
          <p:cNvPr id="1048598" name="Text 1"/>
          <p:cNvSpPr/>
          <p:nvPr/>
        </p:nvSpPr>
        <p:spPr>
          <a:xfrm>
            <a:off x="0" y="907933"/>
            <a:ext cx="5218436" cy="4058783"/>
          </a:xfrm>
          <a:prstGeom prst="rect"/>
          <a:noFill/>
        </p:spPr>
        <p:txBody>
          <a:bodyPr anchor="t" rtlCol="0" wrap="square"/>
          <a:p>
            <a:pPr indent="-285750" marL="285750">
              <a:buFont typeface="Arial"/>
              <a:buChar char="•"/>
            </a:pPr>
            <a:r>
              <a:rPr dirty="0" sz="1600" lang="en-US"/>
              <a:t>According to the history, Jampanna is the tribal warrior and the son of Tribal Goddess Sammakka. The Jampanna vagu took his name as he died in a battle fighting against Kakatiyan Army in that stream .The Jampanna vagu is still red in colour marked with the blood of Jampanna</a:t>
            </a:r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/>
              <a:t>Tribal's believe that taking a holy dip in the red water of Jampanna Vagu reminds them the sacrifice of their gods who save them and also induces courage into their souls. There is a bridge constructed on top of Jampanna Vagu, known as Jampanna Vagu bridge.</a:t>
            </a:r>
            <a:endParaRPr dirty="0" sz="1600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17523" y="907933"/>
            <a:ext cx="4026477" cy="234921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 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:</a:t>
            </a:r>
            <a:r>
              <a:rPr b="1" dirty="0" sz="32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-</a:t>
            </a:r>
            <a:endParaRPr b="1" dirty="0" sz="240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657" y="1225195"/>
            <a:ext cx="2512954" cy="2265964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3167" b="3167"/>
          <a:stretch>
            <a:fillRect/>
          </a:stretch>
        </p:blipFill>
        <p:spPr>
          <a:xfrm rot="0">
            <a:off x="3055085" y="1225195"/>
            <a:ext cx="2869317" cy="2014199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158365" y="1246392"/>
            <a:ext cx="2839122" cy="1993002"/>
          </a:xfrm>
          <a:prstGeom prst="rect"/>
        </p:spPr>
      </p:pic>
      <p:sp>
        <p:nvSpPr>
          <p:cNvPr id="1048603" name=""/>
          <p:cNvSpPr txBox="1"/>
          <p:nvPr/>
        </p:nvSpPr>
        <p:spPr>
          <a:xfrm>
            <a:off x="161656" y="3664793"/>
            <a:ext cx="2973898" cy="8026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+mj-lt"/>
              <a:buAutoNum type="arabicPeriod" startAt="1"/>
            </a:pP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le </a:t>
            </a:r>
            <a:endParaRPr b="0" sz="2800" lang="en-AU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883725" y="3647012"/>
            <a:ext cx="4243165" cy="7518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b="0" sz="2400" lang="en-US">
                <a:solidFill>
                  <a:srgbClr val="000000"/>
                </a:solidFill>
              </a:rPr>
              <a:t>2</a:t>
            </a:r>
            <a:r>
              <a:rPr b="0" sz="2400" lang="en-US">
                <a:solidFill>
                  <a:srgbClr val="000000"/>
                </a:solidFill>
              </a:rPr>
              <a:t>.</a:t>
            </a:r>
            <a:r>
              <a:rPr b="0" sz="2400" lang="en-US">
                <a:solidFill>
                  <a:srgbClr val="000000"/>
                </a:solidFill>
              </a:rPr>
              <a:t>Laknavaram Lake</a:t>
            </a:r>
            <a:endParaRPr b="1" sz="20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2000" lang="en-AU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6315876" y="3491159"/>
            <a:ext cx="3425602" cy="967740"/>
          </a:xfrm>
          <a:prstGeom prst="rect"/>
        </p:spPr>
        <p:txBody>
          <a:bodyPr rtlCol="0" wrap="square">
            <a:spAutoFit/>
          </a:bodyPr>
          <a:p>
            <a:r>
              <a:rPr b="0" sz="2000" lang="en-US">
                <a:solidFill>
                  <a:srgbClr val="000000"/>
                </a:solidFill>
              </a:rPr>
              <a:t>3</a:t>
            </a:r>
            <a:r>
              <a:rPr b="0" sz="2000" lang="en-US">
                <a:solidFill>
                  <a:srgbClr val="000000"/>
                </a:solidFill>
              </a:rPr>
              <a:t>.</a:t>
            </a:r>
            <a:r>
              <a:rPr b="0" sz="2000" lang="en-US">
                <a:solidFill>
                  <a:srgbClr val="000000"/>
                </a:solidFill>
              </a:rPr>
              <a:t>Tadvai Forest Huts &amp; Cycling</a:t>
            </a:r>
            <a:endParaRPr b="1" sz="1800" lang="en-AU">
              <a:solidFill>
                <a:srgbClr val="000000"/>
              </a:solidFill>
            </a:endParaRPr>
          </a:p>
          <a:p>
            <a:endParaRPr b="1" sz="1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temples.vibhaga.com/wp-content/uploads/2022/02/Medaram-Sammakka-Saralamma-Jathara-4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8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of Medaram Jathara</a:t>
            </a:r>
            <a:endParaRPr dirty="0" sz="2400" lang="en-US"/>
          </a:p>
        </p:txBody>
      </p:sp>
      <p:sp>
        <p:nvSpPr>
          <p:cNvPr id="1048610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Medaram Jathara not only serves as a religious gathering but also promotes cultural identity and heritage among tribal communities.</a:t>
            </a:r>
            <a:endParaRPr dirty="0" sz="1600" lang="en-US"/>
          </a:p>
          <a:p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Efforts are being made to preserve the traditions associated with the festival while also adapting to modern advancements.</a:t>
            </a:r>
            <a:endParaRPr dirty="0" sz="1600" lang="en-US"/>
          </a:p>
          <a:p>
            <a:endParaRPr dirty="0" sz="1600" lang="en-US"/>
          </a:p>
          <a:p>
            <a:pPr indent="-285750" marL="285750">
              <a:buFont typeface="Arial"/>
              <a:buChar char="•"/>
            </a:pPr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the festival continues to grow in popularity, it plays a vital role in promoting tourism and economic development in the region.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92"/>
            <a:ext cx="9144000" cy="513971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Medaram Jathara</dc:title>
  <dc:creator>SlideMake.com</dc:creator>
  <cp:lastModifiedBy>SlideMake.com</cp:lastModifiedBy>
  <dcterms:created xsi:type="dcterms:W3CDTF">2024-12-04T10:10:01Z</dcterms:created>
  <dcterms:modified xsi:type="dcterms:W3CDTF">2024-12-06T14:23:06Z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fdde2dd678a2403880caa929e5527448</vt:lpwstr>
  </property>
</Properties>
</file>