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6" r:id="rId8"/>
    <p:sldId id="269" r:id="rId9"/>
    <p:sldId id="270" r:id="rId10"/>
    <p:sldId id="273" r:id="rId11"/>
    <p:sldId id="271" r:id="rId12"/>
    <p:sldId id="272" r:id="rId13"/>
    <p:sldId id="261" r:id="rId14"/>
    <p:sldId id="262" r:id="rId15"/>
    <p:sldId id="274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F2E9-B2A6-450D-A717-92C0F4ADCB5D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042229E-1C8D-43A4-A11C-CBB6C185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9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F2E9-B2A6-450D-A717-92C0F4ADCB5D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42229E-1C8D-43A4-A11C-CBB6C185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4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F2E9-B2A6-450D-A717-92C0F4ADCB5D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42229E-1C8D-43A4-A11C-CBB6C185084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2062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F2E9-B2A6-450D-A717-92C0F4ADCB5D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42229E-1C8D-43A4-A11C-CBB6C185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7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F2E9-B2A6-450D-A717-92C0F4ADCB5D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42229E-1C8D-43A4-A11C-CBB6C185084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F2E9-B2A6-450D-A717-92C0F4ADCB5D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42229E-1C8D-43A4-A11C-CBB6C185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68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F2E9-B2A6-450D-A717-92C0F4ADCB5D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229E-1C8D-43A4-A11C-CBB6C185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6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F2E9-B2A6-450D-A717-92C0F4ADCB5D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229E-1C8D-43A4-A11C-CBB6C185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4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F2E9-B2A6-450D-A717-92C0F4ADCB5D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229E-1C8D-43A4-A11C-CBB6C185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F2E9-B2A6-450D-A717-92C0F4ADCB5D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42229E-1C8D-43A4-A11C-CBB6C185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F2E9-B2A6-450D-A717-92C0F4ADCB5D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42229E-1C8D-43A4-A11C-CBB6C185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3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F2E9-B2A6-450D-A717-92C0F4ADCB5D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42229E-1C8D-43A4-A11C-CBB6C185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8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F2E9-B2A6-450D-A717-92C0F4ADCB5D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229E-1C8D-43A4-A11C-CBB6C185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2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F2E9-B2A6-450D-A717-92C0F4ADCB5D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229E-1C8D-43A4-A11C-CBB6C185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9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F2E9-B2A6-450D-A717-92C0F4ADCB5D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229E-1C8D-43A4-A11C-CBB6C185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8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F2E9-B2A6-450D-A717-92C0F4ADCB5D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42229E-1C8D-43A4-A11C-CBB6C185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7F2E9-B2A6-450D-A717-92C0F4ADCB5D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42229E-1C8D-43A4-A11C-CBB6C185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0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onlinelibrary.wiley.com/doi/10.1111/j.1467-9671.2008.01136.x/full#b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3206" y="953038"/>
            <a:ext cx="7911406" cy="3824344"/>
          </a:xfrm>
        </p:spPr>
        <p:txBody>
          <a:bodyPr>
            <a:normAutofit/>
          </a:bodyPr>
          <a:lstStyle/>
          <a:p>
            <a:r>
              <a:rPr lang="en-US" b="1" dirty="0"/>
              <a:t>Enhancing semantic query capabilities over a G</a:t>
            </a:r>
            <a:r>
              <a:rPr lang="en-US" b="1" dirty="0" smtClean="0"/>
              <a:t>eo database</a:t>
            </a:r>
            <a:br>
              <a:rPr lang="en-US" b="1" dirty="0" smtClean="0"/>
            </a:br>
            <a:r>
              <a:rPr lang="en-US" sz="2700" b="1" dirty="0" smtClean="0"/>
              <a:t>-Presented by Indhumadhi </a:t>
            </a:r>
            <a:r>
              <a:rPr lang="en-US" sz="2700" b="1" dirty="0" err="1" smtClean="0"/>
              <a:t>Suryanarayanan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24004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5787" y="1596980"/>
            <a:ext cx="9362940" cy="45718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/>
              <a:t>1st Phase</a:t>
            </a:r>
          </a:p>
          <a:p>
            <a:pPr marL="0" indent="0">
              <a:buNone/>
            </a:pPr>
            <a:r>
              <a:rPr lang="en-US" sz="1000" dirty="0"/>
              <a:t>1)select all the domain ontology concepts with a direct mapping</a:t>
            </a:r>
          </a:p>
          <a:p>
            <a:pPr marL="0" indent="0">
              <a:buNone/>
            </a:pPr>
            <a:r>
              <a:rPr lang="en-US" sz="1000" dirty="0"/>
              <a:t>2)select all the concepts in the domain ontology that are antecedents</a:t>
            </a:r>
          </a:p>
          <a:p>
            <a:pPr marL="0" indent="0">
              <a:buNone/>
            </a:pPr>
            <a:r>
              <a:rPr lang="en-US" sz="1000" dirty="0"/>
              <a:t>3)DBO_0 is created</a:t>
            </a:r>
          </a:p>
          <a:p>
            <a:pPr marL="0" indent="0">
              <a:buNone/>
            </a:pPr>
            <a:r>
              <a:rPr lang="en-US" sz="1000" dirty="0"/>
              <a:t>-&gt;Leaves will be direct mappings to DB</a:t>
            </a:r>
          </a:p>
          <a:p>
            <a:pPr marL="0" indent="0">
              <a:buNone/>
            </a:pPr>
            <a:r>
              <a:rPr lang="en-US" sz="1000" b="1" dirty="0"/>
              <a:t>2nd Phase</a:t>
            </a:r>
            <a:r>
              <a:rPr lang="en-US" sz="1000" dirty="0"/>
              <a:t>-Generalized Expansion</a:t>
            </a:r>
          </a:p>
          <a:p>
            <a:pPr marL="0" indent="0">
              <a:buNone/>
            </a:pPr>
            <a:r>
              <a:rPr lang="en-US" sz="1000" dirty="0"/>
              <a:t>1)At each step, n, select all the Domain Ontology concepts that are:</a:t>
            </a:r>
          </a:p>
          <a:p>
            <a:pPr marL="0" indent="0">
              <a:buNone/>
            </a:pPr>
            <a:r>
              <a:rPr lang="en-US" sz="1000" dirty="0"/>
              <a:t>	- direct children or siblings of the selected DBO_n-1 leaf, </a:t>
            </a:r>
          </a:p>
          <a:p>
            <a:pPr marL="0" indent="0">
              <a:buNone/>
            </a:pPr>
            <a:r>
              <a:rPr lang="en-US" sz="1000" dirty="0"/>
              <a:t>	- not included in the DBO_n-1.</a:t>
            </a:r>
          </a:p>
          <a:p>
            <a:pPr marL="0" indent="0">
              <a:buNone/>
            </a:pPr>
            <a:r>
              <a:rPr lang="en-US" sz="1000" dirty="0"/>
              <a:t>2)</a:t>
            </a:r>
            <a:r>
              <a:rPr lang="en-US" sz="1000" dirty="0" err="1"/>
              <a:t>DBO_n</a:t>
            </a:r>
            <a:r>
              <a:rPr lang="en-US" sz="1000" dirty="0"/>
              <a:t>=insert the classes with a </a:t>
            </a:r>
            <a:r>
              <a:rPr lang="en-US" sz="1000" dirty="0" err="1"/>
              <a:t>is_a</a:t>
            </a:r>
            <a:r>
              <a:rPr lang="en-US" sz="1000" dirty="0"/>
              <a:t> relationships in the DBO_n-1.</a:t>
            </a:r>
          </a:p>
          <a:p>
            <a:pPr marL="0" indent="0">
              <a:buNone/>
            </a:pPr>
            <a:r>
              <a:rPr lang="en-US" sz="1000" dirty="0"/>
              <a:t>3)Termination condition satisfied, return DBO_0 as DBO</a:t>
            </a:r>
          </a:p>
          <a:p>
            <a:pPr marL="0" indent="0">
              <a:buNone/>
            </a:pPr>
            <a:r>
              <a:rPr lang="en-US" sz="1000" dirty="0"/>
              <a:t>4)Repeat Expansion phase</a:t>
            </a:r>
          </a:p>
          <a:p>
            <a:pPr marL="0" indent="0">
              <a:buNone/>
            </a:pPr>
            <a:r>
              <a:rPr lang="en-US" sz="1000" b="1" dirty="0"/>
              <a:t>NOTE: </a:t>
            </a:r>
            <a:r>
              <a:rPr lang="en-US" sz="1000" dirty="0"/>
              <a:t>Termination condition:</a:t>
            </a:r>
          </a:p>
          <a:p>
            <a:pPr marL="0" indent="0">
              <a:buNone/>
            </a:pPr>
            <a:r>
              <a:rPr lang="en-US" sz="1000" dirty="0"/>
              <a:t>	1)concepts to be materialized is empty</a:t>
            </a:r>
          </a:p>
          <a:p>
            <a:pPr marL="0" indent="0">
              <a:buNone/>
            </a:pPr>
            <a:r>
              <a:rPr lang="en-US" sz="1000" dirty="0"/>
              <a:t>	(or)</a:t>
            </a:r>
          </a:p>
          <a:p>
            <a:pPr marL="0" indent="0">
              <a:buNone/>
            </a:pPr>
            <a:r>
              <a:rPr lang="en-US" sz="1000" dirty="0"/>
              <a:t>	2)no change from n to n+1</a:t>
            </a:r>
          </a:p>
          <a:p>
            <a:pPr marL="0" indent="0">
              <a:buNone/>
            </a:pPr>
            <a:r>
              <a:rPr lang="en-US" sz="1000" dirty="0"/>
              <a:t>      Process terminated but concepts to be materialized is not empty, discard them.</a:t>
            </a: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2895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Onto-Generic Ontology Schema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438101" cy="337855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</a:rPr>
              <a:t>The enhancing process: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</a:rPr>
              <a:t>1) direct </a:t>
            </a:r>
            <a:r>
              <a:rPr lang="en-US" sz="1000" dirty="0">
                <a:solidFill>
                  <a:schemeClr val="tx1"/>
                </a:solidFill>
              </a:rPr>
              <a:t>connection to the database, {J, L, N, O</a:t>
            </a:r>
            <a:r>
              <a:rPr lang="en-US" sz="1000" dirty="0" smtClean="0">
                <a:solidFill>
                  <a:schemeClr val="tx1"/>
                </a:solidFill>
              </a:rPr>
              <a:t>}.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</a:rPr>
              <a:t>2) select their direct children and sibling that have an implicit mapping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</a:rPr>
              <a:t>	O-&gt;{R,S}-&gt;children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</a:rPr>
              <a:t>	L-&gt;{K, M, P, Q}-&gt;siblings, children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</a:rPr>
              <a:t>	N-&gt;?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</a:rPr>
              <a:t>	O-</a:t>
            </a:r>
            <a:r>
              <a:rPr lang="en-US" sz="1000" dirty="0" smtClean="0">
                <a:solidFill>
                  <a:schemeClr val="tx1"/>
                </a:solidFill>
              </a:rPr>
              <a:t>&gt;?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</a:rPr>
              <a:t>3) checks if these concepts can actually be mapped to a spatial SQL query.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tx1"/>
                </a:solidFill>
              </a:rPr>
              <a:t>NOTE</a:t>
            </a:r>
            <a:r>
              <a:rPr lang="en-US" sz="1000" dirty="0">
                <a:solidFill>
                  <a:schemeClr val="tx1"/>
                </a:solidFill>
              </a:rPr>
              <a:t>: Condition for an axiom to be mapped to SQL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</a:rPr>
              <a:t>	-refers to spatial relation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</a:rPr>
              <a:t>	-concepts belonging to present </a:t>
            </a:r>
            <a:r>
              <a:rPr lang="en-US" sz="1000" dirty="0" err="1" smtClean="0">
                <a:solidFill>
                  <a:schemeClr val="tx1"/>
                </a:solidFill>
              </a:rPr>
              <a:t>DBOntology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</a:rPr>
              <a:t>4) </a:t>
            </a:r>
            <a:r>
              <a:rPr lang="en-US" sz="1000">
                <a:solidFill>
                  <a:schemeClr val="tx1"/>
                </a:solidFill>
              </a:rPr>
              <a:t>add </a:t>
            </a:r>
            <a:r>
              <a:rPr lang="en-US" sz="1000" smtClean="0">
                <a:solidFill>
                  <a:schemeClr val="tx1"/>
                </a:solidFill>
              </a:rPr>
              <a:t>materialized </a:t>
            </a:r>
            <a:r>
              <a:rPr lang="en-US" sz="1000" dirty="0">
                <a:solidFill>
                  <a:schemeClr val="tx1"/>
                </a:solidFill>
              </a:rPr>
              <a:t>view representing SQL query corresponding to the </a:t>
            </a:r>
            <a:r>
              <a:rPr lang="en-US" sz="1000" dirty="0" smtClean="0">
                <a:solidFill>
                  <a:schemeClr val="tx1"/>
                </a:solidFill>
              </a:rPr>
              <a:t>axiom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</a:rPr>
              <a:t>5) iteratively construct </a:t>
            </a:r>
            <a:r>
              <a:rPr lang="en-US" sz="1000" dirty="0" err="1">
                <a:solidFill>
                  <a:schemeClr val="tx1"/>
                </a:solidFill>
              </a:rPr>
              <a:t>DBOntology</a:t>
            </a:r>
            <a:endParaRPr lang="en-US" sz="1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tx1"/>
                </a:solidFill>
              </a:rPr>
              <a:t>Note: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Finite </a:t>
            </a:r>
            <a:r>
              <a:rPr lang="en-US" sz="1000" dirty="0">
                <a:solidFill>
                  <a:schemeClr val="tx1"/>
                </a:solidFill>
              </a:rPr>
              <a:t>iterations as finite </a:t>
            </a:r>
            <a:r>
              <a:rPr lang="en-US" sz="1000" dirty="0" smtClean="0">
                <a:solidFill>
                  <a:schemeClr val="tx1"/>
                </a:solidFill>
              </a:rPr>
              <a:t>concepts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</a:rPr>
              <a:t>6) </a:t>
            </a:r>
            <a:r>
              <a:rPr lang="en-US" sz="1000" dirty="0" err="1">
                <a:solidFill>
                  <a:schemeClr val="tx1"/>
                </a:solidFill>
              </a:rPr>
              <a:t>DBOntology</a:t>
            </a:r>
            <a:r>
              <a:rPr lang="en-US" sz="1000" dirty="0">
                <a:solidFill>
                  <a:schemeClr val="tx1"/>
                </a:solidFill>
              </a:rPr>
              <a:t> created- knowledge </a:t>
            </a:r>
            <a:r>
              <a:rPr lang="en-US" sz="1000" dirty="0" smtClean="0">
                <a:solidFill>
                  <a:schemeClr val="tx1"/>
                </a:solidFill>
              </a:rPr>
              <a:t>representation </a:t>
            </a:r>
            <a:r>
              <a:rPr lang="en-US" sz="1000" dirty="0">
                <a:solidFill>
                  <a:schemeClr val="tx1"/>
                </a:solidFill>
              </a:rPr>
              <a:t>for natural language query system.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312" y="1905000"/>
            <a:ext cx="4951300" cy="295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5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Axiom </a:t>
            </a:r>
            <a:r>
              <a:rPr lang="en-US" b="1" dirty="0"/>
              <a:t>translation into materialized views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477265" cy="3533104"/>
          </a:xfrm>
        </p:spPr>
        <p:txBody>
          <a:bodyPr>
            <a:noAutofit/>
          </a:bodyPr>
          <a:lstStyle/>
          <a:p>
            <a:r>
              <a:rPr lang="en-US" sz="1000" b="1" dirty="0"/>
              <a:t>Case A – Siblings. </a:t>
            </a:r>
            <a:r>
              <a:rPr lang="en-US" sz="1000" dirty="0" smtClean="0"/>
              <a:t>No direct link to DB, </a:t>
            </a:r>
            <a:r>
              <a:rPr lang="en-US" sz="1000" dirty="0"/>
              <a:t>while its </a:t>
            </a:r>
            <a:r>
              <a:rPr lang="en-US" sz="1000" dirty="0" smtClean="0"/>
              <a:t>siblings </a:t>
            </a:r>
            <a:r>
              <a:rPr lang="en-US" sz="1000" dirty="0"/>
              <a:t>are directly associated to database tables.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CREATE </a:t>
            </a:r>
            <a:r>
              <a:rPr lang="en-US" sz="1000" dirty="0"/>
              <a:t>VIEW </a:t>
            </a:r>
            <a:r>
              <a:rPr lang="en-US" sz="1000" dirty="0" err="1"/>
              <a:t>CentralAccommodationPlace</a:t>
            </a:r>
            <a:r>
              <a:rPr lang="en-US" sz="1000" dirty="0"/>
              <a:t> </a:t>
            </a:r>
            <a:r>
              <a:rPr lang="en-US" sz="1000" dirty="0" smtClean="0"/>
              <a:t>as (SELECT </a:t>
            </a:r>
            <a:r>
              <a:rPr lang="en-US" sz="1000" dirty="0"/>
              <a:t>* FROM Hotel h, </a:t>
            </a:r>
            <a:r>
              <a:rPr lang="en-US" sz="1000" dirty="0" err="1"/>
              <a:t>CityCenter</a:t>
            </a:r>
            <a:r>
              <a:rPr lang="en-US" sz="1000" dirty="0"/>
              <a:t> </a:t>
            </a:r>
            <a:r>
              <a:rPr lang="en-US" sz="1000" dirty="0" err="1"/>
              <a:t>hc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WHERE intersect(</a:t>
            </a:r>
            <a:r>
              <a:rPr lang="en-US" sz="1000" dirty="0" err="1"/>
              <a:t>h.the_geom</a:t>
            </a:r>
            <a:r>
              <a:rPr lang="en-US" sz="1000" dirty="0"/>
              <a:t>, </a:t>
            </a:r>
            <a:r>
              <a:rPr lang="en-US" sz="1000" dirty="0" err="1" smtClean="0"/>
              <a:t>hc.the_geom</a:t>
            </a:r>
            <a:r>
              <a:rPr lang="en-US" sz="1000" dirty="0" smtClean="0"/>
              <a:t>) UNION</a:t>
            </a:r>
            <a:r>
              <a:rPr lang="en-US" sz="1000" dirty="0"/>
              <a:t> </a:t>
            </a:r>
            <a:r>
              <a:rPr lang="en-US" sz="1000" dirty="0" smtClean="0"/>
              <a:t>SELECT </a:t>
            </a:r>
            <a:r>
              <a:rPr lang="en-US" sz="1000" dirty="0"/>
              <a:t>* FROM B&amp;B b, </a:t>
            </a:r>
            <a:r>
              <a:rPr lang="en-US" sz="1000" dirty="0" err="1"/>
              <a:t>CityCenter</a:t>
            </a:r>
            <a:r>
              <a:rPr lang="en-US" sz="1000" dirty="0"/>
              <a:t> </a:t>
            </a:r>
            <a:r>
              <a:rPr lang="en-US" sz="1000" dirty="0" err="1" smtClean="0"/>
              <a:t>hc</a:t>
            </a:r>
            <a:r>
              <a:rPr lang="en-US" sz="1000" dirty="0"/>
              <a:t> </a:t>
            </a:r>
            <a:r>
              <a:rPr lang="en-US" sz="1000" dirty="0" smtClean="0"/>
              <a:t>WHERE </a:t>
            </a:r>
            <a:r>
              <a:rPr lang="en-US" sz="1000" dirty="0"/>
              <a:t>intersect(</a:t>
            </a:r>
            <a:r>
              <a:rPr lang="en-US" sz="1000" dirty="0" err="1"/>
              <a:t>b.the_geom</a:t>
            </a:r>
            <a:r>
              <a:rPr lang="en-US" sz="1000" dirty="0"/>
              <a:t>, </a:t>
            </a:r>
            <a:r>
              <a:rPr lang="en-US" sz="1000" dirty="0" err="1"/>
              <a:t>hc.the_geom</a:t>
            </a:r>
            <a:r>
              <a:rPr lang="en-US" sz="1000" dirty="0"/>
              <a:t>))</a:t>
            </a:r>
            <a:endParaRPr lang="en-US" sz="1000" dirty="0" smtClean="0"/>
          </a:p>
          <a:p>
            <a:r>
              <a:rPr lang="en-US" sz="1000" b="1" dirty="0"/>
              <a:t>Case B – </a:t>
            </a:r>
            <a:r>
              <a:rPr lang="en-US" sz="1000" b="1" dirty="0" smtClean="0"/>
              <a:t>Children : </a:t>
            </a:r>
            <a:r>
              <a:rPr lang="en-US" sz="1000" dirty="0" smtClean="0"/>
              <a:t>Parents linked to DB</a:t>
            </a:r>
          </a:p>
          <a:p>
            <a:pPr marL="0" indent="0">
              <a:buNone/>
            </a:pPr>
            <a:r>
              <a:rPr lang="en-US" sz="1000" dirty="0"/>
              <a:t> </a:t>
            </a:r>
            <a:r>
              <a:rPr lang="en-US" sz="1000" dirty="0" smtClean="0"/>
              <a:t>                           (1) select </a:t>
            </a:r>
            <a:r>
              <a:rPr lang="en-US" sz="1000" dirty="0"/>
              <a:t>the records of the Street table in a within </a:t>
            </a:r>
            <a:r>
              <a:rPr lang="en-US" sz="1000" dirty="0" smtClean="0"/>
              <a:t>relationship with </a:t>
            </a:r>
            <a:r>
              <a:rPr lang="en-US" sz="1000" dirty="0"/>
              <a:t>a </a:t>
            </a:r>
            <a:r>
              <a:rPr lang="en-US" sz="1000" dirty="0" err="1"/>
              <a:t>PedestrianArea</a:t>
            </a:r>
            <a:r>
              <a:rPr lang="en-US" sz="1000" dirty="0"/>
              <a:t> </a:t>
            </a:r>
            <a:endParaRPr lang="en-US" sz="1000" dirty="0" smtClean="0"/>
          </a:p>
          <a:p>
            <a:pPr marL="0" indent="0">
              <a:buNone/>
            </a:pPr>
            <a:r>
              <a:rPr lang="en-US" sz="1000" dirty="0" err="1"/>
              <a:t>PedestrianStreet</a:t>
            </a:r>
            <a:r>
              <a:rPr lang="en-US" sz="1000" dirty="0"/>
              <a:t> ≡ (Street and (within </a:t>
            </a:r>
            <a:r>
              <a:rPr lang="en-US" sz="1000" dirty="0" err="1"/>
              <a:t>somePedestrianArea</a:t>
            </a:r>
            <a:r>
              <a:rPr lang="en-US" sz="1000" dirty="0"/>
              <a:t>)).</a:t>
            </a:r>
          </a:p>
          <a:p>
            <a:pPr marL="0" indent="0">
              <a:buNone/>
            </a:pPr>
            <a:r>
              <a:rPr lang="en-US" sz="1000" dirty="0" smtClean="0"/>
              <a:t>		  (</a:t>
            </a:r>
            <a:r>
              <a:rPr lang="en-US" sz="1000" dirty="0"/>
              <a:t>2) the records of the Street </a:t>
            </a:r>
            <a:r>
              <a:rPr lang="en-US" sz="1000" dirty="0" smtClean="0"/>
              <a:t>table located </a:t>
            </a:r>
            <a:r>
              <a:rPr lang="en-US" sz="1000" dirty="0"/>
              <a:t>in a touch relationship with the River. An </a:t>
            </a:r>
            <a:r>
              <a:rPr lang="en-US" sz="1000" dirty="0" smtClean="0"/>
              <a:t>additional</a:t>
            </a:r>
          </a:p>
          <a:p>
            <a:pPr marL="0" indent="0">
              <a:buNone/>
            </a:pPr>
            <a:r>
              <a:rPr lang="en-US" sz="1000" dirty="0" err="1"/>
              <a:t>RiversideStreet</a:t>
            </a:r>
            <a:r>
              <a:rPr lang="en-US" sz="1000" dirty="0"/>
              <a:t> ≡ (Street and (touch some River)).</a:t>
            </a:r>
          </a:p>
          <a:p>
            <a:pPr marL="0" indent="0">
              <a:buNone/>
            </a:pPr>
            <a:r>
              <a:rPr lang="en-US" sz="1000" dirty="0" smtClean="0"/>
              <a:t>		  (3) materialized </a:t>
            </a:r>
            <a:r>
              <a:rPr lang="en-US" sz="1000" dirty="0"/>
              <a:t>view, called </a:t>
            </a:r>
            <a:r>
              <a:rPr lang="en-US" sz="1000" dirty="0" err="1"/>
              <a:t>ComplementStreet</a:t>
            </a:r>
            <a:r>
              <a:rPr lang="en-US" sz="1000" dirty="0"/>
              <a:t>, is created </a:t>
            </a:r>
            <a:r>
              <a:rPr lang="en-US" sz="1000" dirty="0" smtClean="0"/>
              <a:t>to collect </a:t>
            </a:r>
            <a:r>
              <a:rPr lang="en-US" sz="1000" dirty="0"/>
              <a:t>the records of the table Street that are not </a:t>
            </a:r>
            <a:r>
              <a:rPr lang="en-US" sz="1000" dirty="0" smtClean="0"/>
              <a:t>included in </a:t>
            </a:r>
            <a:r>
              <a:rPr lang="en-US" sz="1000" dirty="0"/>
              <a:t>the two created views</a:t>
            </a:r>
            <a:r>
              <a:rPr lang="en-US" sz="1000" dirty="0" smtClean="0"/>
              <a:t>.</a:t>
            </a:r>
          </a:p>
          <a:p>
            <a:pPr marL="0" indent="0">
              <a:buNone/>
            </a:pPr>
            <a:endParaRPr lang="en-US" sz="1000" dirty="0" smtClean="0"/>
          </a:p>
          <a:p>
            <a:pPr>
              <a:spcBef>
                <a:spcPts val="0"/>
              </a:spcBef>
            </a:pPr>
            <a:r>
              <a:rPr lang="en-US" sz="1000" b="1" dirty="0"/>
              <a:t>Case C – Merge siblings and children. T</a:t>
            </a:r>
            <a:r>
              <a:rPr lang="en-US" sz="1000" dirty="0"/>
              <a:t>he selected concept has got both siblings and children.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-They are not present in the </a:t>
            </a:r>
            <a:r>
              <a:rPr lang="en-US" sz="1000" dirty="0" err="1"/>
              <a:t>DBOntology</a:t>
            </a:r>
            <a:r>
              <a:rPr lang="en-US" sz="10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-Both the steps are applied.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-Merge</a:t>
            </a:r>
          </a:p>
          <a:p>
            <a:pPr marL="0" indent="0">
              <a:buNone/>
            </a:pPr>
            <a:endParaRPr lang="en-US" sz="1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477" y="1383963"/>
            <a:ext cx="4125523" cy="4282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478" y="5666704"/>
            <a:ext cx="4125522" cy="109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5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61375"/>
            <a:ext cx="9088213" cy="181592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Expressive -translates </a:t>
            </a:r>
            <a:r>
              <a:rPr lang="en-US" dirty="0"/>
              <a:t>natural language spatial queries into appropriate database queries</a:t>
            </a:r>
          </a:p>
          <a:p>
            <a:pPr marL="0" indent="0">
              <a:buNone/>
            </a:pPr>
            <a:r>
              <a:rPr lang="en-US" dirty="0"/>
              <a:t>-increases number of ontology/concepts </a:t>
            </a:r>
          </a:p>
          <a:p>
            <a:pPr marL="0" indent="0">
              <a:buNone/>
            </a:pPr>
            <a:r>
              <a:rPr lang="en-US" dirty="0"/>
              <a:t>-semantically enhances query process</a:t>
            </a:r>
          </a:p>
          <a:p>
            <a:r>
              <a:rPr lang="en-US" dirty="0"/>
              <a:t>R</a:t>
            </a:r>
            <a:r>
              <a:rPr lang="en-US" dirty="0" smtClean="0"/>
              <a:t>euses </a:t>
            </a:r>
            <a:r>
              <a:rPr lang="en-US" dirty="0"/>
              <a:t>the same domain ontology with different database.</a:t>
            </a:r>
          </a:p>
          <a:p>
            <a:r>
              <a:rPr lang="en-US" dirty="0" smtClean="0"/>
              <a:t>Standardized-uses </a:t>
            </a:r>
            <a:r>
              <a:rPr lang="en-US" dirty="0"/>
              <a:t>Semantic Web technology, such as OWL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5" y="323367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 smtClean="0"/>
          </a:p>
          <a:p>
            <a:r>
              <a:rPr lang="en-US" b="1" dirty="0" smtClean="0"/>
              <a:t>Future work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92925" y="4514561"/>
            <a:ext cx="7778281" cy="1815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-Relaxing limitations on axioms.</a:t>
            </a:r>
            <a:endParaRPr lang="en-US" sz="1400" dirty="0"/>
          </a:p>
          <a:p>
            <a:r>
              <a:rPr lang="en-US" sz="1400" dirty="0" smtClean="0"/>
              <a:t>-Generalizing the use of nested relations and object properties.</a:t>
            </a:r>
          </a:p>
          <a:p>
            <a:r>
              <a:rPr lang="en-US" sz="1400" dirty="0" smtClean="0"/>
              <a:t>-Translate natural language queries into statements directly linked to database tables.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654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Competing Approaches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9079047" cy="377762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[Peachavanish07]</a:t>
            </a:r>
            <a:r>
              <a:rPr lang="en-US" dirty="0"/>
              <a:t>-exploits multiple ontologies for the interpretation of geospatial queries.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/>
              <a:t>conceptual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/>
              <a:t>not queries the DB</a:t>
            </a:r>
          </a:p>
          <a:p>
            <a:r>
              <a:rPr lang="en-US" b="1" dirty="0"/>
              <a:t>[Torres05] </a:t>
            </a:r>
            <a:r>
              <a:rPr lang="en-US" dirty="0"/>
              <a:t>-ontological semantic layer to query a geographical database</a:t>
            </a:r>
          </a:p>
          <a:p>
            <a:pPr marL="0" indent="0">
              <a:buNone/>
            </a:pPr>
            <a:r>
              <a:rPr lang="en-US" dirty="0"/>
              <a:t>	-similar to our approach</a:t>
            </a:r>
          </a:p>
          <a:p>
            <a:pPr marL="0" indent="0">
              <a:buNone/>
            </a:pPr>
            <a:r>
              <a:rPr lang="en-US" dirty="0"/>
              <a:t>	-allows different community users to access the same geographic database.</a:t>
            </a:r>
          </a:p>
          <a:p>
            <a:pPr marL="0" indent="0">
              <a:buNone/>
            </a:pPr>
            <a:r>
              <a:rPr lang="en-US" dirty="0"/>
              <a:t>	-does not handle translation from ontology axioms to spatial SQL queries</a:t>
            </a:r>
          </a:p>
          <a:p>
            <a:r>
              <a:rPr lang="en-US" b="1" dirty="0"/>
              <a:t>[Lüscher08]</a:t>
            </a:r>
            <a:r>
              <a:rPr lang="en-US" dirty="0"/>
              <a:t>- enriches the semantics of geodatabase for enhanced user queries</a:t>
            </a:r>
          </a:p>
          <a:p>
            <a:pPr marL="0" indent="0">
              <a:buNone/>
            </a:pPr>
            <a:r>
              <a:rPr lang="en-US" dirty="0"/>
              <a:t>	-complementary approach</a:t>
            </a:r>
          </a:p>
          <a:p>
            <a:pPr marL="0" indent="0">
              <a:buNone/>
            </a:pPr>
            <a:r>
              <a:rPr lang="en-US" dirty="0"/>
              <a:t>	-infers semantic information about spatial objects exploiting </a:t>
            </a:r>
            <a:r>
              <a:rPr lang="en-US" dirty="0" smtClean="0"/>
              <a:t>pattern recognition </a:t>
            </a:r>
            <a:r>
              <a:rPr lang="en-US" dirty="0"/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18216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SPIRIT Project</a:t>
            </a:r>
          </a:p>
          <a:p>
            <a:pPr marL="0" indent="0">
              <a:buNone/>
            </a:pPr>
            <a:r>
              <a:rPr lang="en-US" dirty="0" smtClean="0"/>
              <a:t>-Implements Geographical Information Retrieval (GIR)</a:t>
            </a:r>
          </a:p>
          <a:p>
            <a:pPr marL="0" indent="0">
              <a:buNone/>
            </a:pPr>
            <a:r>
              <a:rPr lang="en-US" dirty="0" smtClean="0"/>
              <a:t>-Study of geographical search engines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On-going Project:</a:t>
            </a:r>
          </a:p>
          <a:p>
            <a:pPr marL="0" indent="0">
              <a:buNone/>
            </a:pPr>
            <a:r>
              <a:rPr lang="en-US" dirty="0" smtClean="0"/>
              <a:t>-The </a:t>
            </a:r>
            <a:r>
              <a:rPr lang="en-US" dirty="0"/>
              <a:t>formalization of the extension approach (</a:t>
            </a:r>
            <a:r>
              <a:rPr lang="en-US" b="1" dirty="0" err="1">
                <a:hlinkClick r:id="rId2" tooltip="Link to bibliographic citation"/>
              </a:rPr>
              <a:t>Androutsopoulos</a:t>
            </a:r>
            <a:r>
              <a:rPr lang="en-US" b="1" dirty="0">
                <a:hlinkClick r:id="rId2" tooltip="Link to bibliographic citation"/>
              </a:rPr>
              <a:t> et al. 1995</a:t>
            </a:r>
            <a:r>
              <a:rPr lang="en-US" dirty="0"/>
              <a:t>) in order to complete the </a:t>
            </a:r>
            <a:r>
              <a:rPr lang="en-US" dirty="0" err="1"/>
              <a:t>OntoNLI</a:t>
            </a:r>
            <a:r>
              <a:rPr lang="en-US" dirty="0"/>
              <a:t> module detailing the SR2SQL module.</a:t>
            </a:r>
          </a:p>
        </p:txBody>
      </p:sp>
    </p:spTree>
    <p:extLst>
      <p:ext uri="{BB962C8B-B14F-4D97-AF65-F5344CB8AC3E}">
        <p14:creationId xmlns:p14="http://schemas.microsoft.com/office/powerpoint/2010/main" val="367591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[Peachavanish07] </a:t>
            </a:r>
            <a:r>
              <a:rPr lang="en-US" dirty="0" err="1"/>
              <a:t>Peachavanish</a:t>
            </a:r>
            <a:r>
              <a:rPr lang="en-US" dirty="0"/>
              <a:t>, R., </a:t>
            </a:r>
            <a:r>
              <a:rPr lang="en-US" dirty="0" err="1"/>
              <a:t>Karimi</a:t>
            </a:r>
            <a:r>
              <a:rPr lang="en-US" dirty="0"/>
              <a:t>, H. A.,: </a:t>
            </a:r>
            <a:r>
              <a:rPr lang="en-US" dirty="0" smtClean="0"/>
              <a:t>Ontological Engineering </a:t>
            </a:r>
            <a:r>
              <a:rPr lang="en-US" dirty="0"/>
              <a:t>for Interpreting Geospatial Queries. </a:t>
            </a:r>
            <a:r>
              <a:rPr lang="en-US" dirty="0" smtClean="0"/>
              <a:t>In Transactions </a:t>
            </a:r>
            <a:r>
              <a:rPr lang="en-US" dirty="0"/>
              <a:t>in GIS, 2007, Volume 11 Issue 1, Pages 115 </a:t>
            </a:r>
            <a:r>
              <a:rPr lang="en-US" dirty="0" smtClean="0"/>
              <a:t>-130</a:t>
            </a:r>
          </a:p>
          <a:p>
            <a:r>
              <a:rPr lang="en-US" dirty="0"/>
              <a:t>[Torres05] Torres, M., Quintero, R., Moreno, M., Fonseca, F.T</a:t>
            </a:r>
            <a:r>
              <a:rPr lang="en-US" dirty="0" smtClean="0"/>
              <a:t>.: Ontology-Driven </a:t>
            </a:r>
            <a:r>
              <a:rPr lang="en-US" dirty="0"/>
              <a:t>Description of Spatial Data for </a:t>
            </a:r>
            <a:r>
              <a:rPr lang="en-US" dirty="0" smtClean="0"/>
              <a:t>Their </a:t>
            </a:r>
            <a:r>
              <a:rPr lang="pt-BR" dirty="0" smtClean="0"/>
              <a:t>Semantic </a:t>
            </a:r>
            <a:r>
              <a:rPr lang="pt-BR" dirty="0"/>
              <a:t>Processing. In: Rodríguez, M.A., Cruz, I., Levashkin</a:t>
            </a:r>
            <a:r>
              <a:rPr lang="pt-BR" dirty="0" smtClean="0"/>
              <a:t>,</a:t>
            </a:r>
            <a:r>
              <a:rPr lang="en-US" dirty="0"/>
              <a:t> S., </a:t>
            </a:r>
            <a:r>
              <a:rPr lang="en-US" dirty="0" err="1"/>
              <a:t>Egenhofer</a:t>
            </a:r>
            <a:r>
              <a:rPr lang="en-US" dirty="0"/>
              <a:t>, M.J. (eds.) </a:t>
            </a:r>
            <a:r>
              <a:rPr lang="en-US" dirty="0" err="1"/>
              <a:t>GeoS</a:t>
            </a:r>
            <a:r>
              <a:rPr lang="en-US" dirty="0"/>
              <a:t> 2005. LNCS, vol. 3799, pp</a:t>
            </a:r>
            <a:r>
              <a:rPr lang="en-US" dirty="0" smtClean="0"/>
              <a:t>. 242–249</a:t>
            </a:r>
            <a:r>
              <a:rPr lang="en-US" dirty="0"/>
              <a:t>. Springer, 2005</a:t>
            </a:r>
            <a:r>
              <a:rPr lang="en-US" dirty="0" smtClean="0"/>
              <a:t>.</a:t>
            </a:r>
          </a:p>
          <a:p>
            <a:r>
              <a:rPr lang="de-DE" dirty="0"/>
              <a:t>[Lüscher 08] Lüscher, P., Weibel, R. &amp; Mackaness, W.A. (2008</a:t>
            </a:r>
            <a:r>
              <a:rPr lang="de-DE" dirty="0" smtClean="0"/>
              <a:t>): </a:t>
            </a:r>
            <a:r>
              <a:rPr lang="en-US" dirty="0" smtClean="0"/>
              <a:t>Where </a:t>
            </a:r>
            <a:r>
              <a:rPr lang="en-US" dirty="0"/>
              <a:t>is </a:t>
            </a:r>
            <a:r>
              <a:rPr lang="en-US" dirty="0" smtClean="0"/>
              <a:t>the Terraced </a:t>
            </a:r>
            <a:r>
              <a:rPr lang="en-US" dirty="0"/>
              <a:t>House? On the Use of Ontologies </a:t>
            </a:r>
            <a:r>
              <a:rPr lang="en-US" dirty="0" smtClean="0"/>
              <a:t>for Recognition </a:t>
            </a:r>
            <a:r>
              <a:rPr lang="en-US" dirty="0"/>
              <a:t>of Urban Concepts in Cartographic </a:t>
            </a:r>
            <a:r>
              <a:rPr lang="en-US" dirty="0" smtClean="0"/>
              <a:t>Databases. In</a:t>
            </a:r>
            <a:r>
              <a:rPr lang="en-US" dirty="0"/>
              <a:t>: </a:t>
            </a:r>
            <a:r>
              <a:rPr lang="en-US" dirty="0" err="1"/>
              <a:t>Ruas</a:t>
            </a:r>
            <a:r>
              <a:rPr lang="en-US" dirty="0"/>
              <a:t>, A. &amp; Gold, C. (eds.): Headway in Spatial </a:t>
            </a:r>
            <a:r>
              <a:rPr lang="en-US" dirty="0" smtClean="0"/>
              <a:t>Data Handling</a:t>
            </a:r>
            <a:r>
              <a:rPr lang="en-US" dirty="0"/>
              <a:t>, Springer, 449-466.</a:t>
            </a:r>
          </a:p>
        </p:txBody>
      </p:sp>
    </p:spTree>
    <p:extLst>
      <p:ext uri="{BB962C8B-B14F-4D97-AF65-F5344CB8AC3E}">
        <p14:creationId xmlns:p14="http://schemas.microsoft.com/office/powerpoint/2010/main" val="238519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694" y="2401394"/>
            <a:ext cx="8911687" cy="1280890"/>
          </a:xfrm>
        </p:spPr>
        <p:txBody>
          <a:bodyPr/>
          <a:lstStyle/>
          <a:p>
            <a:r>
              <a:rPr lang="en-US" b="1" dirty="0" smtClean="0"/>
              <a:t>Thank 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812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r>
              <a:rPr lang="en-US" dirty="0" smtClean="0"/>
              <a:t>Proposed Solution</a:t>
            </a:r>
          </a:p>
          <a:p>
            <a:r>
              <a:rPr lang="en-US" dirty="0" smtClean="0"/>
              <a:t>Technology Used</a:t>
            </a:r>
          </a:p>
          <a:p>
            <a:r>
              <a:rPr lang="en-US" dirty="0" smtClean="0"/>
              <a:t>Solution in Detail</a:t>
            </a:r>
          </a:p>
          <a:p>
            <a:r>
              <a:rPr lang="en-US" dirty="0" smtClean="0"/>
              <a:t>Conclusion and Future Work</a:t>
            </a:r>
          </a:p>
          <a:p>
            <a:r>
              <a:rPr lang="en-US" dirty="0" smtClean="0"/>
              <a:t>Competing Approaches</a:t>
            </a:r>
          </a:p>
          <a:p>
            <a:r>
              <a:rPr lang="en-US" dirty="0" smtClean="0"/>
              <a:t>Proof of Success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7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uge </a:t>
            </a:r>
            <a:r>
              <a:rPr lang="en-US" dirty="0"/>
              <a:t>amount </a:t>
            </a:r>
            <a:r>
              <a:rPr lang="en-US" dirty="0" smtClean="0"/>
              <a:t>of geographical </a:t>
            </a:r>
            <a:r>
              <a:rPr lang="en-US" dirty="0"/>
              <a:t>referred </a:t>
            </a:r>
            <a:r>
              <a:rPr lang="en-US" dirty="0" smtClean="0"/>
              <a:t>data</a:t>
            </a:r>
          </a:p>
          <a:p>
            <a:r>
              <a:rPr lang="en-US" dirty="0"/>
              <a:t>M</a:t>
            </a:r>
            <a:r>
              <a:rPr lang="en-US" dirty="0" smtClean="0"/>
              <a:t>anaging </a:t>
            </a:r>
            <a:r>
              <a:rPr lang="en-US" dirty="0"/>
              <a:t>and querying this </a:t>
            </a:r>
            <a:r>
              <a:rPr lang="en-US" dirty="0" smtClean="0"/>
              <a:t>large quantity </a:t>
            </a:r>
            <a:r>
              <a:rPr lang="en-US" dirty="0"/>
              <a:t>of data</a:t>
            </a:r>
            <a:r>
              <a:rPr lang="en-US" dirty="0" smtClean="0"/>
              <a:t>.</a:t>
            </a:r>
          </a:p>
          <a:p>
            <a:r>
              <a:rPr lang="en-US" dirty="0"/>
              <a:t>W</a:t>
            </a:r>
            <a:r>
              <a:rPr lang="en-US" dirty="0" smtClean="0"/>
              <a:t>ell </a:t>
            </a:r>
            <a:r>
              <a:rPr lang="en-US" dirty="0"/>
              <a:t>defined </a:t>
            </a:r>
            <a:r>
              <a:rPr lang="en-US" dirty="0" smtClean="0"/>
              <a:t>proposals : data </a:t>
            </a:r>
            <a:r>
              <a:rPr lang="en-US" dirty="0"/>
              <a:t>management </a:t>
            </a:r>
            <a:r>
              <a:rPr lang="en-US" dirty="0" smtClean="0"/>
              <a:t>recent developments </a:t>
            </a:r>
            <a:r>
              <a:rPr lang="en-US" dirty="0" err="1"/>
              <a:t>in</a:t>
            </a:r>
            <a:r>
              <a:rPr lang="en-US" dirty="0" err="1" smtClean="0"/>
              <a:t>spatial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spatio</a:t>
            </a:r>
            <a:r>
              <a:rPr lang="en-US" dirty="0" smtClean="0"/>
              <a:t>-temporal databases</a:t>
            </a:r>
          </a:p>
          <a:p>
            <a:r>
              <a:rPr lang="en-US" dirty="0" smtClean="0"/>
              <a:t>No standardized approach for the querying capabilities</a:t>
            </a:r>
          </a:p>
          <a:p>
            <a:r>
              <a:rPr lang="en-US" dirty="0" smtClean="0"/>
              <a:t>No semantically enhanced user query language</a:t>
            </a:r>
          </a:p>
          <a:p>
            <a:r>
              <a:rPr lang="en-US" dirty="0" smtClean="0"/>
              <a:t>No access to geographical data to the non expert users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www.com-geo.org/conferences/2013/images/keynotes/GeoFlow_StoryLevel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479" y="14419"/>
            <a:ext cx="3949521" cy="238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791" y="3228304"/>
            <a:ext cx="8915400" cy="3777622"/>
          </a:xfrm>
        </p:spPr>
        <p:txBody>
          <a:bodyPr/>
          <a:lstStyle/>
          <a:p>
            <a:r>
              <a:rPr lang="en-US" dirty="0" smtClean="0"/>
              <a:t>Maps data sources to explicit ontology concepts</a:t>
            </a:r>
          </a:p>
          <a:p>
            <a:r>
              <a:rPr lang="en-US" dirty="0" smtClean="0"/>
              <a:t>Ontology-middle layer between user and database</a:t>
            </a:r>
          </a:p>
          <a:p>
            <a:r>
              <a:rPr lang="en-US" dirty="0" smtClean="0"/>
              <a:t>Adds conceptual and semantic level over data</a:t>
            </a:r>
          </a:p>
          <a:p>
            <a:r>
              <a:rPr lang="en-US" dirty="0"/>
              <a:t>A</a:t>
            </a:r>
            <a:r>
              <a:rPr lang="en-US" dirty="0" smtClean="0"/>
              <a:t>llows the user </a:t>
            </a:r>
            <a:r>
              <a:rPr lang="en-US" dirty="0"/>
              <a:t>to query the system on semantic concepts </a:t>
            </a:r>
            <a:r>
              <a:rPr lang="en-US" dirty="0" smtClean="0"/>
              <a:t>without having </a:t>
            </a:r>
            <a:r>
              <a:rPr lang="en-US" dirty="0"/>
              <a:t>any specific information about the database at </a:t>
            </a:r>
            <a:r>
              <a:rPr lang="en-US" dirty="0" smtClean="0"/>
              <a:t>hand</a:t>
            </a:r>
          </a:p>
          <a:p>
            <a:r>
              <a:rPr lang="en-US" dirty="0" smtClean="0"/>
              <a:t>Represents high level domain concepts</a:t>
            </a:r>
          </a:p>
          <a:p>
            <a:r>
              <a:rPr lang="en-US" dirty="0" smtClean="0"/>
              <a:t>Represents concepts that are directly mapped to the database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915" y="636988"/>
            <a:ext cx="5722088" cy="250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Semantic Web Technology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Formally, an ontology is a 5-tuple </a:t>
            </a:r>
            <a:r>
              <a:rPr lang="en-US" sz="1400" b="1" dirty="0"/>
              <a:t>O:={C, R, HC, </a:t>
            </a:r>
            <a:r>
              <a:rPr lang="en-US" sz="1400" b="1" dirty="0" err="1"/>
              <a:t>rel</a:t>
            </a:r>
            <a:r>
              <a:rPr lang="en-US" sz="1400" b="1" dirty="0"/>
              <a:t>, A0}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-</a:t>
            </a:r>
            <a:r>
              <a:rPr lang="en-US" sz="1400" b="1" dirty="0"/>
              <a:t>C</a:t>
            </a:r>
            <a:r>
              <a:rPr lang="en-US" sz="1400" dirty="0"/>
              <a:t> is a set of concepts, the entities in the ontology domain;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-</a:t>
            </a:r>
            <a:r>
              <a:rPr lang="en-US" sz="1400" b="1" dirty="0"/>
              <a:t>R</a:t>
            </a:r>
            <a:r>
              <a:rPr lang="en-US" sz="1400" dirty="0"/>
              <a:t> is a set of relations defined among concepts;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-</a:t>
            </a:r>
            <a:r>
              <a:rPr lang="en-US" sz="1400" b="1" dirty="0"/>
              <a:t>HC</a:t>
            </a:r>
            <a:r>
              <a:rPr lang="en-US" sz="1400" dirty="0"/>
              <a:t> is a Concept hierarchy, which defines relations among concepts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(HC(C1, C2) means that C1 is a sub-concept of C2)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-</a:t>
            </a:r>
            <a:r>
              <a:rPr lang="en-US" sz="1400" b="1" dirty="0" err="1"/>
              <a:t>rel</a:t>
            </a:r>
            <a:r>
              <a:rPr lang="en-US" sz="1400" dirty="0"/>
              <a:t>: R ≡C×C is a function that specifies the relations on 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-</a:t>
            </a:r>
            <a:r>
              <a:rPr lang="en-US" sz="1400" b="1" dirty="0"/>
              <a:t>A0</a:t>
            </a:r>
            <a:r>
              <a:rPr lang="en-US" sz="1400" dirty="0"/>
              <a:t> is the set of axioms expressed in a logical language, such as first order logic</a:t>
            </a:r>
          </a:p>
          <a:p>
            <a:pPr>
              <a:spcBef>
                <a:spcPts val="0"/>
              </a:spcBef>
            </a:pPr>
            <a:endParaRPr lang="en-US" sz="1400" b="1" dirty="0" smtClean="0"/>
          </a:p>
          <a:p>
            <a:pPr>
              <a:spcBef>
                <a:spcPts val="0"/>
              </a:spcBef>
            </a:pPr>
            <a:r>
              <a:rPr lang="en-US" sz="1400" b="1" dirty="0" smtClean="0"/>
              <a:t>OWL</a:t>
            </a:r>
            <a:r>
              <a:rPr lang="en-US" sz="1400" dirty="0" smtClean="0"/>
              <a:t> </a:t>
            </a:r>
            <a:r>
              <a:rPr lang="en-US" sz="1400" dirty="0"/>
              <a:t>has three standard sublanguages of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 </a:t>
            </a:r>
            <a:r>
              <a:rPr lang="en-US" sz="1400" dirty="0"/>
              <a:t>(a) OWL Lite,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	-Define hierarchies </a:t>
            </a:r>
            <a:r>
              <a:rPr lang="en-US" sz="1400" dirty="0"/>
              <a:t>and simple constraints; 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(</a:t>
            </a:r>
            <a:r>
              <a:rPr lang="en-US" sz="1400" dirty="0"/>
              <a:t>b) </a:t>
            </a:r>
            <a:r>
              <a:rPr lang="en-US" sz="1400" b="1" dirty="0"/>
              <a:t>OWL DL</a:t>
            </a:r>
            <a:r>
              <a:rPr lang="en-US" sz="14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	-Description </a:t>
            </a:r>
            <a:r>
              <a:rPr lang="en-US" sz="1400" dirty="0"/>
              <a:t>Logics (DL)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	-Deductive inference system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	-The </a:t>
            </a:r>
            <a:r>
              <a:rPr lang="en-US" sz="1400" dirty="0"/>
              <a:t>basic components of </a:t>
            </a:r>
            <a:r>
              <a:rPr lang="en-US" sz="1400" dirty="0" smtClean="0"/>
              <a:t>DL: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		* concepts (</a:t>
            </a:r>
            <a:r>
              <a:rPr lang="en-US" sz="1400" dirty="0"/>
              <a:t>classes)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		* roles </a:t>
            </a:r>
            <a:r>
              <a:rPr lang="en-US" sz="1400" dirty="0"/>
              <a:t>(properties), termed as </a:t>
            </a:r>
            <a:r>
              <a:rPr lang="en-US" sz="1400" dirty="0" err="1"/>
              <a:t>TBox</a:t>
            </a:r>
            <a:r>
              <a:rPr lang="en-US" sz="1400" dirty="0" smtClean="0"/>
              <a:t>,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		* individuals </a:t>
            </a:r>
            <a:r>
              <a:rPr lang="en-US" sz="1400" dirty="0"/>
              <a:t>(instances), termed as </a:t>
            </a:r>
            <a:r>
              <a:rPr lang="en-US" sz="1400" dirty="0" err="1"/>
              <a:t>ABox</a:t>
            </a:r>
            <a:r>
              <a:rPr lang="en-US" sz="14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(</a:t>
            </a:r>
            <a:r>
              <a:rPr lang="en-US" sz="1400" dirty="0"/>
              <a:t>c) OWL Full, </a:t>
            </a:r>
            <a:r>
              <a:rPr lang="en-US" sz="1400" dirty="0" smtClean="0"/>
              <a:t>maximum expressiveness, syntactic freedom of RDF</a:t>
            </a:r>
            <a:endParaRPr lang="en-US" sz="1400" dirty="0"/>
          </a:p>
        </p:txBody>
      </p:sp>
      <p:pic>
        <p:nvPicPr>
          <p:cNvPr id="2050" name="Picture 2" descr="https://encrypted-tbn1.gstatic.com/images?q=tbn:ANd9GcR6EC50KNmikGExcVGcBilTo8T9M8l6RTAuV3Kg6juEhhGPyzdpY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271" y="2133600"/>
            <a:ext cx="2708341" cy="252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02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 in Detail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Ontology concepts mapped -&gt; Tables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			-&gt; Spatial SQL queries </a:t>
            </a:r>
          </a:p>
          <a:p>
            <a:r>
              <a:rPr lang="en-US" dirty="0"/>
              <a:t>E</a:t>
            </a:r>
            <a:r>
              <a:rPr lang="en-US" dirty="0" smtClean="0"/>
              <a:t>xploits </a:t>
            </a:r>
            <a:r>
              <a:rPr lang="en-US" dirty="0"/>
              <a:t>the </a:t>
            </a:r>
            <a:r>
              <a:rPr lang="en-US" dirty="0" smtClean="0"/>
              <a:t>concept implicit </a:t>
            </a:r>
            <a:r>
              <a:rPr lang="en-US" dirty="0"/>
              <a:t>definitions (also called </a:t>
            </a:r>
            <a:r>
              <a:rPr lang="en-US" i="1" dirty="0"/>
              <a:t>axioms</a:t>
            </a:r>
            <a:r>
              <a:rPr lang="en-US" dirty="0"/>
              <a:t>) as a </a:t>
            </a:r>
            <a:r>
              <a:rPr lang="en-US" dirty="0" smtClean="0"/>
              <a:t>conceptual representation </a:t>
            </a:r>
            <a:r>
              <a:rPr lang="en-US" dirty="0"/>
              <a:t>of SQL queries</a:t>
            </a:r>
            <a:r>
              <a:rPr lang="en-US" dirty="0" smtClean="0"/>
              <a:t>.</a:t>
            </a:r>
          </a:p>
          <a:p>
            <a:r>
              <a:rPr lang="en-US" dirty="0"/>
              <a:t>B</a:t>
            </a:r>
            <a:r>
              <a:rPr lang="en-US" dirty="0" smtClean="0"/>
              <a:t>asic idea: automatically </a:t>
            </a:r>
            <a:r>
              <a:rPr lang="en-US" dirty="0"/>
              <a:t>map </a:t>
            </a:r>
            <a:r>
              <a:rPr lang="en-US" dirty="0" smtClean="0"/>
              <a:t>axioms </a:t>
            </a:r>
            <a:r>
              <a:rPr lang="en-US" dirty="0"/>
              <a:t>into appropriate </a:t>
            </a:r>
            <a:r>
              <a:rPr lang="en-US" dirty="0" smtClean="0"/>
              <a:t>SQL materialized </a:t>
            </a:r>
            <a:r>
              <a:rPr lang="en-US" dirty="0"/>
              <a:t>views that can be queried by users </a:t>
            </a:r>
            <a:r>
              <a:rPr lang="en-US" dirty="0" smtClean="0"/>
              <a:t>abstracting away </a:t>
            </a:r>
            <a:r>
              <a:rPr lang="en-US" dirty="0"/>
              <a:t>from the specific database structure</a:t>
            </a:r>
            <a:r>
              <a:rPr lang="en-US" dirty="0" smtClean="0"/>
              <a:t>.</a:t>
            </a:r>
          </a:p>
          <a:p>
            <a:r>
              <a:rPr lang="en-US" i="1" dirty="0" err="1"/>
              <a:t>SpecializationConcept</a:t>
            </a:r>
            <a:r>
              <a:rPr lang="en-US" i="1" dirty="0"/>
              <a:t> </a:t>
            </a:r>
            <a:r>
              <a:rPr lang="en-US" dirty="0"/>
              <a:t>≡ </a:t>
            </a:r>
            <a:r>
              <a:rPr lang="en-US" i="1" dirty="0"/>
              <a:t>Concept1 </a:t>
            </a:r>
            <a:r>
              <a:rPr lang="en-US" i="1" dirty="0" smtClean="0"/>
              <a:t>and (</a:t>
            </a:r>
            <a:r>
              <a:rPr lang="en-US" i="1" dirty="0" err="1"/>
              <a:t>spatialRelation</a:t>
            </a:r>
            <a:r>
              <a:rPr lang="en-US" i="1" dirty="0"/>
              <a:t> some Concept2)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8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 by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569" y="1483871"/>
            <a:ext cx="3814500" cy="41341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92925" y="1781214"/>
            <a:ext cx="484010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none" strike="noStrike" baseline="0" dirty="0" smtClean="0">
                <a:latin typeface="Times-Italic"/>
              </a:rPr>
              <a:t>Problem: </a:t>
            </a:r>
            <a:r>
              <a:rPr lang="en-US" sz="1600" i="1" u="none" strike="noStrike" baseline="0" dirty="0" smtClean="0">
                <a:latin typeface="Times-Italic"/>
              </a:rPr>
              <a:t>Where can I find some accommodation in the center? </a:t>
            </a:r>
          </a:p>
          <a:p>
            <a:endParaRPr lang="en-US" sz="1600" u="none" strike="noStrike" baseline="0" dirty="0" smtClean="0">
              <a:latin typeface="Times-Italic"/>
            </a:endParaRPr>
          </a:p>
          <a:p>
            <a:r>
              <a:rPr lang="en-US" sz="1600" u="none" strike="noStrike" baseline="0" dirty="0" smtClean="0">
                <a:latin typeface="Times-Roman"/>
              </a:rPr>
              <a:t>Answer in the spatial Database.</a:t>
            </a:r>
          </a:p>
          <a:p>
            <a:r>
              <a:rPr lang="en-US" sz="1600" dirty="0" err="1" smtClean="0">
                <a:latin typeface="Times-Roman"/>
              </a:rPr>
              <a:t>Accomodation</a:t>
            </a:r>
            <a:r>
              <a:rPr lang="en-US" sz="1600" dirty="0" smtClean="0">
                <a:latin typeface="Times-Roman"/>
              </a:rPr>
              <a:t>-&gt; No database to issue spatial </a:t>
            </a:r>
            <a:r>
              <a:rPr lang="en-US" sz="1600" dirty="0" err="1" smtClean="0">
                <a:latin typeface="Times-Roman"/>
              </a:rPr>
              <a:t>sql</a:t>
            </a:r>
            <a:r>
              <a:rPr lang="en-US" sz="1600" dirty="0" smtClean="0">
                <a:latin typeface="Times-Roman"/>
              </a:rPr>
              <a:t>  query.</a:t>
            </a:r>
          </a:p>
          <a:p>
            <a:endParaRPr lang="en-US" sz="1600" dirty="0">
              <a:latin typeface="Times-Roman"/>
            </a:endParaRPr>
          </a:p>
          <a:p>
            <a:r>
              <a:rPr lang="en-US" sz="1600" b="1" dirty="0" smtClean="0">
                <a:latin typeface="Times-Roman"/>
              </a:rPr>
              <a:t>Solution:</a:t>
            </a:r>
            <a:r>
              <a:rPr lang="en-US" sz="1600" dirty="0" smtClean="0">
                <a:latin typeface="Times-Roman"/>
              </a:rPr>
              <a:t> </a:t>
            </a:r>
          </a:p>
          <a:p>
            <a:endParaRPr lang="en-US" sz="1600" dirty="0" smtClean="0">
              <a:latin typeface="Times-Roman"/>
            </a:endParaRPr>
          </a:p>
          <a:p>
            <a:pPr marL="342900" indent="-342900">
              <a:buAutoNum type="arabicParenR"/>
            </a:pPr>
            <a:r>
              <a:rPr lang="en-US" sz="1600" dirty="0" smtClean="0"/>
              <a:t>query the Hotel </a:t>
            </a:r>
            <a:r>
              <a:rPr lang="en-US" sz="1600" dirty="0"/>
              <a:t>and B&amp;B </a:t>
            </a:r>
            <a:r>
              <a:rPr lang="en-US" sz="1600" dirty="0" smtClean="0"/>
              <a:t>tables.</a:t>
            </a:r>
          </a:p>
          <a:p>
            <a:endParaRPr lang="en-US" sz="1600" dirty="0" smtClean="0"/>
          </a:p>
          <a:p>
            <a:r>
              <a:rPr lang="en-US" sz="1600" dirty="0" smtClean="0"/>
              <a:t>2)   perform </a:t>
            </a:r>
            <a:r>
              <a:rPr lang="en-US" sz="1600" dirty="0"/>
              <a:t>intersect spatial</a:t>
            </a:r>
          </a:p>
          <a:p>
            <a:r>
              <a:rPr lang="en-US" sz="1600" dirty="0"/>
              <a:t>relationship with the central areas of the city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err="1"/>
              <a:t>CentralAccommodationPlace</a:t>
            </a:r>
            <a:r>
              <a:rPr lang="en-US" sz="1600" dirty="0"/>
              <a:t> ≡ </a:t>
            </a:r>
            <a:r>
              <a:rPr lang="en-US" sz="1600" dirty="0" err="1"/>
              <a:t>AccommodationPlace</a:t>
            </a:r>
            <a:r>
              <a:rPr lang="en-US" sz="1600" dirty="0"/>
              <a:t> and</a:t>
            </a:r>
          </a:p>
          <a:p>
            <a:r>
              <a:rPr lang="en-US" sz="1600" dirty="0"/>
              <a:t>(intersect some </a:t>
            </a:r>
            <a:r>
              <a:rPr lang="en-US" sz="1600" dirty="0" err="1"/>
              <a:t>CityCenter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317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36989"/>
            <a:ext cx="8911687" cy="1280890"/>
          </a:xfrm>
        </p:spPr>
        <p:txBody>
          <a:bodyPr/>
          <a:lstStyle/>
          <a:p>
            <a:r>
              <a:rPr lang="en-US" b="1" dirty="0" smtClean="0"/>
              <a:t>Ontology to Database Mapping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90447"/>
            <a:ext cx="3182760" cy="3213373"/>
          </a:xfrm>
        </p:spPr>
        <p:txBody>
          <a:bodyPr>
            <a:noAutofit/>
          </a:bodyPr>
          <a:lstStyle/>
          <a:p>
            <a:r>
              <a:rPr lang="en-US" sz="1400" b="1" dirty="0" smtClean="0"/>
              <a:t>Direct</a:t>
            </a:r>
            <a:r>
              <a:rPr lang="en-US" sz="1400" b="1" dirty="0"/>
              <a:t>:</a:t>
            </a:r>
            <a:r>
              <a:rPr lang="en-US" sz="1400" dirty="0"/>
              <a:t> one to one correspondence between an ontology concept and a database table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smtClean="0"/>
              <a:t>- </a:t>
            </a:r>
            <a:r>
              <a:rPr lang="en-US" sz="1400" dirty="0"/>
              <a:t>Example: Hotel</a:t>
            </a:r>
            <a:r>
              <a:rPr lang="en-US" sz="1400" dirty="0" smtClean="0"/>
              <a:t>, B&amp;B</a:t>
            </a:r>
            <a:r>
              <a:rPr lang="en-US" sz="1400" dirty="0"/>
              <a:t>, </a:t>
            </a:r>
            <a:r>
              <a:rPr lang="en-US" sz="1400" dirty="0" smtClean="0"/>
              <a:t>Street, </a:t>
            </a:r>
            <a:r>
              <a:rPr lang="en-US" sz="1400" dirty="0" err="1" smtClean="0"/>
              <a:t>CityCenter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b="1" dirty="0" smtClean="0"/>
              <a:t>Indirect</a:t>
            </a:r>
            <a:r>
              <a:rPr lang="en-US" sz="1400" b="1" dirty="0"/>
              <a:t>:</a:t>
            </a:r>
            <a:r>
              <a:rPr lang="en-US" sz="1400" dirty="0"/>
              <a:t> an antecedent that has a direct connection to the database</a:t>
            </a:r>
          </a:p>
          <a:p>
            <a:pPr marL="0" indent="0">
              <a:buNone/>
            </a:pPr>
            <a:r>
              <a:rPr lang="en-US" sz="1400" dirty="0" smtClean="0"/>
              <a:t>- </a:t>
            </a:r>
            <a:r>
              <a:rPr lang="en-US" sz="1400" dirty="0"/>
              <a:t>Example: </a:t>
            </a:r>
            <a:r>
              <a:rPr lang="en-US" sz="1400" dirty="0" err="1"/>
              <a:t>AccomodationPlace</a:t>
            </a:r>
            <a:r>
              <a:rPr lang="en-US" sz="1400" dirty="0"/>
              <a:t>, </a:t>
            </a:r>
            <a:r>
              <a:rPr lang="en-US" sz="1400" dirty="0" smtClean="0"/>
              <a:t>District</a:t>
            </a:r>
            <a:r>
              <a:rPr lang="en-US" sz="1400" dirty="0"/>
              <a:t>.</a:t>
            </a:r>
          </a:p>
          <a:p>
            <a:r>
              <a:rPr lang="en-US" sz="1400" b="1" dirty="0" smtClean="0"/>
              <a:t>Implicit</a:t>
            </a:r>
            <a:r>
              <a:rPr lang="en-US" sz="1400" b="1" dirty="0"/>
              <a:t>:</a:t>
            </a:r>
            <a:r>
              <a:rPr lang="en-US" sz="1400" dirty="0"/>
              <a:t> an axiom not directly connected to the database. </a:t>
            </a:r>
          </a:p>
          <a:p>
            <a:pPr marL="0" indent="0">
              <a:buNone/>
            </a:pPr>
            <a:r>
              <a:rPr lang="en-US" sz="1400" dirty="0"/>
              <a:t>- Example: </a:t>
            </a:r>
            <a:r>
              <a:rPr lang="en-US" sz="1400" dirty="0" err="1"/>
              <a:t>CentralAccomodationPlace</a:t>
            </a:r>
            <a:r>
              <a:rPr lang="en-US" sz="1400" dirty="0"/>
              <a:t>, </a:t>
            </a:r>
            <a:r>
              <a:rPr lang="en-US" sz="1400" dirty="0" err="1" smtClean="0"/>
              <a:t>PedestrianStreet</a:t>
            </a:r>
            <a:r>
              <a:rPr lang="en-US" sz="1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685" y="1917879"/>
            <a:ext cx="5728927" cy="399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DBOntology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8496"/>
            <a:ext cx="3283554" cy="4262725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W</a:t>
            </a:r>
            <a:r>
              <a:rPr lang="en-US" b="1" dirty="0" smtClean="0"/>
              <a:t>hite </a:t>
            </a:r>
            <a:r>
              <a:rPr lang="en-US" b="1" dirty="0"/>
              <a:t>solid </a:t>
            </a:r>
            <a:r>
              <a:rPr lang="en-US" b="1" dirty="0" smtClean="0"/>
              <a:t>rectangles</a:t>
            </a:r>
            <a:r>
              <a:rPr lang="en-US" dirty="0" smtClean="0"/>
              <a:t>: spatial topological relations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smtClean="0"/>
              <a:t>Dark </a:t>
            </a:r>
            <a:r>
              <a:rPr lang="en-US" b="1" dirty="0"/>
              <a:t>solid </a:t>
            </a:r>
            <a:r>
              <a:rPr lang="en-US" b="1" dirty="0" smtClean="0"/>
              <a:t>rectangles</a:t>
            </a:r>
            <a:r>
              <a:rPr lang="en-US" dirty="0" smtClean="0"/>
              <a:t>:  direct </a:t>
            </a:r>
            <a:r>
              <a:rPr lang="en-US" dirty="0"/>
              <a:t>or an indirect </a:t>
            </a:r>
            <a:r>
              <a:rPr lang="en-US" dirty="0" smtClean="0"/>
              <a:t>mapping to </a:t>
            </a:r>
            <a:r>
              <a:rPr lang="en-US" dirty="0"/>
              <a:t>the database. </a:t>
            </a:r>
            <a:endParaRPr lang="en-US" dirty="0" smtClean="0"/>
          </a:p>
          <a:p>
            <a:r>
              <a:rPr lang="en-US" b="1" dirty="0"/>
              <a:t>W</a:t>
            </a:r>
            <a:r>
              <a:rPr lang="en-US" b="1" dirty="0" smtClean="0"/>
              <a:t>hite </a:t>
            </a:r>
            <a:r>
              <a:rPr lang="en-US" b="1" dirty="0"/>
              <a:t>shattered </a:t>
            </a:r>
            <a:r>
              <a:rPr lang="en-US" b="1" dirty="0" smtClean="0"/>
              <a:t>rectangles</a:t>
            </a:r>
            <a:r>
              <a:rPr lang="en-US" dirty="0" smtClean="0"/>
              <a:t>: an </a:t>
            </a:r>
            <a:r>
              <a:rPr lang="en-US" dirty="0"/>
              <a:t>implicit mapping to the database</a:t>
            </a:r>
            <a:r>
              <a:rPr lang="en-US" dirty="0" smtClean="0"/>
              <a:t>.</a:t>
            </a:r>
          </a:p>
          <a:p>
            <a:r>
              <a:rPr lang="en-US" b="1" dirty="0"/>
              <a:t>S</a:t>
            </a:r>
            <a:r>
              <a:rPr lang="en-US" b="1" dirty="0" smtClean="0"/>
              <a:t>patial relations</a:t>
            </a:r>
            <a:r>
              <a:rPr lang="en-US" dirty="0" smtClean="0"/>
              <a:t>: </a:t>
            </a:r>
            <a:r>
              <a:rPr lang="en-US" dirty="0"/>
              <a:t>equals, disjoint, touches, </a:t>
            </a:r>
            <a:r>
              <a:rPr lang="en-US" dirty="0" smtClean="0"/>
              <a:t>within, overlaps</a:t>
            </a:r>
            <a:r>
              <a:rPr lang="en-US" dirty="0"/>
              <a:t>, crosses, intersect, contains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</a:t>
            </a:r>
            <a:r>
              <a:rPr lang="en-US" dirty="0"/>
              <a:t>relations </a:t>
            </a:r>
            <a:r>
              <a:rPr lang="en-US" dirty="0" smtClean="0"/>
              <a:t>are modelled </a:t>
            </a:r>
            <a:r>
              <a:rPr lang="en-US" dirty="0"/>
              <a:t>in the ontology as sub-properties </a:t>
            </a:r>
            <a:r>
              <a:rPr lang="en-US" dirty="0" smtClean="0"/>
              <a:t>of </a:t>
            </a:r>
            <a:r>
              <a:rPr lang="en-US" dirty="0" err="1" smtClean="0"/>
              <a:t>spatialRelation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996" y="1648497"/>
            <a:ext cx="5540932" cy="408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1095</TotalTime>
  <Words>948</Words>
  <Application>Microsoft Office PowerPoint</Application>
  <PresentationFormat>Widescreen</PresentationFormat>
  <Paragraphs>169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Times-Italic</vt:lpstr>
      <vt:lpstr>Times-Roman</vt:lpstr>
      <vt:lpstr>Wingdings 3</vt:lpstr>
      <vt:lpstr>Wisp</vt:lpstr>
      <vt:lpstr>Enhancing semantic query capabilities over a Geo database -Presented by Indhumadhi Suryanarayanan</vt:lpstr>
      <vt:lpstr>OVERVIEW</vt:lpstr>
      <vt:lpstr>Problem</vt:lpstr>
      <vt:lpstr>Solution</vt:lpstr>
      <vt:lpstr>Semantic Web Technology Used</vt:lpstr>
      <vt:lpstr>Solution in Detail</vt:lpstr>
      <vt:lpstr>Motivation by example</vt:lpstr>
      <vt:lpstr>Ontology to Database Mapping</vt:lpstr>
      <vt:lpstr>DBOntology</vt:lpstr>
      <vt:lpstr>Algorithm</vt:lpstr>
      <vt:lpstr>Onto-Generic Ontology Schema</vt:lpstr>
      <vt:lpstr>Axiom translation into materialized views </vt:lpstr>
      <vt:lpstr>Conclusions</vt:lpstr>
      <vt:lpstr>Competing Approaches</vt:lpstr>
      <vt:lpstr>Proof of Success</vt:lpstr>
      <vt:lpstr>References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semantic query capabilities over a geo database</dc:title>
  <dc:creator>Suryanarayanan, Indhumadhi</dc:creator>
  <cp:lastModifiedBy>Suryanarayanan, Indhumadhi</cp:lastModifiedBy>
  <cp:revision>107</cp:revision>
  <dcterms:created xsi:type="dcterms:W3CDTF">2016-03-30T05:12:23Z</dcterms:created>
  <dcterms:modified xsi:type="dcterms:W3CDTF">2016-03-31T00:17:10Z</dcterms:modified>
</cp:coreProperties>
</file>