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15</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05.12.2024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752872"/>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Times New Roman" panose="02020603050405020304" pitchFamily="18" charset="0"/>
                <a:cs typeface="Times New Roman" panose="02020603050405020304" pitchFamily="18"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Times New Roman" panose="02020603050405020304" pitchFamily="18" charset="0"/>
                <a:cs typeface="Times New Roman" panose="02020603050405020304" pitchFamily="18" charset="0"/>
              </a:rPr>
              <a:t>(AUTONOMOUS), TRICHY</a:t>
            </a:r>
            <a:r>
              <a:rPr lang="en-US" altLang="en-US" sz="3600" b="1" dirty="0">
                <a:solidFill>
                  <a:srgbClr val="FF0066"/>
                </a:solidFill>
                <a:latin typeface="Arial Narrow" panose="020B0606020202030204" pitchFamily="34" charset="0"/>
                <a:cs typeface="Arial" panose="020B0604020202020204" pitchFamily="34" charset="0"/>
              </a:rPr>
              <a:t>.</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4062" y="859972"/>
            <a:ext cx="10509738" cy="5316992"/>
          </a:xfrm>
        </p:spPr>
        <p:txBody>
          <a:bodyPr>
            <a:normAutofit fontScale="25000" lnSpcReduction="20000"/>
          </a:bodyPr>
          <a:lstStyle/>
          <a:p>
            <a:pPr marL="0" indent="0" algn="just">
              <a:buNone/>
            </a:pPr>
            <a:r>
              <a:rPr lang="en-US" sz="12400" b="1" dirty="0">
                <a:effectLst>
                  <a:outerShdw blurRad="38100" dist="38100" dir="2700000" algn="tl">
                    <a:srgbClr val="000000">
                      <a:alpha val="43137"/>
                    </a:srgbClr>
                  </a:outerShdw>
                </a:effectLst>
                <a:latin typeface="Times New Roman" pitchFamily="18" charset="0"/>
                <a:cs typeface="Times New Roman" pitchFamily="18" charset="0"/>
              </a:rPr>
              <a:t>1.Image Capture Module</a:t>
            </a:r>
          </a:p>
          <a:p>
            <a:pPr marL="0" indent="0" algn="just">
              <a:buNone/>
            </a:pPr>
            <a:endParaRPr lang="en-US" sz="6500" b="1" dirty="0">
              <a:latin typeface="Times New Roman" pitchFamily="18" charset="0"/>
              <a:cs typeface="Times New Roman" pitchFamily="18" charset="0"/>
            </a:endParaRPr>
          </a:p>
          <a:p>
            <a:pPr lvl="4">
              <a:lnSpc>
                <a:spcPct val="170000"/>
              </a:lnSpc>
            </a:pPr>
            <a:r>
              <a:rPr lang="en-US" sz="11200" dirty="0">
                <a:latin typeface="Times New Roman" pitchFamily="18" charset="0"/>
                <a:cs typeface="Times New Roman" pitchFamily="18" charset="0"/>
              </a:rPr>
              <a:t>Take photo of the corresponding location in Insta 360</a:t>
            </a:r>
            <a:r>
              <a:rPr lang="ar-AE" sz="11200" dirty="0">
                <a:latin typeface="Times New Roman" panose="02020603050405020304" pitchFamily="18" charset="0"/>
                <a:cs typeface="Times New Roman" panose="02020603050405020304" pitchFamily="18" charset="0"/>
              </a:rPr>
              <a:t>ﹾ</a:t>
            </a:r>
            <a:r>
              <a:rPr lang="en-US" sz="11200" dirty="0">
                <a:latin typeface="Times New Roman" panose="02020603050405020304" pitchFamily="18" charset="0"/>
                <a:cs typeface="Times New Roman" panose="02020603050405020304" pitchFamily="18" charset="0"/>
              </a:rPr>
              <a:t> Camera.</a:t>
            </a:r>
          </a:p>
          <a:p>
            <a:pPr lvl="4">
              <a:lnSpc>
                <a:spcPct val="170000"/>
              </a:lnSpc>
            </a:pPr>
            <a:r>
              <a:rPr lang="en-US" sz="11200" dirty="0">
                <a:latin typeface="Times New Roman" panose="02020603050405020304" pitchFamily="18" charset="0"/>
                <a:cs typeface="Times New Roman" panose="02020603050405020304" pitchFamily="18" charset="0"/>
              </a:rPr>
              <a:t>Cover all the locations in individual photos.</a:t>
            </a:r>
          </a:p>
          <a:p>
            <a:pPr lvl="4">
              <a:lnSpc>
                <a:spcPct val="170000"/>
              </a:lnSpc>
            </a:pPr>
            <a:r>
              <a:rPr lang="en-US" sz="11200" dirty="0">
                <a:latin typeface="Times New Roman" panose="02020603050405020304" pitchFamily="18" charset="0"/>
                <a:cs typeface="Times New Roman" panose="02020603050405020304" pitchFamily="18" charset="0"/>
              </a:rPr>
              <a:t>Take every photos in the perfect angle so that the image navigation will be proper.</a:t>
            </a:r>
          </a:p>
          <a:p>
            <a:pPr lvl="4">
              <a:lnSpc>
                <a:spcPct val="170000"/>
              </a:lnSpc>
            </a:pPr>
            <a:r>
              <a:rPr lang="en-US" sz="11200" dirty="0">
                <a:latin typeface="Times New Roman" panose="02020603050405020304" pitchFamily="18" charset="0"/>
                <a:cs typeface="Times New Roman" panose="02020603050405020304" pitchFamily="18" charset="0"/>
              </a:rPr>
              <a:t>Cover all the pathways of the location to give proper interactive  environment.</a:t>
            </a:r>
          </a:p>
          <a:p>
            <a:pPr marL="1828800" lvl="4" indent="0">
              <a:buNone/>
            </a:pPr>
            <a:endParaRPr lang="en-US" sz="74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8253"/>
            <a:ext cx="10515600" cy="4758710"/>
          </a:xfrm>
        </p:spPr>
        <p:txBody>
          <a:bodyPr>
            <a:normAutofit fontScale="92500" lnSpcReduction="10000"/>
          </a:bodyPr>
          <a:lstStyle/>
          <a:p>
            <a:pPr algn="just">
              <a:buNone/>
            </a:pPr>
            <a:r>
              <a:rPr lang="en-US"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2.Convert Image from .</a:t>
            </a:r>
            <a:r>
              <a:rPr lang="en-US" sz="31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insp</a:t>
            </a:r>
            <a:r>
              <a:rPr lang="en-US"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.jpg Module</a:t>
            </a:r>
          </a:p>
          <a:p>
            <a:pPr algn="just">
              <a:buNone/>
            </a:pPr>
            <a:endParaRPr lang="en-US" sz="3000" b="1" dirty="0">
              <a:latin typeface="Times New Roman" panose="02020603050405020304" pitchFamily="18" charset="0"/>
              <a:cs typeface="Times New Roman" panose="02020603050405020304" pitchFamily="18" charset="0"/>
            </a:endParaRPr>
          </a:p>
          <a:p>
            <a:pPr lvl="3" algn="just">
              <a:lnSpc>
                <a:spcPct val="150000"/>
              </a:lnSpc>
            </a:pP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Open all the photos one by one in Insta 360 studio.</a:t>
            </a:r>
          </a:p>
          <a:p>
            <a:pPr lvl="3" algn="just">
              <a:lnSpc>
                <a:spcPct val="150000"/>
              </a:lnSpc>
            </a:pPr>
            <a:r>
              <a:rPr lang="en-US" sz="3000" dirty="0">
                <a:latin typeface="Times New Roman" panose="02020603050405020304" pitchFamily="18" charset="0"/>
                <a:cs typeface="Times New Roman" panose="02020603050405020304" pitchFamily="18" charset="0"/>
              </a:rPr>
              <a:t>Then change format of the photo to .jpg with some dimensions change .</a:t>
            </a:r>
          </a:p>
          <a:p>
            <a:pPr lvl="3" algn="just">
              <a:lnSpc>
                <a:spcPct val="150000"/>
              </a:lnSpc>
            </a:pPr>
            <a:r>
              <a:rPr lang="en-US" sz="3000" dirty="0">
                <a:latin typeface="Times New Roman" panose="02020603050405020304" pitchFamily="18" charset="0"/>
                <a:cs typeface="Times New Roman" panose="02020603050405020304" pitchFamily="18" charset="0"/>
              </a:rPr>
              <a:t>Then save those photos with proper location name in one common folder.</a:t>
            </a:r>
          </a:p>
          <a:p>
            <a:pPr algn="just">
              <a:lnSpc>
                <a:spcPct val="150000"/>
              </a:lnSpc>
              <a:buNone/>
            </a:pPr>
            <a:r>
              <a:rPr lang="en-US"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433740"/>
            <a:ext cx="10515600" cy="4351338"/>
          </a:xfrm>
        </p:spPr>
        <p:txBody>
          <a:bodyPr>
            <a:normAutofit fontScale="92500" lnSpcReduction="20000"/>
          </a:bodyPr>
          <a:lstStyle/>
          <a:p>
            <a:pPr marL="0" indent="0">
              <a:buClr>
                <a:srgbClr val="FF0000"/>
              </a:buClr>
              <a:buNone/>
            </a:pPr>
            <a:r>
              <a:rPr lang="en-US" sz="3100" b="1" dirty="0">
                <a:effectLst>
                  <a:outerShdw blurRad="38100" dist="38100" dir="2700000" algn="tl">
                    <a:srgbClr val="000000">
                      <a:alpha val="43137"/>
                    </a:srgbClr>
                  </a:outerShdw>
                </a:effectLst>
                <a:latin typeface="Times New Roman" pitchFamily="18" charset="0"/>
                <a:cs typeface="Times New Roman" pitchFamily="18" charset="0"/>
              </a:rPr>
              <a:t>3.Interactive Hotspots and Navigation Module</a:t>
            </a:r>
          </a:p>
          <a:p>
            <a:pPr lvl="2">
              <a:lnSpc>
                <a:spcPct val="160000"/>
              </a:lnSpc>
              <a:buClr>
                <a:srgbClr val="FF0000"/>
              </a:buClr>
            </a:pPr>
            <a:r>
              <a:rPr lang="en-US" sz="3000" dirty="0">
                <a:latin typeface="Times New Roman" pitchFamily="18" charset="0"/>
                <a:cs typeface="Times New Roman" pitchFamily="18" charset="0"/>
              </a:rPr>
              <a:t>Combine all the photos.</a:t>
            </a:r>
          </a:p>
          <a:p>
            <a:pPr lvl="2">
              <a:lnSpc>
                <a:spcPct val="160000"/>
              </a:lnSpc>
              <a:buClr>
                <a:srgbClr val="FF0000"/>
              </a:buClr>
            </a:pPr>
            <a:r>
              <a:rPr lang="en-US" sz="3000" dirty="0">
                <a:latin typeface="Times New Roman" pitchFamily="18" charset="0"/>
                <a:cs typeface="Times New Roman" pitchFamily="18" charset="0"/>
              </a:rPr>
              <a:t>Arrange them in a order like a video.</a:t>
            </a:r>
          </a:p>
          <a:p>
            <a:pPr lvl="2">
              <a:lnSpc>
                <a:spcPct val="160000"/>
              </a:lnSpc>
              <a:buClr>
                <a:srgbClr val="FF0000"/>
              </a:buClr>
            </a:pPr>
            <a:r>
              <a:rPr lang="en-US" sz="3000" dirty="0">
                <a:latin typeface="Times New Roman" pitchFamily="18" charset="0"/>
                <a:cs typeface="Times New Roman" pitchFamily="18" charset="0"/>
              </a:rPr>
              <a:t> Then give proper navigation to be assigned for the photos. So that the next location can be open while clicking the navigations arrow. To give proper video tour. Then covert it to code and run and check</a:t>
            </a:r>
            <a:r>
              <a:rPr lang="en-US" sz="2800" dirty="0">
                <a:latin typeface="Times New Roman" pitchFamily="18" charset="0"/>
                <a:cs typeface="Times New Roman" pitchFamily="18" charset="0"/>
              </a:rPr>
              <a:t>.</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a:xfrm>
            <a:off x="8601269" y="6356350"/>
            <a:ext cx="2743200" cy="365125"/>
          </a:xfrm>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707572" y="892629"/>
            <a:ext cx="10515600" cy="7075714"/>
          </a:xfrm>
        </p:spPr>
        <p:txBody>
          <a:bodyPr>
            <a:normAutofit/>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Create Website Module</a:t>
            </a:r>
          </a:p>
          <a:p>
            <a:pPr lvl="4">
              <a:buClr>
                <a:srgbClr val="FF0000"/>
              </a:buClr>
            </a:pP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3">
              <a:lnSpc>
                <a:spcPct val="170000"/>
              </a:lnSpc>
              <a:buClr>
                <a:srgbClr val="FF0000"/>
              </a:buCl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Create a html code for website.</a:t>
            </a:r>
          </a:p>
          <a:p>
            <a:pPr lvl="3">
              <a:lnSpc>
                <a:spcPct val="170000"/>
              </a:lnSpc>
              <a:buClr>
                <a:srgbClr val="FF0000"/>
              </a:buClr>
            </a:pPr>
            <a:r>
              <a:rPr lang="en-US" sz="2800" dirty="0">
                <a:latin typeface="Times New Roman" panose="02020603050405020304" pitchFamily="18" charset="0"/>
                <a:cs typeface="Times New Roman" panose="02020603050405020304" pitchFamily="18" charset="0"/>
              </a:rPr>
              <a:t> Give proper content to displayed.</a:t>
            </a:r>
          </a:p>
          <a:p>
            <a:pPr lvl="3">
              <a:lnSpc>
                <a:spcPct val="170000"/>
              </a:lnSpc>
              <a:buClr>
                <a:srgbClr val="FF0000"/>
              </a:buClr>
            </a:pPr>
            <a:r>
              <a:rPr lang="en-US" sz="2800" dirty="0">
                <a:latin typeface="Times New Roman" panose="02020603050405020304" pitchFamily="18" charset="0"/>
                <a:cs typeface="Times New Roman" panose="02020603050405020304" pitchFamily="18" charset="0"/>
              </a:rPr>
              <a:t> Give proper buttons operation. Design with CSS code.</a:t>
            </a:r>
          </a:p>
          <a:p>
            <a:pPr lvl="3">
              <a:lnSpc>
                <a:spcPct val="170000"/>
              </a:lnSpc>
              <a:buClr>
                <a:srgbClr val="FF0000"/>
              </a:buClr>
            </a:pPr>
            <a:r>
              <a:rPr lang="en-US" sz="2800" dirty="0">
                <a:latin typeface="Times New Roman" panose="02020603050405020304" pitchFamily="18" charset="0"/>
                <a:cs typeface="Times New Roman" panose="02020603050405020304" pitchFamily="18" charset="0"/>
              </a:rPr>
              <a:t> Check whether the code run independently and good.</a:t>
            </a:r>
          </a:p>
          <a:p>
            <a:pPr marL="1371600" lvl="3" indent="0">
              <a:lnSpc>
                <a:spcPct val="170000"/>
              </a:lnSpc>
              <a:buClr>
                <a:srgbClr val="FF0000"/>
              </a:buClr>
              <a:buNone/>
            </a:pPr>
            <a:r>
              <a:rPr lang="en-US" sz="2800" b="1" dirty="0">
                <a:latin typeface="Times New Roman" panose="02020603050405020304" pitchFamily="18" charset="0"/>
                <a:cs typeface="Times New Roman" panose="02020603050405020304" pitchFamily="18" charset="0"/>
              </a:rPr>
              <a:t>Languages used:</a:t>
            </a:r>
          </a:p>
          <a:p>
            <a:pPr marL="1371600" lvl="3" indent="0">
              <a:lnSpc>
                <a:spcPct val="170000"/>
              </a:lnSpc>
              <a:buClr>
                <a:srgbClr val="FF0000"/>
              </a:buClr>
              <a:buNone/>
            </a:pPr>
            <a:r>
              <a:rPr lang="en-US" sz="2800" dirty="0">
                <a:latin typeface="Times New Roman" panose="02020603050405020304" pitchFamily="18" charset="0"/>
                <a:cs typeface="Times New Roman" panose="02020603050405020304" pitchFamily="18" charset="0"/>
              </a:rPr>
              <a:t>              Html , CSS3.</a:t>
            </a:r>
          </a:p>
          <a:p>
            <a:pPr lvl="3">
              <a:lnSpc>
                <a:spcPct val="170000"/>
              </a:lnSpc>
              <a:buClr>
                <a:srgbClr val="FF0000"/>
              </a:buClr>
            </a:pPr>
            <a:endParaRPr lang="en-US" sz="2800" dirty="0">
              <a:latin typeface="Times New Roman" panose="02020603050405020304" pitchFamily="18" charset="0"/>
              <a:cs typeface="Times New Roman" panose="02020603050405020304" pitchFamily="18" charset="0"/>
            </a:endParaRPr>
          </a:p>
          <a:p>
            <a:pPr marL="0" indent="0">
              <a:lnSpc>
                <a:spcPct val="170000"/>
              </a:lnSpc>
              <a:buClr>
                <a:srgbClr val="FF0000"/>
              </a:buClr>
              <a:buNone/>
            </a:pP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707572" y="838200"/>
            <a:ext cx="10515600" cy="5518150"/>
          </a:xfrm>
        </p:spPr>
        <p:txBody>
          <a:bodyPr>
            <a:normAutofit fontScale="70000" lnSpcReduction="20000"/>
          </a:bodyPr>
          <a:lstStyle/>
          <a:p>
            <a:pPr marL="0" indent="0">
              <a:buClr>
                <a:srgbClr val="FF0000"/>
              </a:buClr>
              <a:buNone/>
            </a:pPr>
            <a:r>
              <a:rPr lang="en-US" sz="4000" b="1" dirty="0">
                <a:effectLst>
                  <a:outerShdw blurRad="38100" dist="38100" dir="2700000" algn="tl">
                    <a:srgbClr val="000000">
                      <a:alpha val="43137"/>
                    </a:srgbClr>
                  </a:outerShdw>
                </a:effectLst>
                <a:latin typeface="Times New Roman" panose="02020603050405020304" pitchFamily="18" charset="0"/>
                <a:cs typeface="Times New Roman" pitchFamily="18" charset="0"/>
              </a:rPr>
              <a:t>5. Merge Image navigation video with code Module</a:t>
            </a:r>
          </a:p>
          <a:p>
            <a:pPr marL="0" indent="0">
              <a:buClr>
                <a:srgbClr val="FF0000"/>
              </a:buClr>
              <a:buNone/>
            </a:pPr>
            <a:endParaRPr lang="en-US" sz="3100" b="1" dirty="0">
              <a:effectLst>
                <a:outerShdw blurRad="38100" dist="38100" dir="2700000" algn="tl">
                  <a:srgbClr val="000000">
                    <a:alpha val="43137"/>
                  </a:srgbClr>
                </a:outerShdw>
              </a:effectLst>
              <a:latin typeface="Times New Roman" panose="02020603050405020304" pitchFamily="18" charset="0"/>
              <a:cs typeface="Times New Roman" pitchFamily="18" charset="0"/>
            </a:endParaRPr>
          </a:p>
          <a:p>
            <a:pPr lvl="4">
              <a:lnSpc>
                <a:spcPct val="170000"/>
              </a:lnSpc>
              <a:buClr>
                <a:srgbClr val="FF0000"/>
              </a:buClr>
            </a:pPr>
            <a:r>
              <a:rPr lang="en-US" sz="4000" dirty="0">
                <a:latin typeface="Times New Roman" panose="02020603050405020304" pitchFamily="18" charset="0"/>
                <a:cs typeface="Times New Roman" pitchFamily="18" charset="0"/>
              </a:rPr>
              <a:t>Create a button that opens the image navigation video in the Html code designed for website .    </a:t>
            </a:r>
          </a:p>
          <a:p>
            <a:pPr lvl="4">
              <a:lnSpc>
                <a:spcPct val="170000"/>
              </a:lnSpc>
              <a:buClr>
                <a:srgbClr val="FF0000"/>
              </a:buClr>
            </a:pPr>
            <a:r>
              <a:rPr lang="en-US" sz="4000" dirty="0">
                <a:latin typeface="Times New Roman" panose="02020603050405020304" pitchFamily="18" charset="0"/>
                <a:cs typeface="Times New Roman" pitchFamily="18" charset="0"/>
              </a:rPr>
              <a:t>Merge code with image navigation video.</a:t>
            </a:r>
          </a:p>
          <a:p>
            <a:pPr lvl="4">
              <a:lnSpc>
                <a:spcPct val="170000"/>
              </a:lnSpc>
              <a:buClr>
                <a:srgbClr val="FF0000"/>
              </a:buClr>
            </a:pPr>
            <a:r>
              <a:rPr lang="en-US" sz="4000" dirty="0">
                <a:latin typeface="Times New Roman" panose="02020603050405020304" pitchFamily="18" charset="0"/>
                <a:cs typeface="Times New Roman" pitchFamily="18" charset="0"/>
              </a:rPr>
              <a:t> Alter with CSS for further designs and </a:t>
            </a:r>
            <a:r>
              <a:rPr lang="en-US" sz="4000" dirty="0" err="1">
                <a:latin typeface="Times New Roman" panose="02020603050405020304" pitchFamily="18" charset="0"/>
                <a:cs typeface="Times New Roman" pitchFamily="18" charset="0"/>
              </a:rPr>
              <a:t>colours</a:t>
            </a:r>
            <a:r>
              <a:rPr lang="en-US" sz="4000" dirty="0">
                <a:latin typeface="Times New Roman" panose="02020603050405020304" pitchFamily="18" charset="0"/>
                <a:cs typeface="Times New Roman" pitchFamily="18" charset="0"/>
              </a:rPr>
              <a:t> , sizes etc..</a:t>
            </a:r>
          </a:p>
          <a:p>
            <a:pPr marL="1828800" lvl="4" indent="0">
              <a:lnSpc>
                <a:spcPct val="170000"/>
              </a:lnSpc>
              <a:buClr>
                <a:srgbClr val="FF0000"/>
              </a:buClr>
              <a:buNone/>
            </a:pPr>
            <a:r>
              <a:rPr lang="en-US" sz="4000" b="1" dirty="0">
                <a:latin typeface="Times New Roman" panose="02020603050405020304" pitchFamily="18" charset="0"/>
                <a:cs typeface="Times New Roman" pitchFamily="18" charset="0"/>
              </a:rPr>
              <a:t>Languages used</a:t>
            </a:r>
            <a:r>
              <a:rPr lang="en-US" sz="4000" dirty="0">
                <a:latin typeface="Times New Roman" panose="02020603050405020304" pitchFamily="18" charset="0"/>
                <a:cs typeface="Times New Roman" pitchFamily="18" charset="0"/>
              </a:rPr>
              <a:t>:</a:t>
            </a:r>
          </a:p>
          <a:p>
            <a:pPr marL="1828800" lvl="4" indent="0">
              <a:lnSpc>
                <a:spcPct val="170000"/>
              </a:lnSpc>
              <a:buClr>
                <a:srgbClr val="FF0000"/>
              </a:buClr>
              <a:buNone/>
            </a:pPr>
            <a:r>
              <a:rPr lang="en-US" sz="4000" dirty="0">
                <a:latin typeface="Times New Roman" panose="02020603050405020304" pitchFamily="18" charset="0"/>
                <a:cs typeface="Times New Roman" pitchFamily="18" charset="0"/>
              </a:rPr>
              <a:t>         Html , CSS3.5</a:t>
            </a: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4" name="Picture 3">
            <a:extLst>
              <a:ext uri="{FF2B5EF4-FFF2-40B4-BE49-F238E27FC236}">
                <a16:creationId xmlns:a16="http://schemas.microsoft.com/office/drawing/2014/main" id="{B6F8FDBA-EA91-464E-9D8D-2833F6EC4AA5}"/>
              </a:ext>
            </a:extLst>
          </p:cNvPr>
          <p:cNvPicPr>
            <a:picLocks noChangeAspect="1"/>
          </p:cNvPicPr>
          <p:nvPr/>
        </p:nvPicPr>
        <p:blipFill>
          <a:blip r:embed="rId2"/>
          <a:stretch>
            <a:fillRect/>
          </a:stretch>
        </p:blipFill>
        <p:spPr>
          <a:xfrm>
            <a:off x="273699" y="1214673"/>
            <a:ext cx="5735216" cy="4428653"/>
          </a:xfrm>
          <a:prstGeom prst="rect">
            <a:avLst/>
          </a:prstGeom>
        </p:spPr>
      </p:pic>
      <p:pic>
        <p:nvPicPr>
          <p:cNvPr id="7" name="Picture 6">
            <a:extLst>
              <a:ext uri="{FF2B5EF4-FFF2-40B4-BE49-F238E27FC236}">
                <a16:creationId xmlns:a16="http://schemas.microsoft.com/office/drawing/2014/main" id="{6F167CC5-2808-43B1-8680-EBF7B3954E23}"/>
              </a:ext>
            </a:extLst>
          </p:cNvPr>
          <p:cNvPicPr>
            <a:picLocks noChangeAspect="1"/>
          </p:cNvPicPr>
          <p:nvPr/>
        </p:nvPicPr>
        <p:blipFill>
          <a:blip r:embed="rId3"/>
          <a:stretch>
            <a:fillRect/>
          </a:stretch>
        </p:blipFill>
        <p:spPr>
          <a:xfrm>
            <a:off x="6269241" y="1214673"/>
            <a:ext cx="5560420" cy="4428653"/>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3025"/>
            <a:ext cx="10515600" cy="4351338"/>
          </a:xfrm>
        </p:spPr>
        <p:txBody>
          <a:bodyPr>
            <a:noAutofit/>
          </a:bodyPr>
          <a:lstStyle/>
          <a:p>
            <a:pPr algn="just">
              <a:lnSpc>
                <a:spcPct val="170000"/>
              </a:lnSpc>
              <a:buClr>
                <a:srgbClr val="FF0000"/>
              </a:buClr>
            </a:pPr>
            <a:r>
              <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Virtual tour is a concept of exploring the corresponding location without our physical presence.</a:t>
            </a:r>
          </a:p>
          <a:p>
            <a:pPr algn="just">
              <a:lnSpc>
                <a:spcPct val="170000"/>
              </a:lnSpc>
              <a:buClr>
                <a:srgbClr val="FF0000"/>
              </a:buClr>
            </a:pPr>
            <a:r>
              <a:rPr lang="en-IN" sz="2600" dirty="0">
                <a:latin typeface="Times New Roman" panose="02020603050405020304" pitchFamily="18" charset="0"/>
                <a:cs typeface="Times New Roman" panose="02020603050405020304" pitchFamily="18" charset="0"/>
              </a:rPr>
              <a:t>The project we have designed for exploring our college campus with 360</a:t>
            </a:r>
            <a:r>
              <a:rPr lang="en-IN" sz="2600" dirty="0"/>
              <a:t> °</a:t>
            </a:r>
            <a:r>
              <a:rPr lang="en-IN" sz="2600" dirty="0">
                <a:latin typeface="Times New Roman" panose="02020603050405020304" pitchFamily="18" charset="0"/>
                <a:cs typeface="Times New Roman" panose="02020603050405020304" pitchFamily="18" charset="0"/>
              </a:rPr>
              <a:t> view . Exploring all the places without our physical presence .</a:t>
            </a:r>
          </a:p>
          <a:p>
            <a:pPr algn="just">
              <a:lnSpc>
                <a:spcPct val="170000"/>
              </a:lnSpc>
              <a:buClr>
                <a:srgbClr val="FF0000"/>
              </a:buClr>
            </a:pPr>
            <a:r>
              <a:rPr lang="en-US" sz="2600" dirty="0">
                <a:latin typeface="Times New Roman" panose="02020603050405020304" pitchFamily="18" charset="0"/>
                <a:cs typeface="Times New Roman" panose="02020603050405020304" pitchFamily="18" charset="0"/>
              </a:rPr>
              <a:t>By using advanced technology and interactive elements, virtual tours make it easier to visualize life on campus and help participants make confident decisions about their future educational journey.</a:t>
            </a:r>
            <a:r>
              <a:rPr lang="en-IN" sz="26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9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11302" y="4328842"/>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Dr.A.Delphin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Carolina Rani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ME,Ph.D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Danu Priya S (811722104025)</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Head of the Department,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Elakkiya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(811722104037)</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Indhumathi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(811722104056)</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000" b="1" dirty="0">
                <a:solidFill>
                  <a:srgbClr val="FF0000"/>
                </a:solidFill>
                <a:latin typeface="Times New Roman" panose="02020603050405020304" pitchFamily="18" charset="0"/>
                <a:cs typeface="Times New Roman" panose="02020603050405020304" pitchFamily="18" charset="0"/>
              </a:rPr>
              <a:t>STEP INSIDE OUR KRCT BY CAMPUS  360</a:t>
            </a:r>
            <a:r>
              <a:rPr lang="ar-AE" sz="4000" b="1" dirty="0">
                <a:solidFill>
                  <a:srgbClr val="FF0000"/>
                </a:solidFill>
                <a:latin typeface="Times New Roman" panose="02020603050405020304" pitchFamily="18" charset="0"/>
                <a:cs typeface="Times New Roman" panose="02020603050405020304" pitchFamily="18" charset="0"/>
              </a:rPr>
              <a:t>ﹾ</a:t>
            </a:r>
            <a:endParaRPr lang="en-IN"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860"/>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914399" y="1028539"/>
            <a:ext cx="11092543" cy="5692936"/>
          </a:xfrm>
        </p:spPr>
        <p:txBody>
          <a:bodyPr>
            <a:noAutofit/>
          </a:bodyPr>
          <a:lstStyle/>
          <a:p>
            <a:pPr algn="just">
              <a:lnSpc>
                <a:spcPct val="150000"/>
              </a:lnSpc>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Enable prospective students, parents, and other stakeholders to explore the campus from anywhere in the world, breaking geographical and logistical barriers.</a:t>
            </a:r>
            <a:endParaRPr lang="en-IN" dirty="0">
              <a:latin typeface="Times New Roman" panose="02020603050405020304" pitchFamily="18" charset="0"/>
              <a:cs typeface="Times New Roman" panose="02020603050405020304" pitchFamily="18" charset="0"/>
            </a:endParaRPr>
          </a:p>
          <a:p>
            <a:pPr algn="just">
              <a:lnSpc>
                <a:spcPct val="150000"/>
              </a:lnSpc>
              <a:buClr>
                <a:srgbClr val="FF0000"/>
              </a:buClr>
            </a:pPr>
            <a:r>
              <a:rPr lang="en-IN" dirty="0">
                <a:latin typeface="Times New Roman" panose="02020603050405020304" pitchFamily="18" charset="0"/>
                <a:cs typeface="Times New Roman" panose="02020603050405020304" pitchFamily="18" charset="0"/>
              </a:rPr>
              <a:t> Virtual tour is a virtual view of the institution without our physical presence. Here we can explore , roam to many places in that institutions.</a:t>
            </a:r>
          </a:p>
          <a:p>
            <a:pPr algn="just">
              <a:lnSpc>
                <a:spcPct val="150000"/>
              </a:lnSpc>
              <a:buClr>
                <a:srgbClr val="FF0000"/>
              </a:buClr>
            </a:pPr>
            <a:r>
              <a:rPr lang="en-IN" dirty="0">
                <a:latin typeface="Times New Roman" panose="02020603050405020304" pitchFamily="18" charset="0"/>
                <a:cs typeface="Times New Roman" panose="02020603050405020304" pitchFamily="18" charset="0"/>
              </a:rPr>
              <a:t> It is an 360</a:t>
            </a:r>
            <a:r>
              <a:rPr lang="ar-AE" dirty="0">
                <a:latin typeface="Times New Roman" panose="02020603050405020304" pitchFamily="18" charset="0"/>
                <a:cs typeface="Times New Roman" panose="02020603050405020304" pitchFamily="18" charset="0"/>
              </a:rPr>
              <a:t>ﹾ</a:t>
            </a:r>
            <a:r>
              <a:rPr lang="en-US" dirty="0">
                <a:latin typeface="Times New Roman" panose="02020603050405020304" pitchFamily="18" charset="0"/>
                <a:cs typeface="Times New Roman" panose="02020603050405020304" pitchFamily="18" charset="0"/>
              </a:rPr>
              <a:t> view of the institution. To design this project we use web development methodology.</a:t>
            </a:r>
          </a:p>
          <a:p>
            <a:pPr algn="just">
              <a:lnSpc>
                <a:spcPct val="150000"/>
              </a:lnSpc>
              <a:buClr>
                <a:srgbClr val="FF0000"/>
              </a:buClr>
            </a:pPr>
            <a:r>
              <a:rPr lang="en-US" dirty="0">
                <a:latin typeface="Times New Roman" panose="02020603050405020304" pitchFamily="18" charset="0"/>
                <a:cs typeface="Times New Roman" panose="02020603050405020304" pitchFamily="18" charset="0"/>
              </a:rPr>
              <a:t>Using virtual view we can interact with the corresponding environments.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dirty="0">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36525"/>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Content Placeholder 2">
            <a:extLst>
              <a:ext uri="{FF2B5EF4-FFF2-40B4-BE49-F238E27FC236}">
                <a16:creationId xmlns:a16="http://schemas.microsoft.com/office/drawing/2014/main" id="{92EF4B80-D4DF-4829-9101-9E025246CC01}"/>
              </a:ext>
            </a:extLst>
          </p:cNvPr>
          <p:cNvSpPr>
            <a:spLocks noGrp="1"/>
          </p:cNvSpPr>
          <p:nvPr>
            <p:ph idx="1"/>
          </p:nvPr>
        </p:nvSpPr>
        <p:spPr>
          <a:xfrm>
            <a:off x="764540" y="1355635"/>
            <a:ext cx="10662920" cy="5251994"/>
          </a:xfrm>
        </p:spPr>
        <p:txBody>
          <a:bodyPr>
            <a:noAutofit/>
          </a:bodyPr>
          <a:lstStyle/>
          <a:p>
            <a:pPr algn="just">
              <a:lnSpc>
                <a:spcPct val="150000"/>
              </a:lnSpc>
              <a:buClr>
                <a:srgbClr val="FF0000"/>
              </a:buClr>
            </a:pPr>
            <a:r>
              <a:rPr lang="en-IN" dirty="0">
                <a:latin typeface="Times New Roman" panose="02020603050405020304" pitchFamily="18" charset="0"/>
                <a:cs typeface="Times New Roman" panose="02020603050405020304" pitchFamily="18" charset="0"/>
              </a:rPr>
              <a:t> The Virtual Campus Tour is a powerful recruitment tool but also a way to introduce future students to the vibrant, dynamic, and diverse community at </a:t>
            </a:r>
            <a:r>
              <a:rPr lang="en-IN" dirty="0" err="1">
                <a:latin typeface="Times New Roman" panose="02020603050405020304" pitchFamily="18" charset="0"/>
                <a:cs typeface="Times New Roman" panose="02020603050405020304" pitchFamily="18" charset="0"/>
              </a:rPr>
              <a:t>K.Ramakrishnan</a:t>
            </a:r>
            <a:r>
              <a:rPr lang="en-IN" dirty="0">
                <a:latin typeface="Times New Roman" panose="02020603050405020304" pitchFamily="18" charset="0"/>
                <a:cs typeface="Times New Roman" panose="02020603050405020304" pitchFamily="18" charset="0"/>
              </a:rPr>
              <a:t> college of technology. Whether considering applying, seeking information, or simply exploring, this tour offers an accessible, informative, and convenient way to experience the college virtually, making it easier for individuals to make informed decisions about their academic future.</a:t>
            </a:r>
          </a:p>
          <a:p>
            <a:pPr algn="just">
              <a:lnSpc>
                <a:spcPct val="150000"/>
              </a:lnSpc>
              <a:buClr>
                <a:srgbClr val="FF0000"/>
              </a:buClr>
            </a:pPr>
            <a:r>
              <a:rPr lang="en-IN" dirty="0">
                <a:latin typeface="Times New Roman" panose="02020603050405020304" pitchFamily="18" charset="0"/>
                <a:cs typeface="Times New Roman" panose="02020603050405020304" pitchFamily="18" charset="0"/>
              </a:rPr>
              <a:t> Using virtual tour we can view the facilities available in the locations.</a:t>
            </a:r>
          </a:p>
          <a:p>
            <a:pPr marL="0" indent="0" algn="just">
              <a:lnSpc>
                <a:spcPct val="150000"/>
              </a:lnSpc>
              <a:buClr>
                <a:srgbClr val="FF0000"/>
              </a:buClr>
              <a:buNone/>
            </a:pPr>
            <a:endParaRPr lang="en-IN" sz="2600" dirty="0">
              <a:latin typeface="Times New Roman" panose="02020603050405020304" pitchFamily="18" charset="0"/>
              <a:cs typeface="Times New Roman" panose="02020603050405020304" pitchFamily="18" charset="0"/>
            </a:endParaRPr>
          </a:p>
          <a:p>
            <a:pPr marL="0" indent="0" algn="just">
              <a:lnSpc>
                <a:spcPct val="150000"/>
              </a:lnSpc>
              <a:buClr>
                <a:srgbClr val="FF0000"/>
              </a:buClr>
              <a:buNone/>
            </a:pPr>
            <a:endParaRPr lang="en-IN" sz="2600" dirty="0">
              <a:latin typeface="Times New Roman" panose="02020603050405020304" pitchFamily="18" charset="0"/>
              <a:cs typeface="Times New Roman" panose="02020603050405020304" pitchFamily="18" charset="0"/>
            </a:endParaRPr>
          </a:p>
          <a:p>
            <a:pPr marL="0" indent="0" algn="just">
              <a:buClr>
                <a:srgbClr val="FF0000"/>
              </a:buClr>
              <a:buNone/>
            </a:pPr>
            <a:endParaRPr lang="en-IN" sz="2600" dirty="0">
              <a:latin typeface="Times New Roman" panose="02020603050405020304" pitchFamily="18" charset="0"/>
              <a:cs typeface="Times New Roman" panose="02020603050405020304" pitchFamily="18" charset="0"/>
            </a:endParaRPr>
          </a:p>
          <a:p>
            <a:pPr algn="just">
              <a:buClr>
                <a:srgbClr val="FF0000"/>
              </a:buClr>
            </a:pPr>
            <a:endParaRPr lang="en-IN" dirty="0">
              <a:latin typeface="Times New Roman" panose="02020603050405020304" pitchFamily="18" charset="0"/>
              <a:cs typeface="Times New Roman" panose="02020603050405020304" pitchFamily="18" charset="0"/>
            </a:endParaRPr>
          </a:p>
          <a:p>
            <a:pPr algn="just">
              <a:buClr>
                <a:srgbClr val="FF0000"/>
              </a:buCl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496153" y="178484"/>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3945895137"/>
              </p:ext>
            </p:extLst>
          </p:nvPr>
        </p:nvGraphicFramePr>
        <p:xfrm>
          <a:off x="208278" y="704543"/>
          <a:ext cx="11775441" cy="6021377"/>
        </p:xfrm>
        <a:graphic>
          <a:graphicData uri="http://schemas.openxmlformats.org/drawingml/2006/table">
            <a:tbl>
              <a:tblPr firstRow="1" bandRow="1">
                <a:tableStyleId>{93296810-A885-4BE3-A3E7-6D5BEEA58F35}</a:tableStyleId>
              </a:tblPr>
              <a:tblGrid>
                <a:gridCol w="2803279">
                  <a:extLst>
                    <a:ext uri="{9D8B030D-6E8A-4147-A177-3AD203B41FA5}">
                      <a16:colId xmlns:a16="http://schemas.microsoft.com/office/drawing/2014/main" val="1458285663"/>
                    </a:ext>
                  </a:extLst>
                </a:gridCol>
                <a:gridCol w="1966159">
                  <a:extLst>
                    <a:ext uri="{9D8B030D-6E8A-4147-A177-3AD203B41FA5}">
                      <a16:colId xmlns:a16="http://schemas.microsoft.com/office/drawing/2014/main" val="109330403"/>
                    </a:ext>
                  </a:extLst>
                </a:gridCol>
                <a:gridCol w="1834562">
                  <a:extLst>
                    <a:ext uri="{9D8B030D-6E8A-4147-A177-3AD203B41FA5}">
                      <a16:colId xmlns:a16="http://schemas.microsoft.com/office/drawing/2014/main" val="3321216741"/>
                    </a:ext>
                  </a:extLst>
                </a:gridCol>
                <a:gridCol w="2279910">
                  <a:extLst>
                    <a:ext uri="{9D8B030D-6E8A-4147-A177-3AD203B41FA5}">
                      <a16:colId xmlns:a16="http://schemas.microsoft.com/office/drawing/2014/main" val="2877018546"/>
                    </a:ext>
                  </a:extLst>
                </a:gridCol>
                <a:gridCol w="2891531">
                  <a:extLst>
                    <a:ext uri="{9D8B030D-6E8A-4147-A177-3AD203B41FA5}">
                      <a16:colId xmlns:a16="http://schemas.microsoft.com/office/drawing/2014/main" val="1421465586"/>
                    </a:ext>
                  </a:extLst>
                </a:gridCol>
              </a:tblGrid>
              <a:tr h="973935">
                <a:tc>
                  <a:txBody>
                    <a:bodyPr/>
                    <a:lstStyle/>
                    <a:p>
                      <a:pPr algn="ctr"/>
                      <a:r>
                        <a:rPr lang="en-US" sz="2800" dirty="0">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AUTHOR (S)</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PUBLISHER</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PAPER GIST</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TECHNOLOGY USED</a:t>
                      </a:r>
                    </a:p>
                  </a:txBody>
                  <a:tcPr anchor="ctr"/>
                </a:tc>
                <a:extLst>
                  <a:ext uri="{0D108BD9-81ED-4DB2-BD59-A6C34878D82A}">
                    <a16:rowId xmlns:a16="http://schemas.microsoft.com/office/drawing/2014/main" val="583417673"/>
                  </a:ext>
                </a:extLst>
              </a:tr>
              <a:tr h="7540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latin typeface="Times New Roman" pitchFamily="18" charset="0"/>
                          <a:cs typeface="Times New Roman" pitchFamily="18" charset="0"/>
                        </a:rPr>
                        <a:t>Creating a 360-degree customer view: A comprehensive guide.</a:t>
                      </a:r>
                    </a:p>
                  </a:txBody>
                  <a:tcPr/>
                </a:tc>
                <a:tc>
                  <a:txBody>
                    <a:bodyPr/>
                    <a:lstStyle/>
                    <a:p>
                      <a:r>
                        <a:rPr lang="en-US" sz="1800" dirty="0">
                          <a:latin typeface="Times New Roman" pitchFamily="18" charset="0"/>
                          <a:cs typeface="Times New Roman" pitchFamily="18" charset="0"/>
                        </a:rPr>
                        <a:t>        John Smith</a:t>
                      </a:r>
                      <a:endParaRPr lang="en-US" dirty="0"/>
                    </a:p>
                  </a:txBody>
                  <a:tcPr/>
                </a:tc>
                <a:tc>
                  <a:txBody>
                    <a:bodyPr/>
                    <a:lstStyle/>
                    <a:p>
                      <a:r>
                        <a:rPr lang="en-US" sz="1800" dirty="0">
                          <a:latin typeface="Times New Roman" pitchFamily="18" charset="0"/>
                          <a:cs typeface="Times New Roman" pitchFamily="18" charset="0"/>
                        </a:rPr>
                        <a:t>Springer, 2020</a:t>
                      </a:r>
                      <a:endParaRPr lang="en-US" dirty="0"/>
                    </a:p>
                  </a:txBody>
                  <a:tcPr/>
                </a:tc>
                <a:tc>
                  <a:txBody>
                    <a:bodyPr/>
                    <a:lstStyle/>
                    <a:p>
                      <a:r>
                        <a:rPr lang="en-US" sz="1400" dirty="0">
                          <a:latin typeface="Times New Roman" panose="02020603050405020304" pitchFamily="18" charset="0"/>
                          <a:cs typeface="Times New Roman" panose="02020603050405020304" pitchFamily="18" charset="0"/>
                        </a:rPr>
                        <a:t>integrating customer data from various sources into a unified 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Data integration, CRM systems, Big Data analytics</a:t>
                      </a:r>
                      <a:endParaRPr lang="en-IN" sz="18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168724830"/>
                  </a:ext>
                </a:extLst>
              </a:tr>
              <a:tr h="1193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latin typeface="Times New Roman" pitchFamily="18" charset="0"/>
                          <a:cs typeface="Times New Roman" pitchFamily="18" charset="0"/>
                        </a:rPr>
                        <a:t>Improving Product Development Using 360-Degree Analytics</a:t>
                      </a:r>
                      <a:endParaRPr lang="en-IN" sz="1400" dirty="0">
                        <a:solidFill>
                          <a:schemeClr val="tx1"/>
                        </a:solidFill>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      Laura White</a:t>
                      </a:r>
                      <a:endParaRPr lang="en-IN" sz="1800" b="0" dirty="0">
                        <a:solidFill>
                          <a:schemeClr val="tx1"/>
                        </a:solidFill>
                        <a:latin typeface="Times New Roman" pitchFamily="18" charset="0"/>
                        <a:cs typeface="Times New Roman" pitchFamily="18" charset="0"/>
                      </a:endParaRPr>
                    </a:p>
                    <a:p>
                      <a:endParaRPr lang="en-US" dirty="0"/>
                    </a:p>
                  </a:txBody>
                  <a:tcPr/>
                </a:tc>
                <a:tc>
                  <a:txBody>
                    <a:bodyPr/>
                    <a:lstStyle/>
                    <a:p>
                      <a:pPr algn="ctr"/>
                      <a:r>
                        <a:rPr lang="en-US" sz="1800" dirty="0">
                          <a:latin typeface="Times New Roman" pitchFamily="18" charset="0"/>
                          <a:cs typeface="Times New Roman" pitchFamily="18" charset="0"/>
                        </a:rPr>
                        <a:t>Taylor &amp; Francis, 2021</a:t>
                      </a:r>
                      <a:endParaRPr lang="en-IN" sz="1800" dirty="0">
                        <a:solidFill>
                          <a:schemeClr val="tx1"/>
                        </a:solidFill>
                        <a:latin typeface="Times New Roman" pitchFamily="18" charset="0"/>
                        <a:cs typeface="Times New Roman"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product lifecycle enhances decision-making, accelerates development, and aligns products with customer needs.</a:t>
                      </a:r>
                    </a:p>
                  </a:txBody>
                  <a:tcPr/>
                </a:tc>
                <a:tc>
                  <a:txBody>
                    <a:bodyPr/>
                    <a:lstStyle/>
                    <a:p>
                      <a:pPr algn="ctr"/>
                      <a:r>
                        <a:rPr lang="en-US" sz="1800" dirty="0">
                          <a:latin typeface="Times New Roman" pitchFamily="18" charset="0"/>
                          <a:cs typeface="Times New Roman" pitchFamily="18" charset="0"/>
                        </a:rPr>
                        <a:t>Predictive analytics, Feedback systems, AI</a:t>
                      </a:r>
                    </a:p>
                  </a:txBody>
                  <a:tcPr/>
                </a:tc>
                <a:extLst>
                  <a:ext uri="{0D108BD9-81ED-4DB2-BD59-A6C34878D82A}">
                    <a16:rowId xmlns:a16="http://schemas.microsoft.com/office/drawing/2014/main" val="1660361405"/>
                  </a:ext>
                </a:extLst>
              </a:tr>
              <a:tr h="1193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latin typeface="Times New Roman" pitchFamily="18" charset="0"/>
                          <a:cs typeface="Times New Roman" pitchFamily="18" charset="0"/>
                        </a:rPr>
                        <a:t>The Business Data Lake and the 360-Degree View</a:t>
                      </a:r>
                      <a:endParaRPr lang="en-IN" sz="14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Emily Taylor</a:t>
                      </a:r>
                      <a:endParaRPr lang="en-IN" sz="18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McGraw-Hill, 2020</a:t>
                      </a:r>
                    </a:p>
                  </a:txBody>
                  <a:tcPr/>
                </a:tc>
                <a:tc>
                  <a:txBody>
                    <a:bodyPr/>
                    <a:lstStyle/>
                    <a:p>
                      <a:r>
                        <a:rPr lang="en-US" sz="1400" dirty="0">
                          <a:latin typeface="Times New Roman" panose="02020603050405020304" pitchFamily="18" charset="0"/>
                          <a:cs typeface="Times New Roman" panose="02020603050405020304" pitchFamily="18" charset="0"/>
                        </a:rPr>
                        <a:t>enabling a comprehensive 360-degree view of their business for improved decision-making and customer insights.</a:t>
                      </a:r>
                    </a:p>
                  </a:txBody>
                  <a:tcPr/>
                </a:tc>
                <a:tc>
                  <a:txBody>
                    <a:bodyPr/>
                    <a:lstStyle/>
                    <a:p>
                      <a:pPr algn="ctr"/>
                      <a:r>
                        <a:rPr lang="en-US" sz="1800" dirty="0">
                          <a:latin typeface="Times New Roman" pitchFamily="18" charset="0"/>
                          <a:cs typeface="Times New Roman" pitchFamily="18" charset="0"/>
                        </a:rPr>
                        <a:t>Data lakes, Big Data, Predictive and Prescriptive analytics</a:t>
                      </a:r>
                      <a:endParaRPr lang="en-IN" sz="18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2827881711"/>
                  </a:ext>
                </a:extLst>
              </a:tr>
              <a:tr h="950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The Future of Immersive Media: 360-Degree Video Technology</a:t>
                      </a:r>
                      <a:endParaRPr lang="en-IN" sz="14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Alex Cooper</a:t>
                      </a:r>
                      <a:endParaRPr lang="en-IN" sz="18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ACM Digital Library, 2019</a:t>
                      </a:r>
                      <a:endParaRPr lang="en-IN" sz="1800" dirty="0">
                        <a:solidFill>
                          <a:schemeClr val="tx1"/>
                        </a:solidFill>
                        <a:latin typeface="Times New Roman" pitchFamily="18" charset="0"/>
                        <a:cs typeface="Times New Roman"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explores the potential of 360-degree video technology to revolutionize entertainment, education, and marketing.</a:t>
                      </a:r>
                      <a:endParaRPr lang="en-US" dirty="0"/>
                    </a:p>
                  </a:txBody>
                  <a:tcPr/>
                </a:tc>
                <a:tc>
                  <a:txBody>
                    <a:bodyPr/>
                    <a:lstStyle/>
                    <a:p>
                      <a:pPr algn="ctr"/>
                      <a:r>
                        <a:rPr lang="en-US" sz="1800" dirty="0">
                          <a:latin typeface="Times New Roman" pitchFamily="18" charset="0"/>
                          <a:cs typeface="Times New Roman" pitchFamily="18" charset="0"/>
                        </a:rPr>
                        <a:t>60-degree cameras, VR (Virtual Reality), Immersive media</a:t>
                      </a:r>
                      <a:endParaRPr lang="en-IN" sz="18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2351027274"/>
                  </a:ext>
                </a:extLst>
              </a:tr>
              <a:tr h="955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Employee Engagement and the Power of 360-Degree Reviews</a:t>
                      </a:r>
                    </a:p>
                  </a:txBody>
                  <a:tcPr/>
                </a:tc>
                <a:tc>
                  <a:txBody>
                    <a:bodyPr/>
                    <a:lstStyle/>
                    <a:p>
                      <a:pPr algn="ctr"/>
                      <a:r>
                        <a:rPr lang="en-US" sz="1800" dirty="0">
                          <a:latin typeface="Times New Roman" pitchFamily="18" charset="0"/>
                          <a:cs typeface="Times New Roman" pitchFamily="18" charset="0"/>
                        </a:rPr>
                        <a:t>Lisa Brown</a:t>
                      </a:r>
                      <a:endParaRPr lang="en-IN" sz="18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Palgrave Macmillan, 2020</a:t>
                      </a:r>
                      <a:endParaRPr lang="en-IN" sz="1800" dirty="0">
                        <a:solidFill>
                          <a:schemeClr val="tx1"/>
                        </a:solidFill>
                        <a:latin typeface="Times New Roman" pitchFamily="18" charset="0"/>
                        <a:cs typeface="Times New Roman"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discusses how 360-degree feedback, involving input from peers, managers, and subordinates.</a:t>
                      </a:r>
                    </a:p>
                  </a:txBody>
                  <a:tcPr/>
                </a:tc>
                <a:tc>
                  <a:txBody>
                    <a:bodyPr/>
                    <a:lstStyle/>
                    <a:p>
                      <a:pPr algn="ctr"/>
                      <a:r>
                        <a:rPr lang="en-US" sz="1800" dirty="0">
                          <a:latin typeface="Times New Roman" pitchFamily="18" charset="0"/>
                          <a:cs typeface="Times New Roman" pitchFamily="18" charset="0"/>
                        </a:rPr>
                        <a:t>Online survey platforms, Cloud-based HR systems</a:t>
                      </a:r>
                      <a:endParaRPr lang="en-IN" sz="18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descr="User Icon Images – Browse 1,217,623 Stock Photos, Vectors, and Video |  Adobe Stock">
            <a:extLst>
              <a:ext uri="{FF2B5EF4-FFF2-40B4-BE49-F238E27FC236}">
                <a16:creationId xmlns:a16="http://schemas.microsoft.com/office/drawing/2014/main" id="{538F8171-9BAF-44FF-91BD-85F3755F8533}"/>
              </a:ext>
            </a:extLst>
          </p:cNvPr>
          <p:cNvPicPr>
            <a:picLocks noChangeAspect="1" noChangeArrowheads="1"/>
          </p:cNvPicPr>
          <p:nvPr/>
        </p:nvPicPr>
        <p:blipFill>
          <a:blip r:embed="rId2"/>
          <a:srcRect/>
          <a:stretch>
            <a:fillRect/>
          </a:stretch>
        </p:blipFill>
        <p:spPr bwMode="auto">
          <a:xfrm>
            <a:off x="1810203" y="1532390"/>
            <a:ext cx="1559152" cy="1559153"/>
          </a:xfrm>
          <a:prstGeom prst="rect">
            <a:avLst/>
          </a:prstGeom>
          <a:noFill/>
        </p:spPr>
      </p:pic>
      <p:sp>
        <p:nvSpPr>
          <p:cNvPr id="2" name="Rectangle 1">
            <a:extLst>
              <a:ext uri="{FF2B5EF4-FFF2-40B4-BE49-F238E27FC236}">
                <a16:creationId xmlns:a16="http://schemas.microsoft.com/office/drawing/2014/main" id="{723D1B2A-590C-4070-BAA0-35D43D7BF702}"/>
              </a:ext>
            </a:extLst>
          </p:cNvPr>
          <p:cNvSpPr/>
          <p:nvPr/>
        </p:nvSpPr>
        <p:spPr>
          <a:xfrm>
            <a:off x="2189669" y="3244334"/>
            <a:ext cx="800219"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USER</a:t>
            </a:r>
          </a:p>
        </p:txBody>
      </p:sp>
      <p:pic>
        <p:nvPicPr>
          <p:cNvPr id="6" name="Picture 5" descr="images.jpg">
            <a:extLst>
              <a:ext uri="{FF2B5EF4-FFF2-40B4-BE49-F238E27FC236}">
                <a16:creationId xmlns:a16="http://schemas.microsoft.com/office/drawing/2014/main" id="{BF55F911-E690-4208-BD40-7EFC82AC74AE}"/>
              </a:ext>
            </a:extLst>
          </p:cNvPr>
          <p:cNvPicPr>
            <a:picLocks noChangeAspect="1"/>
          </p:cNvPicPr>
          <p:nvPr/>
        </p:nvPicPr>
        <p:blipFill>
          <a:blip r:embed="rId3"/>
          <a:stretch>
            <a:fillRect/>
          </a:stretch>
        </p:blipFill>
        <p:spPr>
          <a:xfrm>
            <a:off x="5360761" y="1605190"/>
            <a:ext cx="1664153" cy="1664153"/>
          </a:xfrm>
          <a:prstGeom prst="rect">
            <a:avLst/>
          </a:prstGeom>
        </p:spPr>
      </p:pic>
      <p:sp>
        <p:nvSpPr>
          <p:cNvPr id="7" name="Rectangle 6">
            <a:extLst>
              <a:ext uri="{FF2B5EF4-FFF2-40B4-BE49-F238E27FC236}">
                <a16:creationId xmlns:a16="http://schemas.microsoft.com/office/drawing/2014/main" id="{E212BEBD-EF32-4E6B-B141-724B5BFD15EB}"/>
              </a:ext>
            </a:extLst>
          </p:cNvPr>
          <p:cNvSpPr/>
          <p:nvPr/>
        </p:nvSpPr>
        <p:spPr>
          <a:xfrm>
            <a:off x="5210196" y="3244334"/>
            <a:ext cx="1965282"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latin typeface="Times New Roman" pitchFamily="18" charset="0"/>
                <a:cs typeface="Times New Roman" pitchFamily="18" charset="0"/>
              </a:rPr>
              <a:t>KRCT WEBSITE</a:t>
            </a:r>
          </a:p>
        </p:txBody>
      </p:sp>
      <p:pic>
        <p:nvPicPr>
          <p:cNvPr id="8" name="Picture 7" descr="images.png">
            <a:extLst>
              <a:ext uri="{FF2B5EF4-FFF2-40B4-BE49-F238E27FC236}">
                <a16:creationId xmlns:a16="http://schemas.microsoft.com/office/drawing/2014/main" id="{B79FFEFC-54AD-496B-8101-DE14351B91B8}"/>
              </a:ext>
            </a:extLst>
          </p:cNvPr>
          <p:cNvPicPr>
            <a:picLocks noChangeAspect="1"/>
          </p:cNvPicPr>
          <p:nvPr/>
        </p:nvPicPr>
        <p:blipFill>
          <a:blip r:embed="rId4"/>
          <a:stretch>
            <a:fillRect/>
          </a:stretch>
        </p:blipFill>
        <p:spPr>
          <a:xfrm>
            <a:off x="9166884" y="1486990"/>
            <a:ext cx="1826306" cy="1826306"/>
          </a:xfrm>
          <a:prstGeom prst="rect">
            <a:avLst/>
          </a:prstGeom>
        </p:spPr>
      </p:pic>
      <p:sp>
        <p:nvSpPr>
          <p:cNvPr id="9" name="Rectangle 8">
            <a:extLst>
              <a:ext uri="{FF2B5EF4-FFF2-40B4-BE49-F238E27FC236}">
                <a16:creationId xmlns:a16="http://schemas.microsoft.com/office/drawing/2014/main" id="{DEF91C79-9F01-4F6D-81CF-ED91D81EB3DA}"/>
              </a:ext>
            </a:extLst>
          </p:cNvPr>
          <p:cNvSpPr/>
          <p:nvPr/>
        </p:nvSpPr>
        <p:spPr>
          <a:xfrm>
            <a:off x="9395786" y="3266662"/>
            <a:ext cx="1657505"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VIDEO TOUR</a:t>
            </a:r>
          </a:p>
        </p:txBody>
      </p:sp>
      <p:pic>
        <p:nvPicPr>
          <p:cNvPr id="10" name="Picture 6" descr="360 Logo">
            <a:extLst>
              <a:ext uri="{FF2B5EF4-FFF2-40B4-BE49-F238E27FC236}">
                <a16:creationId xmlns:a16="http://schemas.microsoft.com/office/drawing/2014/main" id="{8D863E5E-3E34-477D-BF0F-C3AA40BF4E0F}"/>
              </a:ext>
            </a:extLst>
          </p:cNvPr>
          <p:cNvPicPr>
            <a:picLocks noChangeAspect="1" noChangeArrowheads="1"/>
          </p:cNvPicPr>
          <p:nvPr/>
        </p:nvPicPr>
        <p:blipFill>
          <a:blip r:embed="rId5"/>
          <a:srcRect/>
          <a:stretch>
            <a:fillRect/>
          </a:stretch>
        </p:blipFill>
        <p:spPr bwMode="auto">
          <a:xfrm>
            <a:off x="6614432" y="4486730"/>
            <a:ext cx="1803854" cy="1803854"/>
          </a:xfrm>
          <a:prstGeom prst="rect">
            <a:avLst/>
          </a:prstGeom>
          <a:noFill/>
        </p:spPr>
      </p:pic>
      <p:sp>
        <p:nvSpPr>
          <p:cNvPr id="11" name="Rectangle 10">
            <a:extLst>
              <a:ext uri="{FF2B5EF4-FFF2-40B4-BE49-F238E27FC236}">
                <a16:creationId xmlns:a16="http://schemas.microsoft.com/office/drawing/2014/main" id="{668209E9-90F9-4D56-9182-F54474CE7AD0}"/>
              </a:ext>
            </a:extLst>
          </p:cNvPr>
          <p:cNvSpPr/>
          <p:nvPr/>
        </p:nvSpPr>
        <p:spPr>
          <a:xfrm>
            <a:off x="6333909" y="6352143"/>
            <a:ext cx="2273315"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VIRTUAL CAMPUS</a:t>
            </a:r>
          </a:p>
        </p:txBody>
      </p:sp>
      <p:pic>
        <p:nvPicPr>
          <p:cNvPr id="12" name="Picture 8" descr="103,600+ Direction Logo Stock Illustrations, Royalty-Free Vector Graphics &amp;  Clip Art - iStock | Direction logo design">
            <a:extLst>
              <a:ext uri="{FF2B5EF4-FFF2-40B4-BE49-F238E27FC236}">
                <a16:creationId xmlns:a16="http://schemas.microsoft.com/office/drawing/2014/main" id="{9F272907-2C6B-4D48-AE33-253E855AD313}"/>
              </a:ext>
            </a:extLst>
          </p:cNvPr>
          <p:cNvPicPr>
            <a:picLocks noChangeAspect="1" noChangeArrowheads="1"/>
          </p:cNvPicPr>
          <p:nvPr/>
        </p:nvPicPr>
        <p:blipFill>
          <a:blip r:embed="rId6"/>
          <a:srcRect/>
          <a:stretch>
            <a:fillRect/>
          </a:stretch>
        </p:blipFill>
        <p:spPr bwMode="auto">
          <a:xfrm>
            <a:off x="2869746" y="4334329"/>
            <a:ext cx="2108654" cy="2108655"/>
          </a:xfrm>
          <a:prstGeom prst="rect">
            <a:avLst/>
          </a:prstGeom>
          <a:noFill/>
        </p:spPr>
      </p:pic>
      <p:sp>
        <p:nvSpPr>
          <p:cNvPr id="13" name="Rectangle 12">
            <a:extLst>
              <a:ext uri="{FF2B5EF4-FFF2-40B4-BE49-F238E27FC236}">
                <a16:creationId xmlns:a16="http://schemas.microsoft.com/office/drawing/2014/main" id="{A8CADA08-5FFF-4512-BF95-376F5190EC51}"/>
              </a:ext>
            </a:extLst>
          </p:cNvPr>
          <p:cNvSpPr/>
          <p:nvPr/>
        </p:nvSpPr>
        <p:spPr>
          <a:xfrm>
            <a:off x="3209775" y="6352143"/>
            <a:ext cx="1428596"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HOTSPOTS</a:t>
            </a:r>
          </a:p>
        </p:txBody>
      </p:sp>
      <p:cxnSp>
        <p:nvCxnSpPr>
          <p:cNvPr id="14" name="Straight Arrow Connector 13">
            <a:extLst>
              <a:ext uri="{FF2B5EF4-FFF2-40B4-BE49-F238E27FC236}">
                <a16:creationId xmlns:a16="http://schemas.microsoft.com/office/drawing/2014/main" id="{11DBF1BD-C66C-4E6C-9D98-34F102279FBC}"/>
              </a:ext>
            </a:extLst>
          </p:cNvPr>
          <p:cNvCxnSpPr>
            <a:cxnSpLocks/>
          </p:cNvCxnSpPr>
          <p:nvPr/>
        </p:nvCxnSpPr>
        <p:spPr>
          <a:xfrm>
            <a:off x="7175478" y="2400143"/>
            <a:ext cx="19129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F9ADDC6-75AB-45FD-8A86-6C6C7C5B6399}"/>
              </a:ext>
            </a:extLst>
          </p:cNvPr>
          <p:cNvCxnSpPr>
            <a:cxnSpLocks/>
          </p:cNvCxnSpPr>
          <p:nvPr/>
        </p:nvCxnSpPr>
        <p:spPr>
          <a:xfrm>
            <a:off x="3296784" y="2326481"/>
            <a:ext cx="206397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D1CFB59-045C-48B0-BDD3-C9882C42757D}"/>
              </a:ext>
            </a:extLst>
          </p:cNvPr>
          <p:cNvCxnSpPr>
            <a:cxnSpLocks/>
          </p:cNvCxnSpPr>
          <p:nvPr/>
        </p:nvCxnSpPr>
        <p:spPr>
          <a:xfrm flipH="1">
            <a:off x="8836024" y="3921159"/>
            <a:ext cx="1418691" cy="14364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6D8AE8C-EDB4-422B-A26C-55474199DCBD}"/>
              </a:ext>
            </a:extLst>
          </p:cNvPr>
          <p:cNvCxnSpPr>
            <a:cxnSpLocks/>
            <a:stCxn id="10" idx="1"/>
          </p:cNvCxnSpPr>
          <p:nvPr/>
        </p:nvCxnSpPr>
        <p:spPr>
          <a:xfrm flipH="1">
            <a:off x="4535566" y="5388657"/>
            <a:ext cx="2078866" cy="39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4" name="Picture 4" descr="User Icon Images – Browse 1,217,623 Stock Photos, Vectors, and Video |  Adobe Stock">
            <a:extLst>
              <a:ext uri="{FF2B5EF4-FFF2-40B4-BE49-F238E27FC236}">
                <a16:creationId xmlns:a16="http://schemas.microsoft.com/office/drawing/2014/main" id="{BB125510-504E-45E5-BD41-0EAFF4B9BD7E}"/>
              </a:ext>
            </a:extLst>
          </p:cNvPr>
          <p:cNvPicPr>
            <a:picLocks noChangeAspect="1" noChangeArrowheads="1"/>
          </p:cNvPicPr>
          <p:nvPr/>
        </p:nvPicPr>
        <p:blipFill>
          <a:blip r:embed="rId2"/>
          <a:srcRect/>
          <a:stretch>
            <a:fillRect/>
          </a:stretch>
        </p:blipFill>
        <p:spPr bwMode="auto">
          <a:xfrm>
            <a:off x="1650546" y="1698558"/>
            <a:ext cx="1559152" cy="1559153"/>
          </a:xfrm>
          <a:prstGeom prst="rect">
            <a:avLst/>
          </a:prstGeom>
          <a:noFill/>
        </p:spPr>
      </p:pic>
      <p:sp>
        <p:nvSpPr>
          <p:cNvPr id="3" name="Rectangle 2">
            <a:extLst>
              <a:ext uri="{FF2B5EF4-FFF2-40B4-BE49-F238E27FC236}">
                <a16:creationId xmlns:a16="http://schemas.microsoft.com/office/drawing/2014/main" id="{93F2C30D-CEF9-44A5-98CA-B7B15A0A6281}"/>
              </a:ext>
            </a:extLst>
          </p:cNvPr>
          <p:cNvSpPr/>
          <p:nvPr/>
        </p:nvSpPr>
        <p:spPr>
          <a:xfrm>
            <a:off x="1650546" y="3339683"/>
            <a:ext cx="1267618" cy="369332"/>
          </a:xfrm>
          <a:prstGeom prst="rect">
            <a:avLst/>
          </a:prstGeom>
        </p:spPr>
        <p:txBody>
          <a:bodyPr wrap="squar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USER</a:t>
            </a:r>
          </a:p>
        </p:txBody>
      </p:sp>
      <p:cxnSp>
        <p:nvCxnSpPr>
          <p:cNvPr id="6" name="Straight Arrow Connector 5">
            <a:extLst>
              <a:ext uri="{FF2B5EF4-FFF2-40B4-BE49-F238E27FC236}">
                <a16:creationId xmlns:a16="http://schemas.microsoft.com/office/drawing/2014/main" id="{8EAAA005-CDF5-402E-9A4A-41AC3D420818}"/>
              </a:ext>
            </a:extLst>
          </p:cNvPr>
          <p:cNvCxnSpPr>
            <a:cxnSpLocks/>
            <a:stCxn id="4" idx="3"/>
            <a:endCxn id="7" idx="1"/>
          </p:cNvCxnSpPr>
          <p:nvPr/>
        </p:nvCxnSpPr>
        <p:spPr>
          <a:xfrm>
            <a:off x="3209698" y="2478135"/>
            <a:ext cx="1723935" cy="286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7" name="Picture 6" descr="images.jpg">
            <a:extLst>
              <a:ext uri="{FF2B5EF4-FFF2-40B4-BE49-F238E27FC236}">
                <a16:creationId xmlns:a16="http://schemas.microsoft.com/office/drawing/2014/main" id="{8F1F39B5-9791-4EC5-A6AD-F3FF9B2F32B8}"/>
              </a:ext>
            </a:extLst>
          </p:cNvPr>
          <p:cNvPicPr>
            <a:picLocks noChangeAspect="1"/>
          </p:cNvPicPr>
          <p:nvPr/>
        </p:nvPicPr>
        <p:blipFill>
          <a:blip r:embed="rId3"/>
          <a:stretch>
            <a:fillRect/>
          </a:stretch>
        </p:blipFill>
        <p:spPr>
          <a:xfrm>
            <a:off x="4933633" y="1674693"/>
            <a:ext cx="1664153" cy="1664153"/>
          </a:xfrm>
          <a:prstGeom prst="rect">
            <a:avLst/>
          </a:prstGeom>
        </p:spPr>
      </p:pic>
      <p:sp>
        <p:nvSpPr>
          <p:cNvPr id="8" name="Rectangle 7">
            <a:extLst>
              <a:ext uri="{FF2B5EF4-FFF2-40B4-BE49-F238E27FC236}">
                <a16:creationId xmlns:a16="http://schemas.microsoft.com/office/drawing/2014/main" id="{8D333325-8F77-4C15-AA76-8EE140709B33}"/>
              </a:ext>
            </a:extLst>
          </p:cNvPr>
          <p:cNvSpPr/>
          <p:nvPr/>
        </p:nvSpPr>
        <p:spPr>
          <a:xfrm>
            <a:off x="4682046" y="3338846"/>
            <a:ext cx="1965282"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latin typeface="Times New Roman" pitchFamily="18" charset="0"/>
                <a:cs typeface="Times New Roman" pitchFamily="18" charset="0"/>
              </a:rPr>
              <a:t>KRCT WEBSITE</a:t>
            </a:r>
          </a:p>
        </p:txBody>
      </p:sp>
      <p:pic>
        <p:nvPicPr>
          <p:cNvPr id="10" name="Picture 9" descr="images.png">
            <a:extLst>
              <a:ext uri="{FF2B5EF4-FFF2-40B4-BE49-F238E27FC236}">
                <a16:creationId xmlns:a16="http://schemas.microsoft.com/office/drawing/2014/main" id="{7E46B660-1449-4160-8020-0584AA4E0C8B}"/>
              </a:ext>
            </a:extLst>
          </p:cNvPr>
          <p:cNvPicPr>
            <a:picLocks noChangeAspect="1"/>
          </p:cNvPicPr>
          <p:nvPr/>
        </p:nvPicPr>
        <p:blipFill>
          <a:blip r:embed="rId4"/>
          <a:stretch>
            <a:fillRect/>
          </a:stretch>
        </p:blipFill>
        <p:spPr>
          <a:xfrm>
            <a:off x="8388402" y="1427841"/>
            <a:ext cx="1826306" cy="1826306"/>
          </a:xfrm>
          <a:prstGeom prst="rect">
            <a:avLst/>
          </a:prstGeom>
        </p:spPr>
      </p:pic>
      <p:sp>
        <p:nvSpPr>
          <p:cNvPr id="11" name="Rectangle 10">
            <a:extLst>
              <a:ext uri="{FF2B5EF4-FFF2-40B4-BE49-F238E27FC236}">
                <a16:creationId xmlns:a16="http://schemas.microsoft.com/office/drawing/2014/main" id="{D03E228B-0D4E-47D0-87B4-11F8E7C5B3C8}"/>
              </a:ext>
            </a:extLst>
          </p:cNvPr>
          <p:cNvSpPr/>
          <p:nvPr/>
        </p:nvSpPr>
        <p:spPr>
          <a:xfrm>
            <a:off x="8749001" y="3338846"/>
            <a:ext cx="1657505"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VIDEO TOUR</a:t>
            </a:r>
          </a:p>
        </p:txBody>
      </p:sp>
      <p:cxnSp>
        <p:nvCxnSpPr>
          <p:cNvPr id="12" name="Straight Arrow Connector 11">
            <a:extLst>
              <a:ext uri="{FF2B5EF4-FFF2-40B4-BE49-F238E27FC236}">
                <a16:creationId xmlns:a16="http://schemas.microsoft.com/office/drawing/2014/main" id="{8C36E212-7417-49D4-9CC4-4B1532377FD8}"/>
              </a:ext>
            </a:extLst>
          </p:cNvPr>
          <p:cNvCxnSpPr/>
          <p:nvPr/>
        </p:nvCxnSpPr>
        <p:spPr>
          <a:xfrm>
            <a:off x="6478121" y="2468594"/>
            <a:ext cx="1886857"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51C41D6-F1AC-4440-9D88-A103C6515811}"/>
              </a:ext>
            </a:extLst>
          </p:cNvPr>
          <p:cNvSpPr/>
          <p:nvPr/>
        </p:nvSpPr>
        <p:spPr>
          <a:xfrm>
            <a:off x="7166708" y="4783828"/>
            <a:ext cx="6096000" cy="646331"/>
          </a:xfrm>
          <a:prstGeom prst="rect">
            <a:avLst/>
          </a:prstGeom>
        </p:spPr>
        <p:txBody>
          <a:bodyPr>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SELECT</a:t>
            </a:r>
          </a:p>
          <a:p>
            <a:pPr algn="ctr"/>
            <a:r>
              <a:rPr lang="en-US" b="1" dirty="0" err="1">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Eg:classroom</a:t>
            </a:r>
            <a:endPar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pic>
        <p:nvPicPr>
          <p:cNvPr id="14" name="Picture 13" descr="WhatsApp Image 2024-09-13 at 11.48.21 AM.jpeg">
            <a:extLst>
              <a:ext uri="{FF2B5EF4-FFF2-40B4-BE49-F238E27FC236}">
                <a16:creationId xmlns:a16="http://schemas.microsoft.com/office/drawing/2014/main" id="{A09D0D30-2ACD-4CDA-829A-FAEF882EF26F}"/>
              </a:ext>
            </a:extLst>
          </p:cNvPr>
          <p:cNvPicPr>
            <a:picLocks noChangeAspect="1"/>
          </p:cNvPicPr>
          <p:nvPr/>
        </p:nvPicPr>
        <p:blipFill>
          <a:blip r:embed="rId5">
            <a:lum bright="40000" contrast="40000"/>
          </a:blip>
          <a:stretch>
            <a:fillRect/>
          </a:stretch>
        </p:blipFill>
        <p:spPr>
          <a:xfrm>
            <a:off x="716646" y="4751216"/>
            <a:ext cx="2937328" cy="1640008"/>
          </a:xfrm>
          <a:prstGeom prst="rect">
            <a:avLst/>
          </a:prstGeom>
          <a:ln>
            <a:noFill/>
          </a:ln>
          <a:effectLst>
            <a:softEdge rad="112500"/>
          </a:effectLst>
        </p:spPr>
      </p:pic>
      <p:pic>
        <p:nvPicPr>
          <p:cNvPr id="15" name="Picture 14" descr="WhatsApp Image 2024-09-13 at 11.46.09 AM.jpeg">
            <a:extLst>
              <a:ext uri="{FF2B5EF4-FFF2-40B4-BE49-F238E27FC236}">
                <a16:creationId xmlns:a16="http://schemas.microsoft.com/office/drawing/2014/main" id="{F97D305B-7CA8-47D4-99A2-C7D49FB19436}"/>
              </a:ext>
            </a:extLst>
          </p:cNvPr>
          <p:cNvPicPr>
            <a:picLocks noChangeAspect="1"/>
          </p:cNvPicPr>
          <p:nvPr/>
        </p:nvPicPr>
        <p:blipFill>
          <a:blip r:embed="rId6"/>
          <a:stretch>
            <a:fillRect/>
          </a:stretch>
        </p:blipFill>
        <p:spPr>
          <a:xfrm>
            <a:off x="5343342" y="4593218"/>
            <a:ext cx="2508889" cy="1956004"/>
          </a:xfrm>
          <a:prstGeom prst="rect">
            <a:avLst/>
          </a:prstGeom>
        </p:spPr>
      </p:pic>
      <p:cxnSp>
        <p:nvCxnSpPr>
          <p:cNvPr id="16" name="Straight Arrow Connector 15">
            <a:extLst>
              <a:ext uri="{FF2B5EF4-FFF2-40B4-BE49-F238E27FC236}">
                <a16:creationId xmlns:a16="http://schemas.microsoft.com/office/drawing/2014/main" id="{2C68B8C5-2278-4EE5-B956-D539B0FA7F18}"/>
              </a:ext>
            </a:extLst>
          </p:cNvPr>
          <p:cNvCxnSpPr>
            <a:cxnSpLocks/>
          </p:cNvCxnSpPr>
          <p:nvPr/>
        </p:nvCxnSpPr>
        <p:spPr>
          <a:xfrm flipH="1">
            <a:off x="8265853" y="3968230"/>
            <a:ext cx="966296" cy="14435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9C8A1FC2-743D-4ADE-B148-7A20BD6EE6C9}"/>
              </a:ext>
            </a:extLst>
          </p:cNvPr>
          <p:cNvSpPr/>
          <p:nvPr/>
        </p:nvSpPr>
        <p:spPr>
          <a:xfrm>
            <a:off x="516058" y="4309938"/>
            <a:ext cx="1593450"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PLAY VIDEO</a:t>
            </a:r>
          </a:p>
        </p:txBody>
      </p:sp>
      <p:cxnSp>
        <p:nvCxnSpPr>
          <p:cNvPr id="19" name="Straight Arrow Connector 18">
            <a:extLst>
              <a:ext uri="{FF2B5EF4-FFF2-40B4-BE49-F238E27FC236}">
                <a16:creationId xmlns:a16="http://schemas.microsoft.com/office/drawing/2014/main" id="{50C82D7A-194F-4AE8-9AA2-9E554CD87473}"/>
              </a:ext>
            </a:extLst>
          </p:cNvPr>
          <p:cNvCxnSpPr>
            <a:cxnSpLocks/>
          </p:cNvCxnSpPr>
          <p:nvPr/>
        </p:nvCxnSpPr>
        <p:spPr>
          <a:xfrm flipH="1">
            <a:off x="3653975" y="5430159"/>
            <a:ext cx="16083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lnSpc>
                <a:spcPct val="150000"/>
              </a:lnSpc>
              <a:buClr>
                <a:srgbClr val="FF0000"/>
              </a:buClr>
            </a:pPr>
            <a:r>
              <a:rPr lang="en-US" dirty="0">
                <a:latin typeface="Times New Roman" pitchFamily="18" charset="0"/>
                <a:cs typeface="Times New Roman" pitchFamily="18" charset="0"/>
              </a:rPr>
              <a:t>Workstation (PC/Laptop)</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buClr>
                <a:srgbClr val="FF0000"/>
              </a:buClr>
            </a:pPr>
            <a:r>
              <a:rPr lang="en-US" dirty="0">
                <a:latin typeface="Times New Roman" pitchFamily="18" charset="0"/>
                <a:cs typeface="Times New Roman" pitchFamily="18" charset="0"/>
              </a:rPr>
              <a:t>Insta 360</a:t>
            </a:r>
            <a:r>
              <a:rPr lang="ar-AE" dirty="0">
                <a:latin typeface="Times New Roman" panose="02020603050405020304" pitchFamily="18" charset="0"/>
                <a:cs typeface="Times New Roman" panose="02020603050405020304" pitchFamily="18" charset="0"/>
              </a:rPr>
              <a:t>ﹾ</a:t>
            </a:r>
            <a:r>
              <a:rPr lang="en-US" dirty="0">
                <a:latin typeface="Times New Roman" panose="02020603050405020304" pitchFamily="18" charset="0"/>
                <a:cs typeface="Times New Roman" panose="02020603050405020304" pitchFamily="18" charset="0"/>
              </a:rPr>
              <a:t> camera</a:t>
            </a: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lnSpc>
                <a:spcPct val="150000"/>
              </a:lnSpc>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Operating System (OS)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Marzipano</a:t>
            </a:r>
            <a:endParaRPr lang="en-IN" dirty="0">
              <a:latin typeface="Times New Roman" panose="02020603050405020304" pitchFamily="18" charset="0"/>
              <a:cs typeface="Times New Roman" panose="02020603050405020304" pitchFamily="18" charset="0"/>
            </a:endParaRPr>
          </a:p>
          <a:p>
            <a:pPr>
              <a:lnSpc>
                <a:spcPct val="150000"/>
              </a:lnSpc>
              <a:buClr>
                <a:srgbClr val="FF0000"/>
              </a:buClr>
            </a:pPr>
            <a:r>
              <a:rPr lang="en-IN" dirty="0">
                <a:latin typeface="Times New Roman" panose="02020603050405020304" pitchFamily="18" charset="0"/>
                <a:cs typeface="Times New Roman" panose="02020603050405020304" pitchFamily="18" charset="0"/>
              </a:rPr>
              <a:t> Insta360 Studio</a:t>
            </a:r>
          </a:p>
          <a:p>
            <a:pPr>
              <a:lnSpc>
                <a:spcPct val="150000"/>
              </a:lnSpc>
              <a:buClr>
                <a:srgbClr val="FF0000"/>
              </a:buClr>
            </a:pPr>
            <a:r>
              <a:rPr lang="en-IN" dirty="0">
                <a:latin typeface="Times New Roman" panose="02020603050405020304" pitchFamily="18" charset="0"/>
                <a:cs typeface="Times New Roman" panose="02020603050405020304" pitchFamily="18" charset="0"/>
              </a:rPr>
              <a:t> Visual studio</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7180"/>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normAutofit/>
          </a:bodyPr>
          <a:lstStyle/>
          <a:p>
            <a:pPr>
              <a:lnSpc>
                <a:spcPct val="150000"/>
              </a:lnSpc>
              <a:buClr>
                <a:srgbClr val="FF0000"/>
              </a:buClr>
            </a:pPr>
            <a:r>
              <a:rPr lang="en-US" dirty="0">
                <a:latin typeface="Times New Roman" panose="02020603050405020304" pitchFamily="18" charset="0"/>
                <a:cs typeface="Times New Roman" panose="02020603050405020304" pitchFamily="18" charset="0"/>
              </a:rPr>
              <a:t> Image Capture Module</a:t>
            </a:r>
          </a:p>
          <a:p>
            <a:pPr>
              <a:lnSpc>
                <a:spcPct val="150000"/>
              </a:lnSpc>
              <a:buClr>
                <a:srgbClr val="FF0000"/>
              </a:buClr>
            </a:pPr>
            <a:r>
              <a:rPr lang="en-US" dirty="0">
                <a:latin typeface="Times New Roman" panose="02020603050405020304" pitchFamily="18" charset="0"/>
                <a:cs typeface="Times New Roman" panose="02020603050405020304" pitchFamily="18" charset="0"/>
              </a:rPr>
              <a:t> Convert Image from .</a:t>
            </a:r>
            <a:r>
              <a:rPr lang="en-US" dirty="0" err="1">
                <a:latin typeface="Times New Roman" panose="02020603050405020304" pitchFamily="18" charset="0"/>
                <a:cs typeface="Times New Roman" panose="02020603050405020304" pitchFamily="18" charset="0"/>
              </a:rPr>
              <a:t>insp</a:t>
            </a:r>
            <a:r>
              <a:rPr lang="en-US" dirty="0">
                <a:latin typeface="Times New Roman" panose="02020603050405020304" pitchFamily="18" charset="0"/>
                <a:cs typeface="Times New Roman" panose="02020603050405020304" pitchFamily="18" charset="0"/>
              </a:rPr>
              <a:t> to .jpg Module</a:t>
            </a:r>
          </a:p>
          <a:p>
            <a:pPr>
              <a:lnSpc>
                <a:spcPct val="150000"/>
              </a:lnSpc>
              <a:buClr>
                <a:srgbClr val="FF0000"/>
              </a:buClr>
            </a:pPr>
            <a:r>
              <a:rPr lang="en-US" dirty="0">
                <a:latin typeface="Times New Roman" panose="02020603050405020304" pitchFamily="18" charset="0"/>
                <a:cs typeface="Times New Roman" panose="02020603050405020304" pitchFamily="18" charset="0"/>
              </a:rPr>
              <a:t> Interactive Hotspots and Navigation Module</a:t>
            </a:r>
          </a:p>
          <a:p>
            <a:pPr>
              <a:lnSpc>
                <a:spcPct val="150000"/>
              </a:lnSpc>
              <a:buClr>
                <a:srgbClr val="FF0000"/>
              </a:buClr>
            </a:pPr>
            <a:r>
              <a:rPr lang="en-US" dirty="0">
                <a:latin typeface="Times New Roman" panose="02020603050405020304" pitchFamily="18" charset="0"/>
                <a:cs typeface="Times New Roman" panose="02020603050405020304" pitchFamily="18" charset="0"/>
              </a:rPr>
              <a:t> Create Website Module</a:t>
            </a:r>
          </a:p>
          <a:p>
            <a:pPr>
              <a:lnSpc>
                <a:spcPct val="150000"/>
              </a:lnSpc>
              <a:buClr>
                <a:srgbClr val="FF0000"/>
              </a:buClr>
            </a:pPr>
            <a:r>
              <a:rPr lang="en-US" dirty="0">
                <a:latin typeface="Times New Roman" panose="02020603050405020304" pitchFamily="18" charset="0"/>
                <a:cs typeface="Times New Roman" panose="02020603050405020304" pitchFamily="18" charset="0"/>
              </a:rPr>
              <a:t> Merge Image navigation video with code Module</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990</Words>
  <Application>Microsoft Office PowerPoint</Application>
  <PresentationFormat>Widescreen</PresentationFormat>
  <Paragraphs>147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42</cp:revision>
  <dcterms:modified xsi:type="dcterms:W3CDTF">2024-12-05T03:31:56Z</dcterms:modified>
</cp:coreProperties>
</file>