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9" r:id="rId7"/>
    <p:sldId id="1300" r:id="rId8"/>
    <p:sldId id="1310"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3" d="100"/>
          <a:sy n="113" d="100"/>
        </p:scale>
        <p:origin x="58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9.jpe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1877868"/>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2164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zh-CN" altLang="en-US" sz="1100" b="0" i="0" u="none" strike="noStrike" cap="none" dirty="0">
                <a:solidFill>
                  <a:schemeClr val="tx1"/>
                </a:solidFill>
                <a:latin typeface="Arial"/>
                <a:ea typeface="Arial"/>
                <a:cs typeface="Arial"/>
                <a:sym typeface="Arial"/>
              </a:rPr>
              <a:t> </a:t>
            </a:r>
            <a:r>
              <a:rPr lang="en-US" altLang="zh-CN" sz="1100" dirty="0" err="1">
                <a:solidFill>
                  <a:schemeClr val="tx1"/>
                </a:solidFill>
              </a:rPr>
              <a:t>A.Indhuja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zh-CN" altLang="en-US" sz="1100" b="0" i="0" u="none" strike="noStrike" cap="none" dirty="0">
                <a:solidFill>
                  <a:schemeClr val="tx1"/>
                </a:solidFill>
                <a:latin typeface="Arial"/>
                <a:ea typeface="Arial"/>
                <a:cs typeface="Arial"/>
                <a:sym typeface="Arial"/>
              </a:rPr>
              <a:t> </a:t>
            </a:r>
            <a:r>
              <a:rPr lang="en-US" altLang="zh-CN" sz="1100" b="0" i="0" u="none" strike="noStrike" cap="none" dirty="0">
                <a:solidFill>
                  <a:schemeClr val="tx1"/>
                </a:solidFill>
                <a:latin typeface="Arial"/>
                <a:ea typeface="Arial"/>
                <a:cs typeface="Arial"/>
                <a:sym typeface="Arial"/>
              </a:rPr>
              <a:t>au951221104012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82C28CE-52D2-AFFE-378B-77527CDA3F70}"/>
              </a:ext>
            </a:extLst>
          </p:cNvPr>
          <p:cNvSpPr txBox="1"/>
          <p:nvPr/>
        </p:nvSpPr>
        <p:spPr>
          <a:xfrm>
            <a:off x="492236" y="1448365"/>
            <a:ext cx="7951304" cy="2677656"/>
          </a:xfrm>
          <a:prstGeom prst="rect">
            <a:avLst/>
          </a:prstGeom>
          <a:noFill/>
        </p:spPr>
        <p:txBody>
          <a:bodyPr wrap="square">
            <a:spAutoFit/>
          </a:bodyPr>
          <a:lstStyle/>
          <a:p>
            <a:pPr marL="285750" indent="-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a:t>Once users have participated in the voting process, conveying the results to them becomes paramount.</a:t>
            </a:r>
          </a:p>
          <a:p>
            <a:pPr marL="285750" indent="-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D4D8E4B-3314-576B-77FF-209758E3528F}"/>
              </a:ext>
            </a:extLst>
          </p:cNvPr>
          <p:cNvPicPr>
            <a:picLocks noChangeAspect="1"/>
          </p:cNvPicPr>
          <p:nvPr/>
        </p:nvPicPr>
        <p:blipFill>
          <a:blip r:embed="rId2"/>
          <a:stretch>
            <a:fillRect/>
          </a:stretch>
        </p:blipFill>
        <p:spPr>
          <a:xfrm>
            <a:off x="1719471" y="1437792"/>
            <a:ext cx="5953535" cy="28691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DA8A301-6152-24F3-2A84-202DDCA3BA37}"/>
              </a:ext>
            </a:extLst>
          </p:cNvPr>
          <p:cNvSpPr txBox="1"/>
          <p:nvPr/>
        </p:nvSpPr>
        <p:spPr>
          <a:xfrm>
            <a:off x="1225135" y="1628913"/>
            <a:ext cx="7289855" cy="2677656"/>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57201" y="632023"/>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1857F2A4-A966-336E-DDFF-375966F66342}"/>
              </a:ext>
            </a:extLst>
          </p:cNvPr>
          <p:cNvSpPr txBox="1"/>
          <p:nvPr/>
        </p:nvSpPr>
        <p:spPr>
          <a:xfrm>
            <a:off x="755788" y="1814468"/>
            <a:ext cx="4576140" cy="1815882"/>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656875" y="588249"/>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4B70406D-9865-7924-5A77-EC77F2B391D8}"/>
              </a:ext>
            </a:extLst>
          </p:cNvPr>
          <p:cNvSpPr txBox="1"/>
          <p:nvPr/>
        </p:nvSpPr>
        <p:spPr>
          <a:xfrm>
            <a:off x="1100898" y="1771531"/>
            <a:ext cx="4576140" cy="1600438"/>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B98CF0-19B2-BD86-F338-202A16B36D8F}"/>
              </a:ext>
            </a:extLst>
          </p:cNvPr>
          <p:cNvPicPr>
            <a:picLocks noChangeAspect="1"/>
          </p:cNvPicPr>
          <p:nvPr/>
        </p:nvPicPr>
        <p:blipFill>
          <a:blip r:embed="rId2"/>
          <a:stretch>
            <a:fillRect/>
          </a:stretch>
        </p:blipFill>
        <p:spPr>
          <a:xfrm>
            <a:off x="2283704" y="1945316"/>
            <a:ext cx="4576141" cy="155656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AFE1442-DD47-988C-BA41-BC46A1586178}"/>
              </a:ext>
            </a:extLst>
          </p:cNvPr>
          <p:cNvSpPr txBox="1"/>
          <p:nvPr/>
        </p:nvSpPr>
        <p:spPr>
          <a:xfrm>
            <a:off x="806864" y="1267649"/>
            <a:ext cx="6716506" cy="2893100"/>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6516EFD-BB71-F809-BAC4-03D36C793A8F}"/>
              </a:ext>
            </a:extLst>
          </p:cNvPr>
          <p:cNvSpPr txBox="1"/>
          <p:nvPr/>
        </p:nvSpPr>
        <p:spPr>
          <a:xfrm>
            <a:off x="553867" y="903199"/>
            <a:ext cx="7257332" cy="2246769"/>
          </a:xfrm>
          <a:prstGeom prst="rect">
            <a:avLst/>
          </a:prstGeom>
          <a:noFill/>
        </p:spPr>
        <p:txBody>
          <a:bodyPr wrap="square">
            <a:spAutoFit/>
          </a:bodyPr>
          <a:lstStyle/>
          <a:p>
            <a:endParaRPr lang="en-US" dirty="0"/>
          </a:p>
          <a:p>
            <a:endParaRPr lang="en-US" dirty="0"/>
          </a:p>
          <a:p>
            <a:r>
              <a:rPr lang="en-US" dirty="0"/>
              <a:t>In conclusion, the Django-based Voting Web Application offers a robust and secure platform for conducting digital voting processes. Despite potential disadvantages such as a learning curve and performance overhead, its advantages in terms of security, scalability, customization, reliability, user experience, and community support make it a compelling choice for organizations seeking a dependable solution for online voting. With proper development and maintenance, the Django framework empowers users to engage in transparent and accessible democratic decision-making with confidence and convenience.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0A5B36D6-2979-AED1-9F01-60609F11FC53}"/>
              </a:ext>
            </a:extLst>
          </p:cNvPr>
          <p:cNvSpPr txBox="1"/>
          <p:nvPr/>
        </p:nvSpPr>
        <p:spPr>
          <a:xfrm>
            <a:off x="683715" y="1528842"/>
            <a:ext cx="7887003" cy="1631216"/>
          </a:xfrm>
          <a:prstGeom prst="rect">
            <a:avLst/>
          </a:prstGeom>
          <a:noFill/>
        </p:spPr>
        <p:txBody>
          <a:bodyPr wrap="square">
            <a:spAutoFit/>
          </a:bodyPr>
          <a:lstStyle/>
          <a:p>
            <a:r>
              <a:rPr lang="zh-CN" altLang="en-US" dirty="0"/>
              <a:t>     </a:t>
            </a:r>
            <a:r>
              <a:rPr lang="en-US" sz="1200" dirty="0"/>
              <a:t>The Django-based Voting Web Application is a robust platform designed to facilitate democratic processes, opinion gathering, and decision-making through digital voting mechanisms. Built on the Django framework, it leverages the flexibility and scalability of Python to provide a secure and user-friendly voting experience</a:t>
            </a:r>
            <a:r>
              <a:rPr lang="en-US" dirty="0"/>
              <a:t>.</a:t>
            </a:r>
            <a:r>
              <a:rPr lang="zh-CN" altLang="en-US" dirty="0"/>
              <a:t> </a:t>
            </a:r>
            <a:endParaRPr lang="en-US" altLang="zh-CN" dirty="0"/>
          </a:p>
          <a:p>
            <a:endParaRPr lang="en-US" sz="1200" dirty="0"/>
          </a:p>
          <a:p>
            <a:r>
              <a:rPr lang="en-US" sz="1200" dirty="0"/>
              <a:t>      Key features include user authentication, poll creation, secure voting interfaces, result visualization, robust security measures, auditing capabilities, scalability, customization options, and feedback mechanisms. It aims to provide organizations, communities, and governments with a comprehensive platform for conducting transparent and accessible voting processes online.</a:t>
            </a:r>
          </a:p>
        </p:txBody>
      </p:sp>
    </p:spTree>
    <p:extLst>
      <p:ext uri="{BB962C8B-B14F-4D97-AF65-F5344CB8AC3E}">
        <p14:creationId xmlns:p14="http://schemas.microsoft.com/office/powerpoint/2010/main" val="40880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A988E8C-FEC4-C0EF-BD38-4332B326FA22}"/>
              </a:ext>
            </a:extLst>
          </p:cNvPr>
          <p:cNvSpPr txBox="1"/>
          <p:nvPr/>
        </p:nvSpPr>
        <p:spPr>
          <a:xfrm>
            <a:off x="-102162" y="3218610"/>
            <a:ext cx="8658776" cy="307777"/>
          </a:xfrm>
          <a:prstGeom prst="rect">
            <a:avLst/>
          </a:prstGeom>
          <a:noFill/>
        </p:spPr>
        <p:txBody>
          <a:bodyPr wrap="square">
            <a:spAutoFit/>
          </a:bodyPr>
          <a:lstStyle/>
          <a:p>
            <a:pPr algn="l"/>
            <a:endParaRPr lang="en-US" b="0" i="0">
              <a:solidFill>
                <a:srgbClr val="000000"/>
              </a:solidFill>
              <a:effectLst/>
              <a:latin typeface="Söhne"/>
            </a:endParaRPr>
          </a:p>
        </p:txBody>
      </p:sp>
      <p:sp>
        <p:nvSpPr>
          <p:cNvPr id="7" name="TextBox 6">
            <a:extLst>
              <a:ext uri="{FF2B5EF4-FFF2-40B4-BE49-F238E27FC236}">
                <a16:creationId xmlns:a16="http://schemas.microsoft.com/office/drawing/2014/main" id="{615F203C-1AB8-A106-026D-C7E9FF8BC1FF}"/>
              </a:ext>
            </a:extLst>
          </p:cNvPr>
          <p:cNvSpPr txBox="1"/>
          <p:nvPr/>
        </p:nvSpPr>
        <p:spPr>
          <a:xfrm>
            <a:off x="794331" y="1149524"/>
            <a:ext cx="7082320" cy="1323439"/>
          </a:xfrm>
          <a:prstGeom prst="rect">
            <a:avLst/>
          </a:prstGeom>
          <a:noFill/>
        </p:spPr>
        <p:txBody>
          <a:bodyPr wrap="square">
            <a:spAutoFit/>
          </a:bodyPr>
          <a:lstStyle/>
          <a:p>
            <a:pPr lvl="0" eaLnBrk="0" fontAlgn="base" hangingPunct="0">
              <a:spcBef>
                <a:spcPct val="0"/>
              </a:spcBef>
              <a:spcAft>
                <a:spcPct val="0"/>
              </a:spcAft>
              <a:buClrTx/>
            </a:pPr>
            <a:r>
              <a:rPr lang="en-US" altLang="en-US" sz="2400" dirty="0">
                <a:latin typeface="Rockwell Extra Bold" panose="02060903040505020403" pitchFamily="18" charset="0"/>
              </a:rPr>
              <a:t>Problem Statement:</a:t>
            </a:r>
          </a:p>
          <a:p>
            <a:pPr lvl="0" eaLnBrk="0" fontAlgn="base" hangingPunct="0">
              <a:spcBef>
                <a:spcPct val="0"/>
              </a:spcBef>
              <a:spcAft>
                <a:spcPct val="0"/>
              </a:spcAft>
              <a:buClrTx/>
            </a:pPr>
            <a:endParaRPr lang="en-US" altLang="en-US" dirty="0">
              <a:latin typeface="Söhne"/>
            </a:endParaRPr>
          </a:p>
          <a:p>
            <a:pPr lvl="0" eaLnBrk="0" fontAlgn="base" hangingPunct="0">
              <a:spcBef>
                <a:spcPct val="0"/>
              </a:spcBef>
              <a:spcAft>
                <a:spcPct val="0"/>
              </a:spcAft>
              <a:buClrTx/>
            </a:pPr>
            <a:r>
              <a:rPr lang="en-US" altLang="en-US" dirty="0">
                <a:latin typeface="Söhne"/>
              </a:rPr>
              <a:t>Creating a Django-based voting web application that not only ensures secure and accessible digital voting but also effectively manages concurrent user interactions, maintains data integrity, and provides real-time result updates to enhance the overall user experience.</a:t>
            </a:r>
          </a:p>
        </p:txBody>
      </p:sp>
      <p:sp>
        <p:nvSpPr>
          <p:cNvPr id="5" name="Rectangle 2">
            <a:extLst>
              <a:ext uri="{FF2B5EF4-FFF2-40B4-BE49-F238E27FC236}">
                <a16:creationId xmlns:a16="http://schemas.microsoft.com/office/drawing/2014/main" id="{24EF68FD-53F3-40E5-A863-CF0514542454}"/>
              </a:ext>
            </a:extLst>
          </p:cNvPr>
          <p:cNvSpPr>
            <a:spLocks noChangeArrowheads="1"/>
          </p:cNvSpPr>
          <p:nvPr/>
        </p:nvSpPr>
        <p:spPr bwMode="auto">
          <a:xfrm>
            <a:off x="0" y="0"/>
            <a:ext cx="4146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B7783377-7B24-4DEB-B394-08E44529A0B2}"/>
              </a:ext>
            </a:extLst>
          </p:cNvPr>
          <p:cNvSpPr>
            <a:spLocks noChangeArrowheads="1"/>
          </p:cNvSpPr>
          <p:nvPr/>
        </p:nvSpPr>
        <p:spPr bwMode="auto">
          <a:xfrm>
            <a:off x="104198" y="4497916"/>
            <a:ext cx="24237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5BBB2D3-4161-48CD-B0BC-F5EC1B9EC14D}"/>
              </a:ext>
            </a:extLst>
          </p:cNvPr>
          <p:cNvSpPr>
            <a:spLocks noChangeArrowheads="1"/>
          </p:cNvSpPr>
          <p:nvPr/>
        </p:nvSpPr>
        <p:spPr bwMode="auto">
          <a:xfrm>
            <a:off x="152400" y="152400"/>
            <a:ext cx="4146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5177A94-A88F-41BA-93F1-013E35BA9844}"/>
              </a:ext>
            </a:extLst>
          </p:cNvPr>
          <p:cNvSpPr>
            <a:spLocks noChangeArrowheads="1"/>
          </p:cNvSpPr>
          <p:nvPr/>
        </p:nvSpPr>
        <p:spPr bwMode="auto">
          <a:xfrm>
            <a:off x="304800" y="3487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04CD514E-B06C-4788-AD0E-47E801DD7AC7}"/>
              </a:ext>
            </a:extLst>
          </p:cNvPr>
          <p:cNvSpPr>
            <a:spLocks noChangeArrowheads="1"/>
          </p:cNvSpPr>
          <p:nvPr/>
        </p:nvSpPr>
        <p:spPr bwMode="auto">
          <a:xfrm>
            <a:off x="304800" y="304800"/>
            <a:ext cx="4146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215F6BC3-4EAF-4F7C-9FB5-10B4DED803CD}"/>
              </a:ext>
            </a:extLst>
          </p:cNvPr>
          <p:cNvSpPr>
            <a:spLocks noChangeArrowheads="1"/>
          </p:cNvSpPr>
          <p:nvPr/>
        </p:nvSpPr>
        <p:spPr bwMode="auto">
          <a:xfrm>
            <a:off x="457200" y="457200"/>
            <a:ext cx="4146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34CBA9BA-017F-4317-A081-F80D0021848B}"/>
              </a:ext>
            </a:extLst>
          </p:cNvPr>
          <p:cNvSpPr>
            <a:spLocks noChangeArrowheads="1"/>
          </p:cNvSpPr>
          <p:nvPr/>
        </p:nvSpPr>
        <p:spPr bwMode="auto">
          <a:xfrm>
            <a:off x="609600" y="653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2F1D07AB-22A6-45BE-88D8-1F16F7FC48A1}"/>
              </a:ext>
            </a:extLst>
          </p:cNvPr>
          <p:cNvSpPr>
            <a:spLocks noChangeArrowheads="1"/>
          </p:cNvSpPr>
          <p:nvPr/>
        </p:nvSpPr>
        <p:spPr bwMode="auto">
          <a:xfrm>
            <a:off x="609600" y="609600"/>
            <a:ext cx="4146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1">
            <a:extLst>
              <a:ext uri="{FF2B5EF4-FFF2-40B4-BE49-F238E27FC236}">
                <a16:creationId xmlns:a16="http://schemas.microsoft.com/office/drawing/2014/main" id="{9B4FBF9A-429F-42CF-9F39-2E968A13BA49}"/>
              </a:ext>
            </a:extLst>
          </p:cNvPr>
          <p:cNvSpPr>
            <a:spLocks noChangeArrowheads="1"/>
          </p:cNvSpPr>
          <p:nvPr/>
        </p:nvSpPr>
        <p:spPr bwMode="auto">
          <a:xfrm>
            <a:off x="762000" y="805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2">
            <a:extLst>
              <a:ext uri="{FF2B5EF4-FFF2-40B4-BE49-F238E27FC236}">
                <a16:creationId xmlns:a16="http://schemas.microsoft.com/office/drawing/2014/main" id="{F326F082-4799-4C20-905E-6E97770A2D56}"/>
              </a:ext>
            </a:extLst>
          </p:cNvPr>
          <p:cNvSpPr>
            <a:spLocks noChangeArrowheads="1"/>
          </p:cNvSpPr>
          <p:nvPr/>
        </p:nvSpPr>
        <p:spPr bwMode="auto">
          <a:xfrm>
            <a:off x="762000" y="762000"/>
            <a:ext cx="4146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944-CCE3-5938-EB5E-E684B806FB50}"/>
              </a:ext>
            </a:extLst>
          </p:cNvPr>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7" name="TextBox 6">
            <a:extLst>
              <a:ext uri="{FF2B5EF4-FFF2-40B4-BE49-F238E27FC236}">
                <a16:creationId xmlns:a16="http://schemas.microsoft.com/office/drawing/2014/main" id="{19E386D4-8669-179F-E5DE-116BB4540074}"/>
              </a:ext>
            </a:extLst>
          </p:cNvPr>
          <p:cNvSpPr txBox="1"/>
          <p:nvPr/>
        </p:nvSpPr>
        <p:spPr>
          <a:xfrm>
            <a:off x="1204430" y="1435653"/>
            <a:ext cx="7050569" cy="332398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D0D0D"/>
                </a:solidFill>
                <a:latin typeface="Söhne"/>
              </a:rPr>
              <a:t>Project </a:t>
            </a:r>
            <a:r>
              <a:rPr lang="en-US" dirty="0" err="1">
                <a:solidFill>
                  <a:srgbClr val="0D0D0D"/>
                </a:solidFill>
                <a:latin typeface="Söhne"/>
              </a:rPr>
              <a:t>Overview:The</a:t>
            </a:r>
            <a:r>
              <a:rPr lang="en-US" dirty="0">
                <a:solidFill>
                  <a:srgbClr val="0D0D0D"/>
                </a:solidFill>
                <a:latin typeface="Söhne"/>
              </a:rPr>
              <a:t> Django-based voting web application aims to provide a robust platform for conducting digital voting processes. Key components include user authentication, poll creation and management, secure voting interfaces, result visualization, security measures, auditing capabilities, scalability features, and user feedback integration..</a:t>
            </a:r>
            <a:endParaRPr lang="en-US" b="0" i="0" dirty="0">
              <a:solidFill>
                <a:srgbClr val="0D0D0D"/>
              </a:solidFill>
              <a:effectLst/>
              <a:latin typeface="Söhne"/>
            </a:endParaRPr>
          </a:p>
          <a:p>
            <a:pPr marL="285750" indent="-285750" algn="l">
              <a:buFont typeface="Arial" panose="020B0604020202020204" pitchFamily="34" charset="0"/>
              <a:buChar char="•"/>
            </a:pPr>
            <a:r>
              <a:rPr lang="en-US" altLang="zh-CN" b="0" i="0" dirty="0">
                <a:solidFill>
                  <a:srgbClr val="0D0D0D"/>
                </a:solidFill>
                <a:effectLst/>
                <a:latin typeface="Söhne"/>
              </a:rPr>
              <a:t>Project setup</a:t>
            </a:r>
          </a:p>
          <a:p>
            <a:pPr marL="285750" indent="-285750" algn="l">
              <a:buFont typeface="Arial" panose="020B0604020202020204" pitchFamily="34" charset="0"/>
              <a:buChar char="•"/>
            </a:pPr>
            <a:r>
              <a:rPr lang="en-US" altLang="zh-CN" b="0" i="0" dirty="0">
                <a:solidFill>
                  <a:srgbClr val="0D0D0D"/>
                </a:solidFill>
                <a:effectLst/>
                <a:latin typeface="Söhne"/>
              </a:rPr>
              <a:t>App creation </a:t>
            </a:r>
          </a:p>
          <a:p>
            <a:pPr marL="285750" indent="-285750" algn="l">
              <a:buFont typeface="Arial" panose="020B0604020202020204" pitchFamily="34" charset="0"/>
              <a:buChar char="•"/>
            </a:pPr>
            <a:r>
              <a:rPr lang="en-US" altLang="zh-CN" dirty="0">
                <a:solidFill>
                  <a:srgbClr val="0D0D0D"/>
                </a:solidFill>
                <a:latin typeface="Söhne"/>
              </a:rPr>
              <a:t>Database</a:t>
            </a:r>
            <a:r>
              <a:rPr lang="en-US" altLang="zh-CN" b="0" i="0" dirty="0">
                <a:solidFill>
                  <a:srgbClr val="0D0D0D"/>
                </a:solidFill>
                <a:effectLst/>
                <a:latin typeface="Söhne"/>
              </a:rPr>
              <a:t> models</a:t>
            </a:r>
          </a:p>
          <a:p>
            <a:pPr marL="285750" indent="-285750" algn="l">
              <a:buFont typeface="Arial" panose="020B0604020202020204" pitchFamily="34" charset="0"/>
              <a:buChar char="•"/>
            </a:pPr>
            <a:r>
              <a:rPr lang="en-US" altLang="zh-CN" b="0" i="0" dirty="0">
                <a:solidFill>
                  <a:srgbClr val="0D0D0D"/>
                </a:solidFill>
                <a:effectLst/>
                <a:latin typeface="Söhne"/>
              </a:rPr>
              <a:t>Admin interfaces</a:t>
            </a:r>
          </a:p>
          <a:p>
            <a:pPr marL="285750" indent="-285750" algn="l">
              <a:buFont typeface="Arial" panose="020B0604020202020204" pitchFamily="34" charset="0"/>
              <a:buChar char="•"/>
            </a:pPr>
            <a:r>
              <a:rPr lang="en-US" altLang="zh-CN" b="0" i="0" dirty="0">
                <a:solidFill>
                  <a:srgbClr val="0D0D0D"/>
                </a:solidFill>
                <a:effectLst/>
                <a:latin typeface="Söhne"/>
              </a:rPr>
              <a:t>User authentication</a:t>
            </a:r>
          </a:p>
          <a:p>
            <a:pPr marL="285750" indent="-285750" algn="l">
              <a:buFont typeface="Arial" panose="020B0604020202020204" pitchFamily="34" charset="0"/>
              <a:buChar char="•"/>
            </a:pPr>
            <a:r>
              <a:rPr lang="en-US" altLang="zh-CN" dirty="0">
                <a:solidFill>
                  <a:srgbClr val="0D0D0D"/>
                </a:solidFill>
                <a:latin typeface="Söhne"/>
              </a:rPr>
              <a:t>Poll creation</a:t>
            </a:r>
          </a:p>
          <a:p>
            <a:pPr marL="285750" indent="-285750" algn="l">
              <a:buFont typeface="Arial" panose="020B0604020202020204" pitchFamily="34" charset="0"/>
              <a:buChar char="•"/>
            </a:pPr>
            <a:r>
              <a:rPr lang="en-US" altLang="zh-CN" dirty="0">
                <a:solidFill>
                  <a:srgbClr val="0D0D0D"/>
                </a:solidFill>
                <a:latin typeface="Söhne"/>
              </a:rPr>
              <a:t>Voting and results display</a:t>
            </a:r>
            <a:endParaRPr lang="en-US" altLang="zh-CN" b="0" i="0" dirty="0">
              <a:solidFill>
                <a:srgbClr val="0D0D0D"/>
              </a:solidFill>
              <a:effectLst/>
              <a:latin typeface="Söhne"/>
            </a:endParaRPr>
          </a:p>
          <a:p>
            <a:pPr marL="285750" indent="-285750" algn="l">
              <a:buFont typeface="Arial" panose="020B0604020202020204" pitchFamily="34" charset="0"/>
              <a:buChar char="•"/>
            </a:pPr>
            <a:r>
              <a:rPr lang="en-US" altLang="zh-CN" b="0" i="0" dirty="0">
                <a:solidFill>
                  <a:srgbClr val="0D0D0D"/>
                </a:solidFill>
                <a:effectLst/>
                <a:latin typeface="Söhne"/>
              </a:rPr>
              <a:t>Front end design</a:t>
            </a:r>
            <a:r>
              <a:rPr lang="zh-CN" altLang="en-US" b="0" i="0" dirty="0">
                <a:solidFill>
                  <a:srgbClr val="0D0D0D"/>
                </a:solidFill>
                <a:effectLst/>
                <a:latin typeface="Söhne"/>
              </a:rPr>
              <a:t> </a:t>
            </a:r>
            <a:r>
              <a:rPr lang="en-US" altLang="zh-CN" b="0" i="0" dirty="0">
                <a:solidFill>
                  <a:srgbClr val="0D0D0D"/>
                </a:solidFill>
                <a:effectLst/>
                <a:latin typeface="Söhne"/>
              </a:rPr>
              <a:t>and </a:t>
            </a:r>
            <a:r>
              <a:rPr lang="en-US" altLang="zh-CN" dirty="0">
                <a:solidFill>
                  <a:srgbClr val="0D0D0D"/>
                </a:solidFill>
                <a:latin typeface="Söhne"/>
              </a:rPr>
              <a:t>URL</a:t>
            </a:r>
            <a:r>
              <a:rPr lang="zh-CN" altLang="en-US" dirty="0">
                <a:solidFill>
                  <a:srgbClr val="0D0D0D"/>
                </a:solidFill>
                <a:latin typeface="Söhne"/>
              </a:rPr>
              <a:t> </a:t>
            </a:r>
            <a:r>
              <a:rPr lang="en-US" altLang="zh-CN" dirty="0">
                <a:solidFill>
                  <a:srgbClr val="0D0D0D"/>
                </a:solidFill>
                <a:latin typeface="Söhne"/>
              </a:rPr>
              <a:t>routing</a:t>
            </a:r>
          </a:p>
          <a:p>
            <a:pPr marL="285750" indent="-285750" algn="l">
              <a:buFont typeface="Arial" panose="020B0604020202020204" pitchFamily="34" charset="0"/>
              <a:buChar char="•"/>
            </a:pPr>
            <a:r>
              <a:rPr lang="en-US" altLang="zh-CN" dirty="0">
                <a:solidFill>
                  <a:srgbClr val="0D0D0D"/>
                </a:solidFill>
                <a:latin typeface="Söhne"/>
              </a:rPr>
              <a:t>Testing and deployment</a:t>
            </a:r>
          </a:p>
          <a:p>
            <a:pPr marL="285750" indent="-285750"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4676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a:extLst>
              <a:ext uri="{FF2B5EF4-FFF2-40B4-BE49-F238E27FC236}">
                <a16:creationId xmlns:a16="http://schemas.microsoft.com/office/drawing/2014/main" id="{B0E507D2-A24D-4549-A093-0D28FEC7A824}"/>
              </a:ext>
            </a:extLst>
          </p:cNvPr>
          <p:cNvSpPr/>
          <p:nvPr/>
        </p:nvSpPr>
        <p:spPr>
          <a:xfrm>
            <a:off x="736600" y="1232922"/>
            <a:ext cx="6155267" cy="2246769"/>
          </a:xfrm>
          <a:prstGeom prst="rect">
            <a:avLst/>
          </a:prstGeom>
        </p:spPr>
        <p:txBody>
          <a:bodyPr wrap="square">
            <a:spAutoFit/>
          </a:bodyPr>
          <a:lstStyle/>
          <a:p>
            <a:endParaRPr lang="en-US" dirty="0"/>
          </a:p>
          <a:p>
            <a:endParaRPr lang="en-US" dirty="0"/>
          </a:p>
          <a:p>
            <a:r>
              <a:rPr lang="en-US" dirty="0"/>
              <a:t>The proposed solution involves leveraging Django's built-in authentication system for secure user registration and login functionalities. Poll creation and management will be facilitated through Django models and forms, allowing administrators to customize voting options and schedules easily. Secure voting interfaces will be implemented using Django templates and forms with CSRF protection to prevent unauthorized access.</a:t>
            </a:r>
          </a:p>
          <a:p>
            <a:endParaRPr lang="en-US" dirty="0"/>
          </a:p>
          <a:p>
            <a:r>
              <a:rPr lang="en-US" dirty="0"/>
              <a: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2038" y="649299"/>
            <a:ext cx="9144000" cy="1160831"/>
          </a:xfrm>
          <a:prstGeom prst="rect">
            <a:avLst/>
          </a:prstGeom>
          <a:noFill/>
        </p:spPr>
        <p:txBody>
          <a:bodyPr wrap="square">
            <a:spAutoFit/>
          </a:bodyPr>
          <a:lstStyle/>
          <a:p>
            <a:pPr marL="457200" lvl="1" algn="l">
              <a:lnSpc>
                <a:spcPct val="150000"/>
              </a:lnSpc>
            </a:pPr>
            <a:r>
              <a:rPr lang="en-US" altLang="zh-CN" sz="1600" b="1" dirty="0">
                <a:solidFill>
                  <a:srgbClr val="213163"/>
                </a:solidFill>
                <a:latin typeface="Times New Roman" panose="02020603050405020304" pitchFamily="18" charset="0"/>
                <a:cs typeface="Times New Roman" panose="02020603050405020304" pitchFamily="18" charset="0"/>
              </a:rPr>
              <a:t>Advantages</a:t>
            </a:r>
          </a:p>
          <a:p>
            <a:pPr marL="742950" lvl="1" indent="-285750" algn="l">
              <a:lnSpc>
                <a:spcPct val="150000"/>
              </a:lnSpc>
              <a:buFont typeface="Arial" panose="020B0604020202020204" pitchFamily="34" charset="0"/>
              <a:buChar char="•"/>
            </a:pPr>
            <a:r>
              <a:rPr lang="en-US" sz="1600" b="0" i="0" dirty="0">
                <a:solidFill>
                  <a:srgbClr val="0D0D0D"/>
                </a:solidFill>
                <a:effectLst/>
                <a:latin typeface="Söhne"/>
              </a:rPr>
              <a:t>Django's built-in features like authentication, URL routing, and templating system allow for quick development of complex web applications.</a:t>
            </a:r>
            <a:endParaRPr lang="en-US" sz="1600" b="1" i="0" dirty="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5EBEB4F-DC86-2264-B0CB-A5BF43CF4E24}"/>
              </a:ext>
            </a:extLst>
          </p:cNvPr>
          <p:cNvSpPr txBox="1"/>
          <p:nvPr/>
        </p:nvSpPr>
        <p:spPr>
          <a:xfrm>
            <a:off x="138652" y="1957535"/>
            <a:ext cx="7790373" cy="2246769"/>
          </a:xfrm>
          <a:prstGeom prst="rect">
            <a:avLst/>
          </a:prstGeom>
          <a:noFill/>
        </p:spPr>
        <p:txBody>
          <a:bodyPr wrap="square">
            <a:spAutoFit/>
          </a:bodyPr>
          <a:lstStyle/>
          <a:p>
            <a:r>
              <a:rPr lang="en-US" b="1" dirty="0"/>
              <a:t> Security</a:t>
            </a:r>
            <a:r>
              <a:rPr lang="en-US" dirty="0"/>
              <a:t>: Utilizes Django's robust security features such as built-in user authentication, protection against common vulnerabilities, and encryption techniques to ensure secure voting processes and data integrity.</a:t>
            </a:r>
          </a:p>
          <a:p>
            <a:r>
              <a:rPr lang="en-US" b="1" dirty="0"/>
              <a:t>Scalability</a:t>
            </a:r>
            <a:r>
              <a:rPr lang="en-US" dirty="0"/>
              <a:t>: Leverages Django's scalability features for handling large volumes of concurrent user interactions, making it suitable for organizations of varying sizes and voting needs.</a:t>
            </a:r>
          </a:p>
          <a:p>
            <a:r>
              <a:rPr lang="en-US" b="1" dirty="0"/>
              <a:t>Customization</a:t>
            </a:r>
            <a:r>
              <a:rPr lang="en-US" dirty="0"/>
              <a:t>: Offers flexibility for customizing voting options, user roles, and interface design to meet specific requirements and branding preferences.</a:t>
            </a:r>
          </a:p>
          <a:p>
            <a:r>
              <a:rPr lang="en-US" b="1" dirty="0"/>
              <a:t>Ease of Development</a:t>
            </a:r>
            <a:r>
              <a:rPr lang="en-US" dirty="0"/>
              <a:t>: Django's extensive documentation, built-in admin interface, and ORM (Object-Relational Mapping) simplify development tasks, speeding up the creation and deployment of the voting application.</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6387" y="711418"/>
            <a:ext cx="8017933" cy="786754"/>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CCB13A7-0CAB-BCB0-F297-0FA95DA4C02A}"/>
              </a:ext>
            </a:extLst>
          </p:cNvPr>
          <p:cNvSpPr txBox="1"/>
          <p:nvPr/>
        </p:nvSpPr>
        <p:spPr>
          <a:xfrm>
            <a:off x="347290" y="1319684"/>
            <a:ext cx="7682119" cy="2677656"/>
          </a:xfrm>
          <a:prstGeom prst="rect">
            <a:avLst/>
          </a:prstGeom>
          <a:noFill/>
        </p:spPr>
        <p:txBody>
          <a:bodyPr wrap="square">
            <a:spAutoFit/>
          </a:bodyPr>
          <a:lstStyle/>
          <a:p>
            <a:r>
              <a:rPr lang="en-US" b="1" dirty="0"/>
              <a:t>Learning Curve</a:t>
            </a:r>
            <a:r>
              <a:rPr lang="en-US" dirty="0"/>
              <a:t>: Developing with Django may have a steeper learning curve for beginners compared to other frameworks, requiring familiarity with Python and Django's specific conventions and patterns.</a:t>
            </a:r>
          </a:p>
          <a:p>
            <a:r>
              <a:rPr lang="en-US" b="1" dirty="0"/>
              <a:t>Performance Overhead</a:t>
            </a:r>
            <a:r>
              <a:rPr lang="en-US" dirty="0"/>
              <a:t>: While Django provides powerful features, its ORM (Object-Relational Mapping) may introduce performance overhead, especially when dealing with complex database queries or high-traffic scenarios.</a:t>
            </a:r>
          </a:p>
          <a:p>
            <a:r>
              <a:rPr lang="en-US" b="1" dirty="0"/>
              <a:t>Customization Limitations</a:t>
            </a:r>
            <a:r>
              <a:rPr lang="en-US" dirty="0"/>
              <a:t>: While Django offers customization options, highly specific or unconventional requirements may require extensive customization, potentially leading to increased development time and complexity.</a:t>
            </a:r>
          </a:p>
          <a:p>
            <a:r>
              <a:rPr lang="en-US" b="1" dirty="0"/>
              <a:t>Version Dependency</a:t>
            </a:r>
            <a:r>
              <a:rPr lang="en-US" dirty="0"/>
              <a:t>: Upgrading Django versions or migrating to newer releases may require adjustments to existing codebase and third-party packages, posing challenges for long-term maintenance and compatibility.</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74026454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a:effectLst/>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3">
            <a:extLst>
              <a:ext uri="{FF2B5EF4-FFF2-40B4-BE49-F238E27FC236}">
                <a16:creationId xmlns:a16="http://schemas.microsoft.com/office/drawing/2014/main" id="{8EBCF3D7-F9EA-F67B-1401-5176A88C75D3}"/>
              </a:ext>
            </a:extLst>
          </p:cNvPr>
          <p:cNvPicPr>
            <a:picLocks noChangeAspect="1"/>
          </p:cNvPicPr>
          <p:nvPr/>
        </p:nvPicPr>
        <p:blipFill>
          <a:blip r:embed="rId10"/>
          <a:stretch>
            <a:fillRect/>
          </a:stretch>
        </p:blipFill>
        <p:spPr>
          <a:xfrm>
            <a:off x="2841968" y="3575329"/>
            <a:ext cx="1135672" cy="520489"/>
          </a:xfrm>
          <a:prstGeom prst="rect">
            <a:avLst/>
          </a:prstGeom>
        </p:spPr>
      </p:pic>
      <p:pic>
        <p:nvPicPr>
          <p:cNvPr id="4" name="Picture 7">
            <a:extLst>
              <a:ext uri="{FF2B5EF4-FFF2-40B4-BE49-F238E27FC236}">
                <a16:creationId xmlns:a16="http://schemas.microsoft.com/office/drawing/2014/main" id="{E9B3A484-C572-A989-0D62-6F9088304B91}"/>
              </a:ext>
            </a:extLst>
          </p:cNvPr>
          <p:cNvPicPr>
            <a:picLocks noChangeAspect="1"/>
          </p:cNvPicPr>
          <p:nvPr/>
        </p:nvPicPr>
        <p:blipFill>
          <a:blip r:embed="rId11"/>
          <a:stretch>
            <a:fillRect/>
          </a:stretch>
        </p:blipFill>
        <p:spPr>
          <a:xfrm>
            <a:off x="5781369" y="3921036"/>
            <a:ext cx="1314066" cy="760019"/>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documentManagement/types"/>
    <ds:schemaRef ds:uri="c0fa2617-96bd-425d-8578-e93563fe37c5"/>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166</TotalTime>
  <Words>1095</Words>
  <Application>Microsoft Office PowerPoint</Application>
  <PresentationFormat>On-screen Show (16:9)</PresentationFormat>
  <Paragraphs>113</Paragraphs>
  <Slides>18</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8" baseType="lpstr">
      <vt:lpstr>SimSun</vt:lpstr>
      <vt:lpstr>Arial</vt:lpstr>
      <vt:lpstr>Arial MT</vt:lpstr>
      <vt:lpstr>Calibri</vt:lpstr>
      <vt:lpstr>Poppins</vt:lpstr>
      <vt:lpstr>Rockwell Extra Bold</vt:lpstr>
      <vt:lpstr>Söhne</vt:lpstr>
      <vt:lpstr>Times New Roman</vt:lpstr>
      <vt:lpstr>Simple Light</vt:lpstr>
      <vt:lpstr>PowerPoint Presentation</vt:lpstr>
      <vt:lpstr>PowerPoint Presentation</vt:lpstr>
      <vt:lpstr>Abstract</vt:lpstr>
      <vt:lpstr>PowerPoint Presentation</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Anchana Mariselvam</cp:lastModifiedBy>
  <cp:revision>22</cp:revision>
  <dcterms:modified xsi:type="dcterms:W3CDTF">2024-04-26T22:15:28Z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