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51FDA-12A3-44CA-9468-13218F6B52A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73386C4-1606-4A61-A75C-84A7A8E815C5}">
      <dgm:prSet/>
      <dgm:spPr/>
      <dgm:t>
        <a:bodyPr/>
        <a:lstStyle/>
        <a:p>
          <a:r>
            <a:rPr lang="en-IN" b="1"/>
            <a:t>Data comes in one by one</a:t>
          </a:r>
          <a:br>
            <a:rPr lang="en-IN"/>
          </a:br>
          <a:r>
            <a:rPr lang="en-IN"/>
            <a:t>– Instead of storing all customers in memory, BIRCH updates a </a:t>
          </a:r>
          <a:r>
            <a:rPr lang="en-IN" b="1"/>
            <a:t>summary tree</a:t>
          </a:r>
          <a:r>
            <a:rPr lang="en-IN"/>
            <a:t> as customers arrive.</a:t>
          </a:r>
          <a:endParaRPr lang="en-US"/>
        </a:p>
      </dgm:t>
    </dgm:pt>
    <dgm:pt modelId="{BEF63A26-C5C2-4087-B005-861051A43DAD}" type="parTrans" cxnId="{F8264A13-7AE9-4C5D-AECC-E0B94A2ABFFE}">
      <dgm:prSet/>
      <dgm:spPr/>
      <dgm:t>
        <a:bodyPr/>
        <a:lstStyle/>
        <a:p>
          <a:endParaRPr lang="en-US"/>
        </a:p>
      </dgm:t>
    </dgm:pt>
    <dgm:pt modelId="{C0329AB2-736E-4F49-BC07-162627F2A5D8}" type="sibTrans" cxnId="{F8264A13-7AE9-4C5D-AECC-E0B94A2ABFFE}">
      <dgm:prSet/>
      <dgm:spPr/>
      <dgm:t>
        <a:bodyPr/>
        <a:lstStyle/>
        <a:p>
          <a:endParaRPr lang="en-US"/>
        </a:p>
      </dgm:t>
    </dgm:pt>
    <dgm:pt modelId="{049DEE74-6EE7-428A-9B40-E8A2BC787FC2}">
      <dgm:prSet/>
      <dgm:spPr/>
      <dgm:t>
        <a:bodyPr/>
        <a:lstStyle/>
        <a:p>
          <a:r>
            <a:rPr lang="en-IN" b="1"/>
            <a:t>Clustering Feature (CF) = (N, LS, SS)</a:t>
          </a:r>
          <a:endParaRPr lang="en-US"/>
        </a:p>
      </dgm:t>
    </dgm:pt>
    <dgm:pt modelId="{E1032E74-9F7C-4C6C-9B2B-0F741DCDC29F}" type="parTrans" cxnId="{95F7346C-26CE-420C-A4E2-9409F91ACF4A}">
      <dgm:prSet/>
      <dgm:spPr/>
      <dgm:t>
        <a:bodyPr/>
        <a:lstStyle/>
        <a:p>
          <a:endParaRPr lang="en-US"/>
        </a:p>
      </dgm:t>
    </dgm:pt>
    <dgm:pt modelId="{F0D988BB-A52A-406C-9078-900160283286}" type="sibTrans" cxnId="{95F7346C-26CE-420C-A4E2-9409F91ACF4A}">
      <dgm:prSet/>
      <dgm:spPr/>
      <dgm:t>
        <a:bodyPr/>
        <a:lstStyle/>
        <a:p>
          <a:endParaRPr lang="en-US"/>
        </a:p>
      </dgm:t>
    </dgm:pt>
    <dgm:pt modelId="{FA1B0D2C-F3DE-4643-8DAE-468C45BE3A95}">
      <dgm:prSet/>
      <dgm:spPr/>
      <dgm:t>
        <a:bodyPr/>
        <a:lstStyle/>
        <a:p>
          <a:r>
            <a:rPr lang="en-IN"/>
            <a:t>N = Number of points</a:t>
          </a:r>
          <a:endParaRPr lang="en-US"/>
        </a:p>
      </dgm:t>
    </dgm:pt>
    <dgm:pt modelId="{903AB1B5-F7ED-4A1C-819F-5D8A9BED0144}" type="parTrans" cxnId="{4080C9FE-B8AE-4E09-A175-8E2E8FEC86EB}">
      <dgm:prSet/>
      <dgm:spPr/>
      <dgm:t>
        <a:bodyPr/>
        <a:lstStyle/>
        <a:p>
          <a:endParaRPr lang="en-US"/>
        </a:p>
      </dgm:t>
    </dgm:pt>
    <dgm:pt modelId="{79F556EE-BDAB-4C94-9001-B5A0B47B1DCD}" type="sibTrans" cxnId="{4080C9FE-B8AE-4E09-A175-8E2E8FEC86EB}">
      <dgm:prSet/>
      <dgm:spPr/>
      <dgm:t>
        <a:bodyPr/>
        <a:lstStyle/>
        <a:p>
          <a:endParaRPr lang="en-US"/>
        </a:p>
      </dgm:t>
    </dgm:pt>
    <dgm:pt modelId="{578C0918-73B0-49D7-818C-DFF2D20E98F3}">
      <dgm:prSet/>
      <dgm:spPr/>
      <dgm:t>
        <a:bodyPr/>
        <a:lstStyle/>
        <a:p>
          <a:r>
            <a:rPr lang="en-IN"/>
            <a:t>LS = Linear Sum (sum of data points)</a:t>
          </a:r>
          <a:endParaRPr lang="en-US"/>
        </a:p>
      </dgm:t>
    </dgm:pt>
    <dgm:pt modelId="{D5EE6530-DF10-4BF3-A1B7-72E8B426EE75}" type="parTrans" cxnId="{2F5DBE13-7DF7-4DAA-85E1-2F293D949946}">
      <dgm:prSet/>
      <dgm:spPr/>
      <dgm:t>
        <a:bodyPr/>
        <a:lstStyle/>
        <a:p>
          <a:endParaRPr lang="en-US"/>
        </a:p>
      </dgm:t>
    </dgm:pt>
    <dgm:pt modelId="{094AC1D9-6CDF-4EEE-B868-F2DAC88AC198}" type="sibTrans" cxnId="{2F5DBE13-7DF7-4DAA-85E1-2F293D949946}">
      <dgm:prSet/>
      <dgm:spPr/>
      <dgm:t>
        <a:bodyPr/>
        <a:lstStyle/>
        <a:p>
          <a:endParaRPr lang="en-US"/>
        </a:p>
      </dgm:t>
    </dgm:pt>
    <dgm:pt modelId="{FB6F0FE0-15FF-43AA-B03C-255EF5E7CE26}">
      <dgm:prSet/>
      <dgm:spPr/>
      <dgm:t>
        <a:bodyPr/>
        <a:lstStyle/>
        <a:p>
          <a:r>
            <a:rPr lang="en-IN"/>
            <a:t>SS = Square Sum</a:t>
          </a:r>
          <a:br>
            <a:rPr lang="en-IN"/>
          </a:br>
          <a:r>
            <a:rPr lang="en-IN"/>
            <a:t>These are used to calculate the cluster’s center and radius without storing all points.</a:t>
          </a:r>
          <a:endParaRPr lang="en-US"/>
        </a:p>
      </dgm:t>
    </dgm:pt>
    <dgm:pt modelId="{F2B7C4A4-FCDA-4E1D-8E7A-0C18345B83F6}" type="parTrans" cxnId="{9D0BFBE2-6C97-432C-8449-67E071123EF5}">
      <dgm:prSet/>
      <dgm:spPr/>
      <dgm:t>
        <a:bodyPr/>
        <a:lstStyle/>
        <a:p>
          <a:endParaRPr lang="en-US"/>
        </a:p>
      </dgm:t>
    </dgm:pt>
    <dgm:pt modelId="{DDF24EEF-32A4-4308-B632-EB75F79C0B1A}" type="sibTrans" cxnId="{9D0BFBE2-6C97-432C-8449-67E071123EF5}">
      <dgm:prSet/>
      <dgm:spPr/>
      <dgm:t>
        <a:bodyPr/>
        <a:lstStyle/>
        <a:p>
          <a:endParaRPr lang="en-US"/>
        </a:p>
      </dgm:t>
    </dgm:pt>
    <dgm:pt modelId="{58E9CB44-4D0D-4AFD-8C46-D67AE675B8A0}">
      <dgm:prSet/>
      <dgm:spPr/>
      <dgm:t>
        <a:bodyPr/>
        <a:lstStyle/>
        <a:p>
          <a:r>
            <a:rPr lang="en-IN" b="1"/>
            <a:t>Tree Building</a:t>
          </a:r>
          <a:br>
            <a:rPr lang="en-IN"/>
          </a:br>
          <a:r>
            <a:rPr lang="en-IN"/>
            <a:t>– BIRCH inserts each new data point into the </a:t>
          </a:r>
          <a:r>
            <a:rPr lang="en-IN" b="1"/>
            <a:t>closest leaf cluster</a:t>
          </a:r>
          <a:r>
            <a:rPr lang="en-IN"/>
            <a:t> in the tree.</a:t>
          </a:r>
          <a:br>
            <a:rPr lang="en-IN"/>
          </a:br>
          <a:r>
            <a:rPr lang="en-IN"/>
            <a:t>– If a leaf cluster becomes too big, it splits (like a branch growing new leaves).</a:t>
          </a:r>
          <a:endParaRPr lang="en-US"/>
        </a:p>
      </dgm:t>
    </dgm:pt>
    <dgm:pt modelId="{1FB78124-D947-4193-BA8E-6059C9A0297D}" type="parTrans" cxnId="{11A8E8B7-CE9A-4684-BCBD-DE9B938A889D}">
      <dgm:prSet/>
      <dgm:spPr/>
      <dgm:t>
        <a:bodyPr/>
        <a:lstStyle/>
        <a:p>
          <a:endParaRPr lang="en-US"/>
        </a:p>
      </dgm:t>
    </dgm:pt>
    <dgm:pt modelId="{5951FC38-A171-4255-AB2A-ADEC2EE7621C}" type="sibTrans" cxnId="{11A8E8B7-CE9A-4684-BCBD-DE9B938A889D}">
      <dgm:prSet/>
      <dgm:spPr/>
      <dgm:t>
        <a:bodyPr/>
        <a:lstStyle/>
        <a:p>
          <a:endParaRPr lang="en-US"/>
        </a:p>
      </dgm:t>
    </dgm:pt>
    <dgm:pt modelId="{1DB7B866-C677-495E-9BDE-F6ECE00AD78E}">
      <dgm:prSet/>
      <dgm:spPr/>
      <dgm:t>
        <a:bodyPr/>
        <a:lstStyle/>
        <a:p>
          <a:r>
            <a:rPr lang="en-IN" b="1"/>
            <a:t>Final Clustering</a:t>
          </a:r>
          <a:br>
            <a:rPr lang="en-IN"/>
          </a:br>
          <a:r>
            <a:rPr lang="en-IN"/>
            <a:t>– Once the CF Tree is built, you can apply another algorithm (like K-Means) on the summaries to refine clusters.</a:t>
          </a:r>
          <a:endParaRPr lang="en-US"/>
        </a:p>
      </dgm:t>
    </dgm:pt>
    <dgm:pt modelId="{BDB80066-1FE0-4268-A4B7-5E2AAFB94EF5}" type="parTrans" cxnId="{337BA44A-FBEF-47ED-9326-666B3F1ADA9D}">
      <dgm:prSet/>
      <dgm:spPr/>
      <dgm:t>
        <a:bodyPr/>
        <a:lstStyle/>
        <a:p>
          <a:endParaRPr lang="en-US"/>
        </a:p>
      </dgm:t>
    </dgm:pt>
    <dgm:pt modelId="{72382453-707F-4214-818F-9D3C0A95E9F5}" type="sibTrans" cxnId="{337BA44A-FBEF-47ED-9326-666B3F1ADA9D}">
      <dgm:prSet/>
      <dgm:spPr/>
      <dgm:t>
        <a:bodyPr/>
        <a:lstStyle/>
        <a:p>
          <a:endParaRPr lang="en-US"/>
        </a:p>
      </dgm:t>
    </dgm:pt>
    <dgm:pt modelId="{FD051EA9-6F16-D642-B1EA-EDE546A9EA6C}" type="pres">
      <dgm:prSet presAssocID="{26C51FDA-12A3-44CA-9468-13218F6B52A3}" presName="diagram" presStyleCnt="0">
        <dgm:presLayoutVars>
          <dgm:dir/>
          <dgm:resizeHandles val="exact"/>
        </dgm:presLayoutVars>
      </dgm:prSet>
      <dgm:spPr/>
    </dgm:pt>
    <dgm:pt modelId="{3198B6D9-C51B-6C44-9D62-4451A917E208}" type="pres">
      <dgm:prSet presAssocID="{D73386C4-1606-4A61-A75C-84A7A8E815C5}" presName="node" presStyleLbl="node1" presStyleIdx="0" presStyleCnt="7">
        <dgm:presLayoutVars>
          <dgm:bulletEnabled val="1"/>
        </dgm:presLayoutVars>
      </dgm:prSet>
      <dgm:spPr/>
    </dgm:pt>
    <dgm:pt modelId="{69A7ADB7-3B89-A040-89C5-A357D4F9CF1F}" type="pres">
      <dgm:prSet presAssocID="{C0329AB2-736E-4F49-BC07-162627F2A5D8}" presName="sibTrans" presStyleCnt="0"/>
      <dgm:spPr/>
    </dgm:pt>
    <dgm:pt modelId="{B9BD0720-B334-904F-9D5F-9C4CC83B9D81}" type="pres">
      <dgm:prSet presAssocID="{049DEE74-6EE7-428A-9B40-E8A2BC787FC2}" presName="node" presStyleLbl="node1" presStyleIdx="1" presStyleCnt="7">
        <dgm:presLayoutVars>
          <dgm:bulletEnabled val="1"/>
        </dgm:presLayoutVars>
      </dgm:prSet>
      <dgm:spPr/>
    </dgm:pt>
    <dgm:pt modelId="{0AA66846-03A3-C04B-B187-DCF2C380A557}" type="pres">
      <dgm:prSet presAssocID="{F0D988BB-A52A-406C-9078-900160283286}" presName="sibTrans" presStyleCnt="0"/>
      <dgm:spPr/>
    </dgm:pt>
    <dgm:pt modelId="{FE81611A-55A5-0F40-B8AD-A3FBD369F898}" type="pres">
      <dgm:prSet presAssocID="{FA1B0D2C-F3DE-4643-8DAE-468C45BE3A95}" presName="node" presStyleLbl="node1" presStyleIdx="2" presStyleCnt="7">
        <dgm:presLayoutVars>
          <dgm:bulletEnabled val="1"/>
        </dgm:presLayoutVars>
      </dgm:prSet>
      <dgm:spPr/>
    </dgm:pt>
    <dgm:pt modelId="{E767ED2A-57D5-5B47-9853-73A63729F74D}" type="pres">
      <dgm:prSet presAssocID="{79F556EE-BDAB-4C94-9001-B5A0B47B1DCD}" presName="sibTrans" presStyleCnt="0"/>
      <dgm:spPr/>
    </dgm:pt>
    <dgm:pt modelId="{01335E76-F289-9140-90AD-A3B7068D027C}" type="pres">
      <dgm:prSet presAssocID="{578C0918-73B0-49D7-818C-DFF2D20E98F3}" presName="node" presStyleLbl="node1" presStyleIdx="3" presStyleCnt="7">
        <dgm:presLayoutVars>
          <dgm:bulletEnabled val="1"/>
        </dgm:presLayoutVars>
      </dgm:prSet>
      <dgm:spPr/>
    </dgm:pt>
    <dgm:pt modelId="{1B16E8A5-6535-4E41-ACDE-9B78A10443C1}" type="pres">
      <dgm:prSet presAssocID="{094AC1D9-6CDF-4EEE-B868-F2DAC88AC198}" presName="sibTrans" presStyleCnt="0"/>
      <dgm:spPr/>
    </dgm:pt>
    <dgm:pt modelId="{FABC09EC-B91E-9340-BA71-26F5EAE176EB}" type="pres">
      <dgm:prSet presAssocID="{FB6F0FE0-15FF-43AA-B03C-255EF5E7CE26}" presName="node" presStyleLbl="node1" presStyleIdx="4" presStyleCnt="7">
        <dgm:presLayoutVars>
          <dgm:bulletEnabled val="1"/>
        </dgm:presLayoutVars>
      </dgm:prSet>
      <dgm:spPr/>
    </dgm:pt>
    <dgm:pt modelId="{2AA4313E-572B-D54D-8D3D-01138B7940F6}" type="pres">
      <dgm:prSet presAssocID="{DDF24EEF-32A4-4308-B632-EB75F79C0B1A}" presName="sibTrans" presStyleCnt="0"/>
      <dgm:spPr/>
    </dgm:pt>
    <dgm:pt modelId="{B3788DA6-918A-614A-A4B6-EE0466A4F5CF}" type="pres">
      <dgm:prSet presAssocID="{58E9CB44-4D0D-4AFD-8C46-D67AE675B8A0}" presName="node" presStyleLbl="node1" presStyleIdx="5" presStyleCnt="7">
        <dgm:presLayoutVars>
          <dgm:bulletEnabled val="1"/>
        </dgm:presLayoutVars>
      </dgm:prSet>
      <dgm:spPr/>
    </dgm:pt>
    <dgm:pt modelId="{7870BD83-B203-0644-AF15-5B1196F5D2BB}" type="pres">
      <dgm:prSet presAssocID="{5951FC38-A171-4255-AB2A-ADEC2EE7621C}" presName="sibTrans" presStyleCnt="0"/>
      <dgm:spPr/>
    </dgm:pt>
    <dgm:pt modelId="{525BA42F-B336-6942-99F7-E26F2B4ADC8B}" type="pres">
      <dgm:prSet presAssocID="{1DB7B866-C677-495E-9BDE-F6ECE00AD78E}" presName="node" presStyleLbl="node1" presStyleIdx="6" presStyleCnt="7">
        <dgm:presLayoutVars>
          <dgm:bulletEnabled val="1"/>
        </dgm:presLayoutVars>
      </dgm:prSet>
      <dgm:spPr/>
    </dgm:pt>
  </dgm:ptLst>
  <dgm:cxnLst>
    <dgm:cxn modelId="{F8264A13-7AE9-4C5D-AECC-E0B94A2ABFFE}" srcId="{26C51FDA-12A3-44CA-9468-13218F6B52A3}" destId="{D73386C4-1606-4A61-A75C-84A7A8E815C5}" srcOrd="0" destOrd="0" parTransId="{BEF63A26-C5C2-4087-B005-861051A43DAD}" sibTransId="{C0329AB2-736E-4F49-BC07-162627F2A5D8}"/>
    <dgm:cxn modelId="{2F5DBE13-7DF7-4DAA-85E1-2F293D949946}" srcId="{26C51FDA-12A3-44CA-9468-13218F6B52A3}" destId="{578C0918-73B0-49D7-818C-DFF2D20E98F3}" srcOrd="3" destOrd="0" parTransId="{D5EE6530-DF10-4BF3-A1B7-72E8B426EE75}" sibTransId="{094AC1D9-6CDF-4EEE-B868-F2DAC88AC198}"/>
    <dgm:cxn modelId="{E7CBC01E-E539-104B-9783-44751EFB8DEF}" type="presOf" srcId="{58E9CB44-4D0D-4AFD-8C46-D67AE675B8A0}" destId="{B3788DA6-918A-614A-A4B6-EE0466A4F5CF}" srcOrd="0" destOrd="0" presId="urn:microsoft.com/office/officeart/2005/8/layout/default"/>
    <dgm:cxn modelId="{08253F29-6CE5-1E49-B709-B4F9F339E86F}" type="presOf" srcId="{26C51FDA-12A3-44CA-9468-13218F6B52A3}" destId="{FD051EA9-6F16-D642-B1EA-EDE546A9EA6C}" srcOrd="0" destOrd="0" presId="urn:microsoft.com/office/officeart/2005/8/layout/default"/>
    <dgm:cxn modelId="{B0CBE13C-3272-724A-86C5-454C8576DDAC}" type="presOf" srcId="{FA1B0D2C-F3DE-4643-8DAE-468C45BE3A95}" destId="{FE81611A-55A5-0F40-B8AD-A3FBD369F898}" srcOrd="0" destOrd="0" presId="urn:microsoft.com/office/officeart/2005/8/layout/default"/>
    <dgm:cxn modelId="{61A7B342-C496-5940-B4BB-6583D534564E}" type="presOf" srcId="{1DB7B866-C677-495E-9BDE-F6ECE00AD78E}" destId="{525BA42F-B336-6942-99F7-E26F2B4ADC8B}" srcOrd="0" destOrd="0" presId="urn:microsoft.com/office/officeart/2005/8/layout/default"/>
    <dgm:cxn modelId="{337BA44A-FBEF-47ED-9326-666B3F1ADA9D}" srcId="{26C51FDA-12A3-44CA-9468-13218F6B52A3}" destId="{1DB7B866-C677-495E-9BDE-F6ECE00AD78E}" srcOrd="6" destOrd="0" parTransId="{BDB80066-1FE0-4268-A4B7-5E2AAFB94EF5}" sibTransId="{72382453-707F-4214-818F-9D3C0A95E9F5}"/>
    <dgm:cxn modelId="{95F7346C-26CE-420C-A4E2-9409F91ACF4A}" srcId="{26C51FDA-12A3-44CA-9468-13218F6B52A3}" destId="{049DEE74-6EE7-428A-9B40-E8A2BC787FC2}" srcOrd="1" destOrd="0" parTransId="{E1032E74-9F7C-4C6C-9B2B-0F741DCDC29F}" sibTransId="{F0D988BB-A52A-406C-9078-900160283286}"/>
    <dgm:cxn modelId="{9D76D27F-4CA2-714D-B4C6-96A653C571D5}" type="presOf" srcId="{FB6F0FE0-15FF-43AA-B03C-255EF5E7CE26}" destId="{FABC09EC-B91E-9340-BA71-26F5EAE176EB}" srcOrd="0" destOrd="0" presId="urn:microsoft.com/office/officeart/2005/8/layout/default"/>
    <dgm:cxn modelId="{4077888A-74B9-8A41-8CD3-8A04C8EF941E}" type="presOf" srcId="{049DEE74-6EE7-428A-9B40-E8A2BC787FC2}" destId="{B9BD0720-B334-904F-9D5F-9C4CC83B9D81}" srcOrd="0" destOrd="0" presId="urn:microsoft.com/office/officeart/2005/8/layout/default"/>
    <dgm:cxn modelId="{AC8268B0-C2DF-7443-9BB8-4D6B89746242}" type="presOf" srcId="{578C0918-73B0-49D7-818C-DFF2D20E98F3}" destId="{01335E76-F289-9140-90AD-A3B7068D027C}" srcOrd="0" destOrd="0" presId="urn:microsoft.com/office/officeart/2005/8/layout/default"/>
    <dgm:cxn modelId="{11A8E8B7-CE9A-4684-BCBD-DE9B938A889D}" srcId="{26C51FDA-12A3-44CA-9468-13218F6B52A3}" destId="{58E9CB44-4D0D-4AFD-8C46-D67AE675B8A0}" srcOrd="5" destOrd="0" parTransId="{1FB78124-D947-4193-BA8E-6059C9A0297D}" sibTransId="{5951FC38-A171-4255-AB2A-ADEC2EE7621C}"/>
    <dgm:cxn modelId="{9C03BAC0-5C5A-5E42-9EF9-0EF93F1F01CC}" type="presOf" srcId="{D73386C4-1606-4A61-A75C-84A7A8E815C5}" destId="{3198B6D9-C51B-6C44-9D62-4451A917E208}" srcOrd="0" destOrd="0" presId="urn:microsoft.com/office/officeart/2005/8/layout/default"/>
    <dgm:cxn modelId="{9D0BFBE2-6C97-432C-8449-67E071123EF5}" srcId="{26C51FDA-12A3-44CA-9468-13218F6B52A3}" destId="{FB6F0FE0-15FF-43AA-B03C-255EF5E7CE26}" srcOrd="4" destOrd="0" parTransId="{F2B7C4A4-FCDA-4E1D-8E7A-0C18345B83F6}" sibTransId="{DDF24EEF-32A4-4308-B632-EB75F79C0B1A}"/>
    <dgm:cxn modelId="{4080C9FE-B8AE-4E09-A175-8E2E8FEC86EB}" srcId="{26C51FDA-12A3-44CA-9468-13218F6B52A3}" destId="{FA1B0D2C-F3DE-4643-8DAE-468C45BE3A95}" srcOrd="2" destOrd="0" parTransId="{903AB1B5-F7ED-4A1C-819F-5D8A9BED0144}" sibTransId="{79F556EE-BDAB-4C94-9001-B5A0B47B1DCD}"/>
    <dgm:cxn modelId="{ED089061-A75D-3944-A03F-1284E10182A5}" type="presParOf" srcId="{FD051EA9-6F16-D642-B1EA-EDE546A9EA6C}" destId="{3198B6D9-C51B-6C44-9D62-4451A917E208}" srcOrd="0" destOrd="0" presId="urn:microsoft.com/office/officeart/2005/8/layout/default"/>
    <dgm:cxn modelId="{231ED871-411F-A347-861E-C144BCAB24ED}" type="presParOf" srcId="{FD051EA9-6F16-D642-B1EA-EDE546A9EA6C}" destId="{69A7ADB7-3B89-A040-89C5-A357D4F9CF1F}" srcOrd="1" destOrd="0" presId="urn:microsoft.com/office/officeart/2005/8/layout/default"/>
    <dgm:cxn modelId="{34673CB5-8362-0F4F-AA76-907B275BF31B}" type="presParOf" srcId="{FD051EA9-6F16-D642-B1EA-EDE546A9EA6C}" destId="{B9BD0720-B334-904F-9D5F-9C4CC83B9D81}" srcOrd="2" destOrd="0" presId="urn:microsoft.com/office/officeart/2005/8/layout/default"/>
    <dgm:cxn modelId="{B15D1595-2CE8-D34A-82F5-E13B7C8E389F}" type="presParOf" srcId="{FD051EA9-6F16-D642-B1EA-EDE546A9EA6C}" destId="{0AA66846-03A3-C04B-B187-DCF2C380A557}" srcOrd="3" destOrd="0" presId="urn:microsoft.com/office/officeart/2005/8/layout/default"/>
    <dgm:cxn modelId="{90B59CB0-727B-0C4B-8C3E-D6A491F5476A}" type="presParOf" srcId="{FD051EA9-6F16-D642-B1EA-EDE546A9EA6C}" destId="{FE81611A-55A5-0F40-B8AD-A3FBD369F898}" srcOrd="4" destOrd="0" presId="urn:microsoft.com/office/officeart/2005/8/layout/default"/>
    <dgm:cxn modelId="{AEDBCBD1-70CB-F348-8538-D933D71ECA03}" type="presParOf" srcId="{FD051EA9-6F16-D642-B1EA-EDE546A9EA6C}" destId="{E767ED2A-57D5-5B47-9853-73A63729F74D}" srcOrd="5" destOrd="0" presId="urn:microsoft.com/office/officeart/2005/8/layout/default"/>
    <dgm:cxn modelId="{8F059E56-4C3F-F24D-9055-B505BBC2A3C7}" type="presParOf" srcId="{FD051EA9-6F16-D642-B1EA-EDE546A9EA6C}" destId="{01335E76-F289-9140-90AD-A3B7068D027C}" srcOrd="6" destOrd="0" presId="urn:microsoft.com/office/officeart/2005/8/layout/default"/>
    <dgm:cxn modelId="{8721FA5E-7A50-2D48-9EC9-6968250D02A7}" type="presParOf" srcId="{FD051EA9-6F16-D642-B1EA-EDE546A9EA6C}" destId="{1B16E8A5-6535-4E41-ACDE-9B78A10443C1}" srcOrd="7" destOrd="0" presId="urn:microsoft.com/office/officeart/2005/8/layout/default"/>
    <dgm:cxn modelId="{228E8EBD-AC7D-A148-B065-473F1C71E9CC}" type="presParOf" srcId="{FD051EA9-6F16-D642-B1EA-EDE546A9EA6C}" destId="{FABC09EC-B91E-9340-BA71-26F5EAE176EB}" srcOrd="8" destOrd="0" presId="urn:microsoft.com/office/officeart/2005/8/layout/default"/>
    <dgm:cxn modelId="{DA537F69-16BA-2D4C-BA60-2FFDD420DA53}" type="presParOf" srcId="{FD051EA9-6F16-D642-B1EA-EDE546A9EA6C}" destId="{2AA4313E-572B-D54D-8D3D-01138B7940F6}" srcOrd="9" destOrd="0" presId="urn:microsoft.com/office/officeart/2005/8/layout/default"/>
    <dgm:cxn modelId="{172B65B7-BE53-1346-9436-91AD7DA9A711}" type="presParOf" srcId="{FD051EA9-6F16-D642-B1EA-EDE546A9EA6C}" destId="{B3788DA6-918A-614A-A4B6-EE0466A4F5CF}" srcOrd="10" destOrd="0" presId="urn:microsoft.com/office/officeart/2005/8/layout/default"/>
    <dgm:cxn modelId="{C35A3358-FC4C-E645-A2F3-BAB27B958801}" type="presParOf" srcId="{FD051EA9-6F16-D642-B1EA-EDE546A9EA6C}" destId="{7870BD83-B203-0644-AF15-5B1196F5D2BB}" srcOrd="11" destOrd="0" presId="urn:microsoft.com/office/officeart/2005/8/layout/default"/>
    <dgm:cxn modelId="{DC8351F7-F337-4247-93B6-BAC44EFC18AE}" type="presParOf" srcId="{FD051EA9-6F16-D642-B1EA-EDE546A9EA6C}" destId="{525BA42F-B336-6942-99F7-E26F2B4ADC8B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8B6D9-C51B-6C44-9D62-4451A917E208}">
      <dsp:nvSpPr>
        <dsp:cNvPr id="0" name=""/>
        <dsp:cNvSpPr/>
      </dsp:nvSpPr>
      <dsp:spPr>
        <a:xfrm>
          <a:off x="2968" y="161802"/>
          <a:ext cx="2354764" cy="14128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Data comes in one by one</a:t>
          </a:r>
          <a:br>
            <a:rPr lang="en-IN" sz="1300" kern="1200"/>
          </a:br>
          <a:r>
            <a:rPr lang="en-IN" sz="1300" kern="1200"/>
            <a:t>– Instead of storing all customers in memory, BIRCH updates a </a:t>
          </a:r>
          <a:r>
            <a:rPr lang="en-IN" sz="1300" b="1" kern="1200"/>
            <a:t>summary tree</a:t>
          </a:r>
          <a:r>
            <a:rPr lang="en-IN" sz="1300" kern="1200"/>
            <a:t> as customers arrive.</a:t>
          </a:r>
          <a:endParaRPr lang="en-US" sz="1300" kern="1200"/>
        </a:p>
      </dsp:txBody>
      <dsp:txXfrm>
        <a:off x="2968" y="161802"/>
        <a:ext cx="2354764" cy="1412858"/>
      </dsp:txXfrm>
    </dsp:sp>
    <dsp:sp modelId="{B9BD0720-B334-904F-9D5F-9C4CC83B9D81}">
      <dsp:nvSpPr>
        <dsp:cNvPr id="0" name=""/>
        <dsp:cNvSpPr/>
      </dsp:nvSpPr>
      <dsp:spPr>
        <a:xfrm>
          <a:off x="2593209" y="161802"/>
          <a:ext cx="2354764" cy="14128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Clustering Feature (CF) = (N, LS, SS)</a:t>
          </a:r>
          <a:endParaRPr lang="en-US" sz="1300" kern="1200"/>
        </a:p>
      </dsp:txBody>
      <dsp:txXfrm>
        <a:off x="2593209" y="161802"/>
        <a:ext cx="2354764" cy="1412858"/>
      </dsp:txXfrm>
    </dsp:sp>
    <dsp:sp modelId="{FE81611A-55A5-0F40-B8AD-A3FBD369F898}">
      <dsp:nvSpPr>
        <dsp:cNvPr id="0" name=""/>
        <dsp:cNvSpPr/>
      </dsp:nvSpPr>
      <dsp:spPr>
        <a:xfrm>
          <a:off x="5183450" y="161802"/>
          <a:ext cx="2354764" cy="1412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N = Number of points</a:t>
          </a:r>
          <a:endParaRPr lang="en-US" sz="1300" kern="1200"/>
        </a:p>
      </dsp:txBody>
      <dsp:txXfrm>
        <a:off x="5183450" y="161802"/>
        <a:ext cx="2354764" cy="1412858"/>
      </dsp:txXfrm>
    </dsp:sp>
    <dsp:sp modelId="{01335E76-F289-9140-90AD-A3B7068D027C}">
      <dsp:nvSpPr>
        <dsp:cNvPr id="0" name=""/>
        <dsp:cNvSpPr/>
      </dsp:nvSpPr>
      <dsp:spPr>
        <a:xfrm>
          <a:off x="7773692" y="161802"/>
          <a:ext cx="2354764" cy="14128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LS = Linear Sum (sum of data points)</a:t>
          </a:r>
          <a:endParaRPr lang="en-US" sz="1300" kern="1200"/>
        </a:p>
      </dsp:txBody>
      <dsp:txXfrm>
        <a:off x="7773692" y="161802"/>
        <a:ext cx="2354764" cy="1412858"/>
      </dsp:txXfrm>
    </dsp:sp>
    <dsp:sp modelId="{FABC09EC-B91E-9340-BA71-26F5EAE176EB}">
      <dsp:nvSpPr>
        <dsp:cNvPr id="0" name=""/>
        <dsp:cNvSpPr/>
      </dsp:nvSpPr>
      <dsp:spPr>
        <a:xfrm>
          <a:off x="1298088" y="1810137"/>
          <a:ext cx="2354764" cy="14128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SS = Square Sum</a:t>
          </a:r>
          <a:br>
            <a:rPr lang="en-IN" sz="1300" kern="1200"/>
          </a:br>
          <a:r>
            <a:rPr lang="en-IN" sz="1300" kern="1200"/>
            <a:t>These are used to calculate the cluster’s center and radius without storing all points.</a:t>
          </a:r>
          <a:endParaRPr lang="en-US" sz="1300" kern="1200"/>
        </a:p>
      </dsp:txBody>
      <dsp:txXfrm>
        <a:off x="1298088" y="1810137"/>
        <a:ext cx="2354764" cy="1412858"/>
      </dsp:txXfrm>
    </dsp:sp>
    <dsp:sp modelId="{B3788DA6-918A-614A-A4B6-EE0466A4F5CF}">
      <dsp:nvSpPr>
        <dsp:cNvPr id="0" name=""/>
        <dsp:cNvSpPr/>
      </dsp:nvSpPr>
      <dsp:spPr>
        <a:xfrm>
          <a:off x="3888330" y="1810137"/>
          <a:ext cx="2354764" cy="14128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Tree Building</a:t>
          </a:r>
          <a:br>
            <a:rPr lang="en-IN" sz="1300" kern="1200"/>
          </a:br>
          <a:r>
            <a:rPr lang="en-IN" sz="1300" kern="1200"/>
            <a:t>– BIRCH inserts each new data point into the </a:t>
          </a:r>
          <a:r>
            <a:rPr lang="en-IN" sz="1300" b="1" kern="1200"/>
            <a:t>closest leaf cluster</a:t>
          </a:r>
          <a:r>
            <a:rPr lang="en-IN" sz="1300" kern="1200"/>
            <a:t> in the tree.</a:t>
          </a:r>
          <a:br>
            <a:rPr lang="en-IN" sz="1300" kern="1200"/>
          </a:br>
          <a:r>
            <a:rPr lang="en-IN" sz="1300" kern="1200"/>
            <a:t>– If a leaf cluster becomes too big, it splits (like a branch growing new leaves).</a:t>
          </a:r>
          <a:endParaRPr lang="en-US" sz="1300" kern="1200"/>
        </a:p>
      </dsp:txBody>
      <dsp:txXfrm>
        <a:off x="3888330" y="1810137"/>
        <a:ext cx="2354764" cy="1412858"/>
      </dsp:txXfrm>
    </dsp:sp>
    <dsp:sp modelId="{525BA42F-B336-6942-99F7-E26F2B4ADC8B}">
      <dsp:nvSpPr>
        <dsp:cNvPr id="0" name=""/>
        <dsp:cNvSpPr/>
      </dsp:nvSpPr>
      <dsp:spPr>
        <a:xfrm>
          <a:off x="6478571" y="1810137"/>
          <a:ext cx="2354764" cy="14128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Final Clustering</a:t>
          </a:r>
          <a:br>
            <a:rPr lang="en-IN" sz="1300" kern="1200"/>
          </a:br>
          <a:r>
            <a:rPr lang="en-IN" sz="1300" kern="1200"/>
            <a:t>– Once the CF Tree is built, you can apply another algorithm (like K-Means) on the summaries to refine clusters.</a:t>
          </a:r>
          <a:endParaRPr lang="en-US" sz="1300" kern="1200"/>
        </a:p>
      </dsp:txBody>
      <dsp:txXfrm>
        <a:off x="6478571" y="1810137"/>
        <a:ext cx="2354764" cy="1412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FC15-191A-F86C-4AE5-CB1800C15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767319"/>
            <a:ext cx="7197726" cy="2421464"/>
          </a:xfrm>
        </p:spPr>
        <p:txBody>
          <a:bodyPr>
            <a:normAutofit/>
          </a:bodyPr>
          <a:lstStyle/>
          <a:p>
            <a:r>
              <a:rPr lang="en-US" sz="5400" b="1" dirty="0"/>
              <a:t>BIRCH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E1931-065E-AC76-01AB-F2DA1806C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468" y="4385732"/>
            <a:ext cx="10231657" cy="608299"/>
          </a:xfrm>
        </p:spPr>
        <p:txBody>
          <a:bodyPr>
            <a:noAutofit/>
          </a:bodyPr>
          <a:lstStyle/>
          <a:p>
            <a:r>
              <a:rPr lang="en-IN" sz="2400" b="1" dirty="0"/>
              <a:t>Balanced Iterative Reducing and Clustering using Hierarchies</a:t>
            </a:r>
            <a:br>
              <a:rPr lang="en-IN" sz="2400" b="1" dirty="0"/>
            </a:br>
            <a:endParaRPr lang="en-US" sz="2400" b="1" dirty="0"/>
          </a:p>
        </p:txBody>
      </p:sp>
      <p:pic>
        <p:nvPicPr>
          <p:cNvPr id="1026" name="Picture 2" descr="OPTICS clustering with Python and ...">
            <a:extLst>
              <a:ext uri="{FF2B5EF4-FFF2-40B4-BE49-F238E27FC236}">
                <a16:creationId xmlns:a16="http://schemas.microsoft.com/office/drawing/2014/main" id="{A199E2D1-B1DF-D16B-B979-37D30F021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0260">
            <a:off x="46036" y="301138"/>
            <a:ext cx="4555429" cy="4145487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08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7E6C-6462-1240-E887-02CDD987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 b="1"/>
              <a:t>BIRCH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C997-677A-2117-1BD5-75141CF64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500"/>
              <a:t>It is a clustering algorithm designed to handle </a:t>
            </a:r>
            <a:r>
              <a:rPr lang="en-IN" sz="1500" b="1"/>
              <a:t>very large datasets</a:t>
            </a:r>
            <a:r>
              <a:rPr lang="en-IN" sz="1500"/>
              <a:t> efficiently.</a:t>
            </a:r>
          </a:p>
          <a:p>
            <a:pPr>
              <a:lnSpc>
                <a:spcPct val="90000"/>
              </a:lnSpc>
            </a:pPr>
            <a:r>
              <a:rPr lang="en-IN" sz="1500"/>
              <a:t>Imagine, BIRCH as a </a:t>
            </a:r>
            <a:r>
              <a:rPr lang="en-IN" sz="1500" b="1"/>
              <a:t>tree</a:t>
            </a:r>
            <a:r>
              <a:rPr lang="en-IN" sz="1500"/>
              <a:t> that keeps summarizing data as it grows</a:t>
            </a:r>
          </a:p>
          <a:p>
            <a:pPr>
              <a:lnSpc>
                <a:spcPct val="90000"/>
              </a:lnSpc>
            </a:pPr>
            <a:r>
              <a:rPr lang="en-IN" sz="1500"/>
              <a:t>When you have a </a:t>
            </a:r>
            <a:r>
              <a:rPr lang="en-IN" sz="1500" b="1"/>
              <a:t>huge dataset</a:t>
            </a:r>
            <a:r>
              <a:rPr lang="en-IN" sz="1500"/>
              <a:t> (millions of points), normal algorithms like K-Means or DBSCAN may take a long time.</a:t>
            </a:r>
          </a:p>
          <a:p>
            <a:pPr>
              <a:lnSpc>
                <a:spcPct val="90000"/>
              </a:lnSpc>
            </a:pPr>
            <a:r>
              <a:rPr lang="en-IN" sz="1500"/>
              <a:t>BIRCH builds a </a:t>
            </a:r>
            <a:r>
              <a:rPr lang="en-IN" sz="1500" b="1"/>
              <a:t>tree structure (CF Tree = Clustering Feature Tree)</a:t>
            </a:r>
            <a:r>
              <a:rPr lang="en-IN" sz="1500"/>
              <a:t> that keeps only summarized information about the data.</a:t>
            </a:r>
          </a:p>
          <a:p>
            <a:pPr>
              <a:lnSpc>
                <a:spcPct val="90000"/>
              </a:lnSpc>
            </a:pPr>
            <a:r>
              <a:rPr lang="en-IN" sz="1500"/>
              <a:t>Instead of storing every data point, it stores </a:t>
            </a:r>
            <a:r>
              <a:rPr lang="en-IN" sz="1500" b="1"/>
              <a:t>compact summaries</a:t>
            </a:r>
            <a:r>
              <a:rPr lang="en-IN" sz="1500"/>
              <a:t> (like group averages).</a:t>
            </a:r>
          </a:p>
          <a:p>
            <a:pPr>
              <a:lnSpc>
                <a:spcPct val="90000"/>
              </a:lnSpc>
            </a:pPr>
            <a:r>
              <a:rPr lang="en-IN" sz="1500"/>
              <a:t>Once the tree is built, it can quickly form clusters.</a:t>
            </a:r>
          </a:p>
          <a:p>
            <a:pPr>
              <a:lnSpc>
                <a:spcPct val="90000"/>
              </a:lnSpc>
            </a:pPr>
            <a:endParaRPr lang="en-IN" sz="1500"/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2050" name="Picture 2" descr="A Guide to BIRCH Algorithm: What You Need To Know!">
            <a:extLst>
              <a:ext uri="{FF2B5EF4-FFF2-40B4-BE49-F238E27FC236}">
                <a16:creationId xmlns:a16="http://schemas.microsoft.com/office/drawing/2014/main" id="{738A0A09-D680-991E-E258-D64A47802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30" y="1752747"/>
            <a:ext cx="5447070" cy="30231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softEdge rad="63500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83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0CD5-C29A-7E77-894B-BB97A907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b="1"/>
              <a:t>Steps for Birch Clustering</a:t>
            </a:r>
          </a:p>
        </p:txBody>
      </p:sp>
      <p:graphicFrame>
        <p:nvGraphicFramePr>
          <p:cNvPr id="3076" name="Content Placeholder 2">
            <a:extLst>
              <a:ext uri="{FF2B5EF4-FFF2-40B4-BE49-F238E27FC236}">
                <a16:creationId xmlns:a16="http://schemas.microsoft.com/office/drawing/2014/main" id="{8C3872FA-89D9-5426-DBB3-2B83DC649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781746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406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74063545-9033-2CBE-2BA4-05841EB11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3838575"/>
            <a:ext cx="7558088" cy="27813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PYTHON CODE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from sklearn.cluster import Birch</a:t>
            </a:r>
          </a:p>
          <a:p>
            <a:pPr marL="0" indent="0">
              <a:buNone/>
            </a:pPr>
            <a:r>
              <a:rPr lang="en-US" sz="2000" b="1" dirty="0"/>
              <a:t>from </a:t>
            </a:r>
            <a:r>
              <a:rPr lang="en-US" sz="2000" b="1" dirty="0" err="1"/>
              <a:t>sklearn.datasets</a:t>
            </a:r>
            <a:r>
              <a:rPr lang="en-US" sz="2000" b="1" dirty="0"/>
              <a:t> import </a:t>
            </a:r>
            <a:r>
              <a:rPr lang="en-US" sz="2000" b="1" dirty="0" err="1"/>
              <a:t>make_blobs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birch = Birch(</a:t>
            </a:r>
            <a:r>
              <a:rPr lang="en-US" sz="2000" b="1" dirty="0" err="1"/>
              <a:t>n_clusters</a:t>
            </a:r>
            <a:r>
              <a:rPr lang="en-US" sz="2000" b="1" dirty="0"/>
              <a:t>=5)</a:t>
            </a:r>
          </a:p>
          <a:p>
            <a:pPr marL="0" indent="0">
              <a:buNone/>
            </a:pPr>
            <a:r>
              <a:rPr lang="en-US" sz="2000" b="1" dirty="0" err="1"/>
              <a:t>Y_birch</a:t>
            </a:r>
            <a:r>
              <a:rPr lang="en-US" sz="2000" b="1" dirty="0"/>
              <a:t> = </a:t>
            </a:r>
            <a:r>
              <a:rPr lang="en-US" sz="2000" b="1" dirty="0" err="1"/>
              <a:t>birch.fit_predict</a:t>
            </a:r>
            <a:r>
              <a:rPr lang="en-US" sz="2000" b="1" dirty="0"/>
              <a:t>(X)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F14A4AB-9DB1-9EFD-CD27-D2C1BBD2F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53669"/>
              </p:ext>
            </p:extLst>
          </p:nvPr>
        </p:nvGraphicFramePr>
        <p:xfrm>
          <a:off x="900113" y="719666"/>
          <a:ext cx="9259888" cy="270933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872037">
                  <a:extLst>
                    <a:ext uri="{9D8B030D-6E8A-4147-A177-3AD203B41FA5}">
                      <a16:colId xmlns:a16="http://schemas.microsoft.com/office/drawing/2014/main" val="3366191572"/>
                    </a:ext>
                  </a:extLst>
                </a:gridCol>
                <a:gridCol w="4387851">
                  <a:extLst>
                    <a:ext uri="{9D8B030D-6E8A-4147-A177-3AD203B41FA5}">
                      <a16:colId xmlns:a16="http://schemas.microsoft.com/office/drawing/2014/main" val="1530278646"/>
                    </a:ext>
                  </a:extLst>
                </a:gridCol>
              </a:tblGrid>
              <a:tr h="4504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28174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r>
                        <a:rPr lang="en-US" sz="2000" b="1" dirty="0"/>
                        <a:t>Handle Large Datasets &amp; </a:t>
                      </a:r>
                      <a:r>
                        <a:rPr lang="en-IN" sz="2000" b="1" dirty="0"/>
                        <a:t>Memory Efficient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Shape limitation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576410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r>
                        <a:rPr lang="en-IN" sz="2000" b="1" dirty="0"/>
                        <a:t>Fast Clustering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Sensitive to threshold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14380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r>
                        <a:rPr lang="en-IN" sz="2000" b="1" dirty="0"/>
                        <a:t>Incremental Learning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Not noise-resistant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08149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r>
                        <a:rPr lang="en-IN" sz="2000" b="1" dirty="0"/>
                        <a:t>Good Initialization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Not always accurate alone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17519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r>
                        <a:rPr lang="en-IN" sz="2000" b="1" dirty="0"/>
                        <a:t>Automatically Balances Clusters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Low dimensional only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033125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8E1E2C91-9E04-248C-70A6-BCD0AFA37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1" y="3775075"/>
            <a:ext cx="3975100" cy="284480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50333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119</TotalTime>
  <Words>323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BIRCH Clustering</vt:lpstr>
      <vt:lpstr>BIRCH CLUSTERING</vt:lpstr>
      <vt:lpstr>Steps for Birch Clustering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mohan raj</dc:creator>
  <cp:lastModifiedBy>mohan raj</cp:lastModifiedBy>
  <cp:revision>1</cp:revision>
  <dcterms:created xsi:type="dcterms:W3CDTF">2025-09-01T03:00:24Z</dcterms:created>
  <dcterms:modified xsi:type="dcterms:W3CDTF">2025-09-01T05:00:09Z</dcterms:modified>
</cp:coreProperties>
</file>