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90" d="100"/>
          <a:sy n="90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D9232B-897C-4D0C-B495-7004DB7DC91A}" type="doc">
      <dgm:prSet loTypeId="urn:microsoft.com/office/officeart/2024/3/layout/hArc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696903-A9EC-49F0-8C62-A16763CEB28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Advantages</a:t>
          </a:r>
        </a:p>
      </dgm:t>
    </dgm:pt>
    <dgm:pt modelId="{66ABDDD5-AC60-43AB-A143-FD5FC3FB1495}" type="parTrans" cxnId="{D75F8D2B-B8E8-4F10-8090-3009AFD17904}">
      <dgm:prSet/>
      <dgm:spPr/>
      <dgm:t>
        <a:bodyPr/>
        <a:lstStyle/>
        <a:p>
          <a:endParaRPr lang="en-US"/>
        </a:p>
      </dgm:t>
    </dgm:pt>
    <dgm:pt modelId="{B316C869-3A50-4478-889F-31757B068045}" type="sibTrans" cxnId="{D75F8D2B-B8E8-4F10-8090-3009AFD17904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5A05078C-7768-4712-BFEE-4F471FAE4E3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1" i="0" dirty="0"/>
            <a:t>Arbitrary Shape Clusters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1" i="0" dirty="0"/>
            <a:t>Noise and Outlier Handling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1" i="0" dirty="0"/>
            <a:t>No Predefined Number of Clusters</a:t>
          </a:r>
        </a:p>
        <a:p>
          <a:pPr>
            <a:lnSpc>
              <a:spcPct val="100000"/>
            </a:lnSpc>
            <a:buNone/>
          </a:pPr>
          <a:endParaRPr lang="en-IN" b="1" i="0" dirty="0"/>
        </a:p>
        <a:p>
          <a:pPr>
            <a:lnSpc>
              <a:spcPct val="100000"/>
            </a:lnSpc>
            <a:buNone/>
          </a:pPr>
          <a:endParaRPr lang="en-US" dirty="0"/>
        </a:p>
      </dgm:t>
    </dgm:pt>
    <dgm:pt modelId="{8D872DEC-01A7-47CD-A811-5B8AFC90D224}" type="parTrans" cxnId="{7C00286F-3EBE-444F-9B1A-5C5581B2D4E8}">
      <dgm:prSet/>
      <dgm:spPr/>
      <dgm:t>
        <a:bodyPr/>
        <a:lstStyle/>
        <a:p>
          <a:endParaRPr lang="en-US"/>
        </a:p>
      </dgm:t>
    </dgm:pt>
    <dgm:pt modelId="{B931159F-56DA-4C9A-B365-C4380EF9D90A}" type="sibTrans" cxnId="{7C00286F-3EBE-444F-9B1A-5C5581B2D4E8}">
      <dgm:prSet/>
      <dgm:spPr/>
      <dgm:t>
        <a:bodyPr/>
        <a:lstStyle/>
        <a:p>
          <a:endParaRPr lang="en-US"/>
        </a:p>
      </dgm:t>
    </dgm:pt>
    <dgm:pt modelId="{9A623FA0-12BC-4C62-9C99-E14FC37D646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Disadvantages</a:t>
          </a:r>
        </a:p>
      </dgm:t>
    </dgm:pt>
    <dgm:pt modelId="{FDDF0DC4-C2F2-49EA-B118-F24D019D7AC3}" type="parTrans" cxnId="{F91DA202-4DB5-4A05-8963-B9F483483620}">
      <dgm:prSet/>
      <dgm:spPr/>
      <dgm:t>
        <a:bodyPr/>
        <a:lstStyle/>
        <a:p>
          <a:endParaRPr lang="en-US"/>
        </a:p>
      </dgm:t>
    </dgm:pt>
    <dgm:pt modelId="{F430B78A-AD3A-47FA-95A5-374D8FA5040B}" type="sibTrans" cxnId="{F91DA202-4DB5-4A05-8963-B9F483483620}">
      <dgm:prSet/>
      <dgm:spPr/>
      <dgm:t>
        <a:bodyPr/>
        <a:lstStyle/>
        <a:p>
          <a:pPr>
            <a:lnSpc>
              <a:spcPct val="100000"/>
            </a:lnSpc>
            <a:defRPr b="1"/>
          </a:pPr>
          <a:endParaRPr lang="en-US"/>
        </a:p>
      </dgm:t>
    </dgm:pt>
    <dgm:pt modelId="{CA94403D-A049-46A5-841B-60685FB7D519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Sensitivity to Hyperparameters</a:t>
          </a:r>
        </a:p>
        <a:p>
          <a:pPr>
            <a:lnSpc>
              <a:spcPct val="100000"/>
            </a:lnSpc>
          </a:pPr>
          <a:r>
            <a:rPr lang="en-IN" b="1" i="0" dirty="0"/>
            <a:t>Inability to Handle Varying Densities</a:t>
          </a:r>
        </a:p>
        <a:p>
          <a:pPr>
            <a:lnSpc>
              <a:spcPct val="100000"/>
            </a:lnSpc>
          </a:pPr>
          <a:r>
            <a:rPr lang="en-IN" b="1" i="0" dirty="0"/>
            <a:t>High-Dimensional Data Issues</a:t>
          </a:r>
        </a:p>
        <a:p>
          <a:pPr>
            <a:lnSpc>
              <a:spcPct val="100000"/>
            </a:lnSpc>
          </a:pPr>
          <a:r>
            <a:rPr lang="en-IN" b="1" i="0" dirty="0"/>
            <a:t>Computational Cost</a:t>
          </a:r>
          <a:endParaRPr lang="en-US" dirty="0"/>
        </a:p>
      </dgm:t>
    </dgm:pt>
    <dgm:pt modelId="{B2EB3037-4223-4161-BCFC-55630117BC0D}" type="parTrans" cxnId="{7362626C-D061-41F2-B9FF-64970F62AE3D}">
      <dgm:prSet/>
      <dgm:spPr/>
      <dgm:t>
        <a:bodyPr/>
        <a:lstStyle/>
        <a:p>
          <a:endParaRPr lang="en-US"/>
        </a:p>
      </dgm:t>
    </dgm:pt>
    <dgm:pt modelId="{7D73B53B-206A-4EE2-8A74-3E514EE71DE9}" type="sibTrans" cxnId="{7362626C-D061-41F2-B9FF-64970F62AE3D}">
      <dgm:prSet/>
      <dgm:spPr/>
      <dgm:t>
        <a:bodyPr/>
        <a:lstStyle/>
        <a:p>
          <a:endParaRPr lang="en-US"/>
        </a:p>
      </dgm:t>
    </dgm:pt>
    <dgm:pt modelId="{86826E50-990E-4D55-95CC-0C8A9D8F0C7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Uses</a:t>
          </a:r>
        </a:p>
      </dgm:t>
    </dgm:pt>
    <dgm:pt modelId="{F68BFA1A-4F00-4AA8-94BB-782B96821FE2}" type="parTrans" cxnId="{DAE28DB4-B4E8-4735-BE2D-F2209569FF01}">
      <dgm:prSet/>
      <dgm:spPr/>
      <dgm:t>
        <a:bodyPr/>
        <a:lstStyle/>
        <a:p>
          <a:endParaRPr lang="en-US"/>
        </a:p>
      </dgm:t>
    </dgm:pt>
    <dgm:pt modelId="{BD45379C-4EE1-411F-AE20-7C9747400141}" type="sibTrans" cxnId="{DAE28DB4-B4E8-4735-BE2D-F2209569FF01}">
      <dgm:prSet/>
      <dgm:spPr/>
      <dgm:t>
        <a:bodyPr/>
        <a:lstStyle/>
        <a:p>
          <a:endParaRPr lang="en-US"/>
        </a:p>
      </dgm:t>
    </dgm:pt>
    <dgm:pt modelId="{3AE3A96C-C172-4201-9CF9-B5AD6710FD2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0" i="0" dirty="0"/>
            <a:t>Geographic data analysis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0" i="0" dirty="0"/>
            <a:t>Anomaly detection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0" i="0" dirty="0"/>
            <a:t>Customer segmentation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IN" b="0" i="0" dirty="0"/>
            <a:t>Image segmentation</a:t>
          </a:r>
        </a:p>
        <a:p>
          <a:pPr>
            <a:lnSpc>
              <a:spcPct val="100000"/>
            </a:lnSpc>
            <a:buNone/>
          </a:pPr>
          <a:endParaRPr lang="en-IN" b="0" i="0" dirty="0"/>
        </a:p>
        <a:p>
          <a:pPr>
            <a:lnSpc>
              <a:spcPct val="100000"/>
            </a:lnSpc>
            <a:buNone/>
          </a:pPr>
          <a:endParaRPr lang="en-US" dirty="0"/>
        </a:p>
      </dgm:t>
    </dgm:pt>
    <dgm:pt modelId="{8CD307CA-D5F9-4A9B-8475-6E1EB50B7952}" type="parTrans" cxnId="{10212437-7DD3-44F9-B36B-1F9271624EF9}">
      <dgm:prSet/>
      <dgm:spPr/>
      <dgm:t>
        <a:bodyPr/>
        <a:lstStyle/>
        <a:p>
          <a:endParaRPr lang="en-US"/>
        </a:p>
      </dgm:t>
    </dgm:pt>
    <dgm:pt modelId="{305B9521-FD4D-4ED7-AD11-9F68E02D466F}" type="sibTrans" cxnId="{10212437-7DD3-44F9-B36B-1F9271624EF9}">
      <dgm:prSet/>
      <dgm:spPr/>
      <dgm:t>
        <a:bodyPr/>
        <a:lstStyle/>
        <a:p>
          <a:endParaRPr lang="en-US"/>
        </a:p>
      </dgm:t>
    </dgm:pt>
    <dgm:pt modelId="{99FF87F7-E222-A64C-9B71-5287273AC9BA}" type="pres">
      <dgm:prSet presAssocID="{42D9232B-897C-4D0C-B495-7004DB7DC91A}" presName="Name0" presStyleCnt="0">
        <dgm:presLayoutVars>
          <dgm:dir/>
          <dgm:resizeHandles val="exact"/>
        </dgm:presLayoutVars>
      </dgm:prSet>
      <dgm:spPr/>
    </dgm:pt>
    <dgm:pt modelId="{A843D6AD-8A0A-CD47-9E61-82CEC74A1248}" type="pres">
      <dgm:prSet presAssocID="{DC696903-A9EC-49F0-8C62-A16763CEB28A}" presName="compNode" presStyleCnt="0"/>
      <dgm:spPr/>
    </dgm:pt>
    <dgm:pt modelId="{E72B5CA7-2D07-084F-A806-84E89EC2BB87}" type="pres">
      <dgm:prSet presAssocID="{DC696903-A9EC-49F0-8C62-A16763CEB28A}" presName="pictRect" presStyleLbl="revTx" presStyleIdx="0" presStyleCnt="6">
        <dgm:presLayoutVars>
          <dgm:chMax val="0"/>
          <dgm:bulletEnabled/>
        </dgm:presLayoutVars>
      </dgm:prSet>
      <dgm:spPr/>
    </dgm:pt>
    <dgm:pt modelId="{4743A6CB-0640-5343-86F2-745FD86C2663}" type="pres">
      <dgm:prSet presAssocID="{DC696903-A9EC-49F0-8C62-A16763CEB28A}" presName="textRect" presStyleLbl="revTx" presStyleIdx="1" presStyleCnt="6" custLinFactNeighborX="0" custLinFactNeighborY="11086">
        <dgm:presLayoutVars>
          <dgm:bulletEnabled/>
        </dgm:presLayoutVars>
      </dgm:prSet>
      <dgm:spPr/>
    </dgm:pt>
    <dgm:pt modelId="{DD8BB618-E72A-EC46-9635-B5D01E5D3E84}" type="pres">
      <dgm:prSet presAssocID="{B316C869-3A50-4478-889F-31757B068045}" presName="sibTrans" presStyleLbl="sibTrans2D1" presStyleIdx="0" presStyleCnt="0"/>
      <dgm:spPr/>
    </dgm:pt>
    <dgm:pt modelId="{AD24C078-1400-1A44-A810-EF45F259F288}" type="pres">
      <dgm:prSet presAssocID="{9A623FA0-12BC-4C62-9C99-E14FC37D646C}" presName="compNode" presStyleCnt="0"/>
      <dgm:spPr/>
    </dgm:pt>
    <dgm:pt modelId="{834B2ACA-719E-B64A-9E1D-0E47ED066312}" type="pres">
      <dgm:prSet presAssocID="{9A623FA0-12BC-4C62-9C99-E14FC37D646C}" presName="pictRect" presStyleLbl="revTx" presStyleIdx="2" presStyleCnt="6">
        <dgm:presLayoutVars>
          <dgm:chMax val="0"/>
          <dgm:bulletEnabled/>
        </dgm:presLayoutVars>
      </dgm:prSet>
      <dgm:spPr/>
    </dgm:pt>
    <dgm:pt modelId="{BC6DB1BA-A307-2A40-AF43-E954522F22C7}" type="pres">
      <dgm:prSet presAssocID="{9A623FA0-12BC-4C62-9C99-E14FC37D646C}" presName="textRect" presStyleLbl="revTx" presStyleIdx="3" presStyleCnt="6" custLinFactNeighborX="-196" custLinFactNeighborY="6186">
        <dgm:presLayoutVars>
          <dgm:bulletEnabled/>
        </dgm:presLayoutVars>
      </dgm:prSet>
      <dgm:spPr/>
    </dgm:pt>
    <dgm:pt modelId="{4A4E7769-E587-9346-95D2-5772EBEDAD56}" type="pres">
      <dgm:prSet presAssocID="{F430B78A-AD3A-47FA-95A5-374D8FA5040B}" presName="sibTrans" presStyleLbl="sibTrans2D1" presStyleIdx="0" presStyleCnt="0"/>
      <dgm:spPr/>
    </dgm:pt>
    <dgm:pt modelId="{690BCDA0-87BD-F049-A89F-214937487575}" type="pres">
      <dgm:prSet presAssocID="{86826E50-990E-4D55-95CC-0C8A9D8F0C72}" presName="compNode" presStyleCnt="0"/>
      <dgm:spPr/>
    </dgm:pt>
    <dgm:pt modelId="{C8CEBCE7-2FBA-404C-AF62-FAE74361BDF3}" type="pres">
      <dgm:prSet presAssocID="{86826E50-990E-4D55-95CC-0C8A9D8F0C72}" presName="pictRect" presStyleLbl="revTx" presStyleIdx="4" presStyleCnt="6">
        <dgm:presLayoutVars>
          <dgm:chMax val="0"/>
          <dgm:bulletEnabled/>
        </dgm:presLayoutVars>
      </dgm:prSet>
      <dgm:spPr/>
    </dgm:pt>
    <dgm:pt modelId="{0FBE3E33-EB24-1942-A06A-4CC0759E7D0B}" type="pres">
      <dgm:prSet presAssocID="{86826E50-990E-4D55-95CC-0C8A9D8F0C72}" presName="textRect" presStyleLbl="revTx" presStyleIdx="5" presStyleCnt="6">
        <dgm:presLayoutVars>
          <dgm:bulletEnabled/>
        </dgm:presLayoutVars>
      </dgm:prSet>
      <dgm:spPr/>
    </dgm:pt>
  </dgm:ptLst>
  <dgm:cxnLst>
    <dgm:cxn modelId="{F91DA202-4DB5-4A05-8963-B9F483483620}" srcId="{42D9232B-897C-4D0C-B495-7004DB7DC91A}" destId="{9A623FA0-12BC-4C62-9C99-E14FC37D646C}" srcOrd="1" destOrd="0" parTransId="{FDDF0DC4-C2F2-49EA-B118-F24D019D7AC3}" sibTransId="{F430B78A-AD3A-47FA-95A5-374D8FA5040B}"/>
    <dgm:cxn modelId="{DEE1B212-DB64-3342-AD75-FBBF0E744EC0}" type="presOf" srcId="{9A623FA0-12BC-4C62-9C99-E14FC37D646C}" destId="{834B2ACA-719E-B64A-9E1D-0E47ED066312}" srcOrd="0" destOrd="0" presId="urn:microsoft.com/office/officeart/2024/3/layout/hArchList1"/>
    <dgm:cxn modelId="{D75F8D2B-B8E8-4F10-8090-3009AFD17904}" srcId="{42D9232B-897C-4D0C-B495-7004DB7DC91A}" destId="{DC696903-A9EC-49F0-8C62-A16763CEB28A}" srcOrd="0" destOrd="0" parTransId="{66ABDDD5-AC60-43AB-A143-FD5FC3FB1495}" sibTransId="{B316C869-3A50-4478-889F-31757B068045}"/>
    <dgm:cxn modelId="{6B9A5434-3520-5242-9967-BBFD8EC7A8DE}" type="presOf" srcId="{3AE3A96C-C172-4201-9CF9-B5AD6710FD25}" destId="{0FBE3E33-EB24-1942-A06A-4CC0759E7D0B}" srcOrd="0" destOrd="0" presId="urn:microsoft.com/office/officeart/2024/3/layout/hArchList1"/>
    <dgm:cxn modelId="{10212437-7DD3-44F9-B36B-1F9271624EF9}" srcId="{86826E50-990E-4D55-95CC-0C8A9D8F0C72}" destId="{3AE3A96C-C172-4201-9CF9-B5AD6710FD25}" srcOrd="0" destOrd="0" parTransId="{8CD307CA-D5F9-4A9B-8475-6E1EB50B7952}" sibTransId="{305B9521-FD4D-4ED7-AD11-9F68E02D466F}"/>
    <dgm:cxn modelId="{6E2D8C55-9988-0742-B596-9B6CADACD069}" type="presOf" srcId="{CA94403D-A049-46A5-841B-60685FB7D519}" destId="{BC6DB1BA-A307-2A40-AF43-E954522F22C7}" srcOrd="0" destOrd="0" presId="urn:microsoft.com/office/officeart/2024/3/layout/hArchList1"/>
    <dgm:cxn modelId="{7362626C-D061-41F2-B9FF-64970F62AE3D}" srcId="{9A623FA0-12BC-4C62-9C99-E14FC37D646C}" destId="{CA94403D-A049-46A5-841B-60685FB7D519}" srcOrd="0" destOrd="0" parTransId="{B2EB3037-4223-4161-BCFC-55630117BC0D}" sibTransId="{7D73B53B-206A-4EE2-8A74-3E514EE71DE9}"/>
    <dgm:cxn modelId="{7C00286F-3EBE-444F-9B1A-5C5581B2D4E8}" srcId="{DC696903-A9EC-49F0-8C62-A16763CEB28A}" destId="{5A05078C-7768-4712-BFEE-4F471FAE4E36}" srcOrd="0" destOrd="0" parTransId="{8D872DEC-01A7-47CD-A811-5B8AFC90D224}" sibTransId="{B931159F-56DA-4C9A-B365-C4380EF9D90A}"/>
    <dgm:cxn modelId="{25927476-98FB-CC43-A04F-3F0017FE6ED6}" type="presOf" srcId="{86826E50-990E-4D55-95CC-0C8A9D8F0C72}" destId="{C8CEBCE7-2FBA-404C-AF62-FAE74361BDF3}" srcOrd="0" destOrd="0" presId="urn:microsoft.com/office/officeart/2024/3/layout/hArchList1"/>
    <dgm:cxn modelId="{A600BD88-BBD5-C844-B344-AA8A9078CFD5}" type="presOf" srcId="{B316C869-3A50-4478-889F-31757B068045}" destId="{DD8BB618-E72A-EC46-9635-B5D01E5D3E84}" srcOrd="0" destOrd="0" presId="urn:microsoft.com/office/officeart/2024/3/layout/hArchList1"/>
    <dgm:cxn modelId="{27F092A2-AFCB-5145-A4D5-51E66D7B1BFA}" type="presOf" srcId="{42D9232B-897C-4D0C-B495-7004DB7DC91A}" destId="{99FF87F7-E222-A64C-9B71-5287273AC9BA}" srcOrd="0" destOrd="0" presId="urn:microsoft.com/office/officeart/2024/3/layout/hArchList1"/>
    <dgm:cxn modelId="{52A499B0-19F6-644B-9644-04FA8C3AD343}" type="presOf" srcId="{DC696903-A9EC-49F0-8C62-A16763CEB28A}" destId="{E72B5CA7-2D07-084F-A806-84E89EC2BB87}" srcOrd="0" destOrd="0" presId="urn:microsoft.com/office/officeart/2024/3/layout/hArchList1"/>
    <dgm:cxn modelId="{DAE28DB4-B4E8-4735-BE2D-F2209569FF01}" srcId="{42D9232B-897C-4D0C-B495-7004DB7DC91A}" destId="{86826E50-990E-4D55-95CC-0C8A9D8F0C72}" srcOrd="2" destOrd="0" parTransId="{F68BFA1A-4F00-4AA8-94BB-782B96821FE2}" sibTransId="{BD45379C-4EE1-411F-AE20-7C9747400141}"/>
    <dgm:cxn modelId="{D19104C8-1F64-0A43-8AAF-D24F94F57EA3}" type="presOf" srcId="{5A05078C-7768-4712-BFEE-4F471FAE4E36}" destId="{4743A6CB-0640-5343-86F2-745FD86C2663}" srcOrd="0" destOrd="0" presId="urn:microsoft.com/office/officeart/2024/3/layout/hArchList1"/>
    <dgm:cxn modelId="{931893F8-E035-A34B-87E4-AA12FD7D2510}" type="presOf" srcId="{F430B78A-AD3A-47FA-95A5-374D8FA5040B}" destId="{4A4E7769-E587-9346-95D2-5772EBEDAD56}" srcOrd="0" destOrd="0" presId="urn:microsoft.com/office/officeart/2024/3/layout/hArchList1"/>
    <dgm:cxn modelId="{5626DD46-453D-2A49-B1CA-F59FA63DB0BF}" type="presParOf" srcId="{99FF87F7-E222-A64C-9B71-5287273AC9BA}" destId="{A843D6AD-8A0A-CD47-9E61-82CEC74A1248}" srcOrd="0" destOrd="0" presId="urn:microsoft.com/office/officeart/2024/3/layout/hArchList1"/>
    <dgm:cxn modelId="{A28885CC-BE98-7C46-BE0D-793A1B483E98}" type="presParOf" srcId="{A843D6AD-8A0A-CD47-9E61-82CEC74A1248}" destId="{E72B5CA7-2D07-084F-A806-84E89EC2BB87}" srcOrd="0" destOrd="0" presId="urn:microsoft.com/office/officeart/2024/3/layout/hArchList1"/>
    <dgm:cxn modelId="{6E4615F1-37EF-284E-930C-700E4FA6ACE8}" type="presParOf" srcId="{A843D6AD-8A0A-CD47-9E61-82CEC74A1248}" destId="{4743A6CB-0640-5343-86F2-745FD86C2663}" srcOrd="1" destOrd="0" presId="urn:microsoft.com/office/officeart/2024/3/layout/hArchList1"/>
    <dgm:cxn modelId="{0244D956-A8BB-3E4B-A624-7BE43FDF5FAA}" type="presParOf" srcId="{99FF87F7-E222-A64C-9B71-5287273AC9BA}" destId="{DD8BB618-E72A-EC46-9635-B5D01E5D3E84}" srcOrd="1" destOrd="0" presId="urn:microsoft.com/office/officeart/2024/3/layout/hArchList1"/>
    <dgm:cxn modelId="{99E3DEE5-698B-FB47-972A-5537A6CB726E}" type="presParOf" srcId="{99FF87F7-E222-A64C-9B71-5287273AC9BA}" destId="{AD24C078-1400-1A44-A810-EF45F259F288}" srcOrd="2" destOrd="0" presId="urn:microsoft.com/office/officeart/2024/3/layout/hArchList1"/>
    <dgm:cxn modelId="{78364A49-B544-E840-9727-4523AD3ABE55}" type="presParOf" srcId="{AD24C078-1400-1A44-A810-EF45F259F288}" destId="{834B2ACA-719E-B64A-9E1D-0E47ED066312}" srcOrd="0" destOrd="0" presId="urn:microsoft.com/office/officeart/2024/3/layout/hArchList1"/>
    <dgm:cxn modelId="{0157CBE1-4408-FF4E-B2C0-64595DCCF98A}" type="presParOf" srcId="{AD24C078-1400-1A44-A810-EF45F259F288}" destId="{BC6DB1BA-A307-2A40-AF43-E954522F22C7}" srcOrd="1" destOrd="0" presId="urn:microsoft.com/office/officeart/2024/3/layout/hArchList1"/>
    <dgm:cxn modelId="{E1F6EB05-B4DB-B546-A3A6-8D43F8A5A3A5}" type="presParOf" srcId="{99FF87F7-E222-A64C-9B71-5287273AC9BA}" destId="{4A4E7769-E587-9346-95D2-5772EBEDAD56}" srcOrd="3" destOrd="0" presId="urn:microsoft.com/office/officeart/2024/3/layout/hArchList1"/>
    <dgm:cxn modelId="{424B4882-6FAE-D74B-89FA-2B44A07F2EF0}" type="presParOf" srcId="{99FF87F7-E222-A64C-9B71-5287273AC9BA}" destId="{690BCDA0-87BD-F049-A89F-214937487575}" srcOrd="4" destOrd="0" presId="urn:microsoft.com/office/officeart/2024/3/layout/hArchList1"/>
    <dgm:cxn modelId="{30630D4D-3490-4249-8357-0B9C0A0CF3F6}" type="presParOf" srcId="{690BCDA0-87BD-F049-A89F-214937487575}" destId="{C8CEBCE7-2FBA-404C-AF62-FAE74361BDF3}" srcOrd="0" destOrd="0" presId="urn:microsoft.com/office/officeart/2024/3/layout/hArchList1"/>
    <dgm:cxn modelId="{959FD52B-0341-D44E-AAD5-E6C66AAC1FDA}" type="presParOf" srcId="{690BCDA0-87BD-F049-A89F-214937487575}" destId="{0FBE3E33-EB24-1942-A06A-4CC0759E7D0B}" srcOrd="1" destOrd="0" presId="urn:microsoft.com/office/officeart/2024/3/layout/hArc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2B5CA7-2D07-084F-A806-84E89EC2BB87}">
      <dsp:nvSpPr>
        <dsp:cNvPr id="0" name=""/>
        <dsp:cNvSpPr/>
      </dsp:nvSpPr>
      <dsp:spPr>
        <a:xfrm>
          <a:off x="0" y="0"/>
          <a:ext cx="2827568" cy="30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Advantages</a:t>
          </a:r>
        </a:p>
      </dsp:txBody>
      <dsp:txXfrm>
        <a:off x="0" y="0"/>
        <a:ext cx="2827568" cy="303318"/>
      </dsp:txXfrm>
    </dsp:sp>
    <dsp:sp modelId="{4743A6CB-0640-5343-86F2-745FD86C2663}">
      <dsp:nvSpPr>
        <dsp:cNvPr id="0" name=""/>
        <dsp:cNvSpPr/>
      </dsp:nvSpPr>
      <dsp:spPr>
        <a:xfrm>
          <a:off x="0" y="303318"/>
          <a:ext cx="2827568" cy="272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/>
            <a:t>Arbitrary Shape Clusters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/>
            <a:t>Noise and Outlier Handling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1" i="0" kern="1200" dirty="0"/>
            <a:t>No Predefined Number of Clusters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1" i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0" y="303318"/>
        <a:ext cx="2827568" cy="2729862"/>
      </dsp:txXfrm>
    </dsp:sp>
    <dsp:sp modelId="{834B2ACA-719E-B64A-9E1D-0E47ED066312}">
      <dsp:nvSpPr>
        <dsp:cNvPr id="0" name=""/>
        <dsp:cNvSpPr/>
      </dsp:nvSpPr>
      <dsp:spPr>
        <a:xfrm>
          <a:off x="3110325" y="0"/>
          <a:ext cx="2827568" cy="30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Disadvantages</a:t>
          </a:r>
        </a:p>
      </dsp:txBody>
      <dsp:txXfrm>
        <a:off x="3110325" y="0"/>
        <a:ext cx="2827568" cy="303318"/>
      </dsp:txXfrm>
    </dsp:sp>
    <dsp:sp modelId="{BC6DB1BA-A307-2A40-AF43-E954522F22C7}">
      <dsp:nvSpPr>
        <dsp:cNvPr id="0" name=""/>
        <dsp:cNvSpPr/>
      </dsp:nvSpPr>
      <dsp:spPr>
        <a:xfrm>
          <a:off x="3104783" y="303318"/>
          <a:ext cx="2827568" cy="272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Sensitivity to Hyperparameters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Inability to Handle Varying Densities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High-Dimensional Data Issues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i="0" kern="1200" dirty="0"/>
            <a:t>Computational Cost</a:t>
          </a:r>
          <a:endParaRPr lang="en-US" sz="1400" kern="1200" dirty="0"/>
        </a:p>
      </dsp:txBody>
      <dsp:txXfrm>
        <a:off x="3104783" y="303318"/>
        <a:ext cx="2827568" cy="2729862"/>
      </dsp:txXfrm>
    </dsp:sp>
    <dsp:sp modelId="{C8CEBCE7-2FBA-404C-AF62-FAE74361BDF3}">
      <dsp:nvSpPr>
        <dsp:cNvPr id="0" name=""/>
        <dsp:cNvSpPr/>
      </dsp:nvSpPr>
      <dsp:spPr>
        <a:xfrm>
          <a:off x="6220650" y="0"/>
          <a:ext cx="2827568" cy="3033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22860" rIns="22860" bIns="22860" numCol="1" spcCol="1270" anchor="t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 dirty="0"/>
            <a:t>Uses</a:t>
          </a:r>
        </a:p>
      </dsp:txBody>
      <dsp:txXfrm>
        <a:off x="6220650" y="0"/>
        <a:ext cx="2827568" cy="303318"/>
      </dsp:txXfrm>
    </dsp:sp>
    <dsp:sp modelId="{0FBE3E33-EB24-1942-A06A-4CC0759E7D0B}">
      <dsp:nvSpPr>
        <dsp:cNvPr id="0" name=""/>
        <dsp:cNvSpPr/>
      </dsp:nvSpPr>
      <dsp:spPr>
        <a:xfrm>
          <a:off x="6220650" y="303318"/>
          <a:ext cx="2827568" cy="2729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7780" rIns="17780" bIns="1778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Geographic data analysis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Anomaly detection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Customer segmentation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b="0" i="0" kern="1200" dirty="0"/>
            <a:t>Image segmentation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400" b="0" i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 dirty="0"/>
        </a:p>
      </dsp:txBody>
      <dsp:txXfrm>
        <a:off x="6220650" y="303318"/>
        <a:ext cx="2827568" cy="27298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24/3/layout/hArchList1">
  <dgm:title val="Horizontal Text Blocks"/>
  <dgm:desc val="Short bits of text with formatted headers. Use as an easier-to-read alternative to a bulleted list."/>
  <dgm:catLst>
    <dgm:cat type="list" pri="100"/>
    <dgm:cat type="timeline" pri="500"/>
    <dgm:cat type="process" pri="6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vertAlign" val="t"/>
          <dgm:param type="horzAlign" val="l"/>
        </dgm:alg>
      </dgm:if>
      <dgm:else name="Name3">
        <dgm:alg type="lin">
          <dgm:param type="vertAlign" val="t"/>
          <dgm:param type="horzAlign" val="r"/>
        </dgm:alg>
      </dgm:else>
    </dgm:choose>
    <dgm:presOf/>
    <dgm:constrLst>
      <dgm:constr type="primFontSz" for="des" forName="pictRect" op="equ" val="18"/>
      <dgm:constr type="primFontSz" for="des" forName="textRect" refType="primFontSz" refFor="des" refForName="pictRect" op="equ" fact="0.77"/>
      <dgm:constr type="w" for="ch" forName="compNode" refType="w"/>
      <dgm:constr type="h" for="ch" forName="compNode" refType="h"/>
      <dgm:constr type="h" for="des" forName="pictRect" op="equ"/>
      <dgm:constr type="h" for="des" forName="pictRect" refType="primFontSz" refFor="des" refForName="pictRect" fact="3"/>
      <dgm:constr type="w" for="ch" ptType="sibTrans" refType="w" refFor="ch" refForName="compNode" op="equ" fact="0.1"/>
      <dgm:constr type="sp" refType="w" refFor="ch" refForName="compNode" op="equ" fact="0.1"/>
    </dgm:constrLst>
    <dgm:ruleLst/>
    <dgm:forEach name="Name4" axis="ch" ptType="node" cnt="20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h" for="ch" forName="pictRect" refType="h" fact="0.1"/>
          <dgm:constr type="l" for="ch" forName="pictRect"/>
          <dgm:constr type="t" for="ch" forName="pictRect"/>
          <dgm:constr type="l" for="ch" forName="textRect"/>
          <dgm:constr type="t" for="ch" forName="textRect" refType="b" refFor="ch" refForName="pictRect"/>
        </dgm:constrLst>
        <dgm:ruleLst/>
        <dgm:layoutNode name="pictRect" styleLbl="revTx">
          <dgm:varLst>
            <dgm:chMax val="0"/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hoose name="choosePictRectConstraints">
            <dgm:if name="ifPictRectConstraints" func="var" arg="dir" op="equ" val="norm">
              <dgm:constrLst>
                <dgm:constr type="h" refType="w" op="lte" fact="0.4"/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Pic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h" val="INF" fact="NaN" max="NaN"/>
            <dgm:rule type="primFontSz" val="5" fact="NaN" max="NaN"/>
          </dgm:ruleLst>
        </dgm:layoutNode>
        <dgm:layoutNode name="textRect" styleLbl="revTx">
          <dgm:varLst>
            <dgm:bulletEnabled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hoose name="chooseTextRectConstraints">
            <dgm:if name="ifTextRectConstraints" func="var" arg="dir" op="equ" val="norm">
              <dgm:constrLst>
                <dgm:constr type="lMarg" val="10.8"/>
                <dgm:constr type="rMarg" refType="primFontSz" fact="0.1"/>
                <dgm:constr type="tMarg" refType="primFontSz" fact="0.1"/>
                <dgm:constr type="bMarg" refType="primFontSz" fact="0.1"/>
              </dgm:constrLst>
            </dgm:if>
            <dgm:else name="elseTextRectConstraints">
              <dgm:constrLst>
                <dgm:constr type="lMarg" refType="primFontSz" fact="0.1"/>
                <dgm:constr type="rMarg" val="10.8"/>
                <dgm:constr type="tMarg" refType="primFontSz" fact="0.1"/>
                <dgm:constr type="bMarg" refType="primFontSz" fact="0.1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6461-70F8-5623-AA2D-1D85CEF7A8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DBSCAN 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01A338-4C5D-8452-D898-8892A6D86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Density-Based Spatial Clustering of Applications with Noise</a:t>
            </a:r>
            <a:endParaRPr lang="en-US" sz="2800" b="1" dirty="0"/>
          </a:p>
        </p:txBody>
      </p:sp>
      <p:pic>
        <p:nvPicPr>
          <p:cNvPr id="1026" name="Picture 2" descr="A Guide to DBSCAN Clustering: What You Need To Know!">
            <a:extLst>
              <a:ext uri="{FF2B5EF4-FFF2-40B4-BE49-F238E27FC236}">
                <a16:creationId xmlns:a16="http://schemas.microsoft.com/office/drawing/2014/main" id="{9BEB20ED-A089-B7AB-212B-A52ECEF229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28"/>
          <a:stretch>
            <a:fillRect/>
          </a:stretch>
        </p:blipFill>
        <p:spPr bwMode="auto">
          <a:xfrm>
            <a:off x="5062389" y="4156075"/>
            <a:ext cx="4341018" cy="2387600"/>
          </a:xfrm>
          <a:prstGeom prst="rect">
            <a:avLst/>
          </a:prstGeom>
          <a:noFill/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2622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7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D0B1C6-6D4A-BD33-08E6-7347D17E3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n-IN" sz="2000" b="1" cap="none"/>
              <a:t>DBSCAN is an unsupervised machine learning algorithm that groups together data points in dense regions, identifying clusters of arbitrary shapes while effectively handling outliers.</a:t>
            </a:r>
            <a:endParaRPr lang="en-US" sz="2000" b="1" cap="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967BA-22BF-8198-B134-E3ADB1B4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459287" cy="3965046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/>
              <a:t>How DBSCAN Works?</a:t>
            </a:r>
          </a:p>
          <a:p>
            <a:r>
              <a:rPr lang="en-IN" sz="2000" dirty="0"/>
              <a:t>DBSCAN works based on the concept of </a:t>
            </a:r>
            <a:r>
              <a:rPr lang="en-IN" sz="2000" b="1" dirty="0"/>
              <a:t>Core Points</a:t>
            </a:r>
            <a:r>
              <a:rPr lang="en-IN" sz="2000" dirty="0"/>
              <a:t>, </a:t>
            </a:r>
            <a:r>
              <a:rPr lang="en-IN" sz="2000" b="1" dirty="0"/>
              <a:t>Border Points</a:t>
            </a:r>
            <a:r>
              <a:rPr lang="en-IN" sz="2000" dirty="0"/>
              <a:t>, and </a:t>
            </a:r>
            <a:r>
              <a:rPr lang="en-IN" sz="2000" b="1" dirty="0"/>
              <a:t>Noise Points</a:t>
            </a:r>
            <a:r>
              <a:rPr lang="en-IN" sz="2000" dirty="0"/>
              <a:t>.</a:t>
            </a:r>
          </a:p>
          <a:p>
            <a:r>
              <a:rPr lang="en-IN" sz="2000" b="1" dirty="0"/>
              <a:t>Core Points</a:t>
            </a:r>
            <a:r>
              <a:rPr lang="en-IN" sz="2000" dirty="0"/>
              <a:t> → A data point is a core point if it has at least </a:t>
            </a:r>
            <a:r>
              <a:rPr lang="en-IN" sz="2000" b="1" dirty="0" err="1"/>
              <a:t>min_samples</a:t>
            </a:r>
            <a:r>
              <a:rPr lang="en-IN" sz="2000" dirty="0"/>
              <a:t> </a:t>
            </a:r>
            <a:r>
              <a:rPr lang="en-IN" sz="2000" dirty="0" err="1"/>
              <a:t>neighbors</a:t>
            </a:r>
            <a:r>
              <a:rPr lang="en-IN" sz="2000" dirty="0"/>
              <a:t> within a distance of </a:t>
            </a:r>
            <a:r>
              <a:rPr lang="en-IN" sz="2000" b="1" dirty="0"/>
              <a:t>eps</a:t>
            </a:r>
            <a:r>
              <a:rPr lang="en-IN" sz="2000" dirty="0"/>
              <a:t>.</a:t>
            </a:r>
          </a:p>
          <a:p>
            <a:r>
              <a:rPr lang="en-IN" sz="2000" b="1" dirty="0"/>
              <a:t>Border Points</a:t>
            </a:r>
            <a:r>
              <a:rPr lang="en-IN" sz="2000" dirty="0"/>
              <a:t> → A data point that is not a core point, but lies within the </a:t>
            </a:r>
            <a:r>
              <a:rPr lang="en-IN" sz="2000" dirty="0" err="1"/>
              <a:t>neighborhood</a:t>
            </a:r>
            <a:r>
              <a:rPr lang="en-IN" sz="2000" dirty="0"/>
              <a:t> of a core point.</a:t>
            </a:r>
          </a:p>
          <a:p>
            <a:r>
              <a:rPr lang="en-IN" sz="2000" b="1" dirty="0"/>
              <a:t>Noise Points (Outliers)</a:t>
            </a:r>
            <a:r>
              <a:rPr lang="en-IN" sz="2000" dirty="0"/>
              <a:t> → Points that are neither core points nor border points.</a:t>
            </a:r>
          </a:p>
        </p:txBody>
      </p:sp>
      <p:pic>
        <p:nvPicPr>
          <p:cNvPr id="2050" name="Picture 2" descr="Research on a DBSCAN-IForest Optimisation-Based Anomaly Detection Algorithm  for Underwater Terrain Data">
            <a:extLst>
              <a:ext uri="{FF2B5EF4-FFF2-40B4-BE49-F238E27FC236}">
                <a16:creationId xmlns:a16="http://schemas.microsoft.com/office/drawing/2014/main" id="{39AEF655-97B6-480A-5757-EF846344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677335"/>
            <a:ext cx="5456279" cy="347838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9" name="Group 2058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060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1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2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3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4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5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6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7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8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9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0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1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72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3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4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5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6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7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8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9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0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1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2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3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4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5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6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11619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81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5BB979-584C-09DB-3E39-FEFB08247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913" y="193068"/>
            <a:ext cx="7651750" cy="912813"/>
          </a:xfrm>
        </p:spPr>
        <p:txBody>
          <a:bodyPr>
            <a:normAutofit/>
          </a:bodyPr>
          <a:lstStyle/>
          <a:p>
            <a:r>
              <a:rPr lang="en-IN" sz="3200" dirty="0"/>
              <a:t>Step-by-Step DBSCAN Working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91A14-0492-5D9A-0F5A-0149BAFFF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093788"/>
            <a:ext cx="4459287" cy="523716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Step 1: Plot the data points</a:t>
            </a:r>
            <a:endParaRPr lang="en-IN" sz="1800" dirty="0"/>
          </a:p>
          <a:p>
            <a:pPr>
              <a:lnSpc>
                <a:spcPct val="110000"/>
              </a:lnSpc>
            </a:pPr>
            <a:r>
              <a:rPr lang="en-IN" sz="1800" dirty="0"/>
              <a:t>First, we plot all the data points on a graph (scatter plot).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1800" b="1" dirty="0"/>
              <a:t>Step 2: Define Parameters (eps and </a:t>
            </a:r>
            <a:r>
              <a:rPr lang="en-IN" sz="1800" b="1" dirty="0" err="1"/>
              <a:t>MinPts</a:t>
            </a:r>
            <a:r>
              <a:rPr lang="en-IN" sz="1800" b="1" dirty="0"/>
              <a:t>)</a:t>
            </a:r>
            <a:endParaRPr lang="en-IN" sz="1800" dirty="0"/>
          </a:p>
          <a:p>
            <a:pPr>
              <a:lnSpc>
                <a:spcPct val="110000"/>
              </a:lnSpc>
            </a:pPr>
            <a:r>
              <a:rPr lang="en-IN" sz="1800" dirty="0"/>
              <a:t>Example: eps = 5, </a:t>
            </a:r>
            <a:r>
              <a:rPr lang="en-IN" sz="1800" dirty="0" err="1"/>
              <a:t>MinPts</a:t>
            </a:r>
            <a:r>
              <a:rPr lang="en-IN" sz="1800" dirty="0"/>
              <a:t> = 3.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The algorithm draws a circle of radius eps around each data point.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If at least </a:t>
            </a:r>
            <a:r>
              <a:rPr lang="en-IN" sz="1800" dirty="0" err="1"/>
              <a:t>MinPts</a:t>
            </a:r>
            <a:r>
              <a:rPr lang="en-IN" sz="1800" dirty="0"/>
              <a:t> points (including itself) lie inside the circle → it is a </a:t>
            </a:r>
            <a:r>
              <a:rPr lang="en-IN" sz="1800" b="1" dirty="0"/>
              <a:t>Core Point</a:t>
            </a:r>
            <a:r>
              <a:rPr lang="en-IN" sz="1800" dirty="0"/>
              <a:t>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If fewer than </a:t>
            </a:r>
            <a:r>
              <a:rPr lang="en-IN" sz="1800" dirty="0" err="1"/>
              <a:t>MinPts</a:t>
            </a:r>
            <a:r>
              <a:rPr lang="en-IN" sz="1800" dirty="0"/>
              <a:t> points are inside → it is a </a:t>
            </a:r>
            <a:r>
              <a:rPr lang="en-IN" sz="1800" b="1" dirty="0"/>
              <a:t>Non-Core Point</a:t>
            </a:r>
            <a:r>
              <a:rPr lang="en-IN" sz="1800" dirty="0"/>
              <a:t> (could later become a </a:t>
            </a:r>
            <a:r>
              <a:rPr lang="en-IN" sz="1800" b="1" dirty="0"/>
              <a:t>Border Point</a:t>
            </a:r>
            <a:r>
              <a:rPr lang="en-IN" sz="1800" dirty="0"/>
              <a:t> or </a:t>
            </a:r>
            <a:r>
              <a:rPr lang="en-IN" sz="1800" b="1" dirty="0"/>
              <a:t>Noise</a:t>
            </a:r>
            <a:r>
              <a:rPr lang="en-IN" sz="1800" dirty="0"/>
              <a:t>).</a:t>
            </a:r>
          </a:p>
          <a:p>
            <a:pPr>
              <a:lnSpc>
                <a:spcPct val="110000"/>
              </a:lnSpc>
            </a:pPr>
            <a:r>
              <a:rPr lang="en-IN" sz="1800" dirty="0"/>
              <a:t>Example: A point marked </a:t>
            </a:r>
            <a:r>
              <a:rPr lang="en-IN" sz="1800" b="1" dirty="0"/>
              <a:t>X inside a black circle</a:t>
            </a:r>
            <a:r>
              <a:rPr lang="en-IN" sz="1800" dirty="0"/>
              <a:t> may not have enough neighbours, so it is a </a:t>
            </a:r>
            <a:r>
              <a:rPr lang="en-IN" sz="1800" b="1" dirty="0"/>
              <a:t>Non-Core Point</a:t>
            </a:r>
            <a:r>
              <a:rPr lang="en-IN" sz="1800" dirty="0"/>
              <a:t>.</a:t>
            </a:r>
          </a:p>
          <a:p>
            <a:pPr>
              <a:lnSpc>
                <a:spcPct val="110000"/>
              </a:lnSpc>
            </a:pPr>
            <a:endParaRPr lang="en-US" sz="13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29CFDF7-FACE-F452-F560-58EE63E78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2176462"/>
            <a:ext cx="5456279" cy="2486025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glow rad="139700">
              <a:schemeClr val="accent5">
                <a:satMod val="175000"/>
                <a:alpha val="40000"/>
              </a:schemeClr>
            </a:glow>
            <a:outerShdw blurRad="889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3" name="Group 3082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84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5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6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7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8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89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0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1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2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3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4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5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96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7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8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99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0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1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2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3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4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5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6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7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9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0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4735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5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B17D-C94A-B279-19C9-FAB9E3675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2" y="456406"/>
            <a:ext cx="5324475" cy="6513085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sz="7200" b="1" dirty="0"/>
              <a:t>Step 3: Cluster Formation</a:t>
            </a:r>
          </a:p>
          <a:p>
            <a:pPr>
              <a:lnSpc>
                <a:spcPct val="110000"/>
              </a:lnSpc>
            </a:pPr>
            <a:r>
              <a:rPr lang="en-IN" sz="7200" dirty="0"/>
              <a:t>Starting from a </a:t>
            </a:r>
            <a:r>
              <a:rPr lang="en-IN" sz="7200" b="1" dirty="0"/>
              <a:t>Core Point</a:t>
            </a:r>
            <a:r>
              <a:rPr lang="en-IN" sz="7200" dirty="0"/>
              <a:t>, DBSCAN expands the cluster by including all points within its neighbourhood.</a:t>
            </a:r>
          </a:p>
          <a:p>
            <a:pPr>
              <a:lnSpc>
                <a:spcPct val="110000"/>
              </a:lnSpc>
            </a:pPr>
            <a:r>
              <a:rPr lang="en-IN" sz="7200" dirty="0"/>
              <a:t>This expansion continues recursively to nearby Core Points.</a:t>
            </a:r>
          </a:p>
          <a:p>
            <a:pPr>
              <a:lnSpc>
                <a:spcPct val="110000"/>
              </a:lnSpc>
            </a:pPr>
            <a:r>
              <a:rPr lang="en-IN" sz="7200" dirty="0"/>
              <a:t>Non-Core Points that are close to Core Points are added as </a:t>
            </a:r>
            <a:r>
              <a:rPr lang="en-IN" sz="7200" b="1" dirty="0"/>
              <a:t>Border Points</a:t>
            </a:r>
            <a:r>
              <a:rPr lang="en-IN" sz="7200" dirty="0"/>
              <a:t>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IN" sz="7200" b="1" dirty="0"/>
              <a:t>Step 4: Handling Outliers (Noise Points)</a:t>
            </a:r>
            <a:endParaRPr lang="en-IN" sz="7200" dirty="0"/>
          </a:p>
          <a:p>
            <a:pPr>
              <a:lnSpc>
                <a:spcPct val="110000"/>
              </a:lnSpc>
            </a:pPr>
            <a:r>
              <a:rPr lang="en-IN" sz="7200" dirty="0"/>
              <a:t>Points that do not belong to any cluster (too far from Core Points) are marked as </a:t>
            </a:r>
            <a:r>
              <a:rPr lang="en-IN" sz="7200" b="1" dirty="0"/>
              <a:t>Outliers</a:t>
            </a:r>
            <a:r>
              <a:rPr lang="en-IN" sz="7200" dirty="0"/>
              <a:t> (Noise).</a:t>
            </a:r>
          </a:p>
          <a:p>
            <a:pPr>
              <a:lnSpc>
                <a:spcPct val="110000"/>
              </a:lnSpc>
            </a:pPr>
            <a:r>
              <a:rPr lang="en-IN" sz="7200" dirty="0"/>
              <a:t>These outliers are shown as scattered points (e.g., black circles outside clusters).</a:t>
            </a:r>
          </a:p>
          <a:p>
            <a:pPr>
              <a:lnSpc>
                <a:spcPct val="110000"/>
              </a:lnSpc>
            </a:pPr>
            <a:r>
              <a:rPr lang="en-IN" sz="7200" b="1" dirty="0"/>
              <a:t>Important:</a:t>
            </a:r>
            <a:endParaRPr lang="en-IN" sz="7200" dirty="0"/>
          </a:p>
          <a:p>
            <a:pPr>
              <a:lnSpc>
                <a:spcPct val="110000"/>
              </a:lnSpc>
            </a:pPr>
            <a:r>
              <a:rPr lang="en-IN" sz="7200" dirty="0"/>
              <a:t>The quality of clusters depends on the choice of </a:t>
            </a:r>
            <a:r>
              <a:rPr lang="en-IN" sz="7200" b="1" dirty="0"/>
              <a:t>eps (radius)</a:t>
            </a:r>
            <a:r>
              <a:rPr lang="en-IN" sz="7200" dirty="0"/>
              <a:t>.</a:t>
            </a:r>
          </a:p>
          <a:p>
            <a:pPr>
              <a:lnSpc>
                <a:spcPct val="110000"/>
              </a:lnSpc>
            </a:pPr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</a:rPr>
              <a:t>If eps is too small → many points become noise.</a:t>
            </a:r>
          </a:p>
          <a:p>
            <a:pPr>
              <a:lnSpc>
                <a:spcPct val="110000"/>
              </a:lnSpc>
            </a:pPr>
            <a:r>
              <a:rPr lang="en-IN" sz="8000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000000"/>
                </a:highlight>
              </a:rPr>
              <a:t>If eps is too large → clusters may merge incorrectly.</a:t>
            </a:r>
          </a:p>
          <a:p>
            <a:pPr>
              <a:lnSpc>
                <a:spcPct val="110000"/>
              </a:lnSpc>
            </a:pPr>
            <a:endParaRPr lang="en-US" sz="10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A1B58AB-244A-5BEF-B983-00DFE3A47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530603"/>
            <a:ext cx="5456279" cy="2854411"/>
          </a:xfrm>
          <a:prstGeom prst="round2DiagRect">
            <a:avLst>
              <a:gd name="adj1" fmla="val 5608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07" name="Group 4106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4108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9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0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1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2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3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4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5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6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7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8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9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20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1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2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3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4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5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6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7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8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9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0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1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2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3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4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146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892AB0-7D6D-4FC9-9105-0CB427161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7353E4-FA19-40CB-8AF8-3A8E6704B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72533" y="0"/>
            <a:ext cx="598488" cy="1981201"/>
            <a:chOff x="194733" y="0"/>
            <a:chExt cx="598488" cy="1981201"/>
          </a:xfrm>
        </p:grpSpPr>
        <p:sp>
          <p:nvSpPr>
            <p:cNvPr id="11" name="Freeform 35">
              <a:extLst>
                <a:ext uri="{FF2B5EF4-FFF2-40B4-BE49-F238E27FC236}">
                  <a16:creationId xmlns:a16="http://schemas.microsoft.com/office/drawing/2014/main" id="{697D009D-8E70-460A-BE57-321BB0764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85221" y="0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36">
              <a:extLst>
                <a:ext uri="{FF2B5EF4-FFF2-40B4-BE49-F238E27FC236}">
                  <a16:creationId xmlns:a16="http://schemas.microsoft.com/office/drawing/2014/main" id="{D0001F35-F282-403E-8D08-0D204D851F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526521" y="1141413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3F8A69A2-2D15-40CD-8C14-A18643ABA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9996" y="1792288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B665CA2A-9D55-4786-9343-EB4667262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94733" y="0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CEE9BD85-96DF-4CDF-BC0F-C4E46062B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02721" y="24288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Rectangle 41">
              <a:extLst>
                <a:ext uri="{FF2B5EF4-FFF2-40B4-BE49-F238E27FC236}">
                  <a16:creationId xmlns:a16="http://schemas.microsoft.com/office/drawing/2014/main" id="{6BB6F5E5-6CA3-4B20-86A7-1174D6E71F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693208" y="0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28E69E-CE3D-4110-8BF7-AD3C0C10C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85512" y="0"/>
            <a:ext cx="650875" cy="1730375"/>
            <a:chOff x="11347978" y="0"/>
            <a:chExt cx="650875" cy="1730375"/>
          </a:xfrm>
        </p:grpSpPr>
        <p:sp>
          <p:nvSpPr>
            <p:cNvPr id="19" name="Freeform 32">
              <a:extLst>
                <a:ext uri="{FF2B5EF4-FFF2-40B4-BE49-F238E27FC236}">
                  <a16:creationId xmlns:a16="http://schemas.microsoft.com/office/drawing/2014/main" id="{30F84C80-9E12-4460-B88F-D03839F0C8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67041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3">
              <a:extLst>
                <a:ext uri="{FF2B5EF4-FFF2-40B4-BE49-F238E27FC236}">
                  <a16:creationId xmlns:a16="http://schemas.microsoft.com/office/drawing/2014/main" id="{2F84C18C-5783-48FF-9DE0-FDA327CFC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47978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4">
              <a:extLst>
                <a:ext uri="{FF2B5EF4-FFF2-40B4-BE49-F238E27FC236}">
                  <a16:creationId xmlns:a16="http://schemas.microsoft.com/office/drawing/2014/main" id="{08C6A855-346C-4589-9AD4-5E15BCBC7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4678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37">
              <a:extLst>
                <a:ext uri="{FF2B5EF4-FFF2-40B4-BE49-F238E27FC236}">
                  <a16:creationId xmlns:a16="http://schemas.microsoft.com/office/drawing/2014/main" id="{7E64BEE6-1157-421C-A02A-47639E4D9F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94053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64806C9-3599-45A7-BCFF-F762C5427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440267" y="5118101"/>
            <a:ext cx="650875" cy="1730375"/>
            <a:chOff x="118533" y="5118101"/>
            <a:chExt cx="650875" cy="1730375"/>
          </a:xfrm>
        </p:grpSpPr>
        <p:sp>
          <p:nvSpPr>
            <p:cNvPr id="25" name="Freeform 32">
              <a:extLst>
                <a:ext uri="{FF2B5EF4-FFF2-40B4-BE49-F238E27FC236}">
                  <a16:creationId xmlns:a16="http://schemas.microsoft.com/office/drawing/2014/main" id="{41D6E755-9558-4CAA-8F56-469D231C35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237596" y="6335713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33">
              <a:extLst>
                <a:ext uri="{FF2B5EF4-FFF2-40B4-BE49-F238E27FC236}">
                  <a16:creationId xmlns:a16="http://schemas.microsoft.com/office/drawing/2014/main" id="{8FCD41C4-606C-446C-8C81-6353C64424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118533" y="622141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34">
              <a:extLst>
                <a:ext uri="{FF2B5EF4-FFF2-40B4-BE49-F238E27FC236}">
                  <a16:creationId xmlns:a16="http://schemas.microsoft.com/office/drawing/2014/main" id="{274CFBE4-CEA6-4C81-BB1E-83E189677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385233" y="5118101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37">
              <a:extLst>
                <a:ext uri="{FF2B5EF4-FFF2-40B4-BE49-F238E27FC236}">
                  <a16:creationId xmlns:a16="http://schemas.microsoft.com/office/drawing/2014/main" id="{24813D3D-7B30-42F2-9065-1B40F140C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V="1">
              <a:off x="464608" y="5299075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87AC97-A8E8-4B45-A50A-3057A88B40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229445" y="4867275"/>
            <a:ext cx="598488" cy="1981201"/>
            <a:chOff x="11424178" y="4867275"/>
            <a:chExt cx="598488" cy="1981201"/>
          </a:xfrm>
        </p:grpSpPr>
        <p:sp>
          <p:nvSpPr>
            <p:cNvPr id="31" name="Freeform 35">
              <a:extLst>
                <a:ext uri="{FF2B5EF4-FFF2-40B4-BE49-F238E27FC236}">
                  <a16:creationId xmlns:a16="http://schemas.microsoft.com/office/drawing/2014/main" id="{57D70AA8-D36C-4DF9-B7D7-4E2C9BEF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14666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36">
              <a:extLst>
                <a:ext uri="{FF2B5EF4-FFF2-40B4-BE49-F238E27FC236}">
                  <a16:creationId xmlns:a16="http://schemas.microsoft.com/office/drawing/2014/main" id="{74D88556-8C5B-41AF-9FA0-92D27347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55966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38">
              <a:extLst>
                <a:ext uri="{FF2B5EF4-FFF2-40B4-BE49-F238E27FC236}">
                  <a16:creationId xmlns:a16="http://schemas.microsoft.com/office/drawing/2014/main" id="{17E00558-8912-48C6-8202-D8A2D854B7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19441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39">
              <a:extLst>
                <a:ext uri="{FF2B5EF4-FFF2-40B4-BE49-F238E27FC236}">
                  <a16:creationId xmlns:a16="http://schemas.microsoft.com/office/drawing/2014/main" id="{7E4C092A-90EF-4870-97FC-C2D97FD2C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24178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40">
              <a:extLst>
                <a:ext uri="{FF2B5EF4-FFF2-40B4-BE49-F238E27FC236}">
                  <a16:creationId xmlns:a16="http://schemas.microsoft.com/office/drawing/2014/main" id="{0C8C091A-4902-4B98-BB6B-AF6FA1174B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32166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ectangle 41">
              <a:extLst>
                <a:ext uri="{FF2B5EF4-FFF2-40B4-BE49-F238E27FC236}">
                  <a16:creationId xmlns:a16="http://schemas.microsoft.com/office/drawing/2014/main" id="{50C57AA3-5B6E-4C49-9AE3-D130A25404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22653" y="6596063"/>
              <a:ext cx="23813" cy="252413"/>
            </a:xfrm>
            <a:prstGeom prst="rect">
              <a:avLst/>
            </a:prstGeom>
            <a:solidFill>
              <a:schemeClr val="tx2">
                <a:alpha val="8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6D29BE04-4454-4832-B83F-10D001BFF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ound Diagonal Corner Rectangle 7">
            <a:extLst>
              <a:ext uri="{FF2B5EF4-FFF2-40B4-BE49-F238E27FC236}">
                <a16:creationId xmlns:a16="http://schemas.microsoft.com/office/drawing/2014/main" id="{98714CE9-3C2C-48E1-8B8F-CFB7735C4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2867" y="766234"/>
            <a:ext cx="10346266" cy="5325532"/>
          </a:xfrm>
          <a:prstGeom prst="round2DiagRect">
            <a:avLst>
              <a:gd name="adj1" fmla="val 4147"/>
              <a:gd name="adj2" fmla="val 0"/>
            </a:avLst>
          </a:prstGeom>
          <a:solidFill>
            <a:schemeClr val="bg2">
              <a:lumMod val="50000"/>
              <a:alpha val="80000"/>
            </a:schemeClr>
          </a:solidFill>
          <a:ln w="19050" cap="sq">
            <a:solidFill>
              <a:srgbClr val="FFFFFF">
                <a:alpha val="60000"/>
              </a:srgb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A2A83-2F13-4599-49CA-F80FE5059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7445" y="1296987"/>
            <a:ext cx="9048219" cy="1599145"/>
          </a:xfrm>
        </p:spPr>
        <p:txBody>
          <a:bodyPr anchor="ctr">
            <a:normAutofit fontScale="90000"/>
          </a:bodyPr>
          <a:lstStyle/>
          <a:p>
            <a:r>
              <a:rPr lang="en-IN" cap="none" dirty="0"/>
              <a:t>from </a:t>
            </a:r>
            <a:r>
              <a:rPr lang="en-IN" cap="none" dirty="0" err="1"/>
              <a:t>sklearn.cluster</a:t>
            </a:r>
            <a:r>
              <a:rPr lang="en-IN" cap="none" dirty="0"/>
              <a:t> import </a:t>
            </a:r>
            <a:r>
              <a:rPr lang="en-IN" cap="none" dirty="0" err="1"/>
              <a:t>dbscan</a:t>
            </a:r>
            <a:br>
              <a:rPr lang="en-IN" cap="none" dirty="0"/>
            </a:br>
            <a:r>
              <a:rPr lang="en-IN" cap="none" dirty="0" err="1"/>
              <a:t>dbscan</a:t>
            </a:r>
            <a:r>
              <a:rPr lang="en-IN" cap="none" dirty="0"/>
              <a:t> = </a:t>
            </a:r>
            <a:r>
              <a:rPr lang="en-IN" cap="none" dirty="0" err="1"/>
              <a:t>dbscan</a:t>
            </a:r>
            <a:r>
              <a:rPr lang="en-IN" cap="none" dirty="0"/>
              <a:t>(eps=2, </a:t>
            </a:r>
            <a:r>
              <a:rPr lang="en-IN" cap="none" dirty="0" err="1"/>
              <a:t>min_samples</a:t>
            </a:r>
            <a:r>
              <a:rPr lang="en-IN" cap="none" dirty="0"/>
              <a:t>=5).fit(X)</a:t>
            </a:r>
            <a:br>
              <a:rPr lang="en-IN" cap="none" dirty="0"/>
            </a:br>
            <a:r>
              <a:rPr lang="en-IN" cap="none" dirty="0" err="1"/>
              <a:t>Y_dbscan</a:t>
            </a:r>
            <a:r>
              <a:rPr lang="en-IN" cap="none" dirty="0"/>
              <a:t> = </a:t>
            </a:r>
            <a:r>
              <a:rPr lang="en-IN" cap="none" dirty="0" err="1"/>
              <a:t>dbscan.fit_predict</a:t>
            </a:r>
            <a:r>
              <a:rPr lang="en-IN" cap="none" dirty="0"/>
              <a:t>(X)</a:t>
            </a:r>
            <a:br>
              <a:rPr lang="en-IN" cap="none" dirty="0"/>
            </a:br>
            <a:endParaRPr lang="en-US" cap="none" dirty="0">
              <a:solidFill>
                <a:srgbClr val="FFFFFF"/>
              </a:solidFill>
            </a:endParaRPr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1379CD05-9052-0E46-3F7B-5883F2B7BB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5426261"/>
              </p:ex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GraphicFramePr>
        <p:xfrm>
          <a:off x="1577445" y="3426885"/>
          <a:ext cx="9048219" cy="30331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2772342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34</TotalTime>
  <Words>451</Words>
  <Application>Microsoft Macintosh PowerPoint</Application>
  <PresentationFormat>Widescreen</PresentationFormat>
  <Paragraphs>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DBSCAN Clustering</vt:lpstr>
      <vt:lpstr>DBSCAN is an unsupervised machine learning algorithm that groups together data points in dense regions, identifying clusters of arbitrary shapes while effectively handling outliers.</vt:lpstr>
      <vt:lpstr>Step-by-Step DBSCAN Working</vt:lpstr>
      <vt:lpstr>PowerPoint Presentation</vt:lpstr>
      <vt:lpstr>from sklearn.cluster import dbscan dbscan = dbscan(eps=2, min_samples=5).fit(X) Y_dbscan = dbscan.fit_predict(X)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mohan raj</dc:creator>
  <cp:lastModifiedBy>mohan raj</cp:lastModifiedBy>
  <cp:revision>1</cp:revision>
  <dcterms:created xsi:type="dcterms:W3CDTF">2025-08-30T15:23:30Z</dcterms:created>
  <dcterms:modified xsi:type="dcterms:W3CDTF">2025-08-30T15:57:54Z</dcterms:modified>
</cp:coreProperties>
</file>