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35"/>
  </p:normalViewPr>
  <p:slideViewPr>
    <p:cSldViewPr snapToGrid="0">
      <p:cViewPr varScale="1">
        <p:scale>
          <a:sx n="91" d="100"/>
          <a:sy n="91" d="100"/>
        </p:scale>
        <p:origin x="12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F2A3E-1909-4CD9-92B2-C7761589EA55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D784F3-7441-49B3-8F8A-653A6405D9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Advantages</a:t>
          </a:r>
        </a:p>
      </dgm:t>
    </dgm:pt>
    <dgm:pt modelId="{9754F89D-96FD-46F7-8995-48A8C210FFD8}" type="parTrans" cxnId="{6D472C45-6008-492B-9B0C-A6730A1C3055}">
      <dgm:prSet/>
      <dgm:spPr/>
      <dgm:t>
        <a:bodyPr/>
        <a:lstStyle/>
        <a:p>
          <a:endParaRPr lang="en-US"/>
        </a:p>
      </dgm:t>
    </dgm:pt>
    <dgm:pt modelId="{782D3E36-58CE-4A67-BAFF-1D6A0B8BEDC9}" type="sibTrans" cxnId="{6D472C45-6008-492B-9B0C-A6730A1C3055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D626CFEA-B924-40E1-8AA5-9BEA782946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5">
                  <a:lumMod val="75000"/>
                </a:schemeClr>
              </a:solidFill>
            </a:rPr>
            <a:t>Automatic No of Clusters</a:t>
          </a:r>
        </a:p>
        <a:p>
          <a:pPr>
            <a:lnSpc>
              <a:spcPct val="100000"/>
            </a:lnSpc>
          </a:pPr>
          <a:r>
            <a:rPr lang="en-US" baseline="0" dirty="0">
              <a:solidFill>
                <a:schemeClr val="accent5">
                  <a:lumMod val="75000"/>
                </a:schemeClr>
              </a:solidFill>
            </a:rPr>
            <a:t>Exemplar based Clustering</a:t>
          </a:r>
        </a:p>
        <a:p>
          <a:pPr>
            <a:lnSpc>
              <a:spcPct val="100000"/>
            </a:lnSpc>
          </a:pPr>
          <a:r>
            <a:rPr lang="en-US" baseline="0" dirty="0">
              <a:solidFill>
                <a:schemeClr val="accent5">
                  <a:lumMod val="75000"/>
                </a:schemeClr>
              </a:solidFill>
            </a:rPr>
            <a:t>Handles Complex Structures</a:t>
          </a:r>
        </a:p>
        <a:p>
          <a:pPr>
            <a:lnSpc>
              <a:spcPct val="100000"/>
            </a:lnSpc>
          </a:pPr>
          <a:endParaRPr lang="en-US" baseline="0" dirty="0"/>
        </a:p>
      </dgm:t>
    </dgm:pt>
    <dgm:pt modelId="{381C114B-8B23-42CF-B214-3098E45ECE3C}" type="parTrans" cxnId="{AF1F9664-D8B3-4AFA-AB0C-686692B1F039}">
      <dgm:prSet/>
      <dgm:spPr/>
      <dgm:t>
        <a:bodyPr/>
        <a:lstStyle/>
        <a:p>
          <a:endParaRPr lang="en-US"/>
        </a:p>
      </dgm:t>
    </dgm:pt>
    <dgm:pt modelId="{10999D20-0441-4C55-9473-06E255FA2CC4}" type="sibTrans" cxnId="{AF1F9664-D8B3-4AFA-AB0C-686692B1F039}">
      <dgm:prSet/>
      <dgm:spPr/>
      <dgm:t>
        <a:bodyPr/>
        <a:lstStyle/>
        <a:p>
          <a:endParaRPr lang="en-US"/>
        </a:p>
      </dgm:t>
    </dgm:pt>
    <dgm:pt modelId="{A7F827A9-FDBF-4E15-B938-4CDB8C50AE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Disadvantages</a:t>
          </a:r>
        </a:p>
      </dgm:t>
    </dgm:pt>
    <dgm:pt modelId="{C1166A94-835D-4843-BF89-6D7E2DE77483}" type="parTrans" cxnId="{E004D380-9BA1-4409-A177-097E3E849231}">
      <dgm:prSet/>
      <dgm:spPr/>
      <dgm:t>
        <a:bodyPr/>
        <a:lstStyle/>
        <a:p>
          <a:endParaRPr lang="en-US"/>
        </a:p>
      </dgm:t>
    </dgm:pt>
    <dgm:pt modelId="{6D334C1A-D70F-42A9-AF9C-649215D07C49}" type="sibTrans" cxnId="{E004D380-9BA1-4409-A177-097E3E849231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DF812E1D-5CB5-4C60-9448-D1A2104A5E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chemeClr val="accent5">
                  <a:lumMod val="75000"/>
                </a:schemeClr>
              </a:solidFill>
            </a:rPr>
            <a:t>Computational Cost</a:t>
          </a:r>
        </a:p>
        <a:p>
          <a:pPr>
            <a:lnSpc>
              <a:spcPct val="100000"/>
            </a:lnSpc>
          </a:pPr>
          <a:r>
            <a:rPr lang="en-US" sz="1400" dirty="0">
              <a:solidFill>
                <a:schemeClr val="accent5">
                  <a:lumMod val="75000"/>
                </a:schemeClr>
              </a:solidFill>
            </a:rPr>
            <a:t>Memory Usage</a:t>
          </a:r>
        </a:p>
        <a:p>
          <a:pPr>
            <a:lnSpc>
              <a:spcPct val="100000"/>
            </a:lnSpc>
          </a:pPr>
          <a:r>
            <a:rPr lang="en-IN" sz="1400" b="0" i="0" dirty="0">
              <a:solidFill>
                <a:schemeClr val="accent5">
                  <a:lumMod val="75000"/>
                </a:schemeClr>
              </a:solidFill>
            </a:rPr>
            <a:t>Assumption of Globular Clusters</a:t>
          </a:r>
          <a:endParaRPr lang="en-US" sz="1400" b="0" dirty="0">
            <a:solidFill>
              <a:schemeClr val="accent5">
                <a:lumMod val="75000"/>
              </a:schemeClr>
            </a:solidFill>
          </a:endParaRPr>
        </a:p>
        <a:p>
          <a:pPr>
            <a:lnSpc>
              <a:spcPct val="100000"/>
            </a:lnSpc>
          </a:pPr>
          <a:endParaRPr lang="en-US" sz="1400" dirty="0"/>
        </a:p>
      </dgm:t>
    </dgm:pt>
    <dgm:pt modelId="{639C74A7-51FE-4A0B-AF51-42F0683C94BF}" type="parTrans" cxnId="{561F857E-C91E-428A-B273-EB39B5409223}">
      <dgm:prSet/>
      <dgm:spPr/>
      <dgm:t>
        <a:bodyPr/>
        <a:lstStyle/>
        <a:p>
          <a:endParaRPr lang="en-US"/>
        </a:p>
      </dgm:t>
    </dgm:pt>
    <dgm:pt modelId="{31656CCA-8305-40B1-BC3E-10733E67481E}" type="sibTrans" cxnId="{561F857E-C91E-428A-B273-EB39B5409223}">
      <dgm:prSet/>
      <dgm:spPr/>
      <dgm:t>
        <a:bodyPr/>
        <a:lstStyle/>
        <a:p>
          <a:endParaRPr lang="en-US"/>
        </a:p>
      </dgm:t>
    </dgm:pt>
    <dgm:pt modelId="{C3424494-3F2F-4434-AF64-271B7F4F6C1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Uses</a:t>
          </a:r>
        </a:p>
      </dgm:t>
    </dgm:pt>
    <dgm:pt modelId="{E8B7636B-176F-4C41-BFAF-8F7C5CD7023C}" type="parTrans" cxnId="{DC837510-E666-4501-8A0D-051CDEFF8FE0}">
      <dgm:prSet/>
      <dgm:spPr/>
      <dgm:t>
        <a:bodyPr/>
        <a:lstStyle/>
        <a:p>
          <a:endParaRPr lang="en-US"/>
        </a:p>
      </dgm:t>
    </dgm:pt>
    <dgm:pt modelId="{388783A0-7040-4B79-8E1E-660C0635A73B}" type="sibTrans" cxnId="{DC837510-E666-4501-8A0D-051CDEFF8FE0}">
      <dgm:prSet/>
      <dgm:spPr/>
      <dgm:t>
        <a:bodyPr/>
        <a:lstStyle/>
        <a:p>
          <a:endParaRPr lang="en-US"/>
        </a:p>
      </dgm:t>
    </dgm:pt>
    <dgm:pt modelId="{9D21633F-7AAB-4397-A363-4D3FB80BE45E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600" dirty="0">
              <a:solidFill>
                <a:schemeClr val="accent5">
                  <a:lumMod val="75000"/>
                </a:schemeClr>
              </a:solidFill>
            </a:rPr>
            <a:t>Target Marketing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600" dirty="0">
              <a:solidFill>
                <a:schemeClr val="accent5">
                  <a:lumMod val="75000"/>
                </a:schemeClr>
              </a:solidFill>
            </a:rPr>
            <a:t>Document Clustering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600" dirty="0">
              <a:solidFill>
                <a:schemeClr val="accent5">
                  <a:lumMod val="75000"/>
                </a:schemeClr>
              </a:solidFill>
            </a:rPr>
            <a:t>Image Clustering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600" dirty="0">
              <a:solidFill>
                <a:schemeClr val="accent5">
                  <a:lumMod val="75000"/>
                </a:schemeClr>
              </a:solidFill>
            </a:rPr>
            <a:t>Social Network Analysis</a:t>
          </a:r>
        </a:p>
      </dgm:t>
    </dgm:pt>
    <dgm:pt modelId="{9D6FD78D-CF46-4C98-830F-5BC25E0B2697}" type="parTrans" cxnId="{7C0E2919-3412-404F-A90D-F07049E98F8D}">
      <dgm:prSet/>
      <dgm:spPr/>
      <dgm:t>
        <a:bodyPr/>
        <a:lstStyle/>
        <a:p>
          <a:endParaRPr lang="en-US"/>
        </a:p>
      </dgm:t>
    </dgm:pt>
    <dgm:pt modelId="{2344D0CB-215F-4707-B2A8-3E956658F9EF}" type="sibTrans" cxnId="{7C0E2919-3412-404F-A90D-F07049E98F8D}">
      <dgm:prSet/>
      <dgm:spPr/>
      <dgm:t>
        <a:bodyPr/>
        <a:lstStyle/>
        <a:p>
          <a:endParaRPr lang="en-US"/>
        </a:p>
      </dgm:t>
    </dgm:pt>
    <dgm:pt modelId="{803192A8-3DF3-B742-99ED-CBE5518D05E5}" type="pres">
      <dgm:prSet presAssocID="{ADFF2A3E-1909-4CD9-92B2-C7761589EA55}" presName="Name0" presStyleCnt="0">
        <dgm:presLayoutVars>
          <dgm:dir/>
          <dgm:resizeHandles val="exact"/>
        </dgm:presLayoutVars>
      </dgm:prSet>
      <dgm:spPr/>
    </dgm:pt>
    <dgm:pt modelId="{56B4BA09-61E2-3F4E-9E08-9F73E0FD46F1}" type="pres">
      <dgm:prSet presAssocID="{9DD784F3-7441-49B3-8F8A-653A6405D9D1}" presName="compNode" presStyleCnt="0"/>
      <dgm:spPr/>
    </dgm:pt>
    <dgm:pt modelId="{75823ECF-FB41-9E46-877E-1C3EC6A9C752}" type="pres">
      <dgm:prSet presAssocID="{9DD784F3-7441-49B3-8F8A-653A6405D9D1}" presName="pictRect" presStyleLbl="revTx" presStyleIdx="0" presStyleCnt="6" custScaleY="185783">
        <dgm:presLayoutVars>
          <dgm:chMax val="0"/>
          <dgm:bulletEnabled/>
        </dgm:presLayoutVars>
      </dgm:prSet>
      <dgm:spPr/>
    </dgm:pt>
    <dgm:pt modelId="{049FE698-6BCE-B14A-868A-559C98EB207E}" type="pres">
      <dgm:prSet presAssocID="{9DD784F3-7441-49B3-8F8A-653A6405D9D1}" presName="textRect" presStyleLbl="revTx" presStyleIdx="1" presStyleCnt="6" custLinFactNeighborX="2038" custLinFactNeighborY="9401">
        <dgm:presLayoutVars>
          <dgm:bulletEnabled/>
        </dgm:presLayoutVars>
      </dgm:prSet>
      <dgm:spPr/>
    </dgm:pt>
    <dgm:pt modelId="{E510CAE0-0B93-904C-82B7-FB1D352D6CDC}" type="pres">
      <dgm:prSet presAssocID="{782D3E36-58CE-4A67-BAFF-1D6A0B8BEDC9}" presName="sibTrans" presStyleLbl="sibTrans2D1" presStyleIdx="0" presStyleCnt="0"/>
      <dgm:spPr/>
    </dgm:pt>
    <dgm:pt modelId="{101D31A1-3EF0-D245-9AF0-D967EAB9606E}" type="pres">
      <dgm:prSet presAssocID="{A7F827A9-FDBF-4E15-B938-4CDB8C50AEA8}" presName="compNode" presStyleCnt="0"/>
      <dgm:spPr/>
    </dgm:pt>
    <dgm:pt modelId="{422F2772-867B-1C42-893A-69FB402F0530}" type="pres">
      <dgm:prSet presAssocID="{A7F827A9-FDBF-4E15-B938-4CDB8C50AEA8}" presName="pictRect" presStyleLbl="revTx" presStyleIdx="2" presStyleCnt="6" custLinFactNeighborX="1326" custLinFactNeighborY="-33532">
        <dgm:presLayoutVars>
          <dgm:chMax val="0"/>
          <dgm:bulletEnabled/>
        </dgm:presLayoutVars>
      </dgm:prSet>
      <dgm:spPr/>
    </dgm:pt>
    <dgm:pt modelId="{8870F923-B129-1D4D-89AC-FDFEDD54E4DD}" type="pres">
      <dgm:prSet presAssocID="{A7F827A9-FDBF-4E15-B938-4CDB8C50AEA8}" presName="textRect" presStyleLbl="revTx" presStyleIdx="3" presStyleCnt="6" custLinFactNeighborX="1326" custLinFactNeighborY="4477">
        <dgm:presLayoutVars>
          <dgm:bulletEnabled/>
        </dgm:presLayoutVars>
      </dgm:prSet>
      <dgm:spPr/>
    </dgm:pt>
    <dgm:pt modelId="{9F72D1A6-8B18-9247-96F0-FDA6FF570404}" type="pres">
      <dgm:prSet presAssocID="{6D334C1A-D70F-42A9-AF9C-649215D07C49}" presName="sibTrans" presStyleLbl="sibTrans2D1" presStyleIdx="0" presStyleCnt="0"/>
      <dgm:spPr/>
    </dgm:pt>
    <dgm:pt modelId="{087E39BD-1798-5549-8CE7-1AAFAB61EFDB}" type="pres">
      <dgm:prSet presAssocID="{C3424494-3F2F-4434-AF64-271B7F4F6C1D}" presName="compNode" presStyleCnt="0"/>
      <dgm:spPr/>
    </dgm:pt>
    <dgm:pt modelId="{8DB9559C-DCC5-AE44-A5B6-FA80DA219366}" type="pres">
      <dgm:prSet presAssocID="{C3424494-3F2F-4434-AF64-271B7F4F6C1D}" presName="pictRect" presStyleLbl="revTx" presStyleIdx="4" presStyleCnt="6" custLinFactNeighborY="-33532">
        <dgm:presLayoutVars>
          <dgm:chMax val="0"/>
          <dgm:bulletEnabled/>
        </dgm:presLayoutVars>
      </dgm:prSet>
      <dgm:spPr/>
    </dgm:pt>
    <dgm:pt modelId="{3529CC81-B863-1C43-B85D-87F1DBB6D8DC}" type="pres">
      <dgm:prSet presAssocID="{C3424494-3F2F-4434-AF64-271B7F4F6C1D}" presName="textRect" presStyleLbl="revTx" presStyleIdx="5" presStyleCnt="6" custLinFactNeighborY="5819">
        <dgm:presLayoutVars>
          <dgm:bulletEnabled/>
        </dgm:presLayoutVars>
      </dgm:prSet>
      <dgm:spPr/>
    </dgm:pt>
  </dgm:ptLst>
  <dgm:cxnLst>
    <dgm:cxn modelId="{DC837510-E666-4501-8A0D-051CDEFF8FE0}" srcId="{ADFF2A3E-1909-4CD9-92B2-C7761589EA55}" destId="{C3424494-3F2F-4434-AF64-271B7F4F6C1D}" srcOrd="2" destOrd="0" parTransId="{E8B7636B-176F-4C41-BFAF-8F7C5CD7023C}" sibTransId="{388783A0-7040-4B79-8E1E-660C0635A73B}"/>
    <dgm:cxn modelId="{7C0E2919-3412-404F-A90D-F07049E98F8D}" srcId="{C3424494-3F2F-4434-AF64-271B7F4F6C1D}" destId="{9D21633F-7AAB-4397-A363-4D3FB80BE45E}" srcOrd="0" destOrd="0" parTransId="{9D6FD78D-CF46-4C98-830F-5BC25E0B2697}" sibTransId="{2344D0CB-215F-4707-B2A8-3E956658F9EF}"/>
    <dgm:cxn modelId="{37D85225-5BAD-B84E-90CF-D8F3335D42E8}" type="presOf" srcId="{A7F827A9-FDBF-4E15-B938-4CDB8C50AEA8}" destId="{422F2772-867B-1C42-893A-69FB402F0530}" srcOrd="0" destOrd="0" presId="urn:microsoft.com/office/officeart/2024/3/layout/hArchList1"/>
    <dgm:cxn modelId="{0464C540-F2AF-EC48-8067-094A8E067631}" type="presOf" srcId="{C3424494-3F2F-4434-AF64-271B7F4F6C1D}" destId="{8DB9559C-DCC5-AE44-A5B6-FA80DA219366}" srcOrd="0" destOrd="0" presId="urn:microsoft.com/office/officeart/2024/3/layout/hArchList1"/>
    <dgm:cxn modelId="{6D472C45-6008-492B-9B0C-A6730A1C3055}" srcId="{ADFF2A3E-1909-4CD9-92B2-C7761589EA55}" destId="{9DD784F3-7441-49B3-8F8A-653A6405D9D1}" srcOrd="0" destOrd="0" parTransId="{9754F89D-96FD-46F7-8995-48A8C210FFD8}" sibTransId="{782D3E36-58CE-4A67-BAFF-1D6A0B8BEDC9}"/>
    <dgm:cxn modelId="{AF1F9664-D8B3-4AFA-AB0C-686692B1F039}" srcId="{9DD784F3-7441-49B3-8F8A-653A6405D9D1}" destId="{D626CFEA-B924-40E1-8AA5-9BEA782946AA}" srcOrd="0" destOrd="0" parTransId="{381C114B-8B23-42CF-B214-3098E45ECE3C}" sibTransId="{10999D20-0441-4C55-9473-06E255FA2CC4}"/>
    <dgm:cxn modelId="{6DA90968-736A-0A4E-8272-847422CE33FC}" type="presOf" srcId="{D626CFEA-B924-40E1-8AA5-9BEA782946AA}" destId="{049FE698-6BCE-B14A-868A-559C98EB207E}" srcOrd="0" destOrd="0" presId="urn:microsoft.com/office/officeart/2024/3/layout/hArchList1"/>
    <dgm:cxn modelId="{561F857E-C91E-428A-B273-EB39B5409223}" srcId="{A7F827A9-FDBF-4E15-B938-4CDB8C50AEA8}" destId="{DF812E1D-5CB5-4C60-9448-D1A2104A5E8E}" srcOrd="0" destOrd="0" parTransId="{639C74A7-51FE-4A0B-AF51-42F0683C94BF}" sibTransId="{31656CCA-8305-40B1-BC3E-10733E67481E}"/>
    <dgm:cxn modelId="{BC1B137F-58BD-0243-A31B-CC8A2C05724F}" type="presOf" srcId="{782D3E36-58CE-4A67-BAFF-1D6A0B8BEDC9}" destId="{E510CAE0-0B93-904C-82B7-FB1D352D6CDC}" srcOrd="0" destOrd="0" presId="urn:microsoft.com/office/officeart/2024/3/layout/hArchList1"/>
    <dgm:cxn modelId="{E004D380-9BA1-4409-A177-097E3E849231}" srcId="{ADFF2A3E-1909-4CD9-92B2-C7761589EA55}" destId="{A7F827A9-FDBF-4E15-B938-4CDB8C50AEA8}" srcOrd="1" destOrd="0" parTransId="{C1166A94-835D-4843-BF89-6D7E2DE77483}" sibTransId="{6D334C1A-D70F-42A9-AF9C-649215D07C49}"/>
    <dgm:cxn modelId="{0A56AF84-B6A2-154D-A24C-5A602B34A3A3}" type="presOf" srcId="{9DD784F3-7441-49B3-8F8A-653A6405D9D1}" destId="{75823ECF-FB41-9E46-877E-1C3EC6A9C752}" srcOrd="0" destOrd="0" presId="urn:microsoft.com/office/officeart/2024/3/layout/hArchList1"/>
    <dgm:cxn modelId="{8C7744CF-69B8-0849-8CF6-29A25FCC0FFD}" type="presOf" srcId="{DF812E1D-5CB5-4C60-9448-D1A2104A5E8E}" destId="{8870F923-B129-1D4D-89AC-FDFEDD54E4DD}" srcOrd="0" destOrd="0" presId="urn:microsoft.com/office/officeart/2024/3/layout/hArchList1"/>
    <dgm:cxn modelId="{D5294CD6-C9A2-F448-A010-6CD0517D57C4}" type="presOf" srcId="{6D334C1A-D70F-42A9-AF9C-649215D07C49}" destId="{9F72D1A6-8B18-9247-96F0-FDA6FF570404}" srcOrd="0" destOrd="0" presId="urn:microsoft.com/office/officeart/2024/3/layout/hArchList1"/>
    <dgm:cxn modelId="{FA03F9F9-A909-2D44-8E50-3C578F3DF595}" type="presOf" srcId="{9D21633F-7AAB-4397-A363-4D3FB80BE45E}" destId="{3529CC81-B863-1C43-B85D-87F1DBB6D8DC}" srcOrd="0" destOrd="0" presId="urn:microsoft.com/office/officeart/2024/3/layout/hArchList1"/>
    <dgm:cxn modelId="{887929FC-8EEA-584F-AAAB-E9B4382E0C70}" type="presOf" srcId="{ADFF2A3E-1909-4CD9-92B2-C7761589EA55}" destId="{803192A8-3DF3-B742-99ED-CBE5518D05E5}" srcOrd="0" destOrd="0" presId="urn:microsoft.com/office/officeart/2024/3/layout/hArchList1"/>
    <dgm:cxn modelId="{D5D88B99-9B03-864A-BC7D-247151361880}" type="presParOf" srcId="{803192A8-3DF3-B742-99ED-CBE5518D05E5}" destId="{56B4BA09-61E2-3F4E-9E08-9F73E0FD46F1}" srcOrd="0" destOrd="0" presId="urn:microsoft.com/office/officeart/2024/3/layout/hArchList1"/>
    <dgm:cxn modelId="{D2F7E8E0-8A45-3F45-8B8A-E37CBD7F288A}" type="presParOf" srcId="{56B4BA09-61E2-3F4E-9E08-9F73E0FD46F1}" destId="{75823ECF-FB41-9E46-877E-1C3EC6A9C752}" srcOrd="0" destOrd="0" presId="urn:microsoft.com/office/officeart/2024/3/layout/hArchList1"/>
    <dgm:cxn modelId="{8A166835-4D31-3A41-8EC1-F56DBF1B81C4}" type="presParOf" srcId="{56B4BA09-61E2-3F4E-9E08-9F73E0FD46F1}" destId="{049FE698-6BCE-B14A-868A-559C98EB207E}" srcOrd="1" destOrd="0" presId="urn:microsoft.com/office/officeart/2024/3/layout/hArchList1"/>
    <dgm:cxn modelId="{C2B94BB1-A531-9E49-A1AD-8815B3566202}" type="presParOf" srcId="{803192A8-3DF3-B742-99ED-CBE5518D05E5}" destId="{E510CAE0-0B93-904C-82B7-FB1D352D6CDC}" srcOrd="1" destOrd="0" presId="urn:microsoft.com/office/officeart/2024/3/layout/hArchList1"/>
    <dgm:cxn modelId="{A9D4AE77-F6E6-4149-9387-3D5148C9A31C}" type="presParOf" srcId="{803192A8-3DF3-B742-99ED-CBE5518D05E5}" destId="{101D31A1-3EF0-D245-9AF0-D967EAB9606E}" srcOrd="2" destOrd="0" presId="urn:microsoft.com/office/officeart/2024/3/layout/hArchList1"/>
    <dgm:cxn modelId="{7D8AF337-2BE5-2E47-82B6-B4D30C546A8D}" type="presParOf" srcId="{101D31A1-3EF0-D245-9AF0-D967EAB9606E}" destId="{422F2772-867B-1C42-893A-69FB402F0530}" srcOrd="0" destOrd="0" presId="urn:microsoft.com/office/officeart/2024/3/layout/hArchList1"/>
    <dgm:cxn modelId="{E1576C39-8E19-2145-8ECD-BAD3E71BF239}" type="presParOf" srcId="{101D31A1-3EF0-D245-9AF0-D967EAB9606E}" destId="{8870F923-B129-1D4D-89AC-FDFEDD54E4DD}" srcOrd="1" destOrd="0" presId="urn:microsoft.com/office/officeart/2024/3/layout/hArchList1"/>
    <dgm:cxn modelId="{D1F8576A-1A76-8745-8E17-E8845A411D6E}" type="presParOf" srcId="{803192A8-3DF3-B742-99ED-CBE5518D05E5}" destId="{9F72D1A6-8B18-9247-96F0-FDA6FF570404}" srcOrd="3" destOrd="0" presId="urn:microsoft.com/office/officeart/2024/3/layout/hArchList1"/>
    <dgm:cxn modelId="{FB9A1C75-72B9-6240-A83A-BA8FC628CBC8}" type="presParOf" srcId="{803192A8-3DF3-B742-99ED-CBE5518D05E5}" destId="{087E39BD-1798-5549-8CE7-1AAFAB61EFDB}" srcOrd="4" destOrd="0" presId="urn:microsoft.com/office/officeart/2024/3/layout/hArchList1"/>
    <dgm:cxn modelId="{C420606C-95E2-1A4F-B51D-2A26EB5B88ED}" type="presParOf" srcId="{087E39BD-1798-5549-8CE7-1AAFAB61EFDB}" destId="{8DB9559C-DCC5-AE44-A5B6-FA80DA219366}" srcOrd="0" destOrd="0" presId="urn:microsoft.com/office/officeart/2024/3/layout/hArchList1"/>
    <dgm:cxn modelId="{7EE25F3E-B87F-D546-AAF6-1BAF18B27332}" type="presParOf" srcId="{087E39BD-1798-5549-8CE7-1AAFAB61EFDB}" destId="{3529CC81-B863-1C43-B85D-87F1DBB6D8DC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23ECF-FB41-9E46-877E-1C3EC6A9C752}">
      <dsp:nvSpPr>
        <dsp:cNvPr id="0" name=""/>
        <dsp:cNvSpPr/>
      </dsp:nvSpPr>
      <dsp:spPr>
        <a:xfrm>
          <a:off x="0" y="0"/>
          <a:ext cx="2069032" cy="648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Advantages</a:t>
          </a:r>
        </a:p>
      </dsp:txBody>
      <dsp:txXfrm>
        <a:off x="0" y="0"/>
        <a:ext cx="2069032" cy="648700"/>
      </dsp:txXfrm>
    </dsp:sp>
    <dsp:sp modelId="{049FE698-6BCE-B14A-868A-559C98EB207E}">
      <dsp:nvSpPr>
        <dsp:cNvPr id="0" name=""/>
        <dsp:cNvSpPr/>
      </dsp:nvSpPr>
      <dsp:spPr>
        <a:xfrm>
          <a:off x="42166" y="498936"/>
          <a:ext cx="2069032" cy="314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5">
                  <a:lumMod val="75000"/>
                </a:schemeClr>
              </a:solidFill>
            </a:rPr>
            <a:t>Automatic No of Clusters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accent5">
                  <a:lumMod val="75000"/>
                </a:schemeClr>
              </a:solidFill>
            </a:rPr>
            <a:t>Exemplar based Clustering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>
              <a:solidFill>
                <a:schemeClr val="accent5">
                  <a:lumMod val="75000"/>
                </a:schemeClr>
              </a:solidFill>
            </a:rPr>
            <a:t>Handles Complex Structures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baseline="0" dirty="0"/>
        </a:p>
      </dsp:txBody>
      <dsp:txXfrm>
        <a:off x="42166" y="498936"/>
        <a:ext cx="2069032" cy="3142541"/>
      </dsp:txXfrm>
    </dsp:sp>
    <dsp:sp modelId="{422F2772-867B-1C42-893A-69FB402F0530}">
      <dsp:nvSpPr>
        <dsp:cNvPr id="0" name=""/>
        <dsp:cNvSpPr/>
      </dsp:nvSpPr>
      <dsp:spPr>
        <a:xfrm>
          <a:off x="2303371" y="0"/>
          <a:ext cx="2069032" cy="34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Disadvantages</a:t>
          </a:r>
        </a:p>
      </dsp:txBody>
      <dsp:txXfrm>
        <a:off x="2303371" y="0"/>
        <a:ext cx="2069032" cy="349171"/>
      </dsp:txXfrm>
    </dsp:sp>
    <dsp:sp modelId="{8870F923-B129-1D4D-89AC-FDFEDD54E4DD}">
      <dsp:nvSpPr>
        <dsp:cNvPr id="0" name=""/>
        <dsp:cNvSpPr/>
      </dsp:nvSpPr>
      <dsp:spPr>
        <a:xfrm>
          <a:off x="2303371" y="424053"/>
          <a:ext cx="2069032" cy="314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5">
                  <a:lumMod val="75000"/>
                </a:schemeClr>
              </a:solidFill>
            </a:rPr>
            <a:t>Computational Cost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5">
                  <a:lumMod val="75000"/>
                </a:schemeClr>
              </a:solidFill>
            </a:rPr>
            <a:t>Memory Usage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>
              <a:solidFill>
                <a:schemeClr val="accent5">
                  <a:lumMod val="75000"/>
                </a:schemeClr>
              </a:solidFill>
            </a:rPr>
            <a:t>Assumption of Globular Clusters</a:t>
          </a:r>
          <a:endParaRPr lang="en-US" sz="1400" b="0" kern="1200" dirty="0">
            <a:solidFill>
              <a:schemeClr val="accent5">
                <a:lumMod val="75000"/>
              </a:schemeClr>
            </a:solidFill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2303371" y="424053"/>
        <a:ext cx="2069032" cy="3142541"/>
      </dsp:txXfrm>
    </dsp:sp>
    <dsp:sp modelId="{8DB9559C-DCC5-AE44-A5B6-FA80DA219366}">
      <dsp:nvSpPr>
        <dsp:cNvPr id="0" name=""/>
        <dsp:cNvSpPr/>
      </dsp:nvSpPr>
      <dsp:spPr>
        <a:xfrm>
          <a:off x="4551872" y="0"/>
          <a:ext cx="2069032" cy="34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Uses</a:t>
          </a:r>
        </a:p>
      </dsp:txBody>
      <dsp:txXfrm>
        <a:off x="4551872" y="0"/>
        <a:ext cx="2069032" cy="349171"/>
      </dsp:txXfrm>
    </dsp:sp>
    <dsp:sp modelId="{3529CC81-B863-1C43-B85D-87F1DBB6D8DC}">
      <dsp:nvSpPr>
        <dsp:cNvPr id="0" name=""/>
        <dsp:cNvSpPr/>
      </dsp:nvSpPr>
      <dsp:spPr>
        <a:xfrm>
          <a:off x="4551872" y="424053"/>
          <a:ext cx="2069032" cy="314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0320" rIns="20320" bIns="2032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accent5">
                  <a:lumMod val="75000"/>
                </a:schemeClr>
              </a:solidFill>
            </a:rPr>
            <a:t>Target Marketing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accent5">
                  <a:lumMod val="75000"/>
                </a:schemeClr>
              </a:solidFill>
            </a:rPr>
            <a:t>Document Clustering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accent5">
                  <a:lumMod val="75000"/>
                </a:schemeClr>
              </a:solidFill>
            </a:rPr>
            <a:t>Image Clustering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accent5">
                  <a:lumMod val="75000"/>
                </a:schemeClr>
              </a:solidFill>
            </a:rPr>
            <a:t>Social Network Analysis</a:t>
          </a:r>
        </a:p>
      </dsp:txBody>
      <dsp:txXfrm>
        <a:off x="4551872" y="424053"/>
        <a:ext cx="2069032" cy="3142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8/27/25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8/27/25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ECB7-EC4E-9A2B-6ECF-98ED020EE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Affinity 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8680F-A55F-C7F6-D942-806C99909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238185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from sklearn.cluster import AffinityPropagation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 ap = AffinityPropagation(random_state=5)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ap.fit(X)</a:t>
            </a:r>
          </a:p>
        </p:txBody>
      </p:sp>
      <p:pic>
        <p:nvPicPr>
          <p:cNvPr id="7" name="Picture 6" descr="A group of colorful fireworks&#10;&#10;AI-generated content may be incorrect.">
            <a:extLst>
              <a:ext uri="{FF2B5EF4-FFF2-40B4-BE49-F238E27FC236}">
                <a16:creationId xmlns:a16="http://schemas.microsoft.com/office/drawing/2014/main" id="{28149D22-221E-4551-F5BB-F828CE4E0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9658" y="2367279"/>
            <a:ext cx="3860800" cy="2656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64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olorful dots in a white background&#10;&#10;AI-generated content may be incorrect.">
            <a:extLst>
              <a:ext uri="{FF2B5EF4-FFF2-40B4-BE49-F238E27FC236}">
                <a16:creationId xmlns:a16="http://schemas.microsoft.com/office/drawing/2014/main" id="{2DE244A1-8DFB-273F-12D8-2943AEF0D0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5175" r="-1" b="19805"/>
          <a:stretch>
            <a:fillRect/>
          </a:stretch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04617-2A40-92EB-397F-0968A734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Affinity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1FC4-2995-FCF3-5B70-D021A20F7938}"/>
              </a:ext>
            </a:extLst>
          </p:cNvPr>
          <p:cNvSpPr>
            <a:spLocks noGrp="1"/>
          </p:cNvSpPr>
          <p:nvPr>
            <p:ph idx="1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3696490" y="984739"/>
            <a:ext cx="7487978" cy="5787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No need to pre-specify the number of clusters</a:t>
            </a:r>
            <a:br>
              <a:rPr lang="en-IN" dirty="0"/>
            </a:br>
            <a:r>
              <a:rPr lang="en-IN" dirty="0"/>
              <a:t>Unlike K-Means, Affinity Propagation automatically decides how many clusters should exist.</a:t>
            </a:r>
          </a:p>
          <a:p>
            <a:r>
              <a:rPr lang="en-IN" sz="2400" b="1" dirty="0"/>
              <a:t>Message passing between data points</a:t>
            </a:r>
            <a:endParaRPr lang="en-IN" sz="2400" dirty="0"/>
          </a:p>
          <a:p>
            <a:pPr marL="0" indent="0">
              <a:buNone/>
            </a:pPr>
            <a:r>
              <a:rPr lang="en-IN" dirty="0"/>
              <a:t> Each data point exchanges messages with others.</a:t>
            </a:r>
          </a:p>
          <a:p>
            <a:pPr marL="0" indent="0">
              <a:buNone/>
            </a:pPr>
            <a:r>
              <a:rPr lang="en-IN" dirty="0"/>
              <a:t> Messages are </a:t>
            </a:r>
            <a:r>
              <a:rPr lang="en-IN" b="1" dirty="0"/>
              <a:t>not</a:t>
            </a:r>
            <a:r>
              <a:rPr lang="en-IN" dirty="0"/>
              <a:t> sent to everyone — they are sent mainly to potential </a:t>
            </a:r>
            <a:r>
              <a:rPr lang="en-IN" b="1" dirty="0"/>
              <a:t>exemplars</a:t>
            </a:r>
            <a:r>
              <a:rPr lang="en-IN" dirty="0"/>
              <a:t> (cluster leaders).</a:t>
            </a:r>
          </a:p>
          <a:p>
            <a:r>
              <a:rPr lang="en-IN" sz="2400" b="1" dirty="0"/>
              <a:t>Exemplars (Cluster leaders)</a:t>
            </a:r>
            <a:endParaRPr lang="en-IN" sz="2400" dirty="0"/>
          </a:p>
          <a:p>
            <a:pPr marL="0" indent="0">
              <a:buNone/>
            </a:pPr>
            <a:r>
              <a:rPr lang="en-IN" dirty="0"/>
              <a:t>An exemplar is a data point that represents a cluster.</a:t>
            </a:r>
          </a:p>
          <a:p>
            <a:pPr marL="0" indent="0">
              <a:buNone/>
            </a:pPr>
            <a:r>
              <a:rPr lang="en-IN" dirty="0"/>
              <a:t>All data points assigned to that exemplar share similar features/characteristics.</a:t>
            </a:r>
          </a:p>
          <a:p>
            <a:pPr marL="0" indent="0">
              <a:buNone/>
            </a:pPr>
            <a:r>
              <a:rPr lang="en-IN" dirty="0"/>
              <a:t>Exemplars </a:t>
            </a:r>
            <a:r>
              <a:rPr lang="en-IN" b="1" dirty="0"/>
              <a:t>define the clusters</a:t>
            </a:r>
            <a:r>
              <a:rPr lang="en-IN" dirty="0"/>
              <a:t>.</a:t>
            </a:r>
          </a:p>
          <a:p>
            <a:r>
              <a:rPr lang="en-IN" sz="2400" b="1" dirty="0"/>
              <a:t>When new data arrives</a:t>
            </a:r>
            <a:endParaRPr lang="en-IN" sz="2400" dirty="0"/>
          </a:p>
          <a:p>
            <a:pPr marL="0" indent="0">
              <a:buNone/>
            </a:pPr>
            <a:r>
              <a:rPr lang="en-IN" dirty="0"/>
              <a:t>The new point automatically joins the nearest exemplar’s cluster.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949019C6-0669-A6F1-FC01-4C8EDAB97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38" y="984739"/>
            <a:ext cx="2436058" cy="218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F4EA-CF2A-7063-B5FF-27BF24F1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20" y="951722"/>
            <a:ext cx="2947482" cy="12834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spc="-100" dirty="0"/>
              <a:t>Affinity Propagation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B819392-A314-8FBD-186C-245425C2C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algorithm alternates between updating responsibility and availability messages until convergence, which is typically determined by stability in exemplar assignments or after a set number of iterations.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diagram of a network&#10;&#10;AI-generated content may be incorrect.">
            <a:extLst>
              <a:ext uri="{FF2B5EF4-FFF2-40B4-BE49-F238E27FC236}">
                <a16:creationId xmlns:a16="http://schemas.microsoft.com/office/drawing/2014/main" id="{F47AAF76-DCD7-2D09-D6EC-6D51A18401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243" b="7485"/>
          <a:stretch>
            <a:fillRect/>
          </a:stretch>
        </p:blipFill>
        <p:spPr>
          <a:xfrm>
            <a:off x="3764830" y="951722"/>
            <a:ext cx="7772401" cy="47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7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BADFB89B-CC11-4B93-090D-AACA96010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4F81BC"/>
              </a:clrFrom>
              <a:clrTo>
                <a:srgbClr val="4F81BC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351338" y="1347787"/>
            <a:ext cx="6350000" cy="415290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80FC58-75E7-21F4-3311-F347BCCD92D9}"/>
              </a:ext>
            </a:extLst>
          </p:cNvPr>
          <p:cNvSpPr txBox="1"/>
          <p:nvPr/>
        </p:nvSpPr>
        <p:spPr>
          <a:xfrm>
            <a:off x="140677" y="1209822"/>
            <a:ext cx="32074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Think of a classroom where students are looking for group leaders.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Students (data points) first suggest who would be the best leader (</a:t>
            </a:r>
            <a:r>
              <a:rPr lang="en-IN" b="1" dirty="0"/>
              <a:t>responsibility</a:t>
            </a:r>
            <a:r>
              <a:rPr lang="en-IN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Then potential leaders decide whether they can take on more members (</a:t>
            </a:r>
            <a:r>
              <a:rPr lang="en-IN" b="1" dirty="0"/>
              <a:t>availability</a:t>
            </a:r>
            <a:r>
              <a:rPr lang="en-IN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some rounds of communication, the strongest leaders (exemplars) remain, and students gather under them → forming clusters.</a:t>
            </a:r>
          </a:p>
        </p:txBody>
      </p:sp>
    </p:spTree>
    <p:extLst>
      <p:ext uri="{BB962C8B-B14F-4D97-AF65-F5344CB8AC3E}">
        <p14:creationId xmlns:p14="http://schemas.microsoft.com/office/powerpoint/2010/main" val="157264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Rectangle 2067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9D00C-8026-BAC8-3222-EC28D44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" y="1298447"/>
            <a:ext cx="4019048" cy="45255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spc="-100" dirty="0"/>
              <a:t>Two Types of Messages:</a:t>
            </a:r>
            <a:br>
              <a:rPr lang="en-US" sz="2000" b="1" spc="-100" dirty="0"/>
            </a:br>
            <a:br>
              <a:rPr lang="en-US" sz="2000" b="1" spc="-100" dirty="0"/>
            </a:br>
            <a:r>
              <a:rPr lang="en-US" sz="2000" b="1" spc="-100" dirty="0">
                <a:solidFill>
                  <a:srgbClr val="FF0000"/>
                </a:solidFill>
              </a:rPr>
              <a:t>Responsibility (r):</a:t>
            </a:r>
            <a:br>
              <a:rPr lang="en-US" sz="2000" spc="-100" dirty="0"/>
            </a:br>
            <a:r>
              <a:rPr lang="en-US" sz="2000" b="1" spc="-100" dirty="0"/>
              <a:t>“How suitable is this candidate exemplar for me?”</a:t>
            </a:r>
            <a:br>
              <a:rPr lang="en-US" sz="2000" spc="-100" dirty="0"/>
            </a:br>
            <a:r>
              <a:rPr lang="en-US" sz="2000" spc="-100" dirty="0"/>
              <a:t>A measure of how well one data point fits under another as its leader.</a:t>
            </a:r>
            <a:br>
              <a:rPr lang="en-US" sz="2000" spc="-100" dirty="0"/>
            </a:br>
            <a:br>
              <a:rPr lang="en-US" sz="2000" spc="-100" dirty="0"/>
            </a:br>
            <a:r>
              <a:rPr lang="en-US" sz="2000" b="1" spc="-100" dirty="0">
                <a:solidFill>
                  <a:srgbClr val="FF0000"/>
                </a:solidFill>
              </a:rPr>
              <a:t>Availability (a):</a:t>
            </a:r>
            <a:br>
              <a:rPr lang="en-US" sz="2000" b="1" spc="-100" dirty="0"/>
            </a:br>
            <a:r>
              <a:rPr lang="en-US" sz="2000" b="1" spc="-100" dirty="0"/>
              <a:t>“Am I really available to be your leader?”</a:t>
            </a:r>
            <a:br>
              <a:rPr lang="en-US" sz="2000" spc="-100" dirty="0"/>
            </a:br>
            <a:r>
              <a:rPr lang="en-US" sz="2000" spc="-100" dirty="0"/>
              <a:t>It checks whether a candidate exemplar is supported by other data points.</a:t>
            </a:r>
            <a:br>
              <a:rPr lang="en-US" sz="2000" spc="-100" dirty="0"/>
            </a:br>
            <a:r>
              <a:rPr lang="en-US" sz="2000" spc="-100" dirty="0"/>
              <a:t>If not, it essentially says: </a:t>
            </a:r>
            <a:r>
              <a:rPr lang="en-US" sz="2000" i="1" spc="-100" dirty="0"/>
              <a:t>“I don’t match you well, try another exemplar.”</a:t>
            </a:r>
            <a:br>
              <a:rPr lang="en-US" sz="1500" spc="-100" dirty="0"/>
            </a:br>
            <a:endParaRPr lang="en-US" sz="1500" spc="-100" dirty="0"/>
          </a:p>
        </p:txBody>
      </p:sp>
      <p:pic>
        <p:nvPicPr>
          <p:cNvPr id="6" name="Content Placeholder 5" descr="A diagram of a candidate and a candidate&#10;&#10;AI-generated content may be incorrect.">
            <a:extLst>
              <a:ext uri="{FF2B5EF4-FFF2-40B4-BE49-F238E27FC236}">
                <a16:creationId xmlns:a16="http://schemas.microsoft.com/office/drawing/2014/main" id="{BCF4C0FF-B034-2813-E1D3-2FE723DAC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3723" y="1451429"/>
            <a:ext cx="6927427" cy="34637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2076" name="Rectangle 2075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26A58-CD8F-9365-A81D-6B2C40D3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Affinity Propagation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D2E0017-6871-71AB-82D0-7E17B3737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266420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4361606" y="1664096"/>
          <a:ext cx="6627377" cy="3491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79E8D-D555-025B-1604-C72E632D12DA}"/>
              </a:ext>
            </a:extLst>
          </p:cNvPr>
          <p:cNvSpPr txBox="1"/>
          <p:nvPr/>
        </p:nvSpPr>
        <p:spPr>
          <a:xfrm>
            <a:off x="3758811" y="4383257"/>
            <a:ext cx="7230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Python Code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from sklearn.cluster import AffinityPropagation</a:t>
            </a: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ap = AffinityPropagation(random_state= 3)</a:t>
            </a:r>
          </a:p>
          <a:p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y_aff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ap.fit_predict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5167954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1614</TotalTime>
  <Words>381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Frame</vt:lpstr>
      <vt:lpstr>Affinity Propagation</vt:lpstr>
      <vt:lpstr>    Affinity Propagation</vt:lpstr>
      <vt:lpstr>Affinity Propagation</vt:lpstr>
      <vt:lpstr>PowerPoint Presentation</vt:lpstr>
      <vt:lpstr>Two Types of Messages:  Responsibility (r): “How suitable is this candidate exemplar for me?” A measure of how well one data point fits under another as its leader.  Availability (a): “Am I really available to be your leader?” It checks whether a candidate exemplar is supported by other data points. If not, it essentially says: “I don’t match you well, try another exemplar.” </vt:lpstr>
      <vt:lpstr>Affinity 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 raj</dc:creator>
  <cp:lastModifiedBy>mohan raj</cp:lastModifiedBy>
  <cp:revision>2</cp:revision>
  <dcterms:created xsi:type="dcterms:W3CDTF">2025-08-27T03:05:28Z</dcterms:created>
  <dcterms:modified xsi:type="dcterms:W3CDTF">2025-08-28T05:59:43Z</dcterms:modified>
</cp:coreProperties>
</file>