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 fontScale="90000"/>
          </a:bodyPr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 fontScale="95455"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 fontScale="95833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 fontScale="95833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 fontScale="93750"/>
          </a:bodyPr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 fontScale="93750"/>
          </a:bodyPr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/>
          <p:nvPr/>
        </p:nvSpPr>
        <p:spPr>
          <a:xfrm>
            <a:off x="266933" y="912960"/>
            <a:ext cx="8610133" cy="1574281"/>
          </a:xfrm>
          <a:prstGeom prst="ellipseRibbon2"/>
          <a:solidFill>
            <a:srgbClr val="FFE100"/>
          </a:solidFill>
          <a:ln w="50800">
            <a:solidFill>
              <a:srgbClr val="02A5E3"/>
            </a:solidFill>
            <a:prstDash val="solid"/>
          </a:ln>
        </p:spPr>
        <p:txBody>
          <a:bodyPr anchor="ctr"/>
          <a:p>
            <a:pPr algn="ctr" lvl="4"/>
            <a:endParaRPr lang="en-US"/>
          </a:p>
        </p:txBody>
      </p:sp>
      <p:sp>
        <p:nvSpPr>
          <p:cNvPr id="1048587" name=""/>
          <p:cNvSpPr txBox="1"/>
          <p:nvPr/>
        </p:nvSpPr>
        <p:spPr>
          <a:xfrm>
            <a:off x="2010476" y="1234753"/>
            <a:ext cx="4852390" cy="561341"/>
          </a:xfrm>
          <a:prstGeom prst="rect"/>
          <a:ln>
            <a:noFill/>
            <a:prstDash val="solid"/>
          </a:ln>
        </p:spPr>
        <p:txBody>
          <a:bodyPr anchor="ctr" anchorCtr="1" rtlCol="0" wrap="square">
            <a:spAutoFit/>
          </a:bodyPr>
          <a:p>
            <a:pPr algn="ctr" lvl="0">
              <a:lnSpc>
                <a:spcPct val="100000"/>
              </a:lnSpc>
            </a:pP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yee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Analysis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g 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x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l </a:t>
            </a:r>
            <a:endParaRPr sz="2000" lang="en-US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2200953" y="3428999"/>
            <a:ext cx="6203422" cy="2560321"/>
          </a:xfrm>
          <a:prstGeom prst="rect"/>
          <a:ln>
            <a:noFill/>
            <a:prstDash val="solid"/>
          </a:ln>
        </p:spPr>
        <p:txBody>
          <a:bodyPr anchor="b" rtlCol="0" wrap="square">
            <a:spAutoFit/>
          </a:bodyPr>
          <a:p>
            <a:pPr lvl="0">
              <a:lnSpc>
                <a:spcPct val="150000"/>
              </a:lnSpc>
            </a:pP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S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t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u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d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n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t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N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a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m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: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I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n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d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h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u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m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a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t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h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i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.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</a:t>
            </a:r>
            <a:endParaRPr b="0" sz="1800" lang="en-US">
              <a:solidFill>
                <a:srgbClr val="000080"/>
              </a:solidFill>
              <a:latin typeface="Noto Sans Syriac Eastern"/>
              <a:ea typeface="Noto Sans Syriac Eastern"/>
              <a:cs typeface="Noto Sans Oriya UI"/>
            </a:endParaRPr>
          </a:p>
          <a:p>
            <a:pPr lvl="0">
              <a:lnSpc>
                <a:spcPct val="150000"/>
              </a:lnSpc>
            </a:pP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R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g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i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st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er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N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o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.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: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3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1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2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2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0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5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5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7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9</a:t>
            </a:r>
            <a:endParaRPr b="0" sz="1800" lang="en-US">
              <a:solidFill>
                <a:srgbClr val="000080"/>
              </a:solidFill>
              <a:latin typeface="Noto Sans Syriac Eastern"/>
              <a:ea typeface="Noto Sans Syriac Eastern"/>
              <a:cs typeface="Noto Sans Oriya UI"/>
            </a:endParaRPr>
          </a:p>
          <a:p>
            <a:pPr lvl="0">
              <a:lnSpc>
                <a:spcPct val="150000"/>
              </a:lnSpc>
            </a:pP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D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p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a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r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t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ment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.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: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B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.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c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o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m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(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G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n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r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a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l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)</a:t>
            </a:r>
            <a:endParaRPr b="0" sz="1800" lang="en-US">
              <a:solidFill>
                <a:srgbClr val="000080"/>
              </a:solidFill>
              <a:latin typeface="Noto Sans Syriac Eastern"/>
              <a:ea typeface="Noto Sans Syriac Eastern"/>
              <a:cs typeface="Noto Sans Oriya UI"/>
            </a:endParaRPr>
          </a:p>
          <a:p>
            <a:pPr lvl="0">
              <a:lnSpc>
                <a:spcPct val="150000"/>
              </a:lnSpc>
            </a:pP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C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o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l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l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ege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: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S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r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i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M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u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t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h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u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k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u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maran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A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r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t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s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a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n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d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S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c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i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e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nce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 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College</a:t>
            </a:r>
            <a:r>
              <a:rPr b="0" sz="2000" lang="en-US">
                <a:solidFill>
                  <a:srgbClr val="000080"/>
                </a:solidFill>
                <a:latin typeface="Noto Sans Syriac Eastern"/>
                <a:ea typeface="Noto Sans Syriac Eastern"/>
                <a:cs typeface="Noto Sans Oriya UI"/>
              </a:rPr>
              <a:t>.</a:t>
            </a:r>
            <a:endParaRPr b="0" sz="2000" lang="en-US">
              <a:solidFill>
                <a:srgbClr val="000080"/>
              </a:solidFill>
              <a:latin typeface="Noto Sans Syriac Eastern"/>
              <a:ea typeface="Noto Sans Syriac Eastern"/>
              <a:cs typeface="Noto Sans Oriya UI"/>
            </a:endParaRPr>
          </a:p>
        </p:txBody>
      </p:sp>
      <p:sp>
        <p:nvSpPr>
          <p:cNvPr id="1048589" name=""/>
          <p:cNvSpPr txBox="1"/>
          <p:nvPr/>
        </p:nvSpPr>
        <p:spPr>
          <a:xfrm rot="21600000">
            <a:off x="2571999" y="0"/>
            <a:ext cx="4594461" cy="2072641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0" name=""/>
          <p:cNvSpPr/>
          <p:nvPr/>
        </p:nvSpPr>
        <p:spPr>
          <a:xfrm>
            <a:off x="478282" y="3885609"/>
            <a:ext cx="509128" cy="509128"/>
          </a:xfrm>
          <a:prstGeom prst="star5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591" name=""/>
          <p:cNvSpPr/>
          <p:nvPr/>
        </p:nvSpPr>
        <p:spPr>
          <a:xfrm>
            <a:off x="987409" y="2781865"/>
            <a:ext cx="809119" cy="809119"/>
          </a:xfrm>
          <a:prstGeom prst="star5"/>
          <a:solidFill>
            <a:srgbClr val="99CCFF"/>
          </a:solidFill>
          <a:ln w="25400">
            <a:solidFill>
              <a:srgbClr val="1C7D4E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592" name=""/>
          <p:cNvSpPr/>
          <p:nvPr/>
        </p:nvSpPr>
        <p:spPr>
          <a:xfrm>
            <a:off x="5896654" y="2624772"/>
            <a:ext cx="1606228" cy="1606228"/>
          </a:xfrm>
          <a:prstGeom prst="star5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593" name=""/>
          <p:cNvSpPr/>
          <p:nvPr/>
        </p:nvSpPr>
        <p:spPr>
          <a:xfrm>
            <a:off x="4436670" y="5989319"/>
            <a:ext cx="634816" cy="634816"/>
          </a:xfrm>
          <a:prstGeom prst="star5"/>
          <a:solidFill>
            <a:srgbClr val="02A5E3"/>
          </a:solidFill>
          <a:ln w="25400">
            <a:solidFill>
              <a:srgbClr val="1C7D4E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594" name=""/>
          <p:cNvSpPr/>
          <p:nvPr/>
        </p:nvSpPr>
        <p:spPr>
          <a:xfrm>
            <a:off x="8096190" y="3922815"/>
            <a:ext cx="616368" cy="616368"/>
          </a:xfrm>
          <a:prstGeom prst="star5"/>
          <a:solidFill>
            <a:srgbClr val="02A5E3"/>
          </a:solidFill>
          <a:ln w="25400">
            <a:solidFill>
              <a:srgbClr val="1C7D4E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>
            <a:spLocks noGrp="1"/>
          </p:cNvSpPr>
          <p:nvPr>
            <p:ph type="title"/>
          </p:nvPr>
        </p:nvSpPr>
        <p:spPr>
          <a:ln w="50800">
            <a:solidFill>
              <a:srgbClr val="02A5E3"/>
            </a:solidFill>
            <a:prstDash val="solid"/>
          </a:ln>
        </p:spPr>
        <p:txBody>
          <a:bodyPr/>
          <a:p>
            <a:pPr algn="ctr"/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Medium"/>
                <a:ea typeface="vivo type 简 Medium"/>
              </a:rPr>
              <a:t>Conclusion</a:t>
            </a:r>
            <a:endParaRPr lang="en-US" u="sng">
              <a:effectLst>
                <a:outerShdw algn="br" blurRad="38100" dir="2700000" dist="38100" rotWithShape="0">
                  <a:srgbClr val="000000"/>
                </a:outerShdw>
              </a:effectLst>
              <a:latin typeface="vivo type 简 Medium"/>
              <a:ea typeface="vivo type 简 Medium"/>
            </a:endParaRPr>
          </a:p>
        </p:txBody>
      </p:sp>
      <p:sp>
        <p:nvSpPr>
          <p:cNvPr id="1048632" name=""/>
          <p:cNvSpPr>
            <a:spLocks noGrp="1"/>
          </p:cNvSpPr>
          <p:nvPr>
            <p:ph idx="1"/>
          </p:nvPr>
        </p:nvSpPr>
        <p:spPr>
          <a:xfrm>
            <a:off x="459796" y="2091696"/>
            <a:ext cx="8055553" cy="4085267"/>
          </a:xfrm>
        </p:spPr>
        <p:txBody>
          <a:bodyPr>
            <a:normAutofit/>
          </a:bodyPr>
          <a:p>
            <a:pPr algn="ctr"/>
            <a:r>
              <a:rPr b="1" sz="2800" lang="en-US">
                <a:latin typeface="Zawgyi-One"/>
                <a:ea typeface="vivo type 简 Bold"/>
                <a:cs typeface="Zawgyi-One"/>
              </a:rPr>
              <a:t>+ Logistics management is a vital part of modern business operation it can help business and improve efficiency reduce costs, and enhance customer experiencce here are some logistics companies in india</a:t>
            </a:r>
            <a:endParaRPr b="1" sz="2800" lang="en-US">
              <a:latin typeface="Zawgyi-One"/>
              <a:ea typeface="vivo type 简 Bold"/>
              <a:cs typeface="Zawgyi-One"/>
            </a:endParaRPr>
          </a:p>
          <a:p>
            <a:pPr algn="ctr"/>
            <a:r>
              <a:rPr b="1" sz="2800" lang="en-US">
                <a:latin typeface="Zawgyi-One"/>
                <a:ea typeface="vivo type 简 Bold"/>
                <a:cs typeface="Zawgyi-One"/>
              </a:rPr>
              <a:t>+ In conclusion logistics management is a critical component of modern business operation, and its importances cannot be overstated.</a:t>
            </a:r>
            <a:endParaRPr b="1" sz="2800" lang="en-US">
              <a:latin typeface="Zawgyi-One"/>
              <a:ea typeface="vivo type 简 Bold"/>
              <a:cs typeface="Zawgyi-One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V="1">
            <a:off x="2835738" y="5991850"/>
            <a:ext cx="3526797" cy="58751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 rot="21600000">
            <a:off x="794482" y="2545107"/>
            <a:ext cx="5750968" cy="2987041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b="0" sz="3200" i="0" lang="en-US" u="sng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vivo type 简 Heavy"/>
              <a:ea typeface="vivo type 简 Heavy"/>
              <a:cs typeface="Noto Serif Malayalam"/>
            </a:endParaRPr>
          </a:p>
          <a:p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E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M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P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L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O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YEE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 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 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 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P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E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R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F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O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RMANCE 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A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N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ALYSIS 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U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S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I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NG </a:t>
            </a:r>
            <a:r>
              <a:rPr b="0" sz="3200" i="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vivo type 简 Heavy"/>
                <a:ea typeface="vivo type 简 Heavy"/>
                <a:cs typeface="Noto Serif Malayalam"/>
              </a:rPr>
              <a:t>EXCEL </a:t>
            </a:r>
            <a:endParaRPr b="0" sz="3200" i="0" lang="en-US" u="sng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vivo type 简 Heavy"/>
              <a:ea typeface="vivo type 简 Heavy"/>
              <a:cs typeface="Noto Serif Malayalam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224265" y="260165"/>
            <a:ext cx="5659960" cy="2545108"/>
          </a:xfrm>
          <a:prstGeom prst="rect"/>
        </p:spPr>
      </p:pic>
      <p:sp>
        <p:nvSpPr>
          <p:cNvPr id="1048596" name=""/>
          <p:cNvSpPr/>
          <p:nvPr/>
        </p:nvSpPr>
        <p:spPr>
          <a:xfrm>
            <a:off x="538107" y="2324368"/>
            <a:ext cx="512749" cy="441477"/>
          </a:xfrm>
          <a:prstGeom prst="hexagon"/>
          <a:solidFill>
            <a:srgbClr val="99CCFF"/>
          </a:solidFill>
          <a:ln>
            <a:solidFill>
              <a:srgbClr val="92D04F"/>
            </a:solidFill>
            <a:prstDash val="solid"/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597" name=""/>
          <p:cNvSpPr/>
          <p:nvPr/>
        </p:nvSpPr>
        <p:spPr>
          <a:xfrm flipV="1">
            <a:off x="6805222" y="3133798"/>
            <a:ext cx="1050903" cy="904829"/>
          </a:xfrm>
          <a:prstGeom prst="hexagon"/>
          <a:solidFill>
            <a:srgbClr val="3399FF"/>
          </a:solidFill>
          <a:ln>
            <a:solidFill>
              <a:srgbClr val="92D04F"/>
            </a:solidFill>
            <a:prstDash val="solid"/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598" name=""/>
          <p:cNvSpPr/>
          <p:nvPr/>
        </p:nvSpPr>
        <p:spPr>
          <a:xfrm flipV="1">
            <a:off x="5768296" y="4246102"/>
            <a:ext cx="421275" cy="362718"/>
          </a:xfrm>
          <a:prstGeom prst="hexagon"/>
          <a:solidFill>
            <a:srgbClr val="02A5E3"/>
          </a:solidFill>
          <a:ln>
            <a:solidFill>
              <a:srgbClr val="92D04F"/>
            </a:solidFill>
            <a:prstDash val="solid"/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599" name=""/>
          <p:cNvSpPr/>
          <p:nvPr/>
        </p:nvSpPr>
        <p:spPr>
          <a:xfrm>
            <a:off x="7241329" y="4608819"/>
            <a:ext cx="1229590" cy="1058678"/>
          </a:xfrm>
          <a:prstGeom prst="hexagon"/>
          <a:solidFill>
            <a:srgbClr val="99CCFF"/>
          </a:solidFill>
          <a:ln>
            <a:solidFill>
              <a:srgbClr val="92D04F"/>
            </a:solidFill>
            <a:prstDash val="solid"/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00" name=""/>
          <p:cNvSpPr/>
          <p:nvPr/>
        </p:nvSpPr>
        <p:spPr>
          <a:xfrm flipV="0">
            <a:off x="525305" y="1532718"/>
            <a:ext cx="538353" cy="463523"/>
          </a:xfrm>
          <a:prstGeom prst="hexagon"/>
          <a:solidFill>
            <a:srgbClr val="3399FF"/>
          </a:solidFill>
          <a:ln>
            <a:solidFill>
              <a:srgbClr val="92D04F"/>
            </a:solidFill>
            <a:prstDash val="solid"/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01" name=""/>
          <p:cNvSpPr/>
          <p:nvPr/>
        </p:nvSpPr>
        <p:spPr>
          <a:xfrm>
            <a:off x="1814076" y="986537"/>
            <a:ext cx="359351" cy="309402"/>
          </a:xfrm>
          <a:prstGeom prst="hexagon"/>
          <a:solidFill>
            <a:srgbClr val="99CCFF"/>
          </a:solidFill>
          <a:ln>
            <a:solidFill>
              <a:srgbClr val="92D04F"/>
            </a:solidFill>
            <a:prstDash val="solid"/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0481" y="564353"/>
            <a:ext cx="4501518" cy="5729295"/>
          </a:xfrm>
          <a:prstGeom prst="rect"/>
        </p:spPr>
      </p:pic>
      <p:sp>
        <p:nvSpPr>
          <p:cNvPr id="1048607" name=""/>
          <p:cNvSpPr txBox="1"/>
          <p:nvPr/>
        </p:nvSpPr>
        <p:spPr>
          <a:xfrm rot="14132">
            <a:off x="4124141" y="1132400"/>
            <a:ext cx="5169077" cy="571500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latin typeface="Noto Serif CJK JP"/>
                <a:ea typeface="Noto Serif CJK JP"/>
                <a:cs typeface="Noto Serif Bengali"/>
              </a:rPr>
              <a:t>To write a problem statement on employee performance, you need to identify the specific area of performance that is problematic, such as low productivity, high absenteeism, or poor quality of work.</a:t>
            </a:r>
            <a:endParaRPr sz="2800" lang="en-US">
              <a:solidFill>
                <a:srgbClr val="000000"/>
              </a:solidFill>
              <a:latin typeface="Noto Serif CJK JP"/>
              <a:ea typeface="Noto Serif CJK JP"/>
              <a:cs typeface="Noto Serif Bengali"/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3792643" y="245583"/>
            <a:ext cx="4551680" cy="637540"/>
          </a:xfrm>
          <a:prstGeom prst="rect"/>
          <a:ln w="25400">
            <a:solidFill>
              <a:srgbClr val="808080"/>
            </a:solidFill>
            <a:prstDash val="solid"/>
          </a:ln>
        </p:spPr>
        <p:txBody>
          <a:bodyPr rtlCol="0" vert="horz" wrap="square">
            <a:spAutoFit/>
          </a:bodyPr>
          <a:p>
            <a:pPr lvl="1"/>
            <a:r>
              <a:rPr b="1" sz="3600" lang="en-US" u="sng">
                <a:solidFill>
                  <a:srgbClr val="002060"/>
                </a:solidFill>
                <a:latin typeface="Barlow Semi Condensed Light"/>
                <a:ea typeface="vivo type 简 Bold"/>
              </a:rPr>
              <a:t>1.</a:t>
            </a:r>
            <a:r>
              <a:rPr b="1" sz="3600" lang="en-US" u="sng">
                <a:solidFill>
                  <a:srgbClr val="002060"/>
                </a:solidFill>
                <a:latin typeface="Barlow Semi Condensed Light"/>
                <a:ea typeface="vivo type 简 Bold"/>
              </a:rPr>
              <a:t> </a:t>
            </a:r>
            <a:r>
              <a:rPr b="1" sz="3600" lang="en-US" u="sng">
                <a:solidFill>
                  <a:srgbClr val="002060"/>
                </a:solidFill>
                <a:latin typeface="Barlow Semi Condensed Light"/>
                <a:ea typeface="vivo type 简 Bold"/>
              </a:rPr>
              <a:t>Problem</a:t>
            </a:r>
            <a:r>
              <a:rPr b="1" sz="3600" lang="en-US" u="sng">
                <a:solidFill>
                  <a:srgbClr val="002060"/>
                </a:solidFill>
                <a:latin typeface="Barlow Semi Condensed Light"/>
                <a:ea typeface="vivo type 简 Bold"/>
              </a:rPr>
              <a:t> </a:t>
            </a:r>
            <a:r>
              <a:rPr b="1" sz="3600" lang="en-US" u="sng">
                <a:solidFill>
                  <a:srgbClr val="002060"/>
                </a:solidFill>
                <a:latin typeface="Barlow Semi Condensed Light"/>
                <a:ea typeface="vivo type 简 Bold"/>
              </a:rPr>
              <a:t>s</a:t>
            </a:r>
            <a:r>
              <a:rPr b="1" sz="3600" lang="en-US" u="sng">
                <a:solidFill>
                  <a:srgbClr val="002060"/>
                </a:solidFill>
                <a:latin typeface="Barlow Semi Condensed Light"/>
                <a:ea typeface="vivo type 简 Bold"/>
              </a:rPr>
              <a:t>t</a:t>
            </a:r>
            <a:r>
              <a:rPr b="1" sz="3600" lang="en-US" u="sng">
                <a:solidFill>
                  <a:srgbClr val="002060"/>
                </a:solidFill>
                <a:latin typeface="Barlow Semi Condensed Light"/>
                <a:ea typeface="vivo type 简 Bold"/>
              </a:rPr>
              <a:t>a</a:t>
            </a:r>
            <a:r>
              <a:rPr b="1" sz="3600" lang="en-US" u="sng">
                <a:solidFill>
                  <a:srgbClr val="002060"/>
                </a:solidFill>
                <a:latin typeface="Barlow Semi Condensed Light"/>
                <a:ea typeface="vivo type 简 Bold"/>
              </a:rPr>
              <a:t>t</a:t>
            </a:r>
            <a:r>
              <a:rPr b="1" sz="3600" lang="en-US" u="sng">
                <a:solidFill>
                  <a:srgbClr val="002060"/>
                </a:solidFill>
                <a:latin typeface="Barlow Semi Condensed Light"/>
                <a:ea typeface="vivo type 简 Bold"/>
              </a:rPr>
              <a:t>ement </a:t>
            </a:r>
            <a:endParaRPr b="1" sz="2800" lang="en-US" u="sng">
              <a:solidFill>
                <a:srgbClr val="002060"/>
              </a:solidFill>
              <a:latin typeface="Barlow Semi Condensed Light"/>
              <a:ea typeface="vivo type 简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>
          <a:noFill/>
          <a:ln w="38100">
            <a:solidFill>
              <a:srgbClr val="0070C0"/>
            </a:solidFill>
            <a:prstDash val="solid"/>
          </a:ln>
        </p:spPr>
        <p:txBody>
          <a:bodyPr/>
          <a:p>
            <a:pPr algn="ctr"/>
            <a:r>
              <a:rPr b="1" lang="en-US" u="sng">
                <a:latin typeface="方正藏文新白体OT_Unicode"/>
                <a:cs typeface="方正藏文新白体OT_Unicode"/>
              </a:rPr>
              <a:t>2.Project</a:t>
            </a:r>
            <a:r>
              <a:rPr b="1" lang="en-US" u="sng">
                <a:latin typeface="方正藏文新白体OT_Unicode"/>
                <a:cs typeface="方正藏文新白体OT_Unicode"/>
              </a:rPr>
              <a:t> </a:t>
            </a:r>
            <a:r>
              <a:rPr b="1" lang="en-US" u="sng">
                <a:latin typeface="方正藏文新白体OT_Unicode"/>
                <a:cs typeface="方正藏文新白体OT_Unicode"/>
              </a:rPr>
              <a:t>o</a:t>
            </a:r>
            <a:r>
              <a:rPr b="1" lang="en-US" u="sng">
                <a:latin typeface="方正藏文新白体OT_Unicode"/>
                <a:cs typeface="方正藏文新白体OT_Unicode"/>
              </a:rPr>
              <a:t>v</a:t>
            </a:r>
            <a:r>
              <a:rPr b="1" lang="en-US" u="sng">
                <a:latin typeface="方正藏文新白体OT_Unicode"/>
                <a:cs typeface="方正藏文新白体OT_Unicode"/>
              </a:rPr>
              <a:t>e</a:t>
            </a:r>
            <a:r>
              <a:rPr b="1" lang="en-US" u="sng">
                <a:latin typeface="方正藏文新白体OT_Unicode"/>
                <a:cs typeface="方正藏文新白体OT_Unicode"/>
              </a:rPr>
              <a:t>r</a:t>
            </a:r>
            <a:r>
              <a:rPr b="1" lang="en-US" u="sng">
                <a:latin typeface="方正藏文新白体OT_Unicode"/>
                <a:cs typeface="方正藏文新白体OT_Unicode"/>
              </a:rPr>
              <a:t>view </a:t>
            </a:r>
            <a:endParaRPr b="1" lang="en-US" u="sng">
              <a:latin typeface="方正藏文新白体OT_Unicode"/>
              <a:cs typeface="方正藏文新白体OT_Unicode"/>
            </a:endParaRPr>
          </a:p>
        </p:txBody>
      </p:sp>
      <p:sp>
        <p:nvSpPr>
          <p:cNvPr id="1048610" name="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p>
            <a:r>
              <a:rPr b="1" i="0" lang="en-US">
                <a:effectLst/>
                <a:latin typeface="汉仪旗黑-45S"/>
                <a:ea typeface="汉仪旗黑-45S"/>
                <a:cs typeface="方正藏文新白体OT_Unicode"/>
              </a:rPr>
              <a:t>To design and implement an Excel-based system for tracking and evaluating employee performance, providing insights for data-driven decision-making.</a:t>
            </a:r>
            <a:endParaRPr b="1" i="0" lang="en-US">
              <a:effectLst/>
              <a:latin typeface="汉仪旗黑-45S"/>
              <a:ea typeface="汉仪旗黑-45S"/>
              <a:cs typeface="方正藏文新白体OT_Unicode"/>
            </a:endParaRPr>
          </a:p>
          <a:p>
            <a:r>
              <a:rPr b="1" i="0" lang="en-US">
                <a:effectLst/>
                <a:latin typeface="汉仪旗黑-45S"/>
                <a:ea typeface="汉仪旗黑-45S"/>
                <a:cs typeface="方正藏文新白体OT_Unicode"/>
              </a:rPr>
              <a:t>*Scope:*</a:t>
            </a:r>
            <a:endParaRPr b="1" i="0" lang="en-US">
              <a:effectLst/>
              <a:latin typeface="汉仪旗黑-45S"/>
              <a:ea typeface="汉仪旗黑-45S"/>
              <a:cs typeface="方正藏文新白体OT_Unicode"/>
            </a:endParaRPr>
          </a:p>
          <a:p>
            <a:r>
              <a:rPr b="1" i="0" lang="en-US">
                <a:effectLst/>
                <a:latin typeface="汉仪旗黑-45S"/>
                <a:ea typeface="汉仪旗黑-45S"/>
                <a:cs typeface="方正藏文新白体OT_Unicode"/>
              </a:rPr>
              <a:t>- Develop an Excel template for collecting and analyzing employee performance data</a:t>
            </a:r>
            <a:endParaRPr b="1" i="0" lang="en-US">
              <a:effectLst/>
              <a:latin typeface="汉仪旗黑-45S"/>
              <a:ea typeface="汉仪旗黑-45S"/>
              <a:cs typeface="方正藏文新白体OT_Unicode"/>
            </a:endParaRPr>
          </a:p>
          <a:p>
            <a:r>
              <a:rPr b="1" i="0" lang="en-US">
                <a:effectLst/>
                <a:latin typeface="汉仪旗黑-45S"/>
                <a:ea typeface="汉仪旗黑-45S"/>
                <a:cs typeface="方正藏文新白体OT_Unicode"/>
              </a:rPr>
              <a:t>- Create performance metrics and KPIs aligned with company goals</a:t>
            </a:r>
            <a:endParaRPr b="1" i="0" lang="en-US">
              <a:effectLst/>
              <a:latin typeface="汉仪旗黑-45S"/>
              <a:ea typeface="汉仪旗黑-45S"/>
              <a:cs typeface="方正藏文新白体OT_Unicode"/>
            </a:endParaRPr>
          </a:p>
          <a:p>
            <a:r>
              <a:rPr b="1" i="0" lang="en-US">
                <a:effectLst/>
                <a:latin typeface="汉仪旗黑-45S"/>
                <a:ea typeface="汉仪旗黑-45S"/>
                <a:cs typeface="方正藏文新白体OT_Unicode"/>
              </a:rPr>
              <a:t>- Design employee scorecards for tracking individual performance</a:t>
            </a:r>
            <a:endParaRPr b="1" i="0" lang="en-US">
              <a:effectLst/>
              <a:latin typeface="汉仪旗黑-45S"/>
              <a:ea typeface="汉仪旗黑-45S"/>
              <a:cs typeface="方正藏文新白体OT_Unicode"/>
            </a:endParaRPr>
          </a:p>
          <a:p>
            <a:r>
              <a:rPr b="1" i="0" lang="en-US">
                <a:effectLst/>
                <a:latin typeface="汉仪旗黑-45S"/>
                <a:ea typeface="汉仪旗黑-45S"/>
                <a:cs typeface="方正藏文新白体OT_Unicode"/>
              </a:rPr>
              <a:t>- Generate reports for management and HR to inform development strategies</a:t>
            </a:r>
            <a:endParaRPr b="1" i="0" lang="en-US">
              <a:effectLst/>
              <a:latin typeface="汉仪旗黑-45S"/>
              <a:ea typeface="汉仪旗黑-45S"/>
              <a:cs typeface="方正藏文新白体OT_Unicode"/>
            </a:endParaRPr>
          </a:p>
        </p:txBody>
      </p:sp>
      <p:sp>
        <p:nvSpPr>
          <p:cNvPr id="1048611" name=""/>
          <p:cNvSpPr/>
          <p:nvPr/>
        </p:nvSpPr>
        <p:spPr>
          <a:xfrm>
            <a:off x="5905501" y="6176962"/>
            <a:ext cx="490758" cy="490758"/>
          </a:xfrm>
          <a:prstGeom prst="ellipse"/>
          <a:solidFill>
            <a:srgbClr val="FFFF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12" name=""/>
          <p:cNvSpPr/>
          <p:nvPr/>
        </p:nvSpPr>
        <p:spPr>
          <a:xfrm>
            <a:off x="6396259" y="6535450"/>
            <a:ext cx="645101" cy="645101"/>
          </a:xfrm>
          <a:prstGeom prst="ellipse"/>
          <a:solidFill>
            <a:srgbClr val="FFFF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13" name=""/>
          <p:cNvSpPr/>
          <p:nvPr/>
        </p:nvSpPr>
        <p:spPr>
          <a:xfrm>
            <a:off x="7803086" y="6204459"/>
            <a:ext cx="463261" cy="463261"/>
          </a:xfrm>
          <a:prstGeom prst="ellipse"/>
          <a:solidFill>
            <a:srgbClr val="FFFF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14" name=""/>
          <p:cNvSpPr/>
          <p:nvPr/>
        </p:nvSpPr>
        <p:spPr>
          <a:xfrm>
            <a:off x="-380231" y="4645560"/>
            <a:ext cx="760463" cy="760463"/>
          </a:xfrm>
          <a:prstGeom prst="ellipse"/>
          <a:solidFill>
            <a:srgbClr val="FFFF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15" name=""/>
          <p:cNvSpPr/>
          <p:nvPr/>
        </p:nvSpPr>
        <p:spPr>
          <a:xfrm>
            <a:off x="7015109" y="-557787"/>
            <a:ext cx="787977" cy="787977"/>
          </a:xfrm>
          <a:prstGeom prst="ellipse"/>
          <a:solidFill>
            <a:srgbClr val="FFFF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16" name=""/>
          <p:cNvSpPr/>
          <p:nvPr/>
        </p:nvSpPr>
        <p:spPr>
          <a:xfrm>
            <a:off x="4749511" y="2683742"/>
            <a:ext cx="387163" cy="387163"/>
          </a:xfrm>
          <a:prstGeom prst="ellipse"/>
          <a:solidFill>
            <a:srgbClr val="FFFF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17" name=""/>
          <p:cNvSpPr/>
          <p:nvPr/>
        </p:nvSpPr>
        <p:spPr>
          <a:xfrm>
            <a:off x="-90047" y="3429000"/>
            <a:ext cx="470280" cy="470280"/>
          </a:xfrm>
          <a:prstGeom prst="ellipse"/>
          <a:solidFill>
            <a:srgbClr val="FFFF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3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.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W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h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o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 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a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r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e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 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t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h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e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 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e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n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d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 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u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s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e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r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s</a:t>
            </a:r>
            <a:r>
              <a:rPr b="1" lang="en-US">
                <a:latin typeface="方正藏文新白体OT_Unicode"/>
                <a:ea typeface="汉仪旗黑-30S"/>
                <a:cs typeface="方正藏文新白体OT_Unicode"/>
              </a:rPr>
              <a:t>?</a:t>
            </a:r>
            <a:endParaRPr b="1" lang="en-US">
              <a:latin typeface="方正藏文新白体OT_Unicode"/>
              <a:ea typeface="汉仪旗黑-30S"/>
              <a:cs typeface="方正藏文新白体OT_Unicode"/>
            </a:endParaRPr>
          </a:p>
        </p:txBody>
      </p:sp>
      <p:sp>
        <p:nvSpPr>
          <p:cNvPr id="1048622" name=""/>
          <p:cNvSpPr>
            <a:spLocks noGrp="1"/>
          </p:cNvSpPr>
          <p:nvPr>
            <p:ph idx="1"/>
          </p:nvPr>
        </p:nvSpPr>
        <p:spPr/>
        <p:txBody>
          <a:bodyPr anchor="t" anchorCtr="1">
            <a:normAutofit fontScale="57143" lnSpcReduction="20000"/>
          </a:bodyPr>
          <a:p>
            <a:pPr>
              <a:buFont typeface="Wingdings" charset="2"/>
              <a:buChar char="ü"/>
            </a:pPr>
            <a:r>
              <a:rPr b="1" sz="3200" lang="en-US" u="sng">
                <a:solidFill>
                  <a:srgbClr val="002060"/>
                </a:solidFill>
                <a:latin typeface="Jomolhari"/>
                <a:cs typeface="Jomolhari"/>
              </a:rPr>
              <a:t>The end users of the Employee Performance Analysis project are:</a:t>
            </a:r>
            <a:endParaRPr b="1" lang="en-US" u="sng">
              <a:solidFill>
                <a:srgbClr val="002060"/>
              </a:solidFill>
              <a:latin typeface="Jomolhari"/>
              <a:cs typeface="Jomolhari"/>
            </a:endParaRPr>
          </a:p>
          <a:p>
            <a:pPr algn="l">
              <a:lnSpc>
                <a:spcPct val="100000"/>
              </a:lnSpc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  <a:cs typeface="Noto Sans Devanagari"/>
              </a:rPr>
              <a:t>1. Managers</a:t>
            </a:r>
            <a:endParaRPr lang="en-US">
              <a:latin typeface="vivo type 简 Regular"/>
              <a:ea typeface="vivo type 简 Regular"/>
              <a:cs typeface="Noto Sans Devanagari"/>
            </a:endParaRPr>
          </a:p>
          <a:p>
            <a:pPr algn="l">
              <a:lnSpc>
                <a:spcPct val="100000"/>
              </a:lnSpc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  <a:cs typeface="Noto Sans Devanagari"/>
              </a:rPr>
              <a:t>2. HR Professionals</a:t>
            </a:r>
            <a:endParaRPr lang="en-US">
              <a:latin typeface="vivo type 简 Regular"/>
              <a:ea typeface="vivo type 简 Regular"/>
              <a:cs typeface="Noto Sans Devanagari"/>
            </a:endParaRPr>
          </a:p>
          <a:p>
            <a:pPr algn="l">
              <a:lnSpc>
                <a:spcPct val="100000"/>
              </a:lnSpc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  <a:cs typeface="Noto Sans Devanagari"/>
              </a:rPr>
              <a:t>3. Employees</a:t>
            </a:r>
            <a:endParaRPr lang="en-US">
              <a:latin typeface="vivo type 简 Regular"/>
              <a:ea typeface="vivo type 简 Regular"/>
              <a:cs typeface="Noto Sans Devanagari"/>
            </a:endParaRPr>
          </a:p>
          <a:p>
            <a:pPr algn="l">
              <a:lnSpc>
                <a:spcPct val="100000"/>
              </a:lnSpc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  <a:cs typeface="Noto Sans Devanagari"/>
              </a:rPr>
              <a:t>4. Team Leads</a:t>
            </a:r>
            <a:endParaRPr lang="en-US">
              <a:latin typeface="vivo type 简 Regular"/>
              <a:ea typeface="vivo type 简 Regular"/>
              <a:cs typeface="Noto Sans Devanagari"/>
            </a:endParaRPr>
          </a:p>
          <a:p>
            <a:pPr algn="l">
              <a:lnSpc>
                <a:spcPct val="100000"/>
              </a:lnSpc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  <a:cs typeface="Noto Sans Devanagari"/>
              </a:rPr>
              <a:t>5. Department Heads</a:t>
            </a:r>
            <a:endParaRPr lang="en-US">
              <a:latin typeface="vivo type 简 Regular"/>
              <a:ea typeface="vivo type 简 Regular"/>
              <a:cs typeface="Noto Sans Devanagari"/>
            </a:endParaRPr>
          </a:p>
          <a:p>
            <a:pPr algn="l">
              <a:lnSpc>
                <a:spcPct val="100000"/>
              </a:lnSpc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  <a:cs typeface="Noto Sans Devanagari"/>
              </a:rPr>
              <a:t>6. Senior Leadership</a:t>
            </a:r>
            <a:endParaRPr lang="en-US">
              <a:latin typeface="vivo type 简 Regular"/>
              <a:ea typeface="vivo type 简 Regular"/>
              <a:cs typeface="Noto Sans Devanagari"/>
            </a:endParaRPr>
          </a:p>
          <a:p>
            <a:pPr algn="l">
              <a:lnSpc>
                <a:spcPct val="100000"/>
              </a:lnSpc>
              <a:buFont typeface="Wingdings" charset="2"/>
              <a:buChar char="ü"/>
            </a:pPr>
            <a:r>
              <a:rPr b="1" sz="3200" lang="en-US" u="sng">
                <a:solidFill>
                  <a:srgbClr val="002060"/>
                </a:solidFill>
                <a:latin typeface="Jomolhari"/>
                <a:ea typeface="汉仪力量vivo黑测试"/>
                <a:cs typeface="Jomolhari"/>
              </a:rPr>
              <a:t>These individuals will use the Excel-based performance analysis system to:</a:t>
            </a:r>
            <a:endParaRPr b="1" lang="en-US" u="sng">
              <a:solidFill>
                <a:srgbClr val="002060"/>
              </a:solidFill>
              <a:latin typeface="Jomolhari"/>
              <a:ea typeface="汉仪力量vivo黑测试"/>
              <a:cs typeface="Jomolhari"/>
            </a:endParaRPr>
          </a:p>
          <a:p>
            <a:pPr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</a:rPr>
              <a:t>- Track employee performance</a:t>
            </a:r>
            <a:endParaRPr lang="en-US">
              <a:latin typeface="vivo type 简 Regular"/>
              <a:ea typeface="vivo type 简 Regular"/>
            </a:endParaRPr>
          </a:p>
          <a:p>
            <a:pPr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</a:rPr>
              <a:t>- Identify areas for improvement</a:t>
            </a:r>
            <a:endParaRPr lang="en-US">
              <a:latin typeface="vivo type 简 Regular"/>
              <a:ea typeface="vivo type 简 Regular"/>
            </a:endParaRPr>
          </a:p>
          <a:p>
            <a:pPr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</a:rPr>
              <a:t>- Develop growth plans</a:t>
            </a:r>
            <a:endParaRPr lang="en-US">
              <a:latin typeface="vivo type 简 Regular"/>
              <a:ea typeface="vivo type 简 Regular"/>
            </a:endParaRPr>
          </a:p>
          <a:p>
            <a:pPr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</a:rPr>
              <a:t>- Make informed decisions</a:t>
            </a:r>
            <a:endParaRPr lang="en-US">
              <a:latin typeface="vivo type 简 Regular"/>
              <a:ea typeface="vivo type 简 Regular"/>
            </a:endParaRPr>
          </a:p>
          <a:p>
            <a:pPr>
              <a:buFont typeface="Wingdings" charset="2"/>
              <a:buChar char="n"/>
            </a:pPr>
            <a:r>
              <a:rPr lang="en-US">
                <a:latin typeface="vivo type 简 Regular"/>
                <a:ea typeface="vivo type 简 Regular"/>
              </a:rPr>
              <a:t>- Enhance overall performance management.</a:t>
            </a:r>
            <a:endParaRPr lang="en-US">
              <a:latin typeface="vivo type 简 Regular"/>
              <a:ea typeface="vivo type 简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"/>
          <p:cNvSpPr>
            <a:spLocks noGrp="1"/>
          </p:cNvSpPr>
          <p:nvPr>
            <p:ph type="title"/>
          </p:nvPr>
        </p:nvSpPr>
        <p:spPr>
          <a:xfrm rot="9735454" flipV="1">
            <a:off x="-196140" y="274809"/>
            <a:ext cx="4436469" cy="2441032"/>
          </a:xfrm>
        </p:spPr>
        <p:txBody>
          <a:bodyPr>
            <a:noAutofit/>
          </a:bodyPr>
          <a:p>
            <a:pPr algn="ctr"/>
            <a:r>
              <a:rPr b="1" sz="36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方正藏文新白体OT_Unicode"/>
                <a:ea typeface="汉仪力量vivo黑测试"/>
                <a:cs typeface="方正藏文新白体OT_Unicode"/>
              </a:rPr>
              <a:t>4.OUR</a:t>
            </a:r>
            <a:r>
              <a:rPr b="1" sz="36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方正藏文新白体OT_Unicode"/>
                <a:ea typeface="汉仪力量vivo黑测试"/>
                <a:cs typeface="方正藏文新白体OT_Unicode"/>
              </a:rPr>
              <a:t> SOLUTION</a:t>
            </a:r>
            <a:r>
              <a:rPr b="1" sz="36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方正藏文新白体OT_Unicode"/>
                <a:ea typeface="汉仪力量vivo黑测试"/>
                <a:cs typeface="方正藏文新白体OT_Unicode"/>
              </a:rPr>
              <a:t> </a:t>
            </a:r>
            <a:r>
              <a:rPr b="1" sz="36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方正藏文新白体OT_Unicode"/>
                <a:ea typeface="汉仪力量vivo黑测试"/>
                <a:cs typeface="方正藏文新白体OT_Unicode"/>
              </a:rPr>
              <a:t>AND ITS VALUE PROPOSITION</a:t>
            </a:r>
            <a:endParaRPr b="1" sz="3600" i="0" lang="en-US" u="sng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方正藏文新白体OT_Unicode"/>
              <a:ea typeface="汉仪力量vivo黑测试"/>
              <a:cs typeface="方正藏文新白体OT_Unicode"/>
            </a:endParaRPr>
          </a:p>
        </p:txBody>
      </p:sp>
      <p:sp>
        <p:nvSpPr>
          <p:cNvPr id="1048624" name=""/>
          <p:cNvSpPr>
            <a:spLocks noGrp="1"/>
          </p:cNvSpPr>
          <p:nvPr>
            <p:ph idx="1"/>
          </p:nvPr>
        </p:nvSpPr>
        <p:spPr>
          <a:xfrm>
            <a:off x="2236370" y="2604370"/>
            <a:ext cx="6730711" cy="3728342"/>
          </a:xfrm>
        </p:spPr>
        <p:txBody>
          <a:bodyPr>
            <a:normAutofit/>
          </a:bodyPr>
          <a:p>
            <a:r>
              <a:rPr lang="en-US">
                <a:latin typeface="Barlow Semi Condensed SemiBold"/>
                <a:cs typeface="方正藏文新白体OT_Unicode"/>
              </a:rPr>
              <a:t>Know your target customer understand your target customer in detail.</a:t>
            </a:r>
            <a:endParaRPr lang="en-US">
              <a:latin typeface="Barlow Semi Condensed SemiBold"/>
              <a:cs typeface="方正藏文新白体OT_Unicode"/>
            </a:endParaRPr>
          </a:p>
          <a:p>
            <a:r>
              <a:rPr lang="en-US">
                <a:latin typeface="Barlow Semi Condensed SemiBold"/>
                <a:cs typeface="方正藏文新白体OT_Unicode"/>
              </a:rPr>
              <a:t> Understand your business your business strengths.</a:t>
            </a:r>
            <a:endParaRPr lang="en-US">
              <a:latin typeface="Barlow Semi Condensed SemiBold"/>
              <a:cs typeface="方正藏文新白体OT_Unicode"/>
            </a:endParaRPr>
          </a:p>
          <a:p>
            <a:r>
              <a:rPr lang="en-US">
                <a:latin typeface="Barlow Semi Condensed SemiBold"/>
                <a:cs typeface="方正藏文新白体OT_Unicode"/>
              </a:rPr>
              <a:t>Explain the value explain how your product or service offer value.</a:t>
            </a:r>
            <a:endParaRPr lang="en-US">
              <a:latin typeface="Barlow Semi Condensed SemiBold"/>
              <a:cs typeface="方正藏文新白体OT_Unicode"/>
            </a:endParaRPr>
          </a:p>
          <a:p>
            <a:r>
              <a:rPr lang="en-US">
                <a:latin typeface="Barlow Semi Condensed SemiBold"/>
                <a:cs typeface="方正藏文新白体OT_Unicode"/>
              </a:rPr>
              <a:t>Track the market monitor what competitors are doing Quantify your value your offers</a:t>
            </a:r>
            <a:endParaRPr lang="en-US">
              <a:latin typeface="Barlow Semi Condensed SemiBold"/>
              <a:cs typeface="方正藏文新白体OT_Unicode"/>
            </a:endParaRPr>
          </a:p>
          <a:p>
            <a:r>
              <a:rPr lang="en-US">
                <a:latin typeface="Barlow Semi Condensed SemiBold"/>
                <a:cs typeface="方正藏文新白体OT_Unicode"/>
              </a:rPr>
              <a:t>Use interactive content to promote your value proposition.</a:t>
            </a:r>
            <a:endParaRPr lang="en-US">
              <a:latin typeface="Barlow Semi Condensed SemiBold"/>
              <a:cs typeface="方正藏文新白体OT_Uni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4800" lang="en-US" u="sng">
                <a:latin typeface="Bebas"/>
                <a:ea typeface="Noto Sans CJK TC"/>
              </a:rPr>
              <a:t>5</a:t>
            </a:r>
            <a:r>
              <a:rPr sz="4800" lang="en-US" u="sng">
                <a:latin typeface="Bebas"/>
                <a:ea typeface="Noto Sans CJK TC"/>
              </a:rPr>
              <a:t>.</a:t>
            </a:r>
            <a:r>
              <a:rPr sz="4800" lang="en-US" u="sng">
                <a:latin typeface="Bebas"/>
                <a:ea typeface="Noto Sans CJK TC"/>
              </a:rPr>
              <a:t>Dataset Descriptio</a:t>
            </a:r>
            <a:r>
              <a:rPr sz="4800" lang="en-US" u="sng">
                <a:latin typeface="Bebas"/>
                <a:ea typeface="Noto Sans CJK TC"/>
              </a:rPr>
              <a:t>n</a:t>
            </a:r>
            <a:endParaRPr lang="en-US" u="sng">
              <a:latin typeface="Bebas"/>
              <a:ea typeface="Noto Sans CJK TC"/>
            </a:endParaRPr>
          </a:p>
        </p:txBody>
      </p:sp>
      <p:sp>
        <p:nvSpPr>
          <p:cNvPr id="104862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i="0" lang="en-US">
                <a:latin typeface="Noto Sans CJK TC"/>
                <a:ea typeface="Noto Sans CJK TC"/>
              </a:rPr>
              <a:t>A logistics company dataset may include information about the content of shipment and how to delivery them to their intended destination.</a:t>
            </a:r>
            <a:endParaRPr b="1" i="0" lang="en-US">
              <a:latin typeface="Noto Sans CJK TC"/>
              <a:ea typeface="Noto Sans CJK TC"/>
            </a:endParaRPr>
          </a:p>
          <a:p>
            <a:r>
              <a:rPr b="1" i="0" lang="en-US">
                <a:latin typeface="Noto Sans CJK TC"/>
                <a:ea typeface="Noto Sans CJK TC"/>
              </a:rPr>
              <a:t>It may also include information about the logistics company services which could included both international and domestics operations.</a:t>
            </a:r>
            <a:endParaRPr b="1" i="0" lang="en-US">
              <a:latin typeface="Noto Sans CJK TC"/>
              <a:ea typeface="Noto Sans CJK T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title"/>
          </p:nvPr>
        </p:nvSpPr>
        <p:spPr>
          <a:xfrm>
            <a:off x="3584862" y="1635363"/>
            <a:ext cx="5817568" cy="1005543"/>
          </a:xfrm>
        </p:spPr>
        <p:txBody>
          <a:bodyPr>
            <a:noAutofit/>
          </a:bodyPr>
          <a:p>
            <a:pPr algn="ctr"/>
            <a:r>
              <a:rPr b="1" sz="3600" lang="en-US" u="sng">
                <a:solidFill>
                  <a:srgbClr val="02A5E3"/>
                </a:solidFill>
                <a:effectLst/>
                <a:latin typeface="Bebas"/>
                <a:ea typeface="Noto Sans CJK TC"/>
              </a:rPr>
              <a:t>6</a:t>
            </a:r>
            <a:r>
              <a:rPr b="1" sz="3600" lang="en-US" u="sng">
                <a:solidFill>
                  <a:srgbClr val="02A5E3"/>
                </a:solidFill>
                <a:effectLst/>
                <a:latin typeface="Bebas"/>
                <a:ea typeface="Noto Sans CJK TC"/>
              </a:rPr>
              <a:t>.THE</a:t>
            </a:r>
            <a:r>
              <a:rPr b="1" sz="3600" lang="en-US" u="sng">
                <a:solidFill>
                  <a:srgbClr val="02A5E3"/>
                </a:solidFill>
                <a:effectLst/>
                <a:latin typeface="Bebas"/>
                <a:ea typeface="Noto Sans CJK TC"/>
              </a:rPr>
              <a:t> "WOW" IN OUR SOLUTION</a:t>
            </a:r>
            <a:endParaRPr b="1" sz="3600" lang="en-US" u="sng">
              <a:solidFill>
                <a:srgbClr val="02A5E3"/>
              </a:solidFill>
              <a:effectLst/>
              <a:latin typeface="Bebas"/>
              <a:ea typeface="Noto Sans CJK TC"/>
            </a:endParaRPr>
          </a:p>
        </p:txBody>
      </p:sp>
      <p:sp>
        <p:nvSpPr>
          <p:cNvPr id="1048628" name=""/>
          <p:cNvSpPr>
            <a:spLocks noGrp="1"/>
          </p:cNvSpPr>
          <p:nvPr>
            <p:ph idx="1"/>
          </p:nvPr>
        </p:nvSpPr>
        <p:spPr>
          <a:xfrm>
            <a:off x="3265575" y="3373233"/>
            <a:ext cx="5878425" cy="3484767"/>
          </a:xfrm>
        </p:spPr>
        <p:txBody>
          <a:bodyPr>
            <a:normAutofit fontScale="93750"/>
          </a:bodyPr>
          <a:p>
            <a:r>
              <a:rPr b="1" sz="1600" lang="en-US">
                <a:latin typeface="AW Chinatown Grotesque"/>
                <a:ea typeface="9.1 launcher Bold final 2"/>
              </a:rPr>
              <a:t>WOW express is a logistics a company that offeres end to end solutions for e-commerce companies in india. They have over 100 centers in 50 cities and handle 70,000- 75,000 shipments per day.</a:t>
            </a:r>
            <a:endParaRPr b="1" sz="1600" lang="en-US">
              <a:latin typeface="AW Chinatown Grotesque"/>
              <a:ea typeface="9.1 launcher Bold final 2"/>
            </a:endParaRPr>
          </a:p>
          <a:p>
            <a:r>
              <a:rPr b="1" sz="1600" lang="en-US">
                <a:latin typeface="AW Chinatown Grotesque"/>
                <a:ea typeface="9.1 launcher Bold final 2"/>
              </a:rPr>
              <a:t>WOW express's services include:</a:t>
            </a:r>
            <a:endParaRPr b="1" sz="1600" lang="en-US">
              <a:latin typeface="AW Chinatown Grotesque"/>
              <a:ea typeface="9.1 launcher Bold final 2"/>
            </a:endParaRPr>
          </a:p>
          <a:p>
            <a:r>
              <a:rPr b="1" sz="1600" lang="en-US">
                <a:latin typeface="AW Chinatown Grotesque"/>
                <a:ea typeface="9.1 launcher Bold final 2"/>
              </a:rPr>
              <a:t>First mile pickups</a:t>
            </a:r>
            <a:endParaRPr b="1" sz="1600" lang="en-US">
              <a:latin typeface="AW Chinatown Grotesque"/>
              <a:ea typeface="9.1 launcher Bold final 2"/>
            </a:endParaRPr>
          </a:p>
          <a:p>
            <a:r>
              <a:rPr b="1" sz="1600" lang="en-US">
                <a:latin typeface="AW Chinatown Grotesque"/>
                <a:ea typeface="9.1 launcher Bold final 2"/>
              </a:rPr>
              <a:t>Intra and intercity movement</a:t>
            </a:r>
            <a:endParaRPr b="1" sz="1600" lang="en-US">
              <a:latin typeface="AW Chinatown Grotesque"/>
              <a:ea typeface="9.1 launcher Bold final 2"/>
            </a:endParaRPr>
          </a:p>
          <a:p>
            <a:r>
              <a:rPr b="1" sz="1600" lang="en-US">
                <a:latin typeface="AW Chinatown Grotesque"/>
                <a:ea typeface="9.1 launcher Bold final 2"/>
              </a:rPr>
              <a:t>last mile deliveries</a:t>
            </a:r>
            <a:endParaRPr b="1" sz="1600" lang="en-US">
              <a:latin typeface="AW Chinatown Grotesque"/>
              <a:ea typeface="9.1 launcher Bold final 2"/>
            </a:endParaRPr>
          </a:p>
          <a:p>
            <a:r>
              <a:rPr b="1" sz="1600" lang="en-US">
                <a:latin typeface="AW Chinatown Grotesque"/>
                <a:ea typeface="9.1 launcher Bold final 2"/>
              </a:rPr>
              <a:t>Cash on delivery</a:t>
            </a:r>
            <a:endParaRPr b="1" sz="1600" lang="en-US">
              <a:latin typeface="AW Chinatown Grotesque"/>
              <a:ea typeface="9.1 launcher Bold final 2"/>
            </a:endParaRPr>
          </a:p>
          <a:p>
            <a:r>
              <a:rPr b="1" sz="1600" lang="en-US">
                <a:latin typeface="AW Chinatown Grotesque"/>
                <a:ea typeface="9.1 launcher Bold final 2"/>
              </a:rPr>
              <a:t>Digital payment collection</a:t>
            </a:r>
            <a:endParaRPr b="1" sz="1600" lang="en-US">
              <a:latin typeface="AW Chinatown Grotesque"/>
              <a:ea typeface="9.1 launcher Bold final 2"/>
            </a:endParaRPr>
          </a:p>
          <a:p>
            <a:r>
              <a:rPr b="1" sz="1600" lang="en-US">
                <a:latin typeface="AW Chinatown Grotesque"/>
                <a:ea typeface="9.1 launcher Bold final 2"/>
              </a:rPr>
              <a:t>Real time visibility and updates</a:t>
            </a:r>
            <a:endParaRPr b="1" sz="1600" lang="en-US">
              <a:latin typeface="AW Chinatown Grotesque"/>
              <a:ea typeface="9.1 launcher Bold final 2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0981144">
            <a:off x="-113610" y="-343531"/>
            <a:ext cx="3932380" cy="384508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>
            <a:spLocks noGrp="1"/>
          </p:cNvSpPr>
          <p:nvPr>
            <p:ph type="title"/>
          </p:nvPr>
        </p:nvSpPr>
        <p:spPr>
          <a:ln w="38100">
            <a:solidFill>
              <a:srgbClr val="02A5E3"/>
            </a:solidFill>
            <a:prstDash val="solid"/>
          </a:ln>
        </p:spPr>
        <p:txBody>
          <a:bodyPr/>
          <a:p>
            <a:pPr algn="ctr"/>
            <a:r>
              <a:rPr b="1" sz="4800" lang="en-US" u="sng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Source Sans Pro"/>
                <a:ea typeface="Noto Sans Mono CJK JP"/>
                <a:cs typeface="方正藏文新白体OT_Unicode"/>
              </a:rPr>
              <a:t>RESULTS</a:t>
            </a:r>
            <a:endParaRPr b="1" sz="4800" lang="en-US" u="sng">
              <a:solidFill>
                <a:srgbClr val="BF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Source Sans Pro"/>
              <a:ea typeface="Noto Sans Mono CJK JP"/>
              <a:cs typeface="方正藏文新白体OT_Unicode"/>
            </a:endParaRPr>
          </a:p>
        </p:txBody>
      </p:sp>
      <p:sp>
        <p:nvSpPr>
          <p:cNvPr id="1048630" name="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p>
            <a:r>
              <a:rPr b="1" sz="3200" lang="en-US">
                <a:latin typeface="Noto Sans Saurashtra"/>
              </a:rPr>
              <a:t>+ June 2024: Net sales of Rs: 22.08 crore a 17.01% increase year over year</a:t>
            </a:r>
            <a:endParaRPr b="1" sz="3600" lang="en-US">
              <a:latin typeface="Noto Sans Saurashtra"/>
            </a:endParaRPr>
          </a:p>
          <a:p>
            <a:r>
              <a:rPr b="1" sz="3200" lang="en-US">
                <a:latin typeface="Noto Sans Saurashtra"/>
              </a:rPr>
              <a:t>+ March 2024: Net sales of Rs: 20.05 Crore a 6.77% decrease year over year</a:t>
            </a:r>
            <a:endParaRPr b="1" sz="3600" lang="en-US">
              <a:latin typeface="Noto Sans Saurashtra"/>
            </a:endParaRPr>
          </a:p>
          <a:p>
            <a:r>
              <a:rPr b="1" sz="3200" lang="en-US">
                <a:latin typeface="Noto Sans Saurashtra"/>
              </a:rPr>
              <a:t>+ December 2023: Net sales of Rs: 16.25 crore, a 25.04% decrease year over year</a:t>
            </a:r>
            <a:endParaRPr b="1" sz="3600" lang="en-US">
              <a:latin typeface="Noto Sans Saurashtra"/>
            </a:endParaRPr>
          </a:p>
          <a:p>
            <a:r>
              <a:rPr b="1" sz="3200" lang="en-US">
                <a:latin typeface="Noto Sans Saurashtra"/>
              </a:rPr>
              <a:t>+ September 2023: Net sales of Rs. 16.46 crore, a 13.06% decrease year over year</a:t>
            </a:r>
            <a:endParaRPr b="1" lang="en-US">
              <a:latin typeface="Noto Sans Saurasht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V2029</dc:creator>
  <dcterms:created xsi:type="dcterms:W3CDTF">2015-05-01T20:30:45Z</dcterms:created>
  <dcterms:modified xsi:type="dcterms:W3CDTF">2024-09-02T04:48:55Z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99d1a48f55d04ffeba8612a7562d2184</vt:lpwstr>
  </property>
</Properties>
</file>