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C-438E-A8B4-B0F1532FDCAF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BC-438E-A8B4-B0F1532FDCAF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BC-438E-A8B4-B0F1532FDCAF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C-438E-A8B4-B0F1532FDCAF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BC-438E-A8B4-B0F1532FDCAF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BC-438E-A8B4-B0F1532FDCAF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BC-438E-A8B4-B0F1532FDCAF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BC-438E-A8B4-B0F1532FDCAF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BC-438E-A8B4-B0F1532FDCAF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BC-438E-A8B4-B0F1532FDCAF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BC-438E-A8B4-B0F1532FDCAF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DBC-438E-A8B4-B0F1532FD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909409288"/>
        <c:axId val="909423624"/>
      </c:barChart>
      <c:catAx>
        <c:axId val="909409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23624"/>
        <c:crosses val="autoZero"/>
        <c:auto val="1"/>
        <c:lblAlgn val="ctr"/>
        <c:lblOffset val="100"/>
        <c:noMultiLvlLbl val="0"/>
      </c:catAx>
      <c:valAx>
        <c:axId val="909423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0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82-4657-A7B5-DEA5B5A0332C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82-4657-A7B5-DEA5B5A0332C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82-4657-A7B5-DEA5B5A0332C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82-4657-A7B5-DEA5B5A0332C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82-4657-A7B5-DEA5B5A0332C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82-4657-A7B5-DEA5B5A0332C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82-4657-A7B5-DEA5B5A0332C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82-4657-A7B5-DEA5B5A0332C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182-4657-A7B5-DEA5B5A0332C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182-4657-A7B5-DEA5B5A0332C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182-4657-A7B5-DEA5B5A0332C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182-4657-A7B5-DEA5B5A03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7322376"/>
        <c:axId val="987324424"/>
      </c:lineChart>
      <c:catAx>
        <c:axId val="98732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4424"/>
        <c:crosses val="autoZero"/>
        <c:auto val="1"/>
        <c:lblAlgn val="ctr"/>
        <c:lblOffset val="100"/>
        <c:noMultiLvlLbl val="0"/>
      </c:catAx>
      <c:valAx>
        <c:axId val="98732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F-4BDB-88F9-F7229F0A57F6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F-4BDB-88F9-F7229F0A57F6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F-4BDB-88F9-F7229F0A57F6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AF-4BDB-88F9-F7229F0A57F6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F-4BDB-88F9-F7229F0A57F6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AF-4BDB-88F9-F7229F0A57F6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F-4BDB-88F9-F7229F0A57F6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AF-4BDB-88F9-F7229F0A57F6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AF-4BDB-88F9-F7229F0A57F6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AF-4BDB-88F9-F7229F0A57F6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AF-4BDB-88F9-F7229F0A57F6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AF-4BDB-88F9-F7229F0A5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77384"/>
        <c:axId val="840683528"/>
      </c:barChart>
      <c:catAx>
        <c:axId val="84067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83528"/>
        <c:crosses val="autoZero"/>
        <c:auto val="1"/>
        <c:lblAlgn val="ctr"/>
        <c:lblOffset val="100"/>
        <c:noMultiLvlLbl val="0"/>
      </c:catAx>
      <c:valAx>
        <c:axId val="84068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7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04052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p. </a:t>
            </a:r>
            <a:r>
              <a:rPr lang="en-IN" sz="2400" dirty="0" err="1"/>
              <a:t>Indhu</a:t>
            </a:r>
            <a:r>
              <a:rPr lang="en-IN" sz="2400" dirty="0"/>
              <a:t> </a:t>
            </a:r>
            <a:r>
              <a:rPr lang="en-IN" sz="2400" dirty="0" err="1"/>
              <a:t>mathi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NO:312208</a:t>
            </a:r>
            <a:r>
              <a:rPr lang="en-IN" sz="2400" dirty="0"/>
              <a:t>386</a:t>
            </a:r>
            <a:r>
              <a:rPr lang="en-US" sz="2400" dirty="0"/>
              <a:t> and NM Id:asunm1330312208</a:t>
            </a:r>
            <a:r>
              <a:rPr lang="en-IN" sz="2400" dirty="0"/>
              <a:t>386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[Accounting and Finance]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 Chellammal women's college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AAC5D-A90E-A360-4B76-3BF8CE776D8C}"/>
              </a:ext>
            </a:extLst>
          </p:cNvPr>
          <p:cNvSpPr txBox="1"/>
          <p:nvPr/>
        </p:nvSpPr>
        <p:spPr>
          <a:xfrm>
            <a:off x="10363200" y="92261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B0B3B-E4A5-62FB-1453-6ABA1FE437E8}"/>
              </a:ext>
            </a:extLst>
          </p:cNvPr>
          <p:cNvSpPr txBox="1"/>
          <p:nvPr/>
        </p:nvSpPr>
        <p:spPr>
          <a:xfrm>
            <a:off x="1661571" y="1226867"/>
            <a:ext cx="884517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1.Data collection: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   </a:t>
            </a:r>
            <a:r>
              <a:rPr lang="en-GB" sz="2400" dirty="0">
                <a:latin typeface="Calibri"/>
                <a:ea typeface="Calibri"/>
                <a:cs typeface="Calibri"/>
              </a:rPr>
              <a:t>Source</a:t>
            </a:r>
            <a:endParaRPr lang="en-GB" sz="2000" dirty="0">
              <a:latin typeface="Trebuchet MS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Fields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Validation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2. Data Preparation: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Data cleaning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Categorization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Aggregation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3.Data Analysis: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Pivot Table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Charts/Graphs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Slicers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0B3A-CC50-2A21-1C4E-562E7B96BDF4}"/>
              </a:ext>
            </a:extLst>
          </p:cNvPr>
          <p:cNvSpPr txBox="1"/>
          <p:nvPr/>
        </p:nvSpPr>
        <p:spPr>
          <a:xfrm>
            <a:off x="1673693" y="1050393"/>
            <a:ext cx="859117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4. </a:t>
            </a:r>
            <a:r>
              <a:rPr lang="en-GB" sz="2400" dirty="0" err="1">
                <a:ea typeface="Calibri"/>
                <a:cs typeface="Calibri"/>
              </a:rPr>
              <a:t>Visulization</a:t>
            </a:r>
            <a:r>
              <a:rPr lang="en-GB" sz="2400" dirty="0">
                <a:ea typeface="Calibri"/>
                <a:cs typeface="Calibri"/>
              </a:rPr>
              <a:t>:</a:t>
            </a:r>
          </a:p>
          <a:p>
            <a:r>
              <a:rPr lang="en-GB" sz="2400" dirty="0">
                <a:ea typeface="Calibri"/>
                <a:cs typeface="Calibri"/>
              </a:rPr>
              <a:t>    Graphical Representation</a:t>
            </a:r>
          </a:p>
          <a:p>
            <a:r>
              <a:rPr lang="en-GB" sz="2400" dirty="0">
                <a:ea typeface="Calibri"/>
                <a:cs typeface="Calibri"/>
              </a:rPr>
              <a:t>    Dashboard Layout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>
                <a:ea typeface="Calibri"/>
                <a:cs typeface="Calibri"/>
              </a:rPr>
              <a:t>5 .Interpretation:</a:t>
            </a:r>
          </a:p>
          <a:p>
            <a:r>
              <a:rPr lang="en-GB" sz="2400" dirty="0">
                <a:ea typeface="Calibri"/>
                <a:cs typeface="Calibri"/>
              </a:rPr>
              <a:t>    Insight Extraction</a:t>
            </a:r>
          </a:p>
          <a:p>
            <a:r>
              <a:rPr lang="en-GB" sz="2400" dirty="0">
                <a:ea typeface="Calibri"/>
                <a:cs typeface="Calibri"/>
              </a:rPr>
              <a:t>    Reporting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6. End-user interaction:</a:t>
            </a:r>
          </a:p>
          <a:p>
            <a:r>
              <a:rPr lang="en-GB" sz="2400" dirty="0">
                <a:ea typeface="Calibri"/>
                <a:cs typeface="Calibri"/>
              </a:rPr>
              <a:t>    Interaction Elements</a:t>
            </a:r>
          </a:p>
          <a:p>
            <a:r>
              <a:rPr lang="en-GB" sz="2400" dirty="0">
                <a:ea typeface="Calibri"/>
                <a:cs typeface="Calibri"/>
              </a:rPr>
              <a:t>    User Guidance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7. Review and Refinement:</a:t>
            </a:r>
          </a:p>
          <a:p>
            <a:r>
              <a:rPr lang="en-GB" sz="2400" dirty="0">
                <a:ea typeface="Calibri"/>
                <a:cs typeface="Calibri"/>
              </a:rPr>
              <a:t>    Feedback Loop</a:t>
            </a:r>
          </a:p>
          <a:p>
            <a:r>
              <a:rPr lang="en-GB" sz="2400" dirty="0">
                <a:ea typeface="Calibri"/>
                <a:cs typeface="Calibri"/>
              </a:rPr>
              <a:t>    Updates</a:t>
            </a:r>
          </a:p>
          <a:p>
            <a:r>
              <a:rPr lang="en-GB" sz="2400" dirty="0">
                <a:ea typeface="Calibri"/>
                <a:cs typeface="Calibri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992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22" y="3871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A7B61B-2B91-D2C5-180B-47229512945A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061394"/>
              </p:ext>
            </p:extLst>
          </p:nvPr>
        </p:nvGraphicFramePr>
        <p:xfrm>
          <a:off x="939380" y="1961610"/>
          <a:ext cx="6929885" cy="426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E3EF02-C44F-2A6A-BE14-D585A390F295}"/>
              </a:ext>
            </a:extLst>
          </p:cNvPr>
          <p:cNvSpPr txBox="1"/>
          <p:nvPr/>
        </p:nvSpPr>
        <p:spPr>
          <a:xfrm>
            <a:off x="3304537" y="1261542"/>
            <a:ext cx="2450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u="sng" dirty="0">
                <a:latin typeface="Aptos Display"/>
                <a:ea typeface="Calibri"/>
                <a:cs typeface="Calibri"/>
              </a:rPr>
              <a:t>Permanent</a:t>
            </a:r>
            <a:endParaRPr lang="en-GB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8893834" y="228959"/>
            <a:ext cx="289524" cy="3094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BCD784-3673-E25F-53D9-4773A3D61C08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15618"/>
              </p:ext>
            </p:extLst>
          </p:nvPr>
        </p:nvGraphicFramePr>
        <p:xfrm>
          <a:off x="1385078" y="1832214"/>
          <a:ext cx="7965054" cy="42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A4E57-CD66-43A0-B980-1B57B155FD11}"/>
              </a:ext>
            </a:extLst>
          </p:cNvPr>
          <p:cNvSpPr txBox="1"/>
          <p:nvPr/>
        </p:nvSpPr>
        <p:spPr>
          <a:xfrm>
            <a:off x="3887243" y="1150188"/>
            <a:ext cx="3630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u="sng" dirty="0">
                <a:latin typeface="Trebuchet MS"/>
                <a:ea typeface="Calibri"/>
                <a:cs typeface="Calibri"/>
              </a:rPr>
              <a:t>Temporary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2145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18" y="2289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7C8F4D-63A3-90C9-1286-4BE1A9821DF8}"/>
              </a:ext>
              <a:ext uri="{147F2762-F138-4A5C-976F-8EAC2B608ADB}">
                <a16:predDERef xmlns:a16="http://schemas.microsoft.com/office/drawing/2014/main" pred="{86246E5E-2C5C-C4BC-96C9-FC709CB5D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924221"/>
              </p:ext>
            </p:extLst>
          </p:nvPr>
        </p:nvGraphicFramePr>
        <p:xfrm>
          <a:off x="344427" y="1917042"/>
          <a:ext cx="8608623" cy="455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DA934F-8931-35BC-92B9-ED156892ECA4}"/>
              </a:ext>
            </a:extLst>
          </p:cNvPr>
          <p:cNvSpPr txBox="1"/>
          <p:nvPr/>
        </p:nvSpPr>
        <p:spPr>
          <a:xfrm>
            <a:off x="3480448" y="1148215"/>
            <a:ext cx="2614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u="sng" dirty="0">
                <a:latin typeface="Trebuchet MS"/>
                <a:ea typeface="Calibri"/>
                <a:cs typeface="Calibri"/>
              </a:rPr>
              <a:t>Fixed term</a:t>
            </a:r>
            <a:endParaRPr lang="en-GB" u="sng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29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AA46-ED5C-46FF-5B4B-3547C69367D6}"/>
              </a:ext>
            </a:extLst>
          </p:cNvPr>
          <p:cNvSpPr txBox="1"/>
          <p:nvPr/>
        </p:nvSpPr>
        <p:spPr>
          <a:xfrm>
            <a:off x="751287" y="1721054"/>
            <a:ext cx="751935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This department analysis project provides a clear overview of gender distribution across various departments within the organization. The data reveals a balanced gender ration overall ,with 16 female and 17 male employees across 10 departments. Some departments, like "Support" and "Training", show a higher </a:t>
            </a:r>
          </a:p>
          <a:p>
            <a:r>
              <a:rPr lang="en-GB" sz="2400" dirty="0">
                <a:ea typeface="Calibri"/>
                <a:cs typeface="Calibri"/>
              </a:rPr>
              <a:t>Concentration of male employees, suggesting potential</a:t>
            </a:r>
          </a:p>
          <a:p>
            <a:r>
              <a:rPr lang="en-GB" sz="2400" dirty="0">
                <a:ea typeface="Calibri"/>
                <a:cs typeface="Calibri"/>
              </a:rPr>
              <a:t>Areas for improving gender diversity.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Department Performance Analysis using Excel</a:t>
            </a:r>
            <a:endParaRPr lang="en-IN" sz="280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0878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lang="en-GB" sz="4250" spc="10"/>
              <a:t>S</a:t>
            </a:r>
            <a:r>
              <a:rPr lang="en-GB" sz="4250" spc="-370"/>
              <a:t>T</a:t>
            </a:r>
            <a:r>
              <a:rPr lang="en-GB" sz="4250" spc="-375"/>
              <a:t>A</a:t>
            </a:r>
            <a:r>
              <a:rPr lang="en-GB" sz="4250" spc="15"/>
              <a:t>T</a:t>
            </a:r>
            <a:r>
              <a:rPr lang="en-GB" sz="4250" spc="-10"/>
              <a:t>E</a:t>
            </a:r>
            <a:r>
              <a:rPr lang="en-GB" sz="4250" spc="-20"/>
              <a:t>ME</a:t>
            </a:r>
            <a:r>
              <a:rPr lang="en-GB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6C264-897D-A2B5-5DB6-E55CFF1FF565}"/>
              </a:ext>
            </a:extLst>
          </p:cNvPr>
          <p:cNvSpPr txBox="1"/>
          <p:nvPr/>
        </p:nvSpPr>
        <p:spPr>
          <a:xfrm>
            <a:off x="829093" y="2280362"/>
            <a:ext cx="71607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Department analysis helps companies assess the performance, efficiency, and resource allocation within specific areas of the business.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It enables better decision-making, cost management, and strategic planning  to achieve overall company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43619" y="1860429"/>
            <a:ext cx="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5D2D4-9EF8-CAD2-5651-BC085A129AE2}"/>
              </a:ext>
            </a:extLst>
          </p:cNvPr>
          <p:cNvSpPr txBox="1"/>
          <p:nvPr/>
        </p:nvSpPr>
        <p:spPr>
          <a:xfrm>
            <a:off x="478117" y="2151529"/>
            <a:ext cx="79038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Calibri"/>
                <a:cs typeface="Calibri"/>
              </a:rPr>
              <a:t>Department analysis highlights the gender distribution across various departments within an organization. The data is categorized by department and gender showing the number of female and male employees in </a:t>
            </a:r>
            <a:r>
              <a:rPr lang="en-GB" sz="2800" dirty="0" err="1">
                <a:ea typeface="Calibri"/>
                <a:cs typeface="Calibri"/>
              </a:rPr>
              <a:t>eacch</a:t>
            </a:r>
            <a:r>
              <a:rPr lang="en-GB" sz="2800" dirty="0">
                <a:ea typeface="Calibri"/>
                <a:cs typeface="Calibri"/>
              </a:rPr>
              <a:t> department.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FEE53-2959-049B-1E01-AFFB9827E76A}"/>
              </a:ext>
            </a:extLst>
          </p:cNvPr>
          <p:cNvSpPr txBox="1"/>
          <p:nvPr/>
        </p:nvSpPr>
        <p:spPr>
          <a:xfrm>
            <a:off x="790190" y="2182257"/>
            <a:ext cx="60661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1.HR Managers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2.Department Heads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3.Executive Management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4.Stakeholders or Investors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5.Employees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77227-8842-9EE2-D450-A0D921611FB2}"/>
              </a:ext>
            </a:extLst>
          </p:cNvPr>
          <p:cNvSpPr txBox="1"/>
          <p:nvPr/>
        </p:nvSpPr>
        <p:spPr>
          <a:xfrm>
            <a:off x="3242235" y="2286000"/>
            <a:ext cx="62752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Conditional formatting – missing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Filter – remove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Formula – Performance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Pivot-summary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Graph-data visualization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898EA-DA47-FDB9-D24B-D61DADC9F416}"/>
              </a:ext>
            </a:extLst>
          </p:cNvPr>
          <p:cNvSpPr txBox="1"/>
          <p:nvPr/>
        </p:nvSpPr>
        <p:spPr>
          <a:xfrm>
            <a:off x="1953065" y="1715134"/>
            <a:ext cx="82776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Employee=- Kaggle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26-features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3 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Department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Emp – type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Gender- male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81128-5640-31BD-00B3-C4B7F67A336E}"/>
              </a:ext>
            </a:extLst>
          </p:cNvPr>
          <p:cNvSpPr txBox="1"/>
          <p:nvPr/>
        </p:nvSpPr>
        <p:spPr>
          <a:xfrm>
            <a:off x="2599764" y="2136587"/>
            <a:ext cx="66488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Clear Visual Representation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Balanced Clear Distribution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Comprehensive Data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Effective Use of Slicers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Indhumathi P</cp:lastModifiedBy>
  <cp:revision>385</cp:revision>
  <dcterms:created xsi:type="dcterms:W3CDTF">2024-03-29T15:07:22Z</dcterms:created>
  <dcterms:modified xsi:type="dcterms:W3CDTF">2024-09-02T12:03:57Z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