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306"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p:cViewPr varScale="1">
        <p:scale>
          <a:sx n="89" d="100"/>
          <a:sy n="89" d="100"/>
        </p:scale>
        <p:origin x="1074" y="24"/>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1003625" y="1201325"/>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0212" y="3926740"/>
            <a:ext cx="2683767"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R.INDHUMATHI</a:t>
            </a:r>
          </a:p>
          <a:p>
            <a:pPr>
              <a:spcAft>
                <a:spcPts val="200"/>
              </a:spcAft>
              <a:buClr>
                <a:schemeClr val="bg1"/>
              </a:buClr>
            </a:pPr>
            <a:r>
              <a:rPr lang="en-US" sz="1100" b="0" i="0" u="none" strike="noStrike" cap="none" dirty="0">
                <a:solidFill>
                  <a:schemeClr val="tx1"/>
                </a:solidFill>
                <a:latin typeface="Arial"/>
                <a:ea typeface="Arial"/>
                <a:cs typeface="Arial"/>
                <a:sym typeface="Arial"/>
              </a:rPr>
              <a:t>Student ID :  au5104211040</a:t>
            </a:r>
            <a:r>
              <a:rPr lang="en-US" sz="1100" dirty="0">
                <a:solidFill>
                  <a:schemeClr val="tx1"/>
                </a:solidFill>
              </a:rPr>
              <a:t>36</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Arunai</a:t>
            </a:r>
            <a:r>
              <a:rPr lang="en-US" sz="1100" b="0" i="0" u="none" strike="noStrike" cap="none" dirty="0">
                <a:solidFill>
                  <a:schemeClr val="tx1"/>
                </a:solidFill>
                <a:latin typeface="Arial"/>
                <a:ea typeface="Arial"/>
                <a:cs typeface="Arial"/>
                <a:sym typeface="Arial"/>
              </a:rPr>
              <a:t> engineering college ,</a:t>
            </a:r>
          </a:p>
          <a:p>
            <a:pPr marR="0" lvl="0" rtl="0">
              <a:lnSpc>
                <a:spcPct val="100000"/>
              </a:lnSpc>
              <a:spcBef>
                <a:spcPts val="0"/>
              </a:spcBef>
              <a:spcAft>
                <a:spcPts val="200"/>
              </a:spcAft>
              <a:buClr>
                <a:schemeClr val="bg1"/>
              </a:buClr>
            </a:pPr>
            <a:r>
              <a:rPr lang="en-US" sz="1100" dirty="0">
                <a:solidFill>
                  <a:schemeClr val="tx1"/>
                </a:solidFill>
              </a:rPr>
              <a:t>Tiruvannamalai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6030A-4387-9844-C801-156F2DA89A35}"/>
              </a:ext>
            </a:extLst>
          </p:cNvPr>
          <p:cNvSpPr txBox="1"/>
          <p:nvPr/>
        </p:nvSpPr>
        <p:spPr>
          <a:xfrm>
            <a:off x="87464" y="492981"/>
            <a:ext cx="8977023" cy="42934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3.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4. Implementation: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5. Testing and Evaluation: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6. Results: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extLst>
      <p:ext uri="{BB962C8B-B14F-4D97-AF65-F5344CB8AC3E}">
        <p14:creationId xmlns:p14="http://schemas.microsoft.com/office/powerpoint/2010/main" val="52854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id="{EC83AF0C-7CCE-D7A2-62F6-CEC6447A1BFD}"/>
              </a:ext>
            </a:extLst>
          </p:cNvPr>
          <p:cNvPicPr>
            <a:picLocks noChangeAspect="1"/>
          </p:cNvPicPr>
          <p:nvPr/>
        </p:nvPicPr>
        <p:blipFill>
          <a:blip r:embed="rId2"/>
          <a:stretch>
            <a:fillRect/>
          </a:stretch>
        </p:blipFill>
        <p:spPr>
          <a:xfrm>
            <a:off x="564541" y="1209053"/>
            <a:ext cx="6289482" cy="354049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Admin page</a:t>
            </a:r>
          </a:p>
        </p:txBody>
      </p:sp>
      <p:pic>
        <p:nvPicPr>
          <p:cNvPr id="4" name="Picture 3">
            <a:extLst>
              <a:ext uri="{FF2B5EF4-FFF2-40B4-BE49-F238E27FC236}">
                <a16:creationId xmlns:a16="http://schemas.microsoft.com/office/drawing/2014/main" id="{1F6CCA41-AA44-9968-E6E6-01036CC3E37E}"/>
              </a:ext>
            </a:extLst>
          </p:cNvPr>
          <p:cNvPicPr>
            <a:picLocks noChangeAspect="1"/>
          </p:cNvPicPr>
          <p:nvPr/>
        </p:nvPicPr>
        <p:blipFill>
          <a:blip r:embed="rId2"/>
          <a:stretch>
            <a:fillRect/>
          </a:stretch>
        </p:blipFill>
        <p:spPr>
          <a:xfrm>
            <a:off x="954157" y="1132477"/>
            <a:ext cx="6716341" cy="378001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Finding the bus-Page</a:t>
            </a:r>
          </a:p>
        </p:txBody>
      </p:sp>
      <p:pic>
        <p:nvPicPr>
          <p:cNvPr id="4" name="Picture 3">
            <a:extLst>
              <a:ext uri="{FF2B5EF4-FFF2-40B4-BE49-F238E27FC236}">
                <a16:creationId xmlns:a16="http://schemas.microsoft.com/office/drawing/2014/main" id="{BA3ED390-2564-6140-ED37-F2C0E0ECAE6E}"/>
              </a:ext>
            </a:extLst>
          </p:cNvPr>
          <p:cNvPicPr>
            <a:picLocks noChangeAspect="1"/>
          </p:cNvPicPr>
          <p:nvPr/>
        </p:nvPicPr>
        <p:blipFill>
          <a:blip r:embed="rId2"/>
          <a:stretch>
            <a:fillRect/>
          </a:stretch>
        </p:blipFill>
        <p:spPr>
          <a:xfrm>
            <a:off x="341905" y="1106484"/>
            <a:ext cx="6946929" cy="3909794"/>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Booking-Page</a:t>
            </a:r>
          </a:p>
        </p:txBody>
      </p:sp>
      <p:pic>
        <p:nvPicPr>
          <p:cNvPr id="4" name="Picture 3">
            <a:extLst>
              <a:ext uri="{FF2B5EF4-FFF2-40B4-BE49-F238E27FC236}">
                <a16:creationId xmlns:a16="http://schemas.microsoft.com/office/drawing/2014/main" id="{1C708075-DAA3-A94F-9446-E867B0E3EAAF}"/>
              </a:ext>
            </a:extLst>
          </p:cNvPr>
          <p:cNvPicPr>
            <a:picLocks noChangeAspect="1"/>
          </p:cNvPicPr>
          <p:nvPr/>
        </p:nvPicPr>
        <p:blipFill>
          <a:blip r:embed="rId2"/>
          <a:stretch>
            <a:fillRect/>
          </a:stretch>
        </p:blipFill>
        <p:spPr>
          <a:xfrm>
            <a:off x="230320" y="1184744"/>
            <a:ext cx="6684804" cy="376226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id="{CEFFD33C-63F7-2798-0B17-21978ADCF06F}"/>
              </a:ext>
            </a:extLst>
          </p:cNvPr>
          <p:cNvSpPr txBox="1"/>
          <p:nvPr/>
        </p:nvSpPr>
        <p:spPr>
          <a:xfrm>
            <a:off x="159026" y="1105231"/>
            <a:ext cx="8769921" cy="954107"/>
          </a:xfrm>
          <a:prstGeom prst="rect">
            <a:avLst/>
          </a:prstGeom>
          <a:noFill/>
        </p:spPr>
        <p:txBody>
          <a:bodyPr wrap="square">
            <a:spAutoFit/>
          </a:bodyPr>
          <a:lstStyle/>
          <a:p>
            <a:r>
              <a:rPr lang="en-US" b="0" i="0" dirty="0">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p>
        </p:txBody>
      </p:sp>
      <p:sp>
        <p:nvSpPr>
          <p:cNvPr id="8" name="TextBox 7">
            <a:extLst>
              <a:ext uri="{FF2B5EF4-FFF2-40B4-BE49-F238E27FC236}">
                <a16:creationId xmlns:a16="http://schemas.microsoft.com/office/drawing/2014/main" id="{F4C2A4C6-D8C8-878B-DC15-449DA81489B3}"/>
              </a:ext>
            </a:extLst>
          </p:cNvPr>
          <p:cNvSpPr txBox="1"/>
          <p:nvPr/>
        </p:nvSpPr>
        <p:spPr>
          <a:xfrm>
            <a:off x="159026" y="2059338"/>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Söhne"/>
              </a:rPr>
              <a:t>Mobile Application Development</a:t>
            </a:r>
          </a:p>
          <a:p>
            <a:pPr marL="342900" indent="-342900">
              <a:buAutoNum type="arabicPeriod"/>
            </a:pPr>
            <a:r>
              <a:rPr lang="en-US" b="1" i="0" dirty="0">
                <a:solidFill>
                  <a:srgbClr val="0D0D0D"/>
                </a:solidFill>
                <a:effectLst/>
                <a:latin typeface="Söhne"/>
              </a:rPr>
              <a:t>Integration with Transit APIs</a:t>
            </a:r>
          </a:p>
          <a:p>
            <a:pPr marL="342900" indent="-342900">
              <a:buAutoNum type="arabicPeriod"/>
            </a:pPr>
            <a:r>
              <a:rPr lang="en-IN" b="1" i="0" dirty="0">
                <a:solidFill>
                  <a:srgbClr val="0D0D0D"/>
                </a:solidFill>
                <a:effectLst/>
                <a:latin typeface="Söhne"/>
              </a:rPr>
              <a:t>Personalized Recommendations</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Accessibility Features</a:t>
            </a:r>
            <a:endParaRPr lang="en-US" b="1" i="0" dirty="0">
              <a:solidFill>
                <a:srgbClr val="0D0D0D"/>
              </a:solidFill>
              <a:effectLst/>
              <a:latin typeface="Söhne"/>
            </a:endParaRPr>
          </a:p>
          <a:p>
            <a:pPr marL="342900" indent="-342900">
              <a:buAutoNum type="arabicPeriod"/>
            </a:pPr>
            <a:r>
              <a:rPr lang="en-US" b="1" i="0" dirty="0">
                <a:solidFill>
                  <a:srgbClr val="0D0D0D"/>
                </a:solidFill>
                <a:effectLst/>
                <a:latin typeface="Söhne"/>
              </a:rPr>
              <a:t>Virtual Reality (VR) Seat Selection</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Enhanced Security Measures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08B0653E-3698-3667-766C-FCF582BB9EEB}"/>
              </a:ext>
            </a:extLst>
          </p:cNvPr>
          <p:cNvSpPr>
            <a:spLocks noChangeArrowheads="1"/>
          </p:cNvSpPr>
          <p:nvPr/>
        </p:nvSpPr>
        <p:spPr bwMode="auto">
          <a:xfrm>
            <a:off x="0" y="1707949"/>
            <a:ext cx="884980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ChatGPT,Google,WikiPedia</a:t>
            </a:r>
            <a:endParaRPr lang="en-IN" sz="1000" dirty="0">
              <a:solidFill>
                <a:schemeClr val="tx1"/>
              </a:solidFill>
            </a:endParaRPr>
          </a:p>
        </p:txBody>
      </p:sp>
      <p:sp>
        <p:nvSpPr>
          <p:cNvPr id="5" name="TextBox 4">
            <a:extLst>
              <a:ext uri="{FF2B5EF4-FFF2-40B4-BE49-F238E27FC236}">
                <a16:creationId xmlns:a16="http://schemas.microsoft.com/office/drawing/2014/main" id="{8E1A1726-9856-2BFA-D71C-58F2BBB22B72}"/>
              </a:ext>
            </a:extLst>
          </p:cNvPr>
          <p:cNvSpPr txBox="1"/>
          <p:nvPr/>
        </p:nvSpPr>
        <p:spPr>
          <a:xfrm>
            <a:off x="215776" y="1041592"/>
            <a:ext cx="8797192" cy="35394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p>
          <a:p>
            <a:pPr marL="285750" indent="-285750" algn="l">
              <a:buFont typeface="Arial" panose="020B0604020202020204" pitchFamily="34" charset="0"/>
              <a:buChar char="•"/>
            </a:pPr>
            <a:r>
              <a:rPr lang="en-US" b="0" i="0" dirty="0">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p>
          <a:p>
            <a:pPr marL="285750" indent="-285750" algn="l">
              <a:buFont typeface="Arial" panose="020B0604020202020204" pitchFamily="34" charset="0"/>
              <a:buChar char="•"/>
            </a:pPr>
            <a:r>
              <a:rPr lang="en-US" b="0" i="0" dirty="0">
                <a:solidFill>
                  <a:srgbClr val="0D0D0D"/>
                </a:solidFill>
                <a:effectLst/>
                <a:latin typeface="Söhne"/>
              </a:rPr>
              <a:t>Key components of the system include real-time seat availability updates, route management tools, and integration with popular payment gateways to facilitate seamless transactions. </a:t>
            </a:r>
            <a:r>
              <a:rPr lang="en-US" dirty="0">
                <a:solidFill>
                  <a:srgbClr val="0D0D0D"/>
                </a:solidFill>
                <a:latin typeface="Söhne"/>
              </a:rPr>
              <a:t>T</a:t>
            </a:r>
            <a:r>
              <a:rPr lang="en-US" b="0" i="0" dirty="0">
                <a:solidFill>
                  <a:srgbClr val="0D0D0D"/>
                </a:solidFill>
                <a:effectLst/>
                <a:latin typeface="Söhne"/>
              </a:rPr>
              <a:t>he system provides efficient data management and retrieval, optimizing performance and scalability.</a:t>
            </a:r>
          </a:p>
          <a:p>
            <a:pPr marL="285750" indent="-285750" algn="l">
              <a:buFont typeface="Arial" panose="020B0604020202020204" pitchFamily="34" charset="0"/>
              <a:buChar char="•"/>
            </a:pPr>
            <a:r>
              <a:rPr lang="en-US" b="0" i="0" dirty="0">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100" b="0" i="0" dirty="0">
                <a:solidFill>
                  <a:srgbClr val="0D0D0D"/>
                </a:solidFill>
                <a:effectLst/>
                <a:latin typeface="Söhne"/>
              </a:rPr>
              <a:t>Google Scholar-</a:t>
            </a:r>
            <a:r>
              <a:rPr lang="en-US" sz="1100" b="0" i="0" dirty="0">
                <a:solidFill>
                  <a:srgbClr val="0D0D0D"/>
                </a:solidFill>
                <a:effectLst/>
                <a:latin typeface="Söhne"/>
              </a:rPr>
              <a:t>Market research and analysis of existing bus reservation systems and their shortcomings.</a:t>
            </a:r>
          </a:p>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0320E00B-5D66-605D-0B3F-3F1FD168E349}"/>
              </a:ext>
            </a:extLst>
          </p:cNvPr>
          <p:cNvSpPr txBox="1"/>
          <p:nvPr/>
        </p:nvSpPr>
        <p:spPr>
          <a:xfrm>
            <a:off x="223024" y="1390184"/>
            <a:ext cx="8237035" cy="3323987"/>
          </a:xfrm>
          <a:prstGeom prst="rect">
            <a:avLst/>
          </a:prstGeom>
          <a:noFill/>
        </p:spPr>
        <p:txBody>
          <a:bodyPr wrap="square">
            <a:spAutoFit/>
          </a:bodyPr>
          <a:lstStyle/>
          <a:p>
            <a:pPr marL="342900" indent="-342900">
              <a:buFont typeface="+mj-lt"/>
              <a:buAutoNum type="arabicPeriod"/>
            </a:pPr>
            <a:r>
              <a:rPr lang="en-US" b="0" i="0" dirty="0">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marL="342900" indent="-342900" algn="l">
              <a:buFont typeface="+mj-lt"/>
              <a:buAutoNum type="arabicPeriod"/>
            </a:pPr>
            <a:r>
              <a:rPr lang="en-US" b="0" i="0" dirty="0">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marL="342900" indent="-342900" algn="l">
              <a:buFont typeface="+mj-lt"/>
              <a:buAutoNum type="arabicPeriod"/>
            </a:pPr>
            <a:r>
              <a:rPr lang="en-US" b="0" i="0" dirty="0">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 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5" name="TextBox 4">
            <a:extLst>
              <a:ext uri="{FF2B5EF4-FFF2-40B4-BE49-F238E27FC236}">
                <a16:creationId xmlns:a16="http://schemas.microsoft.com/office/drawing/2014/main" id="{9967CC9F-40A7-D5C0-A2C7-2BBDB3D0AEE4}"/>
              </a:ext>
            </a:extLst>
          </p:cNvPr>
          <p:cNvSpPr txBox="1"/>
          <p:nvPr/>
        </p:nvSpPr>
        <p:spPr>
          <a:xfrm>
            <a:off x="131032" y="1129997"/>
            <a:ext cx="8834548" cy="2031325"/>
          </a:xfrm>
          <a:prstGeom prst="rect">
            <a:avLst/>
          </a:prstGeom>
          <a:noFill/>
        </p:spPr>
        <p:txBody>
          <a:bodyPr wrap="square">
            <a:spAutoFit/>
          </a:bodyPr>
          <a:lstStyle/>
          <a:p>
            <a:pPr algn="l"/>
            <a:r>
              <a:rPr lang="en-US" b="0" i="0" dirty="0">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lang="en-US" b="0" i="0" dirty="0">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lang="en-US" b="0" i="0" dirty="0">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lang="en-US" b="0" i="0" dirty="0">
                <a:solidFill>
                  <a:srgbClr val="0D0D0D"/>
                </a:solidFill>
                <a:effectLst/>
                <a:latin typeface="Söhne"/>
              </a:rPr>
              <a:t>To create a scalable and extensible system capable of accommodating future enhancements and growing user demands.</a:t>
            </a:r>
          </a:p>
          <a:p>
            <a:pPr algn="l"/>
            <a:endParaRPr lang="en-US" b="0" i="0" dirty="0">
              <a:solidFill>
                <a:srgbClr val="0D0D0D"/>
              </a:solidFill>
              <a:effectLst/>
              <a:latin typeface="Söhne"/>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User-friendly Booking Interface</a:t>
            </a:r>
            <a:r>
              <a:rPr lang="en-US" b="0" i="0" dirty="0">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lang="en-US" b="1" i="0" dirty="0">
                <a:solidFill>
                  <a:srgbClr val="0D0D0D"/>
                </a:solidFill>
                <a:effectLst/>
                <a:latin typeface="Söhne"/>
              </a:rPr>
              <a:t>Real-time Updates</a:t>
            </a:r>
            <a:r>
              <a:rPr lang="en-US" b="0" i="0" dirty="0">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lang="en-US" b="1" i="0" dirty="0">
                <a:solidFill>
                  <a:srgbClr val="0D0D0D"/>
                </a:solidFill>
                <a:effectLst/>
                <a:latin typeface="Söhne"/>
              </a:rPr>
              <a:t>Administrative Dashboard</a:t>
            </a:r>
            <a:r>
              <a:rPr lang="en-US" b="0" i="0" dirty="0">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lang="en-US" b="1" i="0" dirty="0">
                <a:solidFill>
                  <a:srgbClr val="0D0D0D"/>
                </a:solidFill>
                <a:effectLst/>
                <a:latin typeface="Söhne"/>
              </a:rPr>
              <a:t>Scalability and Extensibility</a:t>
            </a:r>
            <a:r>
              <a:rPr lang="en-US" b="0" i="0" dirty="0">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b="0" i="0" dirty="0">
                <a:solidFill>
                  <a:srgbClr val="0D0D0D"/>
                </a:solidFill>
                <a:effectLst/>
                <a:latin typeface="Söhne"/>
              </a:rPr>
              <a:t>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6" name="Rectangle 2">
            <a:extLst>
              <a:ext uri="{FF2B5EF4-FFF2-40B4-BE49-F238E27FC236}">
                <a16:creationId xmlns:a16="http://schemas.microsoft.com/office/drawing/2014/main" id="{D17DF9A7-A1B4-0302-CE1E-2FC27BB918DE}"/>
              </a:ext>
            </a:extLst>
          </p:cNvPr>
          <p:cNvSpPr>
            <a:spLocks noChangeArrowheads="1"/>
          </p:cNvSpPr>
          <p:nvPr/>
        </p:nvSpPr>
        <p:spPr bwMode="auto">
          <a:xfrm>
            <a:off x="138651" y="-2912584"/>
            <a:ext cx="9005347"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Deliverables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Fully functional bus reservation system deployed on a web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User documentation and guides for utilizing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Administrative documentation for managing and maintaining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Source code repository containing all project files and assets.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br>
              <a:rPr lang="en-IN" b="1" dirty="0">
                <a:solidFill>
                  <a:srgbClr val="213163"/>
                </a:solidFill>
              </a:rPr>
            </a:br>
            <a:endParaRPr lang="en-IN"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3">
            <a:extLst>
              <a:ext uri="{FF2B5EF4-FFF2-40B4-BE49-F238E27FC236}">
                <a16:creationId xmlns:a16="http://schemas.microsoft.com/office/drawing/2014/main" id="{8360FA83-8509-0030-5FF5-2909D2A930EB}"/>
              </a:ext>
            </a:extLst>
          </p:cNvPr>
          <p:cNvSpPr>
            <a:spLocks noChangeArrowheads="1"/>
          </p:cNvSpPr>
          <p:nvPr/>
        </p:nvSpPr>
        <p:spPr bwMode="auto">
          <a:xfrm>
            <a:off x="138652" y="887020"/>
            <a:ext cx="879828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1. System Architecture: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architecture will be designed to ensure scalability, reliability, and performance. It will include components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Frontend: Developed using HTML/CSS/JavaScript and Django templates for user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APIs: Building RESTful APIs using Django REST Framework to facilitate communication between frontend and backend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2. Data Modeling: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2A19E441-9E34-9A96-D00F-85253FA78804}"/>
              </a:ext>
            </a:extLst>
          </p:cNvPr>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99</TotalTime>
  <Words>1597</Words>
  <Application>Microsoft Office PowerPoint</Application>
  <PresentationFormat>On-screen Show (16:9)</PresentationFormat>
  <Paragraphs>101</Paragraphs>
  <Slides>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   </vt:lpstr>
      <vt:lpstr>PowerPoint Presentation</vt:lpstr>
      <vt:lpstr>Homepage</vt:lpstr>
      <vt:lpstr>Admin page</vt:lpstr>
      <vt:lpstr>Finding the bus-Page</vt:lpstr>
      <vt:lpstr>Booking-Page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CSE A</cp:lastModifiedBy>
  <cp:revision>12</cp:revision>
  <dcterms:modified xsi:type="dcterms:W3CDTF">2024-04-09T15:35:37Z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