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827" y="7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2/17/2025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2/17/2025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2/17/2025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2/17/2025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2/17/2025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2/17/2025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2/17/2025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2/17/2025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2/17/2025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2/17/2025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058888" cy="1219516"/>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PROJECT TITLE</a:t>
            </a:r>
            <a:br>
              <a:rPr lang="en-US" b="1" dirty="0">
                <a:solidFill>
                  <a:schemeClr val="accent1"/>
                </a:solidFill>
                <a:latin typeface="Arial" panose="020B0604020202020204" pitchFamily="34" charset="0"/>
                <a:cs typeface="Arial" panose="020B0604020202020204" pitchFamily="34" charset="0"/>
              </a:rPr>
            </a:br>
            <a:r>
              <a:rPr lang="en-US" b="1" dirty="0">
                <a:solidFill>
                  <a:schemeClr val="accent1"/>
                </a:solidFill>
                <a:latin typeface="Arial" panose="020B0604020202020204" pitchFamily="34" charset="0"/>
                <a:cs typeface="Arial" panose="020B0604020202020204" pitchFamily="34" charset="0"/>
              </a:rPr>
              <a:t>SECURE DATA HIDING IN IMAGES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SECURE THE DATA TO PREVENT HACKERS</a:t>
            </a:r>
          </a:p>
        </p:txBody>
      </p:sp>
      <p:sp>
        <p:nvSpPr>
          <p:cNvPr id="4" name="TextBox 3"/>
          <p:cNvSpPr txBox="1"/>
          <p:nvPr/>
        </p:nvSpPr>
        <p:spPr>
          <a:xfrm>
            <a:off x="1017142" y="3884687"/>
            <a:ext cx="10551559"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AICTE –EDUNET FOUNDATION IBM SKILLSBUILD CYBER SECURITY</a:t>
            </a:r>
          </a:p>
          <a:p>
            <a:r>
              <a:rPr lang="en-US" sz="2000" b="1" dirty="0">
                <a:solidFill>
                  <a:schemeClr val="accent1">
                    <a:lumMod val="75000"/>
                  </a:schemeClr>
                </a:solidFill>
                <a:latin typeface="Arial"/>
                <a:cs typeface="Arial"/>
              </a:rPr>
              <a:t>Student Name : BEEMIREDDY GARI INDHU</a:t>
            </a:r>
          </a:p>
          <a:p>
            <a:r>
              <a:rPr lang="en-US" sz="2000" b="1" dirty="0">
                <a:solidFill>
                  <a:schemeClr val="accent1">
                    <a:lumMod val="75000"/>
                  </a:schemeClr>
                </a:solidFill>
                <a:latin typeface="Arial"/>
                <a:cs typeface="Arial"/>
              </a:rPr>
              <a:t>College Name &amp; Department : Bharath Institute of Science and Technology (CBCS) -BIHER &amp; Computer and Engineering with specialization in Artificial Intelligence.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2400" dirty="0">
                <a:latin typeface="Arial" panose="020B0604020202020204" pitchFamily="34" charset="0"/>
                <a:cs typeface="Arial" panose="020B0604020202020204" pitchFamily="34" charset="0"/>
              </a:rPr>
              <a:t>With the growing need for secure communication, protecting sensitive data is crucial. Traditional encryption methods can attract attention, making steganography a better alternative for covert data hiding. However, existing techniques like LSB substitution are vulnerable to attacks, affecting security and image quality. The challenge lies in balancing security, capacity, and imperceptibility while ensuring data remains intact. This study aims to develop a robust steganographic method that enhances security and minimizes detection risks.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dirty="0"/>
              <a:t> </a:t>
            </a:r>
            <a:r>
              <a:rPr lang="en-IN" sz="2800" b="1" dirty="0">
                <a:latin typeface="Arial Black" panose="020B0A04020102020204" pitchFamily="34" charset="0"/>
                <a:cs typeface="Arial" panose="020B0604020202020204" pitchFamily="34" charset="0"/>
              </a:rPr>
              <a:t>LIBRARIES USED</a:t>
            </a:r>
            <a:r>
              <a:rPr lang="en-IN" sz="2800" dirty="0">
                <a:latin typeface="Arial Black" panose="020B0A04020102020204" pitchFamily="34" charset="0"/>
                <a:cs typeface="Arial" panose="020B0604020202020204" pitchFamily="34" charset="0"/>
              </a:rPr>
              <a:t>:</a:t>
            </a:r>
          </a:p>
          <a:p>
            <a:pPr>
              <a:buFont typeface="Wingdings" panose="05000000000000000000" pitchFamily="2" charset="2"/>
              <a:buChar char="v"/>
            </a:pPr>
            <a:r>
              <a:rPr lang="en-IN" sz="2800" dirty="0">
                <a:latin typeface="Arial" panose="020B0604020202020204" pitchFamily="34" charset="0"/>
                <a:cs typeface="Arial" panose="020B0604020202020204" pitchFamily="34" charset="0"/>
              </a:rPr>
              <a:t> Open-cv </a:t>
            </a:r>
          </a:p>
          <a:p>
            <a:pPr>
              <a:buFont typeface="Wingdings" panose="05000000000000000000" pitchFamily="2" charset="2"/>
              <a:buChar char="v"/>
            </a:pP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Numpy</a:t>
            </a:r>
            <a:endParaRPr lang="en-IN" sz="2800" dirty="0">
              <a:latin typeface="Arial" panose="020B0604020202020204" pitchFamily="34" charset="0"/>
              <a:cs typeface="Arial" panose="020B0604020202020204" pitchFamily="34" charset="0"/>
            </a:endParaRPr>
          </a:p>
          <a:p>
            <a:pPr>
              <a:buFont typeface="Wingdings" panose="05000000000000000000" pitchFamily="2" charset="2"/>
              <a:buChar char="v"/>
            </a:pPr>
            <a:r>
              <a:rPr lang="en-IN" sz="2800" dirty="0">
                <a:latin typeface="Arial" panose="020B0604020202020204" pitchFamily="34" charset="0"/>
                <a:cs typeface="Arial" panose="020B0604020202020204" pitchFamily="34" charset="0"/>
              </a:rPr>
              <a:t>Operating System</a:t>
            </a:r>
          </a:p>
          <a:p>
            <a:pPr marL="0" indent="0">
              <a:buNone/>
            </a:pPr>
            <a:r>
              <a:rPr lang="en-IN" sz="2800" dirty="0">
                <a:latin typeface="Arial Black" panose="020B0A04020102020204" pitchFamily="34" charset="0"/>
                <a:cs typeface="Arial" panose="020B0604020202020204" pitchFamily="34" charset="0"/>
              </a:rPr>
              <a:t>Platforms: </a:t>
            </a:r>
          </a:p>
          <a:p>
            <a:pPr marL="0" indent="0">
              <a:buNone/>
            </a:pPr>
            <a:r>
              <a:rPr lang="en-IN" sz="2800" dirty="0">
                <a:latin typeface="Arial" panose="020B0604020202020204" pitchFamily="34" charset="0"/>
                <a:cs typeface="Arial" panose="020B0604020202020204" pitchFamily="34" charset="0"/>
              </a:rPr>
              <a:t>Python -IDLE</a:t>
            </a:r>
          </a:p>
          <a:p>
            <a:pPr marL="0" indent="0">
              <a:buNone/>
            </a:pPr>
            <a:r>
              <a:rPr lang="en-IN" sz="2800" dirty="0">
                <a:latin typeface="Arial" panose="020B0604020202020204" pitchFamily="34" charset="0"/>
                <a:cs typeface="Arial" panose="020B0604020202020204" pitchFamily="34" charset="0"/>
              </a:rPr>
              <a:t>Vs code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16807" y="1599976"/>
            <a:ext cx="10401882" cy="4287116"/>
          </a:xfrm>
        </p:spPr>
        <p:txBody>
          <a:bodyPr>
            <a:noAutofit/>
          </a:bodyPr>
          <a:lstStyle/>
          <a:p>
            <a:pPr algn="just"/>
            <a:r>
              <a:rPr lang="en-US" sz="2400" b="1" dirty="0">
                <a:latin typeface="Arial" panose="020B0604020202020204" pitchFamily="34" charset="0"/>
                <a:cs typeface="Arial" panose="020B0604020202020204" pitchFamily="34" charset="0"/>
              </a:rPr>
              <a:t>WOW Factors of This Project</a:t>
            </a:r>
          </a:p>
          <a:p>
            <a:pPr algn="just">
              <a:buFont typeface="+mj-lt"/>
              <a:buAutoNum type="arabicPeriod"/>
            </a:pPr>
            <a:r>
              <a:rPr lang="en-US" sz="2400" b="1" dirty="0">
                <a:latin typeface="Arial" panose="020B0604020202020204" pitchFamily="34" charset="0"/>
                <a:cs typeface="Arial" panose="020B0604020202020204" pitchFamily="34" charset="0"/>
              </a:rPr>
              <a:t>High Security &amp; Steganalysis Resistance</a:t>
            </a:r>
            <a:r>
              <a:rPr lang="en-US" sz="2400" dirty="0">
                <a:latin typeface="Arial" panose="020B0604020202020204" pitchFamily="34" charset="0"/>
                <a:cs typeface="Arial" panose="020B0604020202020204" pitchFamily="34" charset="0"/>
              </a:rPr>
              <a:t> – Uses advanced algorithms to prevent detection and unauthorized access.</a:t>
            </a:r>
          </a:p>
          <a:p>
            <a:pPr algn="just">
              <a:buFont typeface="+mj-lt"/>
              <a:buAutoNum type="arabicPeriod"/>
            </a:pPr>
            <a:r>
              <a:rPr lang="en-US" sz="2400" b="1" dirty="0">
                <a:latin typeface="Arial" panose="020B0604020202020204" pitchFamily="34" charset="0"/>
                <a:cs typeface="Arial" panose="020B0604020202020204" pitchFamily="34" charset="0"/>
              </a:rPr>
              <a:t>Superior Image Quality Preservation</a:t>
            </a:r>
            <a:r>
              <a:rPr lang="en-US" sz="2400" dirty="0">
                <a:latin typeface="Arial" panose="020B0604020202020204" pitchFamily="34" charset="0"/>
                <a:cs typeface="Arial" panose="020B0604020202020204" pitchFamily="34" charset="0"/>
              </a:rPr>
              <a:t> – Embeds data without noticeable distortion, ensuring imperceptibility.</a:t>
            </a:r>
          </a:p>
          <a:p>
            <a:pPr algn="just">
              <a:buFont typeface="+mj-lt"/>
              <a:buAutoNum type="arabicPeriod"/>
            </a:pPr>
            <a:r>
              <a:rPr lang="en-US" sz="2400" b="1" dirty="0">
                <a:latin typeface="Arial" panose="020B0604020202020204" pitchFamily="34" charset="0"/>
                <a:cs typeface="Arial" panose="020B0604020202020204" pitchFamily="34" charset="0"/>
              </a:rPr>
              <a:t>Robustness Against Attacks</a:t>
            </a:r>
            <a:r>
              <a:rPr lang="en-US" sz="2400" dirty="0">
                <a:latin typeface="Arial" panose="020B0604020202020204" pitchFamily="34" charset="0"/>
                <a:cs typeface="Arial" panose="020B0604020202020204" pitchFamily="34" charset="0"/>
              </a:rPr>
              <a:t> – Resistant to compression, noise, and filtering, making it reliable under various conditions.</a:t>
            </a:r>
          </a:p>
          <a:p>
            <a:pPr algn="just">
              <a:buFont typeface="+mj-lt"/>
              <a:buAutoNum type="arabicPeriod"/>
            </a:pPr>
            <a:r>
              <a:rPr lang="en-US" sz="2400" b="1" dirty="0">
                <a:latin typeface="Arial" panose="020B0604020202020204" pitchFamily="34" charset="0"/>
                <a:cs typeface="Arial" panose="020B0604020202020204" pitchFamily="34" charset="0"/>
              </a:rPr>
              <a:t>AI &amp; Encryption Integration</a:t>
            </a:r>
            <a:r>
              <a:rPr lang="en-US" sz="2400" dirty="0">
                <a:latin typeface="Arial" panose="020B0604020202020204" pitchFamily="34" charset="0"/>
                <a:cs typeface="Arial" panose="020B0604020202020204" pitchFamily="34" charset="0"/>
              </a:rPr>
              <a:t> – Combines deep learning and cryptographic techniques for enhanced security.</a:t>
            </a:r>
          </a:p>
          <a:p>
            <a:pPr algn="just">
              <a:buFont typeface="+mj-lt"/>
              <a:buAutoNum type="arabicPeriod"/>
            </a:pPr>
            <a:r>
              <a:rPr lang="en-US" sz="2400" b="1" dirty="0">
                <a:latin typeface="Arial" panose="020B0604020202020204" pitchFamily="34" charset="0"/>
                <a:cs typeface="Arial" panose="020B0604020202020204" pitchFamily="34" charset="0"/>
              </a:rPr>
              <a:t>Fast &amp; Efficient Processing</a:t>
            </a:r>
            <a:r>
              <a:rPr lang="en-US" sz="2400" dirty="0">
                <a:latin typeface="Arial" panose="020B0604020202020204" pitchFamily="34" charset="0"/>
                <a:cs typeface="Arial" panose="020B0604020202020204" pitchFamily="34" charset="0"/>
              </a:rPr>
              <a:t> – Ensures quick embedding and extraction without compromising performance.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0" indent="0">
              <a:buNone/>
            </a:pPr>
            <a:r>
              <a:rPr lang="en-US" dirty="0">
                <a:latin typeface="Arial" panose="020B0604020202020204" pitchFamily="34" charset="0"/>
                <a:cs typeface="Arial" panose="020B0604020202020204" pitchFamily="34" charset="0"/>
              </a:rPr>
              <a:t>The end users of this secure image steganography project include:</a:t>
            </a:r>
          </a:p>
          <a:p>
            <a:pPr>
              <a:buFont typeface="+mj-lt"/>
              <a:buAutoNum type="arabicPeriod"/>
            </a:pPr>
            <a:r>
              <a:rPr lang="en-US" b="1" dirty="0">
                <a:latin typeface="Arial" panose="020B0604020202020204" pitchFamily="34" charset="0"/>
                <a:cs typeface="Arial" panose="020B0604020202020204" pitchFamily="34" charset="0"/>
              </a:rPr>
              <a:t>Government &amp; Defense Agencies</a:t>
            </a:r>
            <a:r>
              <a:rPr lang="en-US" dirty="0">
                <a:latin typeface="Arial" panose="020B0604020202020204" pitchFamily="34" charset="0"/>
                <a:cs typeface="Arial" panose="020B0604020202020204" pitchFamily="34" charset="0"/>
              </a:rPr>
              <a:t> – For covert communication and secure data transmission.</a:t>
            </a:r>
          </a:p>
          <a:p>
            <a:pPr>
              <a:buFont typeface="+mj-lt"/>
              <a:buAutoNum type="arabicPeriod"/>
            </a:pPr>
            <a:r>
              <a:rPr lang="en-US" b="1" dirty="0">
                <a:latin typeface="Arial" panose="020B0604020202020204" pitchFamily="34" charset="0"/>
                <a:cs typeface="Arial" panose="020B0604020202020204" pitchFamily="34" charset="0"/>
              </a:rPr>
              <a:t>Journalists &amp; Whistleblowers</a:t>
            </a:r>
            <a:r>
              <a:rPr lang="en-US" dirty="0">
                <a:latin typeface="Arial" panose="020B0604020202020204" pitchFamily="34" charset="0"/>
                <a:cs typeface="Arial" panose="020B0604020202020204" pitchFamily="34" charset="0"/>
              </a:rPr>
              <a:t> – To securely share sensitive information without detection.</a:t>
            </a:r>
          </a:p>
          <a:p>
            <a:pPr>
              <a:buFont typeface="+mj-lt"/>
              <a:buAutoNum type="arabicPeriod"/>
            </a:pPr>
            <a:r>
              <a:rPr lang="en-US" b="1" dirty="0">
                <a:latin typeface="Arial" panose="020B0604020202020204" pitchFamily="34" charset="0"/>
                <a:cs typeface="Arial" panose="020B0604020202020204" pitchFamily="34" charset="0"/>
              </a:rPr>
              <a:t>Cybersecurity Professionals</a:t>
            </a:r>
            <a:r>
              <a:rPr lang="en-US" dirty="0">
                <a:latin typeface="Arial" panose="020B0604020202020204" pitchFamily="34" charset="0"/>
                <a:cs typeface="Arial" panose="020B0604020202020204" pitchFamily="34" charset="0"/>
              </a:rPr>
              <a:t> – For secure data storage and exchange in high-risk environments.</a:t>
            </a:r>
          </a:p>
          <a:p>
            <a:pPr>
              <a:buFont typeface="+mj-lt"/>
              <a:buAutoNum type="arabicPeriod"/>
            </a:pPr>
            <a:r>
              <a:rPr lang="en-US" b="1" dirty="0">
                <a:latin typeface="Arial" panose="020B0604020202020204" pitchFamily="34" charset="0"/>
                <a:cs typeface="Arial" panose="020B0604020202020204" pitchFamily="34" charset="0"/>
              </a:rPr>
              <a:t>Corporate Organizations</a:t>
            </a:r>
            <a:r>
              <a:rPr lang="en-US" dirty="0">
                <a:latin typeface="Arial" panose="020B0604020202020204" pitchFamily="34" charset="0"/>
                <a:cs typeface="Arial" panose="020B0604020202020204" pitchFamily="34" charset="0"/>
              </a:rPr>
              <a:t> – To protect confidential business data from cyber threats.</a:t>
            </a:r>
          </a:p>
          <a:p>
            <a:pPr>
              <a:buFont typeface="+mj-lt"/>
              <a:buAutoNum type="arabicPeriod"/>
            </a:pPr>
            <a:r>
              <a:rPr lang="en-US" b="1" dirty="0">
                <a:latin typeface="Arial" panose="020B0604020202020204" pitchFamily="34" charset="0"/>
                <a:cs typeface="Arial" panose="020B0604020202020204" pitchFamily="34" charset="0"/>
              </a:rPr>
              <a:t>Law Enforcement &amp; Intelligence Agencies</a:t>
            </a:r>
            <a:r>
              <a:rPr lang="en-US" dirty="0">
                <a:latin typeface="Arial" panose="020B0604020202020204" pitchFamily="34" charset="0"/>
                <a:cs typeface="Arial" panose="020B0604020202020204" pitchFamily="34" charset="0"/>
              </a:rPr>
              <a:t> – For secure exchange of classified information.</a:t>
            </a:r>
          </a:p>
          <a:p>
            <a:pPr>
              <a:buFont typeface="+mj-lt"/>
              <a:buAutoNum type="arabicPeriod"/>
            </a:pPr>
            <a:r>
              <a:rPr lang="en-US" b="1" dirty="0">
                <a:latin typeface="Arial" panose="020B0604020202020204" pitchFamily="34" charset="0"/>
                <a:cs typeface="Arial" panose="020B0604020202020204" pitchFamily="34" charset="0"/>
              </a:rPr>
              <a:t>Medical Institutions</a:t>
            </a:r>
            <a:r>
              <a:rPr lang="en-US" dirty="0">
                <a:latin typeface="Arial" panose="020B0604020202020204" pitchFamily="34" charset="0"/>
                <a:cs typeface="Arial" panose="020B0604020202020204" pitchFamily="34" charset="0"/>
              </a:rPr>
              <a:t> – To safeguard patient records and medical images.</a:t>
            </a:r>
          </a:p>
          <a:p>
            <a:pPr>
              <a:buFont typeface="+mj-lt"/>
              <a:buAutoNum type="arabicPeriod"/>
            </a:pPr>
            <a:r>
              <a:rPr lang="en-US" b="1" dirty="0">
                <a:latin typeface="Arial" panose="020B0604020202020204" pitchFamily="34" charset="0"/>
                <a:cs typeface="Arial" panose="020B0604020202020204" pitchFamily="34" charset="0"/>
              </a:rPr>
              <a:t>Banking &amp; Finance Sectors</a:t>
            </a:r>
            <a:r>
              <a:rPr lang="en-US" dirty="0">
                <a:latin typeface="Arial" panose="020B0604020202020204" pitchFamily="34" charset="0"/>
                <a:cs typeface="Arial" panose="020B0604020202020204" pitchFamily="34" charset="0"/>
              </a:rPr>
              <a:t> – For secure financial transactions and fraud prevention.</a:t>
            </a:r>
          </a:p>
          <a:p>
            <a:pPr>
              <a:buFont typeface="+mj-lt"/>
              <a:buAutoNum type="arabicPeriod"/>
            </a:pPr>
            <a:r>
              <a:rPr lang="en-US" b="1" dirty="0">
                <a:latin typeface="Arial" panose="020B0604020202020204" pitchFamily="34" charset="0"/>
                <a:cs typeface="Arial" panose="020B0604020202020204" pitchFamily="34" charset="0"/>
              </a:rPr>
              <a:t>Academicians &amp; Researchers</a:t>
            </a:r>
            <a:r>
              <a:rPr lang="en-US" dirty="0">
                <a:latin typeface="Arial" panose="020B0604020202020204" pitchFamily="34" charset="0"/>
                <a:cs typeface="Arial" panose="020B0604020202020204" pitchFamily="34" charset="0"/>
              </a:rPr>
              <a:t> – For secure data sharing and intellectual property protection.</a:t>
            </a:r>
          </a:p>
          <a:p>
            <a:pPr>
              <a:buFont typeface="+mj-lt"/>
              <a:buAutoNum type="arabicPeriod"/>
            </a:pPr>
            <a:r>
              <a:rPr lang="en-US" b="1" dirty="0">
                <a:latin typeface="Arial" panose="020B0604020202020204" pitchFamily="34" charset="0"/>
                <a:cs typeface="Arial" panose="020B0604020202020204" pitchFamily="34" charset="0"/>
              </a:rPr>
              <a:t>Privacy-Conscious Individuals</a:t>
            </a:r>
            <a:r>
              <a:rPr lang="en-US" dirty="0">
                <a:latin typeface="Arial" panose="020B0604020202020204" pitchFamily="34" charset="0"/>
                <a:cs typeface="Arial" panose="020B0604020202020204" pitchFamily="34" charset="0"/>
              </a:rPr>
              <a:t> – To protect personal data from unauthorized access.</a:t>
            </a:r>
          </a:p>
          <a:p>
            <a:pPr>
              <a:buFont typeface="+mj-lt"/>
              <a:buAutoNum type="arabicPeriod"/>
            </a:pPr>
            <a:r>
              <a:rPr lang="en-US" b="1" dirty="0">
                <a:latin typeface="Arial" panose="020B0604020202020204" pitchFamily="34" charset="0"/>
                <a:cs typeface="Arial" panose="020B0604020202020204" pitchFamily="34" charset="0"/>
              </a:rPr>
              <a:t>Military &amp; Espionage Units</a:t>
            </a:r>
            <a:r>
              <a:rPr lang="en-US" dirty="0">
                <a:latin typeface="Arial" panose="020B0604020202020204" pitchFamily="34" charset="0"/>
                <a:cs typeface="Arial" panose="020B0604020202020204" pitchFamily="34" charset="0"/>
              </a:rPr>
              <a:t> – For secure battlefield communication and intelligence gathering.</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9" name="Content Placeholder 8">
            <a:extLst>
              <a:ext uri="{FF2B5EF4-FFF2-40B4-BE49-F238E27FC236}">
                <a16:creationId xmlns:a16="http://schemas.microsoft.com/office/drawing/2014/main" id="{BB96DA26-B762-BD05-9E0D-6615133BF923}"/>
              </a:ext>
            </a:extLst>
          </p:cNvPr>
          <p:cNvPicPr>
            <a:picLocks noGrp="1" noChangeAspect="1"/>
          </p:cNvPicPr>
          <p:nvPr>
            <p:ph idx="1"/>
          </p:nvPr>
        </p:nvPicPr>
        <p:blipFill>
          <a:blip r:embed="rId2"/>
          <a:stretch>
            <a:fillRect/>
          </a:stretch>
        </p:blipFill>
        <p:spPr>
          <a:xfrm>
            <a:off x="328355" y="1482244"/>
            <a:ext cx="5281336" cy="4004156"/>
          </a:xfrm>
        </p:spPr>
      </p:pic>
      <p:pic>
        <p:nvPicPr>
          <p:cNvPr id="11" name="Picture 10">
            <a:extLst>
              <a:ext uri="{FF2B5EF4-FFF2-40B4-BE49-F238E27FC236}">
                <a16:creationId xmlns:a16="http://schemas.microsoft.com/office/drawing/2014/main" id="{F4F38A0D-9660-533A-274E-5C9A41EFB6CB}"/>
              </a:ext>
            </a:extLst>
          </p:cNvPr>
          <p:cNvPicPr>
            <a:picLocks noChangeAspect="1"/>
          </p:cNvPicPr>
          <p:nvPr/>
        </p:nvPicPr>
        <p:blipFill>
          <a:blip r:embed="rId3"/>
          <a:stretch>
            <a:fillRect/>
          </a:stretch>
        </p:blipFill>
        <p:spPr>
          <a:xfrm>
            <a:off x="5702158" y="1482244"/>
            <a:ext cx="6267235" cy="4004157"/>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lgn="just">
              <a:buNone/>
            </a:pPr>
            <a:r>
              <a:rPr lang="en-US" sz="2400" dirty="0">
                <a:latin typeface="Arial" panose="020B0604020202020204" pitchFamily="34" charset="0"/>
                <a:cs typeface="Arial" panose="020B0604020202020204" pitchFamily="34" charset="0"/>
              </a:rPr>
              <a:t>In conclusion, this project successfully addresses the challenges of secure data hiding in images through advanced steganographic techniques. By improving upon traditional methods, it enhances security, embedding capacity, and imperceptibility while ensuring resistance to steganalysis attacks. The proposed approach provides a robust solution for covert communication, making it suitable for applications in cybersecurity, defense, finance, and personal data protection. By balancing security and efficiency, this project contributes to the advancement of modern steganography, offering a reliable and undetectable means of safeguarding sensitive information</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IN" sz="2400" dirty="0">
                <a:latin typeface="Arial" panose="020B0604020202020204" pitchFamily="34" charset="0"/>
                <a:cs typeface="Arial" panose="020B0604020202020204" pitchFamily="34" charset="0"/>
              </a:rPr>
              <a:t>https://github.com/Indhureddie/AICTE-Cyber-Security-Internship.git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81</TotalTime>
  <Words>512</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Black</vt:lpstr>
      <vt:lpstr>Calibri</vt:lpstr>
      <vt:lpstr>Calibri Light</vt:lpstr>
      <vt:lpstr>Franklin Gothic Book</vt:lpstr>
      <vt:lpstr>Franklin Gothic Demi</vt:lpstr>
      <vt:lpstr>Wingdings</vt:lpstr>
      <vt:lpstr>Wingdings 2</vt:lpstr>
      <vt:lpstr>DividendVTI</vt:lpstr>
      <vt:lpstr>PROJECT TITLE SECURE DATA HIDING IN IMAGES STEGANOGRAPHY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 Indhu</cp:lastModifiedBy>
  <cp:revision>28</cp:revision>
  <dcterms:created xsi:type="dcterms:W3CDTF">2021-05-26T16:50:10Z</dcterms:created>
  <dcterms:modified xsi:type="dcterms:W3CDTF">2025-02-17T16:50:07Z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