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employee status</c:v>
                </c:pt>
              </c:strCache>
            </c:strRef>
          </c:tx>
          <c:cat>
            <c:strRef>
              <c:f>Sheet1!$A$2:$A$5</c:f>
              <c:strCache>
                <c:ptCount val="2"/>
                <c:pt idx="0">
                  <c:v>active</c:v>
                </c:pt>
                <c:pt idx="1">
                  <c:v>future</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0-FC52-604A-B789-99F0E8CABE7B}"/>
            </c:ext>
          </c:extLst>
        </c:ser>
        <c:dLbls>
          <c:showLegendKey val="0"/>
          <c:showVal val="0"/>
          <c:showCatName val="0"/>
          <c:showSerName val="0"/>
          <c:showPercent val="0"/>
          <c:showBubbleSize val="0"/>
          <c:showLeaderLines val="1"/>
        </c:dLbls>
      </c:pie3DChart>
    </c:plotArea>
    <c:legend>
      <c:legendPos val="r"/>
      <c:layout>
        <c:manualLayout>
          <c:xMode val="edge"/>
          <c:yMode val="edge"/>
          <c:x val="0.76354693566529985"/>
          <c:y val="0.74739890355618688"/>
          <c:w val="0.18576182009506875"/>
          <c:h val="0.13056388122694013"/>
        </c:manualLayout>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31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362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1700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617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311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1631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602820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970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75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332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01591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69807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671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272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88967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808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625605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gif"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3868-4325-5CD1-3ACD-61B3263F78C4}"/>
              </a:ext>
            </a:extLst>
          </p:cNvPr>
          <p:cNvSpPr>
            <a:spLocks noGrp="1"/>
          </p:cNvSpPr>
          <p:nvPr>
            <p:ph type="ctrTitle"/>
          </p:nvPr>
        </p:nvSpPr>
        <p:spPr>
          <a:xfrm>
            <a:off x="533401" y="1676401"/>
            <a:ext cx="11125200" cy="533399"/>
          </a:xfrm>
        </p:spPr>
        <p:txBody>
          <a:bodyPr/>
          <a:lstStyle/>
          <a:p>
            <a:r>
              <a:rPr lang="en-US" sz="4000" b="1" u="sng" dirty="0">
                <a:effectLst>
                  <a:outerShdw blurRad="38100" dist="38100" dir="2700000" algn="tl">
                    <a:srgbClr val="000000">
                      <a:alpha val="43137"/>
                    </a:srgbClr>
                  </a:outerShdw>
                </a:effectLst>
                <a:latin typeface="Times New Roman" pitchFamily="18" charset="0"/>
                <a:cs typeface="Times New Roman" pitchFamily="18" charset="0"/>
              </a:rPr>
              <a:t>Employee data analysis using excel </a:t>
            </a:r>
          </a:p>
        </p:txBody>
      </p:sp>
      <p:sp>
        <p:nvSpPr>
          <p:cNvPr id="3" name="Subtitle 2">
            <a:extLst>
              <a:ext uri="{FF2B5EF4-FFF2-40B4-BE49-F238E27FC236}">
                <a16:creationId xmlns:a16="http://schemas.microsoft.com/office/drawing/2014/main" id="{10B76C88-0EE8-D9D6-A9AC-5BF2ACB4FB60}"/>
              </a:ext>
            </a:extLst>
          </p:cNvPr>
          <p:cNvSpPr>
            <a:spLocks noGrp="1"/>
          </p:cNvSpPr>
          <p:nvPr>
            <p:ph type="subTitle" idx="1"/>
          </p:nvPr>
        </p:nvSpPr>
        <p:spPr>
          <a:xfrm>
            <a:off x="2057400" y="3276600"/>
            <a:ext cx="6917533" cy="1862138"/>
          </a:xfrm>
        </p:spPr>
        <p:txBody>
          <a:bodyPr>
            <a:normAutofit/>
          </a:bodyPr>
          <a:lstStyle/>
          <a:p>
            <a:r>
              <a:rPr lang="en-US" sz="2000" b="1" u="sng" dirty="0" err="1">
                <a:solidFill>
                  <a:schemeClr val="tx1"/>
                </a:solidFill>
              </a:rPr>
              <a:t>NaME</a:t>
            </a:r>
            <a:r>
              <a:rPr lang="en-US" sz="2000" b="1" u="sng" dirty="0">
                <a:solidFill>
                  <a:schemeClr val="tx1"/>
                </a:solidFill>
              </a:rPr>
              <a:t>: induja R A</a:t>
            </a:r>
            <a:endParaRPr lang="en-US" sz="2000" b="1" dirty="0"/>
          </a:p>
          <a:p>
            <a:r>
              <a:rPr lang="en-US" sz="2000" b="1" u="sng" dirty="0">
                <a:solidFill>
                  <a:schemeClr val="tx1"/>
                </a:solidFill>
              </a:rPr>
              <a:t>Register </a:t>
            </a:r>
            <a:r>
              <a:rPr lang="en-US" sz="2000" b="1" u="sng" dirty="0" err="1">
                <a:solidFill>
                  <a:schemeClr val="tx1"/>
                </a:solidFill>
              </a:rPr>
              <a:t>No</a:t>
            </a:r>
            <a:r>
              <a:rPr lang="en-US" sz="2000" b="1" dirty="0" err="1">
                <a:solidFill>
                  <a:schemeClr val="tx1"/>
                </a:solidFill>
              </a:rPr>
              <a:t>:User</a:t>
            </a:r>
            <a:r>
              <a:rPr lang="en-US" sz="2000" b="1" dirty="0">
                <a:solidFill>
                  <a:schemeClr val="tx1"/>
                </a:solidFill>
              </a:rPr>
              <a:t> id– unm169322bcomg20</a:t>
            </a:r>
          </a:p>
          <a:p>
            <a:r>
              <a:rPr lang="en-US" sz="2000" b="1" u="sng" dirty="0">
                <a:solidFill>
                  <a:schemeClr val="tx1"/>
                </a:solidFill>
              </a:rPr>
              <a:t>Department:</a:t>
            </a:r>
            <a:r>
              <a:rPr lang="en-US" sz="2000" b="1" dirty="0">
                <a:solidFill>
                  <a:schemeClr val="tx1"/>
                </a:solidFill>
              </a:rPr>
              <a:t> III B.com (General)</a:t>
            </a:r>
          </a:p>
          <a:p>
            <a:r>
              <a:rPr lang="en-US" sz="2000" b="1" u="sng" dirty="0">
                <a:solidFill>
                  <a:schemeClr val="tx1"/>
                </a:solidFill>
              </a:rPr>
              <a:t>College:</a:t>
            </a:r>
            <a:r>
              <a:rPr lang="en-US" sz="2000" b="1" dirty="0">
                <a:solidFill>
                  <a:schemeClr val="tx1"/>
                </a:solidFill>
              </a:rPr>
              <a:t> JNN arts and science college</a:t>
            </a:r>
          </a:p>
        </p:txBody>
      </p:sp>
    </p:spTree>
    <p:extLst>
      <p:ext uri="{BB962C8B-B14F-4D97-AF65-F5344CB8AC3E}">
        <p14:creationId xmlns:p14="http://schemas.microsoft.com/office/powerpoint/2010/main" val="23329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43C6-CC53-E16F-257A-D911C2534877}"/>
              </a:ext>
            </a:extLst>
          </p:cNvPr>
          <p:cNvSpPr>
            <a:spLocks noGrp="1"/>
          </p:cNvSpPr>
          <p:nvPr>
            <p:ph type="title"/>
          </p:nvPr>
        </p:nvSpPr>
        <p:spPr>
          <a:xfrm>
            <a:off x="762000" y="457200"/>
            <a:ext cx="10800170" cy="897599"/>
          </a:xfrm>
        </p:spPr>
        <p:txBody>
          <a:bodyPr>
            <a:noAutofit/>
          </a:bodyPr>
          <a:lstStyle/>
          <a:p>
            <a:r>
              <a:rPr lang="en-US" sz="5400" b="1" u="sng" dirty="0">
                <a:effectLst>
                  <a:outerShdw blurRad="38100" dist="38100" dir="2700000" algn="tl">
                    <a:srgbClr val="000000">
                      <a:alpha val="43137"/>
                    </a:srgbClr>
                  </a:outerShdw>
                </a:effectLst>
              </a:rPr>
              <a:t>Dataset  Description </a:t>
            </a:r>
          </a:p>
        </p:txBody>
      </p:sp>
      <p:sp>
        <p:nvSpPr>
          <p:cNvPr id="3" name="Content Placeholder 2">
            <a:extLst>
              <a:ext uri="{FF2B5EF4-FFF2-40B4-BE49-F238E27FC236}">
                <a16:creationId xmlns:a16="http://schemas.microsoft.com/office/drawing/2014/main" id="{86F7A804-8031-2FD5-37B3-1C29B2664F0A}"/>
              </a:ext>
            </a:extLst>
          </p:cNvPr>
          <p:cNvSpPr>
            <a:spLocks noGrp="1"/>
          </p:cNvSpPr>
          <p:nvPr>
            <p:ph idx="1"/>
          </p:nvPr>
        </p:nvSpPr>
        <p:spPr>
          <a:xfrm>
            <a:off x="457200" y="1828800"/>
            <a:ext cx="10744200" cy="5334000"/>
          </a:xfrm>
        </p:spPr>
        <p:txBody>
          <a:bodyPr>
            <a:normAutofit fontScale="92500"/>
          </a:bodyPr>
          <a:lstStyle/>
          <a:p>
            <a:pPr marL="342900" indent="-342900">
              <a:buAutoNum type="arabicPeriod"/>
            </a:pPr>
            <a:r>
              <a:rPr lang="en-US" b="1" u="sng" dirty="0"/>
              <a:t>Dataset Name</a:t>
            </a:r>
            <a:r>
              <a:rPr lang="en-US" b="1" dirty="0"/>
              <a:t>: Employee Data
 </a:t>
            </a:r>
            <a:r>
              <a:rPr lang="en-US" b="1" u="sng" dirty="0"/>
              <a:t>Description</a:t>
            </a:r>
            <a:r>
              <a:rPr lang="en-US" b="1" dirty="0"/>
              <a:t>: This dataset contains comprehensive information about employees within the organization, including demographic details, employment history, and departmental assignments. It is designed to support analysis related to workforce size, trends, and other key metrics.</a:t>
            </a:r>
          </a:p>
          <a:p>
            <a:pPr marL="342900" indent="-342900">
              <a:buAutoNum type="arabicPeriod"/>
            </a:pPr>
            <a:r>
              <a:rPr lang="en-US" b="1" dirty="0"/>
              <a:t> </a:t>
            </a:r>
            <a:r>
              <a:rPr lang="en-US" b="1" u="sng" dirty="0"/>
              <a:t>Data Fields</a:t>
            </a:r>
            <a:r>
              <a:rPr lang="en-US" b="1" dirty="0"/>
              <a:t>:</a:t>
            </a:r>
          </a:p>
          <a:p>
            <a:pPr marL="0" indent="0">
              <a:buNone/>
            </a:pPr>
            <a:r>
              <a:rPr lang="en-US" b="1" dirty="0"/>
              <a:t>Employee ID: Unique identifier for each employee 
Name: Full name of the employee.
Department: Department in which the employee works.
Position/Role: Job title or role of the employee.
Date of Hire: The date the employee was hired.
Date of Termination: The date the employee left the company.
</a:t>
            </a:r>
            <a:endParaRPr lang="en-US" sz="7200" b="1" dirty="0"/>
          </a:p>
        </p:txBody>
      </p:sp>
    </p:spTree>
    <p:extLst>
      <p:ext uri="{BB962C8B-B14F-4D97-AF65-F5344CB8AC3E}">
        <p14:creationId xmlns:p14="http://schemas.microsoft.com/office/powerpoint/2010/main" val="190834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4C24-E5BD-309B-70C9-AA71F6172BAB}"/>
              </a:ext>
            </a:extLst>
          </p:cNvPr>
          <p:cNvSpPr>
            <a:spLocks noGrp="1"/>
          </p:cNvSpPr>
          <p:nvPr>
            <p:ph type="title"/>
          </p:nvPr>
        </p:nvSpPr>
        <p:spPr>
          <a:xfrm>
            <a:off x="1524000" y="228600"/>
            <a:ext cx="8958262" cy="1535906"/>
          </a:xfrm>
        </p:spPr>
        <p:txBody>
          <a:bodyPr>
            <a:normAutofit/>
          </a:bodyPr>
          <a:lstStyle/>
          <a:p>
            <a:r>
              <a:rPr lang="en-US" sz="5400" b="1" u="sng" dirty="0">
                <a:effectLst>
                  <a:outerShdw blurRad="38100" dist="38100" dir="2700000" algn="tl">
                    <a:srgbClr val="000000">
                      <a:alpha val="43137"/>
                    </a:srgbClr>
                  </a:outerShdw>
                </a:effectLst>
              </a:rPr>
              <a:t>Dataset Description </a:t>
            </a:r>
          </a:p>
        </p:txBody>
      </p:sp>
      <p:sp>
        <p:nvSpPr>
          <p:cNvPr id="3" name="Content Placeholder 2">
            <a:extLst>
              <a:ext uri="{FF2B5EF4-FFF2-40B4-BE49-F238E27FC236}">
                <a16:creationId xmlns:a16="http://schemas.microsoft.com/office/drawing/2014/main" id="{3989655B-9E2E-FD36-24CA-0AA7F79A5FB3}"/>
              </a:ext>
            </a:extLst>
          </p:cNvPr>
          <p:cNvSpPr>
            <a:spLocks noGrp="1"/>
          </p:cNvSpPr>
          <p:nvPr>
            <p:ph idx="1"/>
          </p:nvPr>
        </p:nvSpPr>
        <p:spPr>
          <a:xfrm>
            <a:off x="666750" y="1654968"/>
            <a:ext cx="10132219" cy="4810125"/>
          </a:xfrm>
        </p:spPr>
        <p:txBody>
          <a:bodyPr>
            <a:normAutofit fontScale="25000" lnSpcReduction="20000"/>
          </a:bodyPr>
          <a:lstStyle/>
          <a:p>
            <a:pPr marL="0" indent="0">
              <a:buNone/>
            </a:pPr>
            <a:r>
              <a:rPr lang="en-US" sz="7200" dirty="0"/>
              <a:t>4</a:t>
            </a:r>
            <a:r>
              <a:rPr lang="en-US" sz="7200" b="1" dirty="0"/>
              <a:t>. </a:t>
            </a:r>
            <a:r>
              <a:rPr lang="en-US" sz="7200" b="1" u="sng" dirty="0"/>
              <a:t>Data Source</a:t>
            </a:r>
            <a:r>
              <a:rPr lang="en-US" sz="7200" b="1" dirty="0"/>
              <a:t>:
</a:t>
            </a:r>
          </a:p>
          <a:p>
            <a:pPr marL="0" indent="0">
              <a:buNone/>
            </a:pPr>
            <a:r>
              <a:rPr lang="en-US" sz="7200" b="1" dirty="0"/>
              <a:t>HR Management System: Primary source for employee information.
Payroll System: For salary and employment status data.
Time Tracking System: For work hours and attendance data.
5. </a:t>
            </a:r>
            <a:r>
              <a:rPr lang="en-US" sz="7200" b="1" u="sng" dirty="0"/>
              <a:t>Data Collection Frequency</a:t>
            </a:r>
            <a:r>
              <a:rPr lang="en-US" sz="7200" b="1" dirty="0"/>
              <a:t>:
</a:t>
            </a:r>
            <a:r>
              <a:rPr lang="en-US" sz="7200" b="1" dirty="0" err="1"/>
              <a:t>Updates:Monthly</a:t>
            </a:r>
            <a:r>
              <a:rPr lang="en-US" sz="7200" b="1" dirty="0"/>
              <a:t> or quarterly updates to reflect changes in employee data.
6. </a:t>
            </a:r>
            <a:r>
              <a:rPr lang="en-US" sz="7200" b="1" u="sng" dirty="0"/>
              <a:t>Data Format</a:t>
            </a:r>
            <a:r>
              <a:rPr lang="en-US" sz="7200" b="1" dirty="0"/>
              <a:t>: 
File Type: CSV, Excel, or database format.
Data Encoding: UTF-8.</a:t>
            </a:r>
          </a:p>
          <a:p>
            <a:endParaRPr lang="en-US" dirty="0"/>
          </a:p>
        </p:txBody>
      </p:sp>
      <p:pic>
        <p:nvPicPr>
          <p:cNvPr id="1026" name="Picture 2" descr="C:\Program Files (x86)\Microsoft Office\MEDIA\CAGCAT10\j030052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4343400"/>
            <a:ext cx="2286000" cy="196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9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AF3D-4B1F-4C58-0095-D9D496DC421C}"/>
              </a:ext>
            </a:extLst>
          </p:cNvPr>
          <p:cNvSpPr>
            <a:spLocks noGrp="1"/>
          </p:cNvSpPr>
          <p:nvPr>
            <p:ph type="title"/>
          </p:nvPr>
        </p:nvSpPr>
        <p:spPr>
          <a:xfrm>
            <a:off x="1371600" y="533400"/>
            <a:ext cx="9448800" cy="802480"/>
          </a:xfrm>
        </p:spPr>
        <p:txBody>
          <a:bodyPr>
            <a:noAutofit/>
          </a:bodyPr>
          <a:lstStyle/>
          <a:p>
            <a:r>
              <a:rPr lang="en-US" sz="5400" b="1" u="sng" dirty="0">
                <a:effectLst>
                  <a:outerShdw blurRad="38100" dist="38100" dir="2700000" algn="tl">
                    <a:srgbClr val="000000">
                      <a:alpha val="43137"/>
                    </a:srgbClr>
                  </a:outerShdw>
                </a:effectLst>
              </a:rPr>
              <a:t>Modelling approach </a:t>
            </a:r>
          </a:p>
        </p:txBody>
      </p:sp>
      <p:sp>
        <p:nvSpPr>
          <p:cNvPr id="3" name="Content Placeholder 2">
            <a:extLst>
              <a:ext uri="{FF2B5EF4-FFF2-40B4-BE49-F238E27FC236}">
                <a16:creationId xmlns:a16="http://schemas.microsoft.com/office/drawing/2014/main" id="{D3F7B001-3786-3E05-D8C3-2E4420176AD0}"/>
              </a:ext>
            </a:extLst>
          </p:cNvPr>
          <p:cNvSpPr>
            <a:spLocks noGrp="1"/>
          </p:cNvSpPr>
          <p:nvPr>
            <p:ph idx="1"/>
          </p:nvPr>
        </p:nvSpPr>
        <p:spPr>
          <a:xfrm>
            <a:off x="381000" y="1752600"/>
            <a:ext cx="11113293" cy="4910137"/>
          </a:xfrm>
        </p:spPr>
        <p:txBody>
          <a:bodyPr>
            <a:normAutofit lnSpcReduction="10000"/>
          </a:bodyPr>
          <a:lstStyle/>
          <a:p>
            <a:pPr marL="0" indent="0">
              <a:buNone/>
            </a:pPr>
            <a:r>
              <a:rPr lang="en-US" b="1" dirty="0"/>
              <a:t>1. </a:t>
            </a:r>
            <a:r>
              <a:rPr lang="en-US" b="1" u="sng" dirty="0"/>
              <a:t>Predictive Analytics </a:t>
            </a:r>
            <a:r>
              <a:rPr lang="en-US" b="1" dirty="0"/>
              <a:t>: Use regression models or machine learning algorithms to predict outcomes like employee turnover or performance. Techniques like logistic regression, decision trees, or random forests can be useful here.
2. </a:t>
            </a:r>
            <a:r>
              <a:rPr lang="en-US" b="1" u="sng" dirty="0"/>
              <a:t>Clustering</a:t>
            </a:r>
            <a:r>
              <a:rPr lang="en-US" b="1" dirty="0"/>
              <a:t> : Group employees based on characteristics or behaviors. K-means clustering or hierarchical clustering can help identify patterns or segments within your data.
3. </a:t>
            </a:r>
            <a:r>
              <a:rPr lang="en-US" b="1" u="sng" dirty="0"/>
              <a:t>Descriptive Analytics </a:t>
            </a:r>
            <a:r>
              <a:rPr lang="en-US" b="1" dirty="0"/>
              <a:t>: Use statistical methods to describe the current state of employee data. Measures like averages, standard deviations, and correlations can provide insights into employee satisfaction, performance, etc.</a:t>
            </a:r>
          </a:p>
        </p:txBody>
      </p:sp>
    </p:spTree>
    <p:extLst>
      <p:ext uri="{BB962C8B-B14F-4D97-AF65-F5344CB8AC3E}">
        <p14:creationId xmlns:p14="http://schemas.microsoft.com/office/powerpoint/2010/main" val="393414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275C2-9D6A-98A0-2764-9D54DC608648}"/>
              </a:ext>
            </a:extLst>
          </p:cNvPr>
          <p:cNvSpPr>
            <a:spLocks noGrp="1"/>
          </p:cNvSpPr>
          <p:nvPr>
            <p:ph type="title"/>
          </p:nvPr>
        </p:nvSpPr>
        <p:spPr/>
        <p:txBody>
          <a:bodyPr>
            <a:normAutofit/>
          </a:bodyPr>
          <a:lstStyle/>
          <a:p>
            <a:r>
              <a:rPr lang="en-US" sz="5400" b="1" u="sng" dirty="0">
                <a:effectLst>
                  <a:outerShdw blurRad="38100" dist="38100" dir="2700000" algn="tl">
                    <a:srgbClr val="000000">
                      <a:alpha val="43137"/>
                    </a:srgbClr>
                  </a:outerShdw>
                </a:effectLst>
              </a:rPr>
              <a:t>Modelling approach </a:t>
            </a:r>
          </a:p>
        </p:txBody>
      </p:sp>
      <p:sp>
        <p:nvSpPr>
          <p:cNvPr id="3" name="Content Placeholder 2">
            <a:extLst>
              <a:ext uri="{FF2B5EF4-FFF2-40B4-BE49-F238E27FC236}">
                <a16:creationId xmlns:a16="http://schemas.microsoft.com/office/drawing/2014/main" id="{2CD5A6D0-D943-D9A7-2022-13597941D29B}"/>
              </a:ext>
            </a:extLst>
          </p:cNvPr>
          <p:cNvSpPr>
            <a:spLocks noGrp="1"/>
          </p:cNvSpPr>
          <p:nvPr>
            <p:ph idx="1"/>
          </p:nvPr>
        </p:nvSpPr>
        <p:spPr>
          <a:xfrm>
            <a:off x="609600" y="2133600"/>
            <a:ext cx="10972800" cy="4373563"/>
          </a:xfrm>
        </p:spPr>
        <p:txBody>
          <a:bodyPr/>
          <a:lstStyle/>
          <a:p>
            <a:pPr marL="0" indent="0">
              <a:buNone/>
            </a:pPr>
            <a:r>
              <a:rPr lang="en-US" b="1" dirty="0"/>
              <a:t>4. </a:t>
            </a:r>
            <a:r>
              <a:rPr lang="en-US" b="1" u="sng" dirty="0"/>
              <a:t>Survival Analysis </a:t>
            </a:r>
            <a:r>
              <a:rPr lang="en-US" b="1" dirty="0"/>
              <a:t>: If you’re interested in understanding the time until an event occurs (e.g., employee attrition), survival analysis methods like Cox proportional hazards models could be useful.
5. </a:t>
            </a:r>
            <a:r>
              <a:rPr lang="en-US" b="1" u="sng" dirty="0"/>
              <a:t>Time Series Analysis </a:t>
            </a:r>
            <a:r>
              <a:rPr lang="en-US" b="1" dirty="0"/>
              <a:t>: If you have data over time, you could use time series analysis to identify trends and patterns in employee metrics.</a:t>
            </a:r>
          </a:p>
        </p:txBody>
      </p:sp>
    </p:spTree>
    <p:extLst>
      <p:ext uri="{BB962C8B-B14F-4D97-AF65-F5344CB8AC3E}">
        <p14:creationId xmlns:p14="http://schemas.microsoft.com/office/powerpoint/2010/main" val="4108694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2DBFF5-0F0B-2762-60AA-CA6019C62448}"/>
              </a:ext>
            </a:extLst>
          </p:cNvPr>
          <p:cNvSpPr txBox="1"/>
          <p:nvPr/>
        </p:nvSpPr>
        <p:spPr>
          <a:xfrm>
            <a:off x="8305800" y="2580358"/>
            <a:ext cx="3178968" cy="2554545"/>
          </a:xfrm>
          <a:prstGeom prst="rect">
            <a:avLst/>
          </a:prstGeom>
          <a:noFill/>
        </p:spPr>
        <p:txBody>
          <a:bodyPr wrap="square" rtlCol="0">
            <a:spAutoFit/>
          </a:bodyPr>
          <a:lstStyle/>
          <a:p>
            <a:pPr algn="l"/>
            <a:r>
              <a:rPr lang="en-US" sz="4000" b="1" dirty="0"/>
              <a:t>Employee </a:t>
            </a:r>
          </a:p>
          <a:p>
            <a:pPr algn="l"/>
            <a:r>
              <a:rPr lang="en-US" sz="4000" b="1" dirty="0"/>
              <a:t>Status Analysis Using Chart </a:t>
            </a:r>
          </a:p>
        </p:txBody>
      </p:sp>
      <p:sp>
        <p:nvSpPr>
          <p:cNvPr id="5" name="TextBox 4">
            <a:extLst>
              <a:ext uri="{FF2B5EF4-FFF2-40B4-BE49-F238E27FC236}">
                <a16:creationId xmlns:a16="http://schemas.microsoft.com/office/drawing/2014/main" id="{8A5D0971-371D-6993-1703-A2A4956C5BB4}"/>
              </a:ext>
            </a:extLst>
          </p:cNvPr>
          <p:cNvSpPr txBox="1"/>
          <p:nvPr/>
        </p:nvSpPr>
        <p:spPr>
          <a:xfrm>
            <a:off x="8756124" y="1171569"/>
            <a:ext cx="1828800" cy="707886"/>
          </a:xfrm>
          <a:prstGeom prst="rect">
            <a:avLst/>
          </a:prstGeom>
          <a:noFill/>
        </p:spPr>
        <p:txBody>
          <a:bodyPr wrap="square" rtlCol="0">
            <a:spAutoFit/>
          </a:bodyPr>
          <a:lstStyle/>
          <a:p>
            <a:pPr algn="l"/>
            <a:r>
              <a:rPr lang="en-US" sz="4000" b="1" dirty="0"/>
              <a:t>Result:</a:t>
            </a:r>
          </a:p>
        </p:txBody>
      </p:sp>
      <p:graphicFrame>
        <p:nvGraphicFramePr>
          <p:cNvPr id="2" name="Chart 1"/>
          <p:cNvGraphicFramePr/>
          <p:nvPr>
            <p:extLst>
              <p:ext uri="{D42A27DB-BD31-4B8C-83A1-F6EECF244321}">
                <p14:modId xmlns:p14="http://schemas.microsoft.com/office/powerpoint/2010/main" val="1050222597"/>
              </p:ext>
            </p:extLst>
          </p:nvPr>
        </p:nvGraphicFramePr>
        <p:xfrm>
          <a:off x="2032000" y="719666"/>
          <a:ext cx="5511800" cy="51477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13768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6CFE2E6-3D3D-72F2-87B4-A8E874D53042}"/>
              </a:ext>
            </a:extLst>
          </p:cNvPr>
          <p:cNvPicPr>
            <a:picLocks noChangeAspect="1"/>
          </p:cNvPicPr>
          <p:nvPr/>
        </p:nvPicPr>
        <p:blipFill>
          <a:blip r:embed="rId2"/>
          <a:stretch>
            <a:fillRect/>
          </a:stretch>
        </p:blipFill>
        <p:spPr>
          <a:xfrm>
            <a:off x="496828" y="1017322"/>
            <a:ext cx="7864593" cy="5418667"/>
          </a:xfrm>
          <a:prstGeom prst="rect">
            <a:avLst/>
          </a:prstGeom>
        </p:spPr>
      </p:pic>
      <p:sp>
        <p:nvSpPr>
          <p:cNvPr id="3" name="TextBox 2">
            <a:extLst>
              <a:ext uri="{FF2B5EF4-FFF2-40B4-BE49-F238E27FC236}">
                <a16:creationId xmlns:a16="http://schemas.microsoft.com/office/drawing/2014/main" id="{62FE1C42-042A-E1AE-44A6-84E93F12480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92D28A3-292E-E7DA-6F67-9FD4E59692EF}"/>
              </a:ext>
            </a:extLst>
          </p:cNvPr>
          <p:cNvSpPr txBox="1"/>
          <p:nvPr/>
        </p:nvSpPr>
        <p:spPr>
          <a:xfrm>
            <a:off x="8984661" y="2695603"/>
            <a:ext cx="2710511" cy="2062103"/>
          </a:xfrm>
          <a:prstGeom prst="rect">
            <a:avLst/>
          </a:prstGeom>
          <a:noFill/>
        </p:spPr>
        <p:txBody>
          <a:bodyPr wrap="square" rtlCol="0">
            <a:spAutoFit/>
          </a:bodyPr>
          <a:lstStyle/>
          <a:p>
            <a:pPr algn="l"/>
            <a:r>
              <a:rPr lang="en-US" sz="3200" b="1" dirty="0"/>
              <a:t>Employee</a:t>
            </a:r>
          </a:p>
          <a:p>
            <a:pPr algn="l"/>
            <a:r>
              <a:rPr lang="en-US" sz="3200" b="1" dirty="0"/>
              <a:t>Status</a:t>
            </a:r>
          </a:p>
          <a:p>
            <a:pPr algn="l"/>
            <a:r>
              <a:rPr lang="en-US" sz="3200" b="1" dirty="0"/>
              <a:t>Using </a:t>
            </a:r>
          </a:p>
          <a:p>
            <a:pPr algn="l"/>
            <a:r>
              <a:rPr lang="en-US" sz="3200" b="1" dirty="0"/>
              <a:t>Chart</a:t>
            </a:r>
          </a:p>
        </p:txBody>
      </p:sp>
      <p:sp>
        <p:nvSpPr>
          <p:cNvPr id="5" name="TextBox 4">
            <a:extLst>
              <a:ext uri="{FF2B5EF4-FFF2-40B4-BE49-F238E27FC236}">
                <a16:creationId xmlns:a16="http://schemas.microsoft.com/office/drawing/2014/main" id="{DA441612-3FFC-AD00-53F3-EE4EC457A9E6}"/>
              </a:ext>
            </a:extLst>
          </p:cNvPr>
          <p:cNvSpPr txBox="1"/>
          <p:nvPr/>
        </p:nvSpPr>
        <p:spPr>
          <a:xfrm>
            <a:off x="8767114" y="1154491"/>
            <a:ext cx="1828800" cy="646331"/>
          </a:xfrm>
          <a:prstGeom prst="rect">
            <a:avLst/>
          </a:prstGeom>
          <a:noFill/>
        </p:spPr>
        <p:txBody>
          <a:bodyPr wrap="square" rtlCol="0">
            <a:spAutoFit/>
          </a:bodyPr>
          <a:lstStyle/>
          <a:p>
            <a:pPr algn="l"/>
            <a:r>
              <a:rPr lang="en-US" sz="3600" b="1" dirty="0"/>
              <a:t>Result:</a:t>
            </a:r>
          </a:p>
        </p:txBody>
      </p:sp>
    </p:spTree>
    <p:extLst>
      <p:ext uri="{BB962C8B-B14F-4D97-AF65-F5344CB8AC3E}">
        <p14:creationId xmlns:p14="http://schemas.microsoft.com/office/powerpoint/2010/main" val="2740590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1DB3-BBAA-E3A0-F6F3-F043EB31DF00}"/>
              </a:ext>
            </a:extLst>
          </p:cNvPr>
          <p:cNvSpPr>
            <a:spLocks noGrp="1"/>
          </p:cNvSpPr>
          <p:nvPr>
            <p:ph type="title"/>
          </p:nvPr>
        </p:nvSpPr>
        <p:spPr>
          <a:xfrm>
            <a:off x="2819400" y="228600"/>
            <a:ext cx="6298406" cy="1691031"/>
          </a:xfrm>
        </p:spPr>
        <p:txBody>
          <a:bodyPr>
            <a:normAutofit/>
          </a:bodyPr>
          <a:lstStyle/>
          <a:p>
            <a:r>
              <a:rPr lang="en-US" sz="5400" b="1" u="sng" dirty="0">
                <a:effectLst>
                  <a:outerShdw blurRad="38100" dist="38100" dir="2700000" algn="tl">
                    <a:srgbClr val="000000">
                      <a:alpha val="43137"/>
                    </a:srgbClr>
                  </a:outerShdw>
                </a:effectLst>
              </a:rPr>
              <a:t>Conclusion </a:t>
            </a:r>
          </a:p>
        </p:txBody>
      </p:sp>
      <p:sp>
        <p:nvSpPr>
          <p:cNvPr id="3" name="Content Placeholder 2">
            <a:extLst>
              <a:ext uri="{FF2B5EF4-FFF2-40B4-BE49-F238E27FC236}">
                <a16:creationId xmlns:a16="http://schemas.microsoft.com/office/drawing/2014/main" id="{06B09E72-9494-5A13-2BEF-5ABDC74C4508}"/>
              </a:ext>
            </a:extLst>
          </p:cNvPr>
          <p:cNvSpPr>
            <a:spLocks noGrp="1"/>
          </p:cNvSpPr>
          <p:nvPr>
            <p:ph idx="1"/>
          </p:nvPr>
        </p:nvSpPr>
        <p:spPr/>
        <p:txBody>
          <a:bodyPr>
            <a:normAutofit/>
          </a:bodyPr>
          <a:lstStyle/>
          <a:p>
            <a:r>
              <a:rPr lang="en-US" sz="2400" b="1" dirty="0"/>
              <a:t>This project has provided valuable insights into employee dynamics through comprehensive data analysis. Key findings include, which indicate [implications of these findings]. These insights contribute to a deeper understanding of [specific aspect of employee data] and offer practical recommendations for [specific actions]. However, limitations such as [mention limitations] should be considered when interpreting the results. Future research could focus on [suggest future research areas], to build on these findings and further enhance our understanding of employee behavior.</a:t>
            </a:r>
          </a:p>
        </p:txBody>
      </p:sp>
    </p:spTree>
    <p:extLst>
      <p:ext uri="{BB962C8B-B14F-4D97-AF65-F5344CB8AC3E}">
        <p14:creationId xmlns:p14="http://schemas.microsoft.com/office/powerpoint/2010/main" val="31259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434E-EE5F-AD5A-F476-728D39AEDD40}"/>
              </a:ext>
            </a:extLst>
          </p:cNvPr>
          <p:cNvSpPr>
            <a:spLocks noGrp="1"/>
          </p:cNvSpPr>
          <p:nvPr>
            <p:ph type="title"/>
          </p:nvPr>
        </p:nvSpPr>
        <p:spPr>
          <a:xfrm>
            <a:off x="1981200" y="457200"/>
            <a:ext cx="8001000" cy="1066799"/>
          </a:xfrm>
        </p:spPr>
        <p:txBody>
          <a:bodyPr>
            <a:noAutofit/>
          </a:bodyPr>
          <a:lstStyle/>
          <a:p>
            <a:r>
              <a:rPr lang="en-US" sz="6600" b="1" u="sng" dirty="0">
                <a:effectLst>
                  <a:outerShdw blurRad="38100" dist="38100" dir="2700000" algn="tl">
                    <a:srgbClr val="000000">
                      <a:alpha val="43137"/>
                    </a:srgbClr>
                  </a:outerShdw>
                </a:effectLst>
              </a:rPr>
              <a:t>Project Title</a:t>
            </a:r>
          </a:p>
        </p:txBody>
      </p:sp>
      <p:sp>
        <p:nvSpPr>
          <p:cNvPr id="3" name="Content Placeholder 2">
            <a:extLst>
              <a:ext uri="{FF2B5EF4-FFF2-40B4-BE49-F238E27FC236}">
                <a16:creationId xmlns:a16="http://schemas.microsoft.com/office/drawing/2014/main" id="{53E06077-10F0-3FEF-6D6F-348080FA14D2}"/>
              </a:ext>
            </a:extLst>
          </p:cNvPr>
          <p:cNvSpPr>
            <a:spLocks noGrp="1"/>
          </p:cNvSpPr>
          <p:nvPr>
            <p:ph idx="1"/>
          </p:nvPr>
        </p:nvSpPr>
        <p:spPr>
          <a:xfrm>
            <a:off x="1506141" y="3202780"/>
            <a:ext cx="9179717" cy="2512219"/>
          </a:xfrm>
        </p:spPr>
        <p:txBody>
          <a:bodyPr>
            <a:normAutofit/>
          </a:bodyPr>
          <a:lstStyle/>
          <a:p>
            <a:r>
              <a:rPr lang="en-US" sz="4000" b="1" dirty="0"/>
              <a:t>Employee count of employees </a:t>
            </a:r>
          </a:p>
        </p:txBody>
      </p:sp>
    </p:spTree>
    <p:extLst>
      <p:ext uri="{BB962C8B-B14F-4D97-AF65-F5344CB8AC3E}">
        <p14:creationId xmlns:p14="http://schemas.microsoft.com/office/powerpoint/2010/main" val="368390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3E5E-6169-6C74-A49D-745A386140D5}"/>
              </a:ext>
            </a:extLst>
          </p:cNvPr>
          <p:cNvSpPr>
            <a:spLocks noGrp="1"/>
          </p:cNvSpPr>
          <p:nvPr>
            <p:ph type="title"/>
          </p:nvPr>
        </p:nvSpPr>
        <p:spPr>
          <a:xfrm>
            <a:off x="3200400" y="228600"/>
            <a:ext cx="5408670" cy="1567339"/>
          </a:xfrm>
        </p:spPr>
        <p:txBody>
          <a:bodyPr>
            <a:normAutofit/>
          </a:bodyPr>
          <a:lstStyle/>
          <a:p>
            <a:r>
              <a:rPr lang="en-US" sz="6000" b="1" u="sng" dirty="0">
                <a:effectLst>
                  <a:outerShdw blurRad="38100" dist="38100" dir="2700000" algn="tl">
                    <a:srgbClr val="000000">
                      <a:alpha val="43137"/>
                    </a:srgbClr>
                  </a:outerShdw>
                </a:effectLst>
              </a:rPr>
              <a:t>Agenda</a:t>
            </a:r>
          </a:p>
        </p:txBody>
      </p:sp>
      <p:sp>
        <p:nvSpPr>
          <p:cNvPr id="5" name="Content Placeholder 2">
            <a:extLst>
              <a:ext uri="{FF2B5EF4-FFF2-40B4-BE49-F238E27FC236}">
                <a16:creationId xmlns:a16="http://schemas.microsoft.com/office/drawing/2014/main" id="{0BA60A5C-5C03-66A9-9F5A-7642C6F72031}"/>
              </a:ext>
            </a:extLst>
          </p:cNvPr>
          <p:cNvSpPr txBox="1">
            <a:spLocks noGrp="1"/>
          </p:cNvSpPr>
          <p:nvPr>
            <p:ph idx="1"/>
          </p:nvPr>
        </p:nvSpPr>
        <p:spPr>
          <a:xfrm>
            <a:off x="2273772" y="2465638"/>
            <a:ext cx="4564856" cy="393192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457200" indent="-457200">
              <a:buFont typeface="+mj-lt"/>
              <a:buAutoNum type="arabicPeriod"/>
            </a:pPr>
            <a:r>
              <a:rPr lang="en-US" sz="2400" b="1" dirty="0"/>
              <a:t>Problem Statement </a:t>
            </a:r>
          </a:p>
          <a:p>
            <a:pPr marL="457200" indent="-457200">
              <a:buFont typeface="+mj-lt"/>
              <a:buAutoNum type="arabicPeriod"/>
            </a:pPr>
            <a:r>
              <a:rPr lang="en-US" sz="2400" b="1" dirty="0"/>
              <a:t>Project Overview </a:t>
            </a:r>
          </a:p>
          <a:p>
            <a:pPr marL="457200" indent="-457200">
              <a:buFont typeface="+mj-lt"/>
              <a:buAutoNum type="arabicPeriod"/>
            </a:pPr>
            <a:r>
              <a:rPr lang="en-US" sz="2400" b="1" dirty="0"/>
              <a:t>End Users</a:t>
            </a:r>
          </a:p>
          <a:p>
            <a:pPr marL="457200" indent="-457200">
              <a:buFont typeface="+mj-lt"/>
              <a:buAutoNum type="arabicPeriod"/>
            </a:pPr>
            <a:r>
              <a:rPr lang="en-US" sz="2400" b="1" dirty="0"/>
              <a:t>Our Solution &amp; Preposition</a:t>
            </a:r>
          </a:p>
          <a:p>
            <a:pPr marL="457200" indent="-457200">
              <a:buFont typeface="+mj-lt"/>
              <a:buAutoNum type="arabicPeriod"/>
            </a:pPr>
            <a:r>
              <a:rPr lang="en-US" sz="2400" b="1" dirty="0"/>
              <a:t>Dataset Description </a:t>
            </a:r>
          </a:p>
          <a:p>
            <a:pPr marL="457200" indent="-457200">
              <a:buFont typeface="+mj-lt"/>
              <a:buAutoNum type="arabicPeriod"/>
            </a:pPr>
            <a:r>
              <a:rPr lang="en-US" sz="2400" b="1" dirty="0"/>
              <a:t>Modelling Approach </a:t>
            </a:r>
          </a:p>
          <a:p>
            <a:pPr marL="457200" indent="-457200">
              <a:buFont typeface="+mj-lt"/>
              <a:buAutoNum type="arabicPeriod"/>
            </a:pPr>
            <a:r>
              <a:rPr lang="en-US" sz="2400" b="1" dirty="0"/>
              <a:t>Results &amp; Discussion </a:t>
            </a:r>
          </a:p>
          <a:p>
            <a:pPr marL="457200" indent="-457200">
              <a:buFont typeface="+mj-lt"/>
              <a:buAutoNum type="arabicPeriod"/>
            </a:pPr>
            <a:r>
              <a:rPr lang="en-US" sz="2400" b="1" dirty="0"/>
              <a:t>Conclusion</a:t>
            </a:r>
          </a:p>
        </p:txBody>
      </p:sp>
      <p:pic>
        <p:nvPicPr>
          <p:cNvPr id="3" name="Picture 3">
            <a:extLst>
              <a:ext uri="{FF2B5EF4-FFF2-40B4-BE49-F238E27FC236}">
                <a16:creationId xmlns:a16="http://schemas.microsoft.com/office/drawing/2014/main" id="{8E6A5E82-90A1-B433-DAFC-6ABE35756022}"/>
              </a:ext>
            </a:extLst>
          </p:cNvPr>
          <p:cNvPicPr>
            <a:picLocks noChangeAspect="1"/>
          </p:cNvPicPr>
          <p:nvPr/>
        </p:nvPicPr>
        <p:blipFill>
          <a:blip r:embed="rId2"/>
          <a:stretch>
            <a:fillRect/>
          </a:stretch>
        </p:blipFill>
        <p:spPr>
          <a:xfrm>
            <a:off x="7474401" y="2572288"/>
            <a:ext cx="3347895" cy="3594746"/>
          </a:xfrm>
          <a:prstGeom prst="rect">
            <a:avLst/>
          </a:prstGeom>
        </p:spPr>
      </p:pic>
    </p:spTree>
    <p:extLst>
      <p:ext uri="{BB962C8B-B14F-4D97-AF65-F5344CB8AC3E}">
        <p14:creationId xmlns:p14="http://schemas.microsoft.com/office/powerpoint/2010/main" val="267384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3A3D-CBEA-866B-AD51-AC836D755300}"/>
              </a:ext>
            </a:extLst>
          </p:cNvPr>
          <p:cNvSpPr>
            <a:spLocks noGrp="1"/>
          </p:cNvSpPr>
          <p:nvPr>
            <p:ph type="title"/>
          </p:nvPr>
        </p:nvSpPr>
        <p:spPr>
          <a:xfrm>
            <a:off x="1143000" y="228600"/>
            <a:ext cx="9220200" cy="1295400"/>
          </a:xfrm>
        </p:spPr>
        <p:txBody>
          <a:bodyPr>
            <a:normAutofit/>
          </a:bodyPr>
          <a:lstStyle/>
          <a:p>
            <a:r>
              <a:rPr lang="en-US" sz="5400" b="1" u="sng" dirty="0">
                <a:effectLst>
                  <a:outerShdw blurRad="38100" dist="38100" dir="2700000" algn="tl">
                    <a:srgbClr val="000000">
                      <a:alpha val="43137"/>
                    </a:srgbClr>
                  </a:outerShdw>
                </a:effectLst>
              </a:rPr>
              <a:t>Problem Statement </a:t>
            </a:r>
          </a:p>
        </p:txBody>
      </p:sp>
      <p:sp>
        <p:nvSpPr>
          <p:cNvPr id="3" name="Content Placeholder 2">
            <a:extLst>
              <a:ext uri="{FF2B5EF4-FFF2-40B4-BE49-F238E27FC236}">
                <a16:creationId xmlns:a16="http://schemas.microsoft.com/office/drawing/2014/main" id="{624944EF-40E0-EB7E-1BDB-9A3DFE12A945}"/>
              </a:ext>
            </a:extLst>
          </p:cNvPr>
          <p:cNvSpPr>
            <a:spLocks noGrp="1"/>
          </p:cNvSpPr>
          <p:nvPr>
            <p:ph idx="1"/>
          </p:nvPr>
        </p:nvSpPr>
        <p:spPr>
          <a:xfrm>
            <a:off x="328613" y="2031682"/>
            <a:ext cx="7429500" cy="4290536"/>
          </a:xfrm>
        </p:spPr>
        <p:txBody>
          <a:bodyPr>
            <a:noAutofit/>
          </a:bodyPr>
          <a:lstStyle/>
          <a:p>
            <a:endParaRPr lang="en-US" sz="2000" b="1" dirty="0"/>
          </a:p>
          <a:p>
            <a:r>
              <a:rPr lang="en-US" sz="2000" b="1" dirty="0"/>
              <a:t>In order to effectively manage workforce resources and make informed strategic decisions, it is crucial to have a comprehensive understanding of employee distribution across various departments and roles within the organization. </a:t>
            </a:r>
          </a:p>
          <a:p>
            <a:r>
              <a:rPr lang="en-US" sz="2000" b="1" dirty="0"/>
              <a:t>The current challenge is to accurately quantify and analyze the number of employees in different categories (such as departments, job titles, and locations) to identify patterns, gaps, and trends. This analysis will help in optimizing resource allocation, forecasting staffing needs, and improving overall organizational efficiency.</a:t>
            </a:r>
          </a:p>
        </p:txBody>
      </p:sp>
      <p:pic>
        <p:nvPicPr>
          <p:cNvPr id="4" name="Picture 4">
            <a:extLst>
              <a:ext uri="{FF2B5EF4-FFF2-40B4-BE49-F238E27FC236}">
                <a16:creationId xmlns:a16="http://schemas.microsoft.com/office/drawing/2014/main" id="{54B237AE-B420-0677-95CB-0786F676DBE2}"/>
              </a:ext>
            </a:extLst>
          </p:cNvPr>
          <p:cNvPicPr>
            <a:picLocks noChangeAspect="1"/>
          </p:cNvPicPr>
          <p:nvPr/>
        </p:nvPicPr>
        <p:blipFill>
          <a:blip r:embed="rId2"/>
          <a:stretch>
            <a:fillRect/>
          </a:stretch>
        </p:blipFill>
        <p:spPr>
          <a:xfrm>
            <a:off x="8239125" y="2553229"/>
            <a:ext cx="3338512" cy="3624686"/>
          </a:xfrm>
          <a:prstGeom prst="rect">
            <a:avLst/>
          </a:prstGeom>
        </p:spPr>
      </p:pic>
    </p:spTree>
    <p:extLst>
      <p:ext uri="{BB962C8B-B14F-4D97-AF65-F5344CB8AC3E}">
        <p14:creationId xmlns:p14="http://schemas.microsoft.com/office/powerpoint/2010/main" val="106651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44BC-1907-6F2A-C12D-9D9F3D846467}"/>
              </a:ext>
            </a:extLst>
          </p:cNvPr>
          <p:cNvSpPr>
            <a:spLocks noGrp="1"/>
          </p:cNvSpPr>
          <p:nvPr>
            <p:ph type="title"/>
          </p:nvPr>
        </p:nvSpPr>
        <p:spPr>
          <a:xfrm>
            <a:off x="1981200" y="228600"/>
            <a:ext cx="8029575" cy="1460526"/>
          </a:xfrm>
        </p:spPr>
        <p:txBody>
          <a:bodyPr>
            <a:normAutofit/>
          </a:bodyPr>
          <a:lstStyle/>
          <a:p>
            <a:r>
              <a:rPr lang="en-US" sz="5400" b="1" u="sng" dirty="0">
                <a:effectLst>
                  <a:outerShdw blurRad="38100" dist="38100" dir="2700000" algn="tl">
                    <a:srgbClr val="000000">
                      <a:alpha val="43137"/>
                    </a:srgbClr>
                  </a:outerShdw>
                </a:effectLst>
              </a:rPr>
              <a:t>Project Overview </a:t>
            </a:r>
          </a:p>
        </p:txBody>
      </p:sp>
      <p:sp>
        <p:nvSpPr>
          <p:cNvPr id="3" name="Content Placeholder 2">
            <a:extLst>
              <a:ext uri="{FF2B5EF4-FFF2-40B4-BE49-F238E27FC236}">
                <a16:creationId xmlns:a16="http://schemas.microsoft.com/office/drawing/2014/main" id="{6CEC49E9-C458-77BF-CFD8-4DC1386440A8}"/>
              </a:ext>
            </a:extLst>
          </p:cNvPr>
          <p:cNvSpPr>
            <a:spLocks noGrp="1"/>
          </p:cNvSpPr>
          <p:nvPr>
            <p:ph idx="1"/>
          </p:nvPr>
        </p:nvSpPr>
        <p:spPr>
          <a:xfrm>
            <a:off x="704847" y="1876902"/>
            <a:ext cx="10420353" cy="4447698"/>
          </a:xfrm>
        </p:spPr>
        <p:txBody>
          <a:bodyPr>
            <a:normAutofit fontScale="92500" lnSpcReduction="10000"/>
          </a:bodyPr>
          <a:lstStyle/>
          <a:p>
            <a:pPr marL="0" indent="0">
              <a:buNone/>
            </a:pPr>
            <a:r>
              <a:rPr lang="en-US" sz="2000" b="1" u="sng" dirty="0"/>
              <a:t>Objective</a:t>
            </a:r>
            <a:r>
              <a:rPr lang="en-US" b="1" dirty="0"/>
              <a:t>:
The objective of this project is to systematically analyze and quantify the number of employees within the organization, categorized by departments, job titles, locations, and other relevant criteria. The analysis aims to provide insights into workforce distribution and support strategic decision-making regarding staffing, resource allocation, and organizational planning.
</a:t>
            </a:r>
            <a:r>
              <a:rPr lang="en-US" sz="2000" b="1" u="sng" dirty="0"/>
              <a:t>Scope</a:t>
            </a:r>
            <a:r>
              <a:rPr lang="en-US" b="1" dirty="0"/>
              <a:t>:
Data Collection: Gather comprehensive employee data from HR systems, including details on departments, job titles, locations, and other relevant attributes.
Data Analysis: Employ statistical and data analysis techniques to count and categorize employees based on the collected data. Identify key metrics such as department size, role distribution, and regional staffing levels.</a:t>
            </a:r>
          </a:p>
        </p:txBody>
      </p:sp>
    </p:spTree>
    <p:extLst>
      <p:ext uri="{BB962C8B-B14F-4D97-AF65-F5344CB8AC3E}">
        <p14:creationId xmlns:p14="http://schemas.microsoft.com/office/powerpoint/2010/main" val="433646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905F-AA85-55FE-4F00-7336EE3F0C87}"/>
              </a:ext>
            </a:extLst>
          </p:cNvPr>
          <p:cNvSpPr>
            <a:spLocks noGrp="1"/>
          </p:cNvSpPr>
          <p:nvPr>
            <p:ph type="title"/>
          </p:nvPr>
        </p:nvSpPr>
        <p:spPr>
          <a:xfrm>
            <a:off x="1371600" y="609600"/>
            <a:ext cx="9603582" cy="729007"/>
          </a:xfrm>
        </p:spPr>
        <p:txBody>
          <a:bodyPr>
            <a:noAutofit/>
          </a:bodyPr>
          <a:lstStyle/>
          <a:p>
            <a:r>
              <a:rPr lang="en-US" sz="5400" b="1" u="sng" dirty="0">
                <a:effectLst>
                  <a:outerShdw blurRad="38100" dist="38100" dir="2700000" algn="tl">
                    <a:srgbClr val="000000">
                      <a:alpha val="43137"/>
                    </a:srgbClr>
                  </a:outerShdw>
                </a:effectLst>
              </a:rPr>
              <a:t>Who are the End users</a:t>
            </a:r>
            <a:r>
              <a:rPr lang="en-US" sz="5400" u="sng"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D203AB95-DF00-0948-9750-0AB74090CCFF}"/>
              </a:ext>
            </a:extLst>
          </p:cNvPr>
          <p:cNvSpPr>
            <a:spLocks noGrp="1"/>
          </p:cNvSpPr>
          <p:nvPr>
            <p:ph idx="1"/>
          </p:nvPr>
        </p:nvSpPr>
        <p:spPr>
          <a:xfrm>
            <a:off x="488158" y="1869280"/>
            <a:ext cx="6524624" cy="4393407"/>
          </a:xfrm>
        </p:spPr>
        <p:txBody>
          <a:bodyPr>
            <a:noAutofit/>
          </a:bodyPr>
          <a:lstStyle/>
          <a:p>
            <a:r>
              <a:rPr lang="en-US" sz="2400" b="1" dirty="0"/>
              <a:t>1. </a:t>
            </a:r>
            <a:r>
              <a:rPr lang="en-US" sz="2400" b="1" u="sng" dirty="0"/>
              <a:t>HR Department</a:t>
            </a:r>
            <a:r>
              <a:rPr lang="en-US" sz="2400" b="1" dirty="0"/>
              <a:t>: Responsible for managing employee records, staffing needs, and organizational structure.
2. </a:t>
            </a:r>
            <a:r>
              <a:rPr lang="en-US" sz="2400" b="1" u="sng" dirty="0"/>
              <a:t>Department Heads/Managers</a:t>
            </a:r>
            <a:r>
              <a:rPr lang="en-US" sz="2400" b="1" dirty="0"/>
              <a:t>:  Need insights into employee distribution within their specific departments to manage resources effectively.
3. </a:t>
            </a:r>
            <a:r>
              <a:rPr lang="en-US" sz="2400" b="1" u="sng" dirty="0"/>
              <a:t>Senior Management/Executives</a:t>
            </a:r>
            <a:r>
              <a:rPr lang="en-US" sz="2400" b="1" dirty="0"/>
              <a:t>: Use the analysis to make strategic decisions about staffing, expansion, and resource allocation.
</a:t>
            </a:r>
          </a:p>
        </p:txBody>
      </p:sp>
      <p:pic>
        <p:nvPicPr>
          <p:cNvPr id="4" name="Picture 4">
            <a:extLst>
              <a:ext uri="{FF2B5EF4-FFF2-40B4-BE49-F238E27FC236}">
                <a16:creationId xmlns:a16="http://schemas.microsoft.com/office/drawing/2014/main" id="{5B500FF9-DBF3-AE77-4CCE-2B35DFA03C27}"/>
              </a:ext>
            </a:extLst>
          </p:cNvPr>
          <p:cNvPicPr>
            <a:picLocks noChangeAspect="1"/>
          </p:cNvPicPr>
          <p:nvPr/>
        </p:nvPicPr>
        <p:blipFill>
          <a:blip r:embed="rId2"/>
          <a:stretch>
            <a:fillRect/>
          </a:stretch>
        </p:blipFill>
        <p:spPr>
          <a:xfrm>
            <a:off x="7393782" y="1967419"/>
            <a:ext cx="4393422" cy="3949988"/>
          </a:xfrm>
          <a:prstGeom prst="rect">
            <a:avLst/>
          </a:prstGeom>
        </p:spPr>
      </p:pic>
    </p:spTree>
    <p:extLst>
      <p:ext uri="{BB962C8B-B14F-4D97-AF65-F5344CB8AC3E}">
        <p14:creationId xmlns:p14="http://schemas.microsoft.com/office/powerpoint/2010/main" val="595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2F98-DC02-A31E-0217-C09D5601A473}"/>
              </a:ext>
            </a:extLst>
          </p:cNvPr>
          <p:cNvSpPr>
            <a:spLocks noGrp="1"/>
          </p:cNvSpPr>
          <p:nvPr>
            <p:ph type="title"/>
          </p:nvPr>
        </p:nvSpPr>
        <p:spPr>
          <a:xfrm>
            <a:off x="1219200" y="304800"/>
            <a:ext cx="9160669" cy="1441000"/>
          </a:xfrm>
        </p:spPr>
        <p:txBody>
          <a:bodyPr>
            <a:normAutofit fontScale="90000"/>
          </a:bodyPr>
          <a:lstStyle/>
          <a:p>
            <a:r>
              <a:rPr lang="en-US" dirty="0"/>
              <a:t> </a:t>
            </a:r>
            <a:r>
              <a:rPr lang="en-US" sz="5400" b="1" u="sng" dirty="0">
                <a:effectLst>
                  <a:outerShdw blurRad="38100" dist="38100" dir="2700000" algn="tl">
                    <a:srgbClr val="000000">
                      <a:alpha val="43137"/>
                    </a:srgbClr>
                  </a:outerShdw>
                </a:effectLst>
              </a:rPr>
              <a:t>Who are the end users </a:t>
            </a:r>
          </a:p>
        </p:txBody>
      </p:sp>
      <p:sp>
        <p:nvSpPr>
          <p:cNvPr id="3" name="Content Placeholder 2">
            <a:extLst>
              <a:ext uri="{FF2B5EF4-FFF2-40B4-BE49-F238E27FC236}">
                <a16:creationId xmlns:a16="http://schemas.microsoft.com/office/drawing/2014/main" id="{583BA95D-935A-D9FA-6F67-C0C18801E3A4}"/>
              </a:ext>
            </a:extLst>
          </p:cNvPr>
          <p:cNvSpPr>
            <a:spLocks noGrp="1"/>
          </p:cNvSpPr>
          <p:nvPr>
            <p:ph idx="1"/>
          </p:nvPr>
        </p:nvSpPr>
        <p:spPr>
          <a:xfrm>
            <a:off x="364332" y="2180882"/>
            <a:ext cx="6541293" cy="4415181"/>
          </a:xfrm>
        </p:spPr>
        <p:txBody>
          <a:bodyPr>
            <a:normAutofit/>
          </a:bodyPr>
          <a:lstStyle/>
          <a:p>
            <a:r>
              <a:rPr lang="en-US" sz="2400" b="1" dirty="0"/>
              <a:t>4. </a:t>
            </a:r>
            <a:r>
              <a:rPr lang="en-US" sz="2400" b="1" u="sng" dirty="0"/>
              <a:t>Finance Department</a:t>
            </a:r>
            <a:r>
              <a:rPr lang="en-US" sz="2400" b="1" dirty="0"/>
              <a:t>: Requires data on employee headcount for budgeting, payroll, and financial planning.
5. </a:t>
            </a:r>
            <a:r>
              <a:rPr lang="en-US" sz="2400" b="1" u="sng" dirty="0"/>
              <a:t>Recruitment Team</a:t>
            </a:r>
            <a:r>
              <a:rPr lang="en-US" sz="2400" b="1" dirty="0"/>
              <a:t>: Uses employee count data to identify hiring needs and plan recruitment strategies.</a:t>
            </a:r>
          </a:p>
          <a:p>
            <a:r>
              <a:rPr lang="en-US" sz="2400" b="1" dirty="0"/>
              <a:t>6. </a:t>
            </a:r>
            <a:r>
              <a:rPr lang="en-US" sz="2400" b="1" u="sng" dirty="0"/>
              <a:t>IT Administrators</a:t>
            </a:r>
            <a:r>
              <a:rPr lang="en-US" sz="2400" b="1" dirty="0"/>
              <a:t>: They could use the data to manage and maintain employee-related systems and software.</a:t>
            </a:r>
          </a:p>
        </p:txBody>
      </p:sp>
      <p:pic>
        <p:nvPicPr>
          <p:cNvPr id="4" name="Picture 4">
            <a:extLst>
              <a:ext uri="{FF2B5EF4-FFF2-40B4-BE49-F238E27FC236}">
                <a16:creationId xmlns:a16="http://schemas.microsoft.com/office/drawing/2014/main" id="{E83BF86D-DC79-9F2A-5293-AC7CEDA8102F}"/>
              </a:ext>
            </a:extLst>
          </p:cNvPr>
          <p:cNvPicPr>
            <a:picLocks noChangeAspect="1"/>
          </p:cNvPicPr>
          <p:nvPr/>
        </p:nvPicPr>
        <p:blipFill>
          <a:blip r:embed="rId2"/>
          <a:stretch>
            <a:fillRect/>
          </a:stretch>
        </p:blipFill>
        <p:spPr>
          <a:xfrm>
            <a:off x="7119938" y="2180882"/>
            <a:ext cx="4707729" cy="4071750"/>
          </a:xfrm>
          <a:prstGeom prst="rect">
            <a:avLst/>
          </a:prstGeom>
        </p:spPr>
      </p:pic>
    </p:spTree>
    <p:extLst>
      <p:ext uri="{BB962C8B-B14F-4D97-AF65-F5344CB8AC3E}">
        <p14:creationId xmlns:p14="http://schemas.microsoft.com/office/powerpoint/2010/main" val="67725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A683-9C1C-D42F-8F97-680B23104FB4}"/>
              </a:ext>
            </a:extLst>
          </p:cNvPr>
          <p:cNvSpPr>
            <a:spLocks noGrp="1"/>
          </p:cNvSpPr>
          <p:nvPr>
            <p:ph type="title"/>
          </p:nvPr>
        </p:nvSpPr>
        <p:spPr>
          <a:xfrm>
            <a:off x="381001" y="638651"/>
            <a:ext cx="11019234" cy="885349"/>
          </a:xfrm>
        </p:spPr>
        <p:txBody>
          <a:bodyPr>
            <a:noAutofit/>
          </a:bodyPr>
          <a:lstStyle/>
          <a:p>
            <a:r>
              <a:rPr lang="en-US" sz="3600" b="1" u="sng" dirty="0">
                <a:effectLst>
                  <a:outerShdw blurRad="38100" dist="38100" dir="2700000" algn="tl">
                    <a:srgbClr val="000000">
                      <a:alpha val="43137"/>
                    </a:srgbClr>
                  </a:outerShdw>
                </a:effectLst>
              </a:rPr>
              <a:t>Our Solution and Value Preposition</a:t>
            </a:r>
            <a:r>
              <a:rPr lang="en-US" sz="3600" u="sng" dirty="0">
                <a:effectLst>
                  <a:outerShdw blurRad="38100" dist="38100" dir="2700000" algn="tl">
                    <a:srgbClr val="000000">
                      <a:alpha val="43137"/>
                    </a:srgbClr>
                  </a:outerShdw>
                </a:effectLst>
              </a:rPr>
              <a:t> </a:t>
            </a:r>
          </a:p>
        </p:txBody>
      </p:sp>
      <p:sp>
        <p:nvSpPr>
          <p:cNvPr id="3" name="Content Placeholder 2">
            <a:extLst>
              <a:ext uri="{FF2B5EF4-FFF2-40B4-BE49-F238E27FC236}">
                <a16:creationId xmlns:a16="http://schemas.microsoft.com/office/drawing/2014/main" id="{8D1B113A-BCE1-561F-F191-86576B289F2A}"/>
              </a:ext>
            </a:extLst>
          </p:cNvPr>
          <p:cNvSpPr>
            <a:spLocks noGrp="1"/>
          </p:cNvSpPr>
          <p:nvPr>
            <p:ph idx="1"/>
          </p:nvPr>
        </p:nvSpPr>
        <p:spPr>
          <a:xfrm>
            <a:off x="376236" y="1809751"/>
            <a:ext cx="6958013" cy="4833936"/>
          </a:xfrm>
        </p:spPr>
        <p:txBody>
          <a:bodyPr>
            <a:normAutofit fontScale="85000" lnSpcReduction="20000"/>
          </a:bodyPr>
          <a:lstStyle/>
          <a:p>
            <a:pPr marL="0" indent="0">
              <a:buNone/>
            </a:pPr>
            <a:r>
              <a:rPr lang="en-US" sz="2400" b="1" u="sng" dirty="0"/>
              <a:t>Solution</a:t>
            </a:r>
            <a:r>
              <a:rPr lang="en-US" sz="2400" b="1" dirty="0"/>
              <a:t>:</a:t>
            </a:r>
          </a:p>
          <a:p>
            <a:pPr marL="0" indent="0">
              <a:buNone/>
            </a:pPr>
            <a:r>
              <a:rPr lang="en-US" sz="2400" b="1" dirty="0"/>
              <a:t>1. </a:t>
            </a:r>
            <a:r>
              <a:rPr lang="en-US" sz="2400" b="1" u="sng" dirty="0"/>
              <a:t>Data Integration</a:t>
            </a:r>
            <a:r>
              <a:rPr lang="en-US" sz="2400" b="1" dirty="0"/>
              <a:t>: Centralize employee data from various sources (HR systems, payroll, time tracking) into a unified platform.
2. </a:t>
            </a:r>
            <a:r>
              <a:rPr lang="en-US" sz="2400" b="1" u="sng" dirty="0"/>
              <a:t>Real-Time Analytics</a:t>
            </a:r>
            <a:r>
              <a:rPr lang="en-US" sz="2400" b="1" dirty="0"/>
              <a:t>: Provide dashboards and reporting tools that offer real-time insights into employee metrics, such as headcount, turnover rates, and departmental distribution.
3. </a:t>
            </a:r>
            <a:r>
              <a:rPr lang="en-US" sz="2400" b="1" u="sng" dirty="0"/>
              <a:t>Predictive Analytics</a:t>
            </a:r>
            <a:r>
              <a:rPr lang="en-US" sz="2400" b="1" dirty="0"/>
              <a:t>: Use historical data to forecast future trends in workforce needs and potential gaps.
4</a:t>
            </a:r>
            <a:r>
              <a:rPr lang="en-US" sz="2400" b="1" u="sng" dirty="0"/>
              <a:t>. Custom Reporting</a:t>
            </a:r>
            <a:r>
              <a:rPr lang="en-US" sz="2400" b="1" dirty="0"/>
              <a:t>: Allow users to generate tailored reports based on specific criteria, such as department performance, demographic analysis, or employee tenure.</a:t>
            </a:r>
          </a:p>
        </p:txBody>
      </p:sp>
      <p:pic>
        <p:nvPicPr>
          <p:cNvPr id="4" name="Picture 4">
            <a:extLst>
              <a:ext uri="{FF2B5EF4-FFF2-40B4-BE49-F238E27FC236}">
                <a16:creationId xmlns:a16="http://schemas.microsoft.com/office/drawing/2014/main" id="{C6E90D15-CC34-A916-79DE-9514C11ADF29}"/>
              </a:ext>
            </a:extLst>
          </p:cNvPr>
          <p:cNvPicPr>
            <a:picLocks noChangeAspect="1"/>
          </p:cNvPicPr>
          <p:nvPr/>
        </p:nvPicPr>
        <p:blipFill>
          <a:blip r:embed="rId2"/>
          <a:stretch>
            <a:fillRect/>
          </a:stretch>
        </p:blipFill>
        <p:spPr>
          <a:xfrm>
            <a:off x="7936888" y="2141458"/>
            <a:ext cx="3344284" cy="4250580"/>
          </a:xfrm>
          <a:prstGeom prst="rect">
            <a:avLst/>
          </a:prstGeom>
        </p:spPr>
      </p:pic>
    </p:spTree>
    <p:extLst>
      <p:ext uri="{BB962C8B-B14F-4D97-AF65-F5344CB8AC3E}">
        <p14:creationId xmlns:p14="http://schemas.microsoft.com/office/powerpoint/2010/main" val="428121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9FFC-00E6-8A08-2C4A-9A202E2E3E22}"/>
              </a:ext>
            </a:extLst>
          </p:cNvPr>
          <p:cNvSpPr>
            <a:spLocks noGrp="1"/>
          </p:cNvSpPr>
          <p:nvPr>
            <p:ph type="title"/>
          </p:nvPr>
        </p:nvSpPr>
        <p:spPr>
          <a:xfrm>
            <a:off x="685800" y="457200"/>
            <a:ext cx="10844213" cy="792480"/>
          </a:xfrm>
        </p:spPr>
        <p:txBody>
          <a:bodyPr>
            <a:normAutofit fontScale="90000"/>
          </a:bodyPr>
          <a:lstStyle/>
          <a:p>
            <a:r>
              <a:rPr lang="en-US" sz="4000" b="1" u="sng" dirty="0">
                <a:effectLst>
                  <a:outerShdw blurRad="38100" dist="38100" dir="2700000" algn="tl">
                    <a:srgbClr val="000000">
                      <a:alpha val="43137"/>
                    </a:srgbClr>
                  </a:outerShdw>
                </a:effectLst>
              </a:rPr>
              <a:t>Our Solution and Value Preposition </a:t>
            </a:r>
          </a:p>
        </p:txBody>
      </p:sp>
      <p:sp>
        <p:nvSpPr>
          <p:cNvPr id="3" name="Content Placeholder 2">
            <a:extLst>
              <a:ext uri="{FF2B5EF4-FFF2-40B4-BE49-F238E27FC236}">
                <a16:creationId xmlns:a16="http://schemas.microsoft.com/office/drawing/2014/main" id="{C66DD39E-78A0-BDB3-0EA5-55DFDC1BD42D}"/>
              </a:ext>
            </a:extLst>
          </p:cNvPr>
          <p:cNvSpPr>
            <a:spLocks noGrp="1"/>
          </p:cNvSpPr>
          <p:nvPr>
            <p:ph idx="1"/>
          </p:nvPr>
        </p:nvSpPr>
        <p:spPr>
          <a:xfrm>
            <a:off x="457199" y="1988345"/>
            <a:ext cx="11049001" cy="4260055"/>
          </a:xfrm>
        </p:spPr>
        <p:txBody>
          <a:bodyPr>
            <a:normAutofit/>
          </a:bodyPr>
          <a:lstStyle/>
          <a:p>
            <a:pPr marL="0" indent="0">
              <a:buNone/>
            </a:pPr>
            <a:r>
              <a:rPr lang="en-US" sz="2400" b="1" u="sng" dirty="0"/>
              <a:t>Preposition:</a:t>
            </a:r>
          </a:p>
          <a:p>
            <a:pPr marL="0" indent="0">
              <a:buNone/>
            </a:pPr>
            <a:endParaRPr lang="en-US" sz="2400" b="1" dirty="0"/>
          </a:p>
          <a:p>
            <a:pPr marL="342900" indent="-342900">
              <a:buFont typeface="+mj-lt"/>
              <a:buAutoNum type="arabicPeriod"/>
            </a:pPr>
            <a:r>
              <a:rPr lang="en-US" b="1" u="sng" dirty="0"/>
              <a:t>Improve Resource Allocation</a:t>
            </a:r>
            <a:r>
              <a:rPr lang="en-US" b="1" dirty="0"/>
              <a:t>: Optimize the distribution of employees across departments based on current and forecasted needs.
</a:t>
            </a:r>
            <a:r>
              <a:rPr lang="en-US" b="1" u="sng" dirty="0"/>
              <a:t>Enhance Strategic Planning</a:t>
            </a:r>
            <a:r>
              <a:rPr lang="en-US" b="1" dirty="0"/>
              <a:t>: Gain insights into workforce trends that support long-term strategic goals.
</a:t>
            </a:r>
            <a:r>
              <a:rPr lang="en-US" b="1" u="sng" dirty="0"/>
              <a:t>Increase Operational Efficiency</a:t>
            </a:r>
            <a:r>
              <a:rPr lang="en-US" b="1" dirty="0"/>
              <a:t>: Streamline data management processes and reduce administrative overhead.
</a:t>
            </a:r>
            <a:r>
              <a:rPr lang="en-US" b="1" u="sng" dirty="0"/>
              <a:t>Boost Employee Satisfaction</a:t>
            </a:r>
            <a:r>
              <a:rPr lang="en-US" b="1" dirty="0"/>
              <a:t>: Identify and address workforce issues proactively, leading to improved employee retention and satisfaction.</a:t>
            </a:r>
          </a:p>
        </p:txBody>
      </p:sp>
    </p:spTree>
    <p:extLst>
      <p:ext uri="{BB962C8B-B14F-4D97-AF65-F5344CB8AC3E}">
        <p14:creationId xmlns:p14="http://schemas.microsoft.com/office/powerpoint/2010/main" val="26604082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Apothecary</Template>
  <TotalTime>75</TotalTime>
  <Words>449</Words>
  <Application>Microsoft Office PowerPoint</Application>
  <PresentationFormat>Widescreen</PresentationFormat>
  <Paragraphs>56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Employee data analysis using excel </vt:lpstr>
      <vt:lpstr>Project Title</vt:lpstr>
      <vt:lpstr>Agenda</vt:lpstr>
      <vt:lpstr>Problem Statement </vt:lpstr>
      <vt:lpstr>Project Overview </vt:lpstr>
      <vt:lpstr>Who are the End users </vt:lpstr>
      <vt:lpstr> Who are the end users </vt:lpstr>
      <vt:lpstr>Our Solution and Value Preposition </vt:lpstr>
      <vt:lpstr>Our Solution and Value Preposition </vt:lpstr>
      <vt:lpstr>Dataset  Description </vt:lpstr>
      <vt:lpstr>Dataset Description </vt:lpstr>
      <vt:lpstr>Modelling approach </vt:lpstr>
      <vt:lpstr>Modelling approach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jayakanthanv6@gmail.com</dc:creator>
  <cp:lastModifiedBy>indujaanu321@gmail.com</cp:lastModifiedBy>
  <cp:revision>20</cp:revision>
  <dcterms:created xsi:type="dcterms:W3CDTF">2024-08-28T05:09:12Z</dcterms:created>
  <dcterms:modified xsi:type="dcterms:W3CDTF">2024-09-12T03:45:09Z</dcterms:modified>
</cp:coreProperties>
</file>