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73" r:id="rId5"/>
    <p:sldId id="258" r:id="rId6"/>
    <p:sldId id="259" r:id="rId7"/>
    <p:sldId id="272" r:id="rId8"/>
    <p:sldId id="260" r:id="rId9"/>
    <p:sldId id="265" r:id="rId10"/>
    <p:sldId id="261" r:id="rId11"/>
    <p:sldId id="262" r:id="rId12"/>
    <p:sldId id="263" r:id="rId13"/>
    <p:sldId id="264" r:id="rId14"/>
    <p:sldId id="266" r:id="rId15"/>
    <p:sldId id="268" r:id="rId16"/>
    <p:sldId id="267" r:id="rId17"/>
    <p:sldId id="269" r:id="rId18"/>
    <p:sldId id="270" r:id="rId19"/>
  </p:sldIdLst>
  <p:sldSz cx="9144000" cy="5143500"/>
  <p:notesSz cx="6858000" cy="9144000"/>
  <p:embeddedFontLst>
    <p:embeddedFont>
      <p:font typeface="Nunito"/>
      <p:regular r:id="rId23"/>
    </p:embeddedFont>
    <p:embeddedFont>
      <p:font typeface="Calibri" panose="020F0502020204030204"/>
      <p:regular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65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65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4" Type="http://schemas.openxmlformats.org/officeDocument/2006/relationships/font" Target="fonts/font2.fntdata"/><Relationship Id="rId23" Type="http://schemas.openxmlformats.org/officeDocument/2006/relationships/font" Target="fonts/font1.fntdata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5497351b22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35497351b22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35497351b22_0_1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35497351b22_0_1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497351b22_0_2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497351b22_0_2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35497351b22_0_3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" name="Google Shape;203;g35497351b22_0_3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360d1e068_0_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35360d1e068_0_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5497351b22_0_3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5497351b22_0_3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5497351b22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35497351b22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535a310547_0_1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535a310547_0_1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535a310547_0_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535a310547_0_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497351b22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497351b22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5497351b22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5497351b22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497351b22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497351b22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5497351b22_0_1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5497351b22_0_1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535a310547_0_2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3535a310547_0_2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5497351b22_0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35497351b22_0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bg>
      <p:bgPr>
        <a:solidFill>
          <a:schemeClr val="accent6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1" name="Google Shape;11;p2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" name="Google Shape;12;p2"/>
          <p:cNvSpPr/>
          <p:nvPr/>
        </p:nvSpPr>
        <p:spPr>
          <a:xfrm rot="10800000">
            <a:off x="5058905" y="0"/>
            <a:ext cx="4085100" cy="20526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" name="Google Shape;13;p2"/>
          <p:cNvSpPr/>
          <p:nvPr/>
        </p:nvSpPr>
        <p:spPr>
          <a:xfrm>
            <a:off x="20327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4" name="Google Shape;14;p2"/>
          <p:cNvGrpSpPr/>
          <p:nvPr/>
        </p:nvGrpSpPr>
        <p:grpSpPr>
          <a:xfrm>
            <a:off x="255200" y="592"/>
            <a:ext cx="2250363" cy="1044300"/>
            <a:chOff x="255200" y="592"/>
            <a:chExt cx="2250363" cy="1044300"/>
          </a:xfrm>
        </p:grpSpPr>
        <p:sp>
          <p:nvSpPr>
            <p:cNvPr id="15" name="Google Shape;15;p2"/>
            <p:cNvSpPr/>
            <p:nvPr/>
          </p:nvSpPr>
          <p:spPr>
            <a:xfrm>
              <a:off x="764063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09632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255200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8" name="Google Shape;18;p2"/>
          <p:cNvGrpSpPr/>
          <p:nvPr/>
        </p:nvGrpSpPr>
        <p:grpSpPr>
          <a:xfrm>
            <a:off x="905395" y="592"/>
            <a:ext cx="2250363" cy="1044300"/>
            <a:chOff x="905395" y="592"/>
            <a:chExt cx="2250363" cy="1044300"/>
          </a:xfrm>
        </p:grpSpPr>
        <p:sp>
          <p:nvSpPr>
            <p:cNvPr id="19" name="Google Shape;19;p2"/>
            <p:cNvSpPr/>
            <p:nvPr/>
          </p:nvSpPr>
          <p:spPr>
            <a:xfrm>
              <a:off x="1414258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159826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905395" y="592"/>
              <a:ext cx="1741500" cy="1044300"/>
            </a:xfrm>
            <a:prstGeom prst="parallelogram">
              <a:avLst>
                <a:gd name="adj" fmla="val 153193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2" name="Google Shape;22;p2"/>
          <p:cNvGrpSpPr/>
          <p:nvPr/>
        </p:nvGrpSpPr>
        <p:grpSpPr>
          <a:xfrm>
            <a:off x="7057468" y="5088"/>
            <a:ext cx="1851282" cy="752108"/>
            <a:chOff x="6917201" y="0"/>
            <a:chExt cx="2227777" cy="863400"/>
          </a:xfrm>
        </p:grpSpPr>
        <p:sp>
          <p:nvSpPr>
            <p:cNvPr id="23" name="Google Shape;23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26" name="Google Shape;26;p2"/>
          <p:cNvGrpSpPr/>
          <p:nvPr/>
        </p:nvGrpSpPr>
        <p:grpSpPr>
          <a:xfrm>
            <a:off x="6553032" y="4217852"/>
            <a:ext cx="2389068" cy="925737"/>
            <a:chOff x="6917201" y="0"/>
            <a:chExt cx="2227777" cy="863400"/>
          </a:xfrm>
        </p:grpSpPr>
        <p:sp>
          <p:nvSpPr>
            <p:cNvPr id="27" name="Google Shape;27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30" name="Google Shape;30;p2"/>
          <p:cNvGrpSpPr/>
          <p:nvPr/>
        </p:nvGrpSpPr>
        <p:grpSpPr>
          <a:xfrm>
            <a:off x="199149" y="4055652"/>
            <a:ext cx="2795414" cy="1083308"/>
            <a:chOff x="6917201" y="0"/>
            <a:chExt cx="2227777" cy="863400"/>
          </a:xfrm>
        </p:grpSpPr>
        <p:sp>
          <p:nvSpPr>
            <p:cNvPr id="31" name="Google Shape;31;p2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34" name="Google Shape;34;p2"/>
          <p:cNvSpPr txBox="1"/>
          <p:nvPr>
            <p:ph type="ctrTitle"/>
          </p:nvPr>
        </p:nvSpPr>
        <p:spPr>
          <a:xfrm>
            <a:off x="1858703" y="1822833"/>
            <a:ext cx="5361300" cy="1448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35" name="Google Shape;35;p2"/>
          <p:cNvSpPr txBox="1"/>
          <p:nvPr>
            <p:ph type="subTitle" idx="1"/>
          </p:nvPr>
        </p:nvSpPr>
        <p:spPr>
          <a:xfrm>
            <a:off x="1858700" y="3413158"/>
            <a:ext cx="5361300" cy="52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6" name="Google Shape;36;p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1"/>
          <p:cNvSpPr/>
          <p:nvPr/>
        </p:nvSpPr>
        <p:spPr>
          <a:xfrm flipH="1">
            <a:off x="5569200" y="2834075"/>
            <a:ext cx="3574800" cy="23094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111" name="Google Shape;111;p11"/>
          <p:cNvGrpSpPr/>
          <p:nvPr/>
        </p:nvGrpSpPr>
        <p:grpSpPr>
          <a:xfrm>
            <a:off x="5959222" y="4119576"/>
            <a:ext cx="2520952" cy="1024165"/>
            <a:chOff x="6917201" y="0"/>
            <a:chExt cx="2227777" cy="863400"/>
          </a:xfrm>
        </p:grpSpPr>
        <p:sp>
          <p:nvSpPr>
            <p:cNvPr id="112" name="Google Shape;112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3" name="Google Shape;113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4" name="Google Shape;114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115" name="Google Shape;115;p11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116" name="Google Shape;116;p11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7" name="Google Shape;117;p11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118" name="Google Shape;118;p11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119" name="Google Shape;119;p11"/>
          <p:cNvSpPr txBox="1"/>
          <p:nvPr>
            <p:ph type="title" hasCustomPrompt="1"/>
          </p:nvPr>
        </p:nvSpPr>
        <p:spPr>
          <a:xfrm>
            <a:off x="1385850" y="1383850"/>
            <a:ext cx="6372300" cy="1379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8600"/>
              <a:buNone/>
              <a:defRPr sz="8600">
                <a:solidFill>
                  <a:schemeClr val="dk2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0" name="Google Shape;120;p11"/>
          <p:cNvSpPr txBox="1"/>
          <p:nvPr>
            <p:ph type="body" idx="1"/>
          </p:nvPr>
        </p:nvSpPr>
        <p:spPr>
          <a:xfrm>
            <a:off x="1385850" y="2863850"/>
            <a:ext cx="6372300" cy="64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1" name="Google Shape;121;p1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2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bg>
      <p:bgPr>
        <a:solidFill>
          <a:schemeClr val="accent3"/>
        </a:solidFill>
        <a:effectLst/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3"/>
          <p:cNvSpPr/>
          <p:nvPr/>
        </p:nvSpPr>
        <p:spPr>
          <a:xfrm flipH="1">
            <a:off x="4757100" y="2309400"/>
            <a:ext cx="4386900" cy="2834100"/>
          </a:xfrm>
          <a:prstGeom prst="rtTriangle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39" name="Google Shape;39;p3"/>
          <p:cNvGrpSpPr/>
          <p:nvPr/>
        </p:nvGrpSpPr>
        <p:grpSpPr>
          <a:xfrm>
            <a:off x="5594191" y="3961115"/>
            <a:ext cx="2910145" cy="1182340"/>
            <a:chOff x="6917201" y="0"/>
            <a:chExt cx="2227777" cy="863400"/>
          </a:xfrm>
        </p:grpSpPr>
        <p:sp>
          <p:nvSpPr>
            <p:cNvPr id="40" name="Google Shape;40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43" name="Google Shape;43;p3"/>
          <p:cNvGrpSpPr/>
          <p:nvPr/>
        </p:nvGrpSpPr>
        <p:grpSpPr>
          <a:xfrm>
            <a:off x="199149" y="2"/>
            <a:ext cx="2795414" cy="1083308"/>
            <a:chOff x="6917201" y="0"/>
            <a:chExt cx="2227777" cy="863400"/>
          </a:xfrm>
        </p:grpSpPr>
        <p:sp>
          <p:nvSpPr>
            <p:cNvPr id="44" name="Google Shape;44;p3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5" name="Google Shape;45;p3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46" name="Google Shape;46;p3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47" name="Google Shape;47;p3"/>
          <p:cNvSpPr txBox="1"/>
          <p:nvPr>
            <p:ph type="title"/>
          </p:nvPr>
        </p:nvSpPr>
        <p:spPr>
          <a:xfrm>
            <a:off x="1888684" y="1746100"/>
            <a:ext cx="5377500" cy="1646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None/>
              <a:defRPr sz="3200"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48" name="Google Shape;48;p3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bg>
      <p:bgPr>
        <a:solidFill>
          <a:schemeClr val="dk2"/>
        </a:solidFill>
        <a:effectLst/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1" name="Google Shape;51;p4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2" name="Google Shape;52;p4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3" name="Google Shape;53;p4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" name="Google Shape;54;p4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4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bg>
      <p:bgPr>
        <a:solidFill>
          <a:schemeClr val="dk2"/>
        </a:solidFill>
        <a:effectLst/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5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8" name="Google Shape;58;p5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59" name="Google Shape;59;p5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0" name="Google Shape;60;p5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1" name="Google Shape;61;p5"/>
          <p:cNvSpPr txBox="1"/>
          <p:nvPr>
            <p:ph type="body" idx="1"/>
          </p:nvPr>
        </p:nvSpPr>
        <p:spPr>
          <a:xfrm>
            <a:off x="819150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2" name="Google Shape;62;p5"/>
          <p:cNvSpPr txBox="1"/>
          <p:nvPr>
            <p:ph type="body" idx="2"/>
          </p:nvPr>
        </p:nvSpPr>
        <p:spPr>
          <a:xfrm>
            <a:off x="4638675" y="1990725"/>
            <a:ext cx="36861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3" name="Google Shape;63;p5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bg>
      <p:bgPr>
        <a:solidFill>
          <a:schemeClr val="dk2"/>
        </a:solidFill>
        <a:effectLst/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6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7" name="Google Shape;67;p6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68" name="Google Shape;68;p6"/>
          <p:cNvSpPr txBox="1"/>
          <p:nvPr>
            <p:ph type="title"/>
          </p:nvPr>
        </p:nvSpPr>
        <p:spPr>
          <a:xfrm>
            <a:off x="819150" y="8456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69" name="Google Shape;69;p6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bg>
      <p:bgPr>
        <a:solidFill>
          <a:schemeClr val="accent3"/>
        </a:solidFill>
        <a:effectLst/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7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3" name="Google Shape;73;p7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4" name="Google Shape;74;p7"/>
          <p:cNvSpPr txBox="1"/>
          <p:nvPr>
            <p:ph type="title"/>
          </p:nvPr>
        </p:nvSpPr>
        <p:spPr>
          <a:xfrm>
            <a:off x="819150" y="845600"/>
            <a:ext cx="3709200" cy="138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" name="Google Shape;75;p7"/>
          <p:cNvSpPr txBox="1"/>
          <p:nvPr>
            <p:ph type="body" idx="1"/>
          </p:nvPr>
        </p:nvSpPr>
        <p:spPr>
          <a:xfrm>
            <a:off x="830700" y="2319050"/>
            <a:ext cx="3709200" cy="211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76" name="Google Shape;76;p7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1"/>
        </a:solidFill>
        <a:effectLst/>
      </p:bgPr>
    </p:bg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8"/>
          <p:cNvSpPr/>
          <p:nvPr/>
        </p:nvSpPr>
        <p:spPr>
          <a:xfrm>
            <a:off x="0" y="2823144"/>
            <a:ext cx="7369200" cy="2316900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79" name="Google Shape;79;p8"/>
          <p:cNvSpPr/>
          <p:nvPr/>
        </p:nvSpPr>
        <p:spPr>
          <a:xfrm flipH="1">
            <a:off x="3583210" y="1554113"/>
            <a:ext cx="5560500" cy="35895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0" name="Google Shape;80;p8"/>
          <p:cNvGrpSpPr/>
          <p:nvPr/>
        </p:nvGrpSpPr>
        <p:grpSpPr>
          <a:xfrm>
            <a:off x="255991" y="-118"/>
            <a:ext cx="2251347" cy="1043408"/>
            <a:chOff x="3961956" y="4383950"/>
            <a:chExt cx="1160548" cy="548700"/>
          </a:xfrm>
        </p:grpSpPr>
        <p:sp>
          <p:nvSpPr>
            <p:cNvPr id="81" name="Google Shape;81;p8"/>
            <p:cNvSpPr/>
            <p:nvPr/>
          </p:nvSpPr>
          <p:spPr>
            <a:xfrm>
              <a:off x="4224904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2" name="Google Shape;82;p8"/>
            <p:cNvSpPr/>
            <p:nvPr/>
          </p:nvSpPr>
          <p:spPr>
            <a:xfrm>
              <a:off x="4093430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3" name="Google Shape;83;p8"/>
            <p:cNvSpPr/>
            <p:nvPr/>
          </p:nvSpPr>
          <p:spPr>
            <a:xfrm>
              <a:off x="3961956" y="4383950"/>
              <a:ext cx="897600" cy="548700"/>
            </a:xfrm>
            <a:prstGeom prst="parallelogram">
              <a:avLst>
                <a:gd name="adj" fmla="val 153193"/>
              </a:avLst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84" name="Google Shape;84;p8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grpSp>
        <p:nvGrpSpPr>
          <p:cNvPr id="85" name="Google Shape;85;p8"/>
          <p:cNvGrpSpPr/>
          <p:nvPr/>
        </p:nvGrpSpPr>
        <p:grpSpPr>
          <a:xfrm>
            <a:off x="34934" y="4522125"/>
            <a:ext cx="1593306" cy="617072"/>
            <a:chOff x="6917201" y="0"/>
            <a:chExt cx="2227777" cy="863400"/>
          </a:xfrm>
        </p:grpSpPr>
        <p:sp>
          <p:nvSpPr>
            <p:cNvPr id="86" name="Google Shape;86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88" name="Google Shape;88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grpSp>
        <p:nvGrpSpPr>
          <p:cNvPr id="89" name="Google Shape;89;p8"/>
          <p:cNvGrpSpPr/>
          <p:nvPr/>
        </p:nvGrpSpPr>
        <p:grpSpPr>
          <a:xfrm>
            <a:off x="5886353" y="1243"/>
            <a:ext cx="3257455" cy="1261514"/>
            <a:chOff x="6917201" y="0"/>
            <a:chExt cx="2227777" cy="863400"/>
          </a:xfrm>
        </p:grpSpPr>
        <p:sp>
          <p:nvSpPr>
            <p:cNvPr id="90" name="Google Shape;90;p8"/>
            <p:cNvSpPr/>
            <p:nvPr/>
          </p:nvSpPr>
          <p:spPr>
            <a:xfrm>
              <a:off x="7641677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7279439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6917201" y="0"/>
              <a:ext cx="1503300" cy="863400"/>
            </a:xfrm>
            <a:prstGeom prst="parallelogram">
              <a:avLst>
                <a:gd name="adj" fmla="val 158024"/>
              </a:avLst>
            </a:pr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</a:p>
          </p:txBody>
        </p:sp>
      </p:grpSp>
      <p:sp>
        <p:nvSpPr>
          <p:cNvPr id="93" name="Google Shape;93;p8"/>
          <p:cNvSpPr txBox="1"/>
          <p:nvPr>
            <p:ph type="title"/>
          </p:nvPr>
        </p:nvSpPr>
        <p:spPr>
          <a:xfrm>
            <a:off x="1393929" y="1301146"/>
            <a:ext cx="6366900" cy="2539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1pPr>
            <a:lvl2pPr lvl="1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94" name="Google Shape;94;p8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bg>
      <p:bgPr>
        <a:solidFill>
          <a:schemeClr val="dk2"/>
        </a:solidFill>
        <a:effectLst/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9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7" name="Google Shape;97;p9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8" name="Google Shape;98;p9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99" name="Google Shape;99;p9"/>
          <p:cNvSpPr txBox="1"/>
          <p:nvPr>
            <p:ph type="title"/>
          </p:nvPr>
        </p:nvSpPr>
        <p:spPr>
          <a:xfrm>
            <a:off x="819150" y="845600"/>
            <a:ext cx="6424200" cy="705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00" name="Google Shape;100;p9"/>
          <p:cNvSpPr txBox="1"/>
          <p:nvPr>
            <p:ph type="subTitle" idx="1"/>
          </p:nvPr>
        </p:nvSpPr>
        <p:spPr>
          <a:xfrm>
            <a:off x="819150" y="1550700"/>
            <a:ext cx="5859900" cy="39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01" name="Google Shape;101;p9"/>
          <p:cNvSpPr txBox="1"/>
          <p:nvPr>
            <p:ph type="body" idx="2"/>
          </p:nvPr>
        </p:nvSpPr>
        <p:spPr>
          <a:xfrm>
            <a:off x="819150" y="2467050"/>
            <a:ext cx="5859900" cy="209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02" name="Google Shape;102;p9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bg>
      <p:bgPr>
        <a:solidFill>
          <a:schemeClr val="accent1"/>
        </a:solidFill>
        <a:effectLst/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0"/>
          <p:cNvSpPr/>
          <p:nvPr/>
        </p:nvSpPr>
        <p:spPr>
          <a:xfrm>
            <a:off x="31" y="2824500"/>
            <a:ext cx="7370400" cy="23190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5" name="Google Shape;105;p10"/>
          <p:cNvSpPr/>
          <p:nvPr/>
        </p:nvSpPr>
        <p:spPr>
          <a:xfrm flipH="1">
            <a:off x="3582600" y="1550700"/>
            <a:ext cx="5561400" cy="3592800"/>
          </a:xfrm>
          <a:prstGeom prst="rtTriangl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6" name="Google Shape;106;p10"/>
          <p:cNvSpPr/>
          <p:nvPr/>
        </p:nvSpPr>
        <p:spPr>
          <a:xfrm>
            <a:off x="203225" y="206250"/>
            <a:ext cx="8737500" cy="4731000"/>
          </a:xfrm>
          <a:prstGeom prst="rect">
            <a:avLst/>
          </a:prstGeom>
          <a:solidFill>
            <a:schemeClr val="dk1"/>
          </a:solidFill>
          <a:ln>
            <a:noFill/>
          </a:ln>
          <a:effectLst>
            <a:outerShdw blurRad="228600" sx="101000" sy="101000" algn="ctr" rotWithShape="0">
              <a:srgbClr val="000000">
                <a:alpha val="4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07" name="Google Shape;107;p10"/>
          <p:cNvSpPr txBox="1"/>
          <p:nvPr>
            <p:ph type="body" idx="1"/>
          </p:nvPr>
        </p:nvSpPr>
        <p:spPr>
          <a:xfrm>
            <a:off x="328025" y="4163500"/>
            <a:ext cx="7415100" cy="60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8" name="Google Shape;108;p10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Nunito"/>
              <a:buNone/>
              <a:defRPr sz="2800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39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Calibri" panose="020F0502020204030204"/>
              <a:buChar char="●"/>
              <a:defRPr sz="13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●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○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Calibri" panose="020F0502020204030204"/>
              <a:buChar char="■"/>
              <a:defRPr sz="1100">
                <a:solidFill>
                  <a:schemeClr val="dk2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390734" y="4543668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3.xml"/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tags" Target="../tags/tag1.xml"/></Relationships>
</file>

<file path=ppt/slides/_rels/slide5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5.xml"/><Relationship Id="rId6" Type="http://schemas.openxmlformats.org/officeDocument/2006/relationships/slideLayout" Target="../slideLayouts/slideLayout3.xml"/><Relationship Id="rId5" Type="http://schemas.openxmlformats.org/officeDocument/2006/relationships/image" Target="../media/image9.jpeg"/><Relationship Id="rId4" Type="http://schemas.openxmlformats.org/officeDocument/2006/relationships/image" Target="../media/image8.jpeg"/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image" Target="../media/image5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11.png"/><Relationship Id="rId1" Type="http://schemas.openxmlformats.org/officeDocument/2006/relationships/image" Target="../media/image10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/>
          <p:nvPr>
            <p:ph type="ctrTitle"/>
          </p:nvPr>
        </p:nvSpPr>
        <p:spPr>
          <a:xfrm>
            <a:off x="311700" y="1794950"/>
            <a:ext cx="8520600" cy="100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 panose="020B0604020202020204"/>
              <a:buNone/>
            </a:pP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 panose="020B0604020202020204"/>
              <a:buNone/>
            </a:pPr>
            <a:endParaRPr sz="33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 panose="020B0604020202020204"/>
              <a:buNone/>
            </a:pPr>
            <a:r>
              <a:rPr lang="en-GB" sz="3300"/>
              <a:t>     </a:t>
            </a:r>
            <a:r>
              <a:rPr lang="en-GB" sz="3745"/>
              <a:t>   </a:t>
            </a:r>
            <a:r>
              <a:rPr lang="en-GB" sz="3745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ROBOTIC HEAD CONNECTED TO CHAT GPT</a:t>
            </a:r>
            <a:endParaRPr sz="3745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29" name="Google Shape;129;p13"/>
          <p:cNvSpPr txBox="1"/>
          <p:nvPr/>
        </p:nvSpPr>
        <p:spPr>
          <a:xfrm>
            <a:off x="1067050" y="3151100"/>
            <a:ext cx="7481400" cy="16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lang="en-GB"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</a:t>
            </a:r>
            <a:r>
              <a:rPr lang="en-GB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BY: BEEMA DEWAN T.D. (3108821106016) </a:t>
            </a:r>
            <a:endParaRPr lang="en-GB"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DEECHANA J (310821106017)</a:t>
            </a:r>
            <a:endParaRPr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</a:t>
            </a:r>
            <a:r>
              <a:rPr lang="en-GB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INDHUMATHI V (310821106031)</a:t>
            </a:r>
            <a:endParaRPr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70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              </a:t>
            </a:r>
            <a:r>
              <a:rPr lang="en-IN" altLang="en-GB" sz="170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SUPERVISOR NAME: MRS. GRACELLIN SHEEBA, M.E</a:t>
            </a:r>
            <a:endParaRPr sz="170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2"/>
              </a:solidFill>
            </a:endParaRPr>
          </a:p>
        </p:txBody>
      </p:sp>
      <p:sp>
        <p:nvSpPr>
          <p:cNvPr id="130" name="Google Shape;130;p13"/>
          <p:cNvSpPr txBox="1"/>
          <p:nvPr/>
        </p:nvSpPr>
        <p:spPr>
          <a:xfrm>
            <a:off x="2540150" y="837125"/>
            <a:ext cx="5019000" cy="8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31" name="Google Shape;131;p13" title="WhatsApp_Image_2025-05-05_at_21.32.03_9d23e060-removebg-preview.png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2062500" y="616825"/>
            <a:ext cx="5019000" cy="111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body" idx="1"/>
          </p:nvPr>
        </p:nvSpPr>
        <p:spPr>
          <a:xfrm>
            <a:off x="819150" y="617220"/>
            <a:ext cx="7505700" cy="36004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sz="3000" b="1"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SOFTWARE AND CONTROL SYSTEMS</a:t>
            </a:r>
            <a:endParaRPr sz="3000" b="1">
              <a:solidFill>
                <a:schemeClr val="bg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just" rtl="0">
              <a:lnSpc>
                <a:spcPct val="10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Char char="●"/>
            </a:pP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Voice Recognition Module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processes incoming audio into text using offline or online APIs.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Char char="●"/>
            </a:pP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Natural Language Processing (NLP) Module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understands intent, emotional tone, and generates suitable replies.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Char char="●"/>
            </a:pP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Emotion Mapping System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links conversational context (happy, sad, surprise, neutral) to corresponding facial expressions.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Char char="●"/>
            </a:pP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Servo Motor Controller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adjusts facial movements smoothly based on mapped emotional responses.</a:t>
            </a: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just" rtl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/>
              <a:buChar char="●"/>
            </a:pP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Synchronization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of speech output and facial animation ensures natural human-like timing.</a:t>
            </a:r>
            <a:endParaRPr sz="13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body" idx="1"/>
          </p:nvPr>
        </p:nvSpPr>
        <p:spPr>
          <a:xfrm>
            <a:off x="516255" y="324005"/>
            <a:ext cx="7505700" cy="3347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None/>
            </a:pPr>
            <a:r>
              <a:rPr lang="en-GB" sz="3000" b="1"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INTERACTION PROCEDURE</a:t>
            </a:r>
            <a:endParaRPr sz="3000" b="1">
              <a:solidFill>
                <a:schemeClr val="bg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Robot remains in listening mode, waiting for user's voice.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When the user speaks, the </a:t>
            </a: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microphone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records the input.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speech recognition module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converts the voice to text.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The </a:t>
            </a: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NLP engine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interprets the text and detects the emotional tone.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Appropriate </a:t>
            </a: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facial expression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is selected from pre-programmed mappings.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Servo motors activate, creating the matching </a:t>
            </a: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facial animation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Robot generates and speaks the response using the </a:t>
            </a:r>
            <a:r>
              <a:rPr lang="en-GB" sz="135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speaker output</a:t>
            </a: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b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 panose="020B0604020202020204" pitchFamily="34" charset="0"/>
              <a:buChar char="•"/>
            </a:pPr>
            <a:r>
              <a:rPr lang="en-GB" sz="135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Process repeats to maintain a continuous, friendly conversation loop.</a:t>
            </a:r>
            <a:endParaRPr sz="135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2" name="Picture 1" descr="image-removebg-preview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37580" y="391795"/>
            <a:ext cx="2875915" cy="431038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674370" y="421640"/>
            <a:ext cx="7606665" cy="954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 panose="020B0604020202020204"/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MODULES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94" name="Google Shape;194;p23"/>
          <p:cNvSpPr txBox="1"/>
          <p:nvPr>
            <p:ph type="body" idx="1"/>
          </p:nvPr>
        </p:nvSpPr>
        <p:spPr>
          <a:xfrm>
            <a:off x="579120" y="1183005"/>
            <a:ext cx="6731635" cy="34016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4325" algn="l" rtl="0">
              <a:spcBef>
                <a:spcPts val="12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400" b="1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SPEECH RECOGNITION MODULE:</a:t>
            </a:r>
            <a:br>
              <a:rPr lang="en-GB" sz="1400" b="1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40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Captures user speech using high-sensitivity microphones and converts the audio input into text format using advanced speech-to-text algorithms.</a:t>
            </a:r>
            <a:endParaRPr sz="140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400" b="1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NATURAL LANGUAGE PROCESSING (NLP) MODULE:</a:t>
            </a:r>
            <a:br>
              <a:rPr lang="en-GB" sz="1400" b="1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40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	Analyzes the converted text to understand user intent, extract emotional tone, and generate appropriate context-based responses for conversation.</a:t>
            </a:r>
            <a:endParaRPr sz="140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400" b="1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EMOTION DETECTION AND MAPPING MODULE:</a:t>
            </a:r>
            <a:br>
              <a:rPr lang="en-GB" sz="1400" b="1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40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Detects the emotional context of the user's input and maps it to predefined emotion categories like happiness, sadness, surprise, or neutrality.</a:t>
            </a:r>
            <a:endParaRPr sz="140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400" b="1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MOTOR CONTROL AND SYNCHRONIZATION MODULE:</a:t>
            </a:r>
            <a:br>
              <a:rPr lang="en-GB" sz="1400" b="1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r>
              <a:rPr lang="en-GB" sz="1400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	Analyzes the converted text to understand user intent, extract emotional tone, and generate appropriate context-based responses for conversation.</a:t>
            </a:r>
            <a:endParaRPr sz="135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3" name="Picture 2" descr="ChatGPT_Image_May_18__2025__09_34_36_PM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04635" y="474345"/>
            <a:ext cx="2794635" cy="419290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258060" y="-743585"/>
            <a:ext cx="13554710" cy="5898515"/>
          </a:xfrm>
          <a:prstGeom prst="rect">
            <a:avLst/>
          </a:prstGeom>
        </p:spPr>
      </p:pic>
      <p:sp>
        <p:nvSpPr>
          <p:cNvPr id="205" name="Google Shape;205;p25"/>
          <p:cNvSpPr txBox="1"/>
          <p:nvPr>
            <p:ph type="title"/>
          </p:nvPr>
        </p:nvSpPr>
        <p:spPr>
          <a:xfrm>
            <a:off x="546735" y="569595"/>
            <a:ext cx="7666990" cy="590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 panose="020B0604020202020204"/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FUTURE ENHANCEMENTS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6" name="Google Shape;206;p25"/>
          <p:cNvSpPr txBox="1"/>
          <p:nvPr>
            <p:ph type="body" idx="1"/>
          </p:nvPr>
        </p:nvSpPr>
        <p:spPr>
          <a:xfrm>
            <a:off x="615950" y="1354455"/>
            <a:ext cx="7632700" cy="29762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altLang="en-US" sz="56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Emotion detection through voice pitch, speed, and facial expression analysis.</a:t>
            </a:r>
            <a:endParaRPr lang="en-US" altLang="en-US" sz="56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4000"/>
              <a:buFont typeface="Arial" panose="020B0604020202020204" pitchFamily="34" charset="0"/>
              <a:buNone/>
            </a:pPr>
            <a:endParaRPr lang="en-US" altLang="en-US" sz="56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altLang="en-US" sz="56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Integration of personalized conversation history to learn user preferences and emotional patterns.</a:t>
            </a:r>
            <a:endParaRPr lang="en-US" altLang="en-US" sz="56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4000"/>
              <a:buFont typeface="Arial" panose="020B0604020202020204" pitchFamily="34" charset="0"/>
              <a:buChar char="•"/>
            </a:pPr>
            <a:endParaRPr lang="en-US" altLang="en-US" sz="56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altLang="en-US" sz="56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Wireless connectivity with smartphones and health sensors for enhanced caregiving.</a:t>
            </a:r>
            <a:endParaRPr lang="en-US" altLang="en-US" sz="56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4000"/>
              <a:buFont typeface="Arial" panose="020B0604020202020204" pitchFamily="34" charset="0"/>
              <a:buChar char="•"/>
            </a:pPr>
            <a:endParaRPr lang="en-US" altLang="en-US" sz="56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altLang="en-US" sz="56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Additional facial actuators for complex expressions like eyebrow movement, lip curling, and blinking.</a:t>
            </a:r>
            <a:endParaRPr lang="en-US" altLang="en-US" sz="56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4000"/>
              <a:buFont typeface="Arial" panose="020B0604020202020204" pitchFamily="34" charset="0"/>
              <a:buChar char="•"/>
            </a:pPr>
            <a:endParaRPr lang="en-US" altLang="en-US" sz="56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24000"/>
              <a:buFont typeface="Arial" panose="020B0604020202020204" pitchFamily="34" charset="0"/>
              <a:buChar char="•"/>
            </a:pPr>
            <a:r>
              <a:rPr lang="en-US" altLang="en-US" sz="5600">
                <a:solidFill>
                  <a:schemeClr val="bg2">
                    <a:lumMod val="50000"/>
                  </a:schemeClr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Camera module with facial recognition for visual awareness of surroundings.</a:t>
            </a:r>
            <a:endParaRPr lang="en-US" altLang="en-US" sz="5600">
              <a:solidFill>
                <a:schemeClr val="bg2">
                  <a:lumMod val="50000"/>
                </a:schemeClr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33000"/>
              <a:buFont typeface="Arial" panose="020B0604020202020204"/>
              <a:buNone/>
            </a:pPr>
            <a:endParaRPr sz="135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258060" y="-628015"/>
            <a:ext cx="13554710" cy="5898515"/>
          </a:xfrm>
          <a:prstGeom prst="rect">
            <a:avLst/>
          </a:prstGeom>
        </p:spPr>
      </p:pic>
      <p:sp>
        <p:nvSpPr>
          <p:cNvPr id="199" name="Google Shape;199;p24"/>
          <p:cNvSpPr txBox="1"/>
          <p:nvPr>
            <p:ph type="title"/>
          </p:nvPr>
        </p:nvSpPr>
        <p:spPr>
          <a:xfrm>
            <a:off x="617855" y="550545"/>
            <a:ext cx="7706995" cy="954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alt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RESULTS AND DISCUSSIONS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00" name="Google Shape;200;p24"/>
          <p:cNvSpPr txBox="1"/>
          <p:nvPr>
            <p:ph type="body" idx="1"/>
          </p:nvPr>
        </p:nvSpPr>
        <p:spPr>
          <a:xfrm>
            <a:off x="618490" y="1290955"/>
            <a:ext cx="7042785" cy="2933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71450" lvl="0" indent="-17145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 b="1"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Hardware integration used an Arduino Uno with MG995 and MG90S servos inside a custom 3D-printed face.</a:t>
            </a:r>
            <a:endParaRPr lang="en-US" altLang="en-US" sz="1400" b="1">
              <a:solidFill>
                <a:srgbClr val="22222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 b="1"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PWM signals and serial commands enabled precise jaw and eye movements.</a:t>
            </a:r>
            <a:endParaRPr lang="en-US" altLang="en-US" sz="1400" b="1">
              <a:solidFill>
                <a:srgbClr val="22222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 b="1"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Servos responded smoothly and in sync with speech, showing no lag or jitter.</a:t>
            </a:r>
            <a:endParaRPr lang="en-US" altLang="en-US" sz="1400" b="1">
              <a:solidFill>
                <a:srgbClr val="22222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 b="1"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Tested with over 100 user comments, confirming natural </a:t>
            </a:r>
            <a:r>
              <a:rPr lang="en-US" altLang="en-US" sz="1400"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alignment </a:t>
            </a:r>
            <a:r>
              <a:rPr lang="en-US" altLang="en-US" sz="1400" b="1"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of speech and motion.</a:t>
            </a:r>
            <a:endParaRPr lang="en-US" altLang="en-US" sz="1400" b="1">
              <a:solidFill>
                <a:srgbClr val="222222"/>
              </a:solidFill>
              <a:latin typeface="Times New Roman" panose="02020603050405020304" charset="0"/>
              <a:cs typeface="Times New Roman" panose="02020603050405020304" charset="0"/>
            </a:endParaRPr>
          </a:p>
          <a:p>
            <a:pPr marL="171450" lvl="0" indent="-171450" algn="just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 b="1">
                <a:solidFill>
                  <a:srgbClr val="222222"/>
                </a:solidFill>
                <a:latin typeface="Times New Roman" panose="02020603050405020304" charset="0"/>
                <a:cs typeface="Times New Roman" panose="02020603050405020304" charset="0"/>
              </a:rPr>
              <a:t>The setup delivered stable, expressive, real-time facial gestures for interactive communication.</a:t>
            </a:r>
            <a:endParaRPr lang="en-US" altLang="en-US" sz="1400" b="1">
              <a:solidFill>
                <a:srgbClr val="222222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258060" y="-655320"/>
            <a:ext cx="13554710" cy="5944870"/>
          </a:xfrm>
          <a:prstGeom prst="rect">
            <a:avLst/>
          </a:prstGeom>
        </p:spPr>
      </p:pic>
      <p:sp>
        <p:nvSpPr>
          <p:cNvPr id="212" name="Google Shape;212;p26"/>
          <p:cNvSpPr txBox="1"/>
          <p:nvPr>
            <p:ph type="body" idx="1"/>
          </p:nvPr>
        </p:nvSpPr>
        <p:spPr>
          <a:xfrm>
            <a:off x="480695" y="1234765"/>
            <a:ext cx="7505700" cy="292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 panose="020B0604020202020204"/>
              <a:buNone/>
            </a:pPr>
            <a:endParaRPr sz="5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The animatronic robotic head with facial movements and AI-powered conversations marks a key advancement in human-robot interaction.</a:t>
            </a:r>
            <a:endParaRPr lang="en-US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Successfully integrates mechanical motion, natural language processing, and embedded control systems to simulate lifelike conversation and behavior.</a:t>
            </a:r>
            <a:endParaRPr lang="en-US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Servo motors control jaw and eye movements, synchronized with ChatGPT-generated speech output for vocal and non-verbal interaction.</a:t>
            </a:r>
            <a:endParaRPr lang="en-US" altLang="en-US" sz="1400">
              <a:latin typeface="Times New Roman" panose="02020603050405020304" charset="0"/>
              <a:cs typeface="Times New Roman" panose="02020603050405020304" charset="0"/>
            </a:endParaRPr>
          </a:p>
          <a:p>
            <a:pPr marL="285750" lvl="0" indent="-285750" algn="l" rtl="0">
              <a:lnSpc>
                <a:spcPct val="100000"/>
              </a:lnSpc>
              <a:spcBef>
                <a:spcPts val="120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latin typeface="Times New Roman" panose="02020603050405020304" charset="0"/>
                <a:cs typeface="Times New Roman" panose="02020603050405020304" charset="0"/>
              </a:rPr>
              <a:t>3D-printed materials, Arduino-based actuation, and Python-based AI integration make the system cost-effective, modular, and accessible for educational, experimental, and assistive applications.</a:t>
            </a:r>
            <a:endParaRPr lang="en-US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211" name="Google Shape;211;p26"/>
          <p:cNvSpPr txBox="1"/>
          <p:nvPr>
            <p:ph type="title"/>
          </p:nvPr>
        </p:nvSpPr>
        <p:spPr>
          <a:xfrm>
            <a:off x="588010" y="56366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 panose="020B0604020202020204"/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CONCLUSION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27"/>
          <p:cNvSpPr txBox="1"/>
          <p:nvPr>
            <p:ph type="title"/>
          </p:nvPr>
        </p:nvSpPr>
        <p:spPr>
          <a:xfrm>
            <a:off x="262255" y="323850"/>
            <a:ext cx="7619365" cy="77914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 panose="020B0604020202020204"/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REFERENCES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218" name="Google Shape;218;p27"/>
          <p:cNvSpPr txBox="1"/>
          <p:nvPr>
            <p:ph type="body" idx="1"/>
          </p:nvPr>
        </p:nvSpPr>
        <p:spPr>
          <a:xfrm>
            <a:off x="311700" y="1152475"/>
            <a:ext cx="8520600" cy="37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altLang="en-US"/>
              <a:t>[1] </a:t>
            </a:r>
            <a:r>
              <a:rPr lang="en-US" altLang="en-US" b="1"/>
              <a:t>Hanson Robotics (2016) – Sophia</a:t>
            </a:r>
            <a:endParaRPr lang="en-US" altLang="en-US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endParaRPr lang="en-US" alt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US" altLang="en-US"/>
              <a:t>Hanson, D. (2016). Sophia – A Humanoid Robot Integrating Facial Expression and Natural Language Processing. Presented at the AI for Good Global Summit, Geneva, Switzerland. Developed by Hanson Robotics, Hong Kong.</a:t>
            </a:r>
            <a:endParaRPr lang="en-US" alt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endParaRPr lang="en-US" alt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altLang="en-US"/>
              <a:t>[2] </a:t>
            </a:r>
            <a:r>
              <a:rPr lang="en-US" altLang="en-US" b="1"/>
              <a:t>MIT Media Lab (2000) – Kismet</a:t>
            </a:r>
            <a:endParaRPr lang="en-US" altLang="en-US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endParaRPr lang="en-US" alt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US" altLang="en-US"/>
              <a:t>Breazeal, C. (2000). Kismet: Towards Sociable Robots. Proceedings of the IEEE/RSJ International Conference on Intelligent Robots and Systems (IROS), Takamatsu, Japan. MIT Media Lab, USA.</a:t>
            </a:r>
            <a:endParaRPr lang="en-US" alt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endParaRPr lang="en-US" alt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IN" altLang="en-US"/>
              <a:t>[3] </a:t>
            </a:r>
            <a:r>
              <a:rPr lang="en-US" altLang="en-US" b="1"/>
              <a:t>Furhat Robotics (2020) – Furhat Social Robot</a:t>
            </a:r>
            <a:endParaRPr lang="en-US" altLang="en-US" b="1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endParaRPr lang="en-US" altLang="en-US"/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5"/>
              <a:buFont typeface="Arial" panose="020B0604020202020204"/>
              <a:buNone/>
            </a:pPr>
            <a:r>
              <a:rPr lang="en-US" altLang="en-US"/>
              <a:t>Al Moubayed, S., Skantze, G., &amp; Gustafson, J. (2020). Furhat: A Back-Projected Humanoid Head for Multiparty Human-Machine Interaction. Proceedings of the International Conference on Intelligent Virtual Agents (IVA), Glasgow, UK. Furhat Robotics, Sweden.</a:t>
            </a:r>
            <a:endParaRPr lang="en-US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1">
            <a:lum bright="18000" contrast="-36000"/>
          </a:blip>
          <a:stretch>
            <a:fillRect/>
          </a:stretch>
        </p:blipFill>
        <p:spPr>
          <a:xfrm>
            <a:off x="211455" y="247015"/>
            <a:ext cx="8754745" cy="4695825"/>
          </a:xfrm>
          <a:prstGeom prst="rect">
            <a:avLst/>
          </a:prstGeom>
        </p:spPr>
      </p:pic>
      <p:sp>
        <p:nvSpPr>
          <p:cNvPr id="136" name="Google Shape;136;p14"/>
          <p:cNvSpPr txBox="1"/>
          <p:nvPr>
            <p:ph type="title"/>
          </p:nvPr>
        </p:nvSpPr>
        <p:spPr>
          <a:xfrm>
            <a:off x="819150" y="5519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OBJECTIVE</a:t>
            </a:r>
            <a:endParaRPr sz="272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37" name="Google Shape;137;p14"/>
          <p:cNvSpPr txBox="1"/>
          <p:nvPr>
            <p:ph type="body" idx="1"/>
          </p:nvPr>
        </p:nvSpPr>
        <p:spPr>
          <a:xfrm>
            <a:off x="656590" y="1189650"/>
            <a:ext cx="7505700" cy="3249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30000" lnSpcReduction="10000"/>
          </a:bodyPr>
          <a:lstStyle/>
          <a:p>
            <a:pPr marL="457200" lvl="0" indent="-3149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4665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project presents the design and implementation of an animatronic robotic head that combines basic facial expressions with real time AI based conversational capabilities.</a:t>
            </a:r>
            <a:endParaRPr sz="4665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9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IN" altLang="en-GB" sz="4665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</a:t>
            </a:r>
            <a:r>
              <a:rPr lang="en-GB" sz="4665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imicking human like interaction by integrating jaw and eye movements</a:t>
            </a:r>
            <a:r>
              <a:rPr lang="en-IN" altLang="en-GB" sz="4665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endParaRPr sz="4665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9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IN" altLang="en-GB" sz="4665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B</a:t>
            </a:r>
            <a:r>
              <a:rPr lang="en-GB" sz="4665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uilt using 3D-printed plastic for lightweight, customizable facial features, and is controlled by an Arduino microcontroller. </a:t>
            </a:r>
            <a:endParaRPr sz="4665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960" algn="just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ct val="100000"/>
              <a:buFont typeface="Times New Roman" panose="02020603050405020304"/>
              <a:buChar char="●"/>
            </a:pPr>
            <a:r>
              <a:rPr lang="en-GB" sz="4665">
                <a:solidFill>
                  <a:srgbClr val="222222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This fusion of mechanical expression and conversational AI provides a new direction for enhancing human-robot interaction in fields such as education, customer service, and therapy. </a:t>
            </a:r>
            <a:endParaRPr sz="3400">
              <a:solidFill>
                <a:srgbClr val="222222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3400">
              <a:solidFill>
                <a:srgbClr val="222222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olidFill>
                  <a:srgbClr val="222222"/>
                </a:solidFill>
              </a:rPr>
              <a:t>  </a:t>
            </a:r>
            <a:endParaRPr>
              <a:solidFill>
                <a:srgbClr val="22222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5"/>
          <p:cNvSpPr txBox="1"/>
          <p:nvPr>
            <p:ph type="title"/>
          </p:nvPr>
        </p:nvSpPr>
        <p:spPr>
          <a:xfrm>
            <a:off x="1422475" y="38887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272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ABSTRACT</a:t>
            </a:r>
            <a:endParaRPr sz="272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3" name="Google Shape;143;p15"/>
          <p:cNvSpPr txBox="1"/>
          <p:nvPr>
            <p:ph type="body" idx="1"/>
          </p:nvPr>
        </p:nvSpPr>
        <p:spPr>
          <a:xfrm>
            <a:off x="1153160" y="991235"/>
            <a:ext cx="7095490" cy="23272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5000"/>
              <a:buFont typeface="Arial" panose="020B0604020202020204"/>
              <a:buNone/>
            </a:pPr>
          </a:p>
          <a:p>
            <a:pPr marL="428625" lvl="0" indent="-2857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Project Overview: Developed an animatronic robotic head capable of real-time AI-powered conversations and human-like facial expressions using ChatGPT to enhance human-robot interaction.</a:t>
            </a:r>
            <a:endParaRPr lang="en-US" altLang="en-US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28625" lvl="0" indent="-2857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Natural Interaction: Combined natural language processing with expressive facial movements to achieve emotionally intelligent and lifelike communication.</a:t>
            </a:r>
            <a:endParaRPr lang="en-US" altLang="en-US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28625" lvl="0" indent="-2857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Hardware Design: Used multiple servo motors for simulating facial gestures such as eye and jaw movement, driven by an Arduino-based setup.</a:t>
            </a:r>
            <a:endParaRPr lang="en-US" altLang="en-US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28625" lvl="0" indent="-2857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Speech Integration: Employed a microphone with STT (speech-to-text) for capturing user input, ChatGPT for generating context-aware replies, and TTS (text-to-speech) for verbal output.</a:t>
            </a:r>
            <a:endParaRPr lang="en-US" altLang="en-US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28625" lvl="0" indent="-28575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Char char="•"/>
            </a:pPr>
            <a:r>
              <a:rPr lang="en-US" altLang="en-US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Implementation: Integrated cost-effective hardware (Arduino, servos) and AI </a:t>
            </a:r>
            <a:endParaRPr lang="en-US" altLang="en-US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42875" lvl="0" indent="0" algn="just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 pitchFamily="34" charset="0"/>
              <a:buNone/>
            </a:pPr>
            <a:r>
              <a:rPr lang="en-IN" altLang="en-US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</a:t>
            </a:r>
            <a:r>
              <a:rPr lang="en-US" altLang="en-US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APIs, ensuring a scalable and accessible solution.</a:t>
            </a:r>
            <a:endParaRPr lang="en-US" altLang="en-US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grpSp>
        <p:nvGrpSpPr>
          <p:cNvPr id="5" name="Group 4"/>
          <p:cNvGrpSpPr/>
          <p:nvPr/>
        </p:nvGrpSpPr>
        <p:grpSpPr>
          <a:xfrm>
            <a:off x="151765" y="207010"/>
            <a:ext cx="1212215" cy="4725670"/>
            <a:chOff x="239" y="326"/>
            <a:chExt cx="1909" cy="7442"/>
          </a:xfrm>
        </p:grpSpPr>
        <p:pic>
          <p:nvPicPr>
            <p:cNvPr id="2" name="Picture 1"/>
            <p:cNvPicPr/>
            <p:nvPr/>
          </p:nvPicPr>
          <p:blipFill>
            <a:blip r:embed="rId1"/>
            <a:stretch>
              <a:fillRect/>
            </a:stretch>
          </p:blipFill>
          <p:spPr>
            <a:xfrm>
              <a:off x="264" y="2894"/>
              <a:ext cx="1774" cy="2000"/>
            </a:xfrm>
            <a:prstGeom prst="rect">
              <a:avLst/>
            </a:prstGeom>
          </p:spPr>
        </p:pic>
        <p:pic>
          <p:nvPicPr>
            <p:cNvPr id="3" name="Picture 2"/>
            <p:cNvPicPr/>
            <p:nvPr/>
          </p:nvPicPr>
          <p:blipFill>
            <a:blip r:embed="rId2"/>
            <a:srcRect b="6418"/>
            <a:stretch>
              <a:fillRect/>
            </a:stretch>
          </p:blipFill>
          <p:spPr>
            <a:xfrm>
              <a:off x="239" y="5260"/>
              <a:ext cx="1880" cy="2508"/>
            </a:xfrm>
            <a:prstGeom prst="rect">
              <a:avLst/>
            </a:prstGeom>
          </p:spPr>
        </p:pic>
        <p:pic>
          <p:nvPicPr>
            <p:cNvPr id="4" name="Picture 3"/>
            <p:cNvPicPr/>
            <p:nvPr/>
          </p:nvPicPr>
          <p:blipFill>
            <a:blip r:embed="rId2"/>
            <a:srcRect b="6418"/>
            <a:stretch>
              <a:fillRect/>
            </a:stretch>
          </p:blipFill>
          <p:spPr>
            <a:xfrm>
              <a:off x="290" y="326"/>
              <a:ext cx="1859" cy="2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786130" y="4042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 panose="020B0604020202020204"/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graphicFrame>
        <p:nvGraphicFramePr>
          <p:cNvPr id="4" name="Table 3"/>
          <p:cNvGraphicFramePr/>
          <p:nvPr>
            <p:custDataLst>
              <p:tags r:id="rId1"/>
            </p:custDataLst>
          </p:nvPr>
        </p:nvGraphicFramePr>
        <p:xfrm>
          <a:off x="1038860" y="1085850"/>
          <a:ext cx="6541135" cy="365696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7370"/>
                <a:gridCol w="1362075"/>
                <a:gridCol w="955040"/>
                <a:gridCol w="1193800"/>
                <a:gridCol w="1300480"/>
                <a:gridCol w="1182370"/>
              </a:tblGrid>
              <a:tr h="51816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S. No.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Author &amp; Year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Title / System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Technology Used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Contribution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b="1">
                          <a:latin typeface="Times New Roman" panose="02020603050405020304" charset="0"/>
                          <a:cs typeface="Times New Roman" panose="02020603050405020304" charset="0"/>
                        </a:rPr>
                        <a:t>Limitations</a:t>
                      </a:r>
                      <a:endParaRPr lang="en-US" altLang="en-US" b="1"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86804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1</a:t>
                      </a:r>
                      <a:endParaRPr lang="en-IN" altLang="en-US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MIT Media Lab (2000)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Kismet – Emotionally Expressive Robot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Embedded systems, motor control, basic AI</a:t>
                      </a:r>
                      <a:r>
                        <a:rPr lang="en-IN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.</a:t>
                      </a:r>
                      <a:endParaRPr lang="en-IN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Emotional response using facial movements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No deep conversation capabilities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20713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0000"/>
                          </a:solidFill>
                        </a:rPr>
                        <a:t>2</a:t>
                      </a:r>
                      <a:endParaRPr lang="en-IN" alt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Hanson Robotics (2016)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Sophia – A Humanoid Robot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Facial motors, NLP, AI</a:t>
                      </a:r>
                      <a:endParaRPr lang="en-IN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Realistic facial expressions; responds to questions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  <a:p>
                      <a:pPr>
                        <a:buNone/>
                      </a:pP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  <a:sym typeface="+mn-ea"/>
                        </a:rPr>
                        <a:t>High cost, proprietary, limited accessibility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  <a:tr h="1063625">
                <a:tc>
                  <a:txBody>
                    <a:bodyPr/>
                    <a:p>
                      <a:pPr>
                        <a:buNone/>
                      </a:pPr>
                      <a:r>
                        <a:rPr lang="en-IN" altLang="en-US">
                          <a:solidFill>
                            <a:srgbClr val="000000"/>
                          </a:solidFill>
                        </a:rPr>
                        <a:t>3</a:t>
                      </a:r>
                      <a:endParaRPr lang="en-IN" altLang="en-US">
                        <a:solidFill>
                          <a:srgbClr val="000000"/>
                        </a:solidFill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Furhat Robotics (2020)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Furhat Social Robot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3D projection, conversational AI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Real-time facial projection and conversation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en-US" sz="1200">
                          <a:solidFill>
                            <a:srgbClr val="000000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Projection-based, not mechanical facial movement</a:t>
                      </a:r>
                      <a:endParaRPr lang="en-US" altLang="en-US" sz="1200">
                        <a:solidFill>
                          <a:srgbClr val="000000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>
                    <a:solidFill>
                      <a:schemeClr val="tx1"/>
                    </a:solidFill>
                  </a:tcPr>
                </a:tc>
              </a:tr>
            </a:tbl>
          </a:graphicData>
        </a:graphic>
      </p:graphicFrame>
      <p:grpSp>
        <p:nvGrpSpPr>
          <p:cNvPr id="5" name="Group 4"/>
          <p:cNvGrpSpPr/>
          <p:nvPr/>
        </p:nvGrpSpPr>
        <p:grpSpPr>
          <a:xfrm>
            <a:off x="7766050" y="213360"/>
            <a:ext cx="1212215" cy="4725670"/>
            <a:chOff x="239" y="326"/>
            <a:chExt cx="1909" cy="7442"/>
          </a:xfrm>
        </p:grpSpPr>
        <p:pic>
          <p:nvPicPr>
            <p:cNvPr id="2" name="Picture 1"/>
            <p:cNvPicPr/>
            <p:nvPr/>
          </p:nvPicPr>
          <p:blipFill>
            <a:blip r:embed="rId2"/>
            <a:stretch>
              <a:fillRect/>
            </a:stretch>
          </p:blipFill>
          <p:spPr>
            <a:xfrm>
              <a:off x="264" y="2894"/>
              <a:ext cx="1774" cy="2000"/>
            </a:xfrm>
            <a:prstGeom prst="rect">
              <a:avLst/>
            </a:prstGeom>
          </p:spPr>
        </p:pic>
        <p:pic>
          <p:nvPicPr>
            <p:cNvPr id="3" name="Picture 2"/>
            <p:cNvPicPr/>
            <p:nvPr/>
          </p:nvPicPr>
          <p:blipFill>
            <a:blip r:embed="rId3"/>
            <a:srcRect b="6418"/>
            <a:stretch>
              <a:fillRect/>
            </a:stretch>
          </p:blipFill>
          <p:spPr>
            <a:xfrm>
              <a:off x="239" y="5260"/>
              <a:ext cx="1880" cy="2508"/>
            </a:xfrm>
            <a:prstGeom prst="rect">
              <a:avLst/>
            </a:prstGeom>
          </p:spPr>
        </p:pic>
        <p:pic>
          <p:nvPicPr>
            <p:cNvPr id="1" name="Picture 0"/>
            <p:cNvPicPr/>
            <p:nvPr/>
          </p:nvPicPr>
          <p:blipFill>
            <a:blip r:embed="rId3"/>
            <a:srcRect b="6418"/>
            <a:stretch>
              <a:fillRect/>
            </a:stretch>
          </p:blipFill>
          <p:spPr>
            <a:xfrm>
              <a:off x="290" y="326"/>
              <a:ext cx="1859" cy="2508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672465" y="392430"/>
            <a:ext cx="7619365" cy="9544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 panose="020B0604020202020204"/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LITERATURE SURVEY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49" name="Google Shape;149;p16"/>
          <p:cNvSpPr txBox="1"/>
          <p:nvPr>
            <p:ph type="body" idx="1"/>
          </p:nvPr>
        </p:nvSpPr>
        <p:spPr>
          <a:xfrm>
            <a:off x="242570" y="1111250"/>
            <a:ext cx="7703185" cy="244919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74295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Kismet (2000) – Emotionally expressive robot using motor control and basic AI; lacks conversational depth.</a:t>
            </a:r>
            <a:endParaRPr lang="en-US" altLang="en-US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Sophia (2016) – Humanoid robot with realistic facial expressions and AI-driven conversations; limited by high cost and proprietary design.</a:t>
            </a:r>
            <a:endParaRPr lang="en-US" altLang="en-US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Furhat (2020) – Social robot with 3D facial projection and conversational AI; limited mechanical realism.</a:t>
            </a:r>
            <a:endParaRPr lang="en-US" altLang="en-US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742950" lvl="0" indent="-28575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altLang="en-US" sz="1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Insight – Progression from emotional mimicry to advanced AI interaction, each system balancing realism, accessibility, and expressiveness.</a:t>
            </a:r>
            <a:endParaRPr lang="en-US" altLang="en-US" sz="1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198120" y="3763010"/>
            <a:ext cx="1189355" cy="118935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2"/>
          <a:stretch>
            <a:fillRect/>
          </a:stretch>
        </p:blipFill>
        <p:spPr>
          <a:xfrm>
            <a:off x="7291705" y="3757930"/>
            <a:ext cx="1663700" cy="1219200"/>
          </a:xfrm>
          <a:prstGeom prst="rect">
            <a:avLst/>
          </a:prstGeom>
        </p:spPr>
      </p:pic>
      <p:pic>
        <p:nvPicPr>
          <p:cNvPr id="8" name="Picture 7"/>
          <p:cNvPicPr/>
          <p:nvPr/>
        </p:nvPicPr>
        <p:blipFill>
          <a:blip r:embed="rId3"/>
          <a:srcRect b="11644"/>
          <a:stretch>
            <a:fillRect/>
          </a:stretch>
        </p:blipFill>
        <p:spPr>
          <a:xfrm>
            <a:off x="3579495" y="3754755"/>
            <a:ext cx="1428750" cy="1214755"/>
          </a:xfrm>
          <a:prstGeom prst="rect">
            <a:avLst/>
          </a:prstGeom>
        </p:spPr>
      </p:pic>
      <p:pic>
        <p:nvPicPr>
          <p:cNvPr id="9" name="Picture 8"/>
          <p:cNvPicPr/>
          <p:nvPr/>
        </p:nvPicPr>
        <p:blipFill>
          <a:blip r:embed="rId4"/>
          <a:stretch>
            <a:fillRect/>
          </a:stretch>
        </p:blipFill>
        <p:spPr>
          <a:xfrm>
            <a:off x="1618615" y="3735070"/>
            <a:ext cx="1644650" cy="1231900"/>
          </a:xfrm>
          <a:prstGeom prst="rect">
            <a:avLst/>
          </a:prstGeom>
        </p:spPr>
      </p:pic>
      <p:pic>
        <p:nvPicPr>
          <p:cNvPr id="10" name="Picture 9"/>
          <p:cNvPicPr/>
          <p:nvPr/>
        </p:nvPicPr>
        <p:blipFill>
          <a:blip r:embed="rId5"/>
          <a:stretch>
            <a:fillRect/>
          </a:stretch>
        </p:blipFill>
        <p:spPr>
          <a:xfrm>
            <a:off x="5296535" y="3796665"/>
            <a:ext cx="1847850" cy="11728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-2414905" y="-644525"/>
            <a:ext cx="13554710" cy="6018530"/>
          </a:xfrm>
          <a:prstGeom prst="rect">
            <a:avLst/>
          </a:prstGeom>
        </p:spPr>
      </p:pic>
      <p:sp>
        <p:nvSpPr>
          <p:cNvPr id="154" name="Google Shape;154;p17"/>
          <p:cNvSpPr txBox="1"/>
          <p:nvPr>
            <p:ph type="title"/>
          </p:nvPr>
        </p:nvSpPr>
        <p:spPr>
          <a:xfrm>
            <a:off x="3879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EXISTING MODEL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55" name="Google Shape;155;p17"/>
          <p:cNvSpPr txBox="1"/>
          <p:nvPr>
            <p:ph type="body" idx="1"/>
          </p:nvPr>
        </p:nvSpPr>
        <p:spPr>
          <a:xfrm>
            <a:off x="388015" y="1294580"/>
            <a:ext cx="7505700" cy="331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222222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TRADITIONAL ANIMATRONICS:</a:t>
            </a:r>
            <a:endParaRPr sz="1350" b="1">
              <a:solidFill>
                <a:srgbClr val="222222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Pre-programmed movement with no intelligent interaction.</a:t>
            </a:r>
            <a:endParaRPr sz="1350">
              <a:solidFill>
                <a:srgbClr val="222222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Limited emotional connection or adaptation to user's mood.</a:t>
            </a:r>
            <a:endParaRPr sz="1350">
              <a:solidFill>
                <a:srgbClr val="222222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Example: Theme park animatronics with recorded audio and fixed motions.</a:t>
            </a:r>
            <a:endParaRPr sz="1350">
              <a:solidFill>
                <a:srgbClr val="222222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GB" sz="1350" b="1">
                <a:solidFill>
                  <a:srgbClr val="222222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CHAT-BOT ONLY SYSTEMS:</a:t>
            </a:r>
            <a:endParaRPr sz="1350" b="1">
              <a:solidFill>
                <a:srgbClr val="222222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100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Chatbots with voice output but no physical movements or expressions.</a:t>
            </a:r>
            <a:endParaRPr sz="1350">
              <a:solidFill>
                <a:srgbClr val="222222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Lack of non-verbal cues reduces user immersion and emotional impact.</a:t>
            </a:r>
            <a:endParaRPr sz="1350">
              <a:solidFill>
                <a:srgbClr val="222222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spcBef>
                <a:spcPts val="0"/>
              </a:spcBef>
              <a:spcAft>
                <a:spcPts val="0"/>
              </a:spcAft>
              <a:buClr>
                <a:srgbClr val="222222"/>
              </a:buClr>
              <a:buSzPts val="1350"/>
              <a:buFont typeface="Times New Roman" panose="02020603050405020304"/>
              <a:buChar char="●"/>
            </a:pPr>
            <a:r>
              <a:rPr lang="en-GB" sz="1350">
                <a:solidFill>
                  <a:srgbClr val="222222"/>
                </a:solidFill>
                <a:highlight>
                  <a:schemeClr val="dk1"/>
                </a:highlight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Dependency on screen-based interface rather than real-world interactivity.</a:t>
            </a:r>
            <a:endParaRPr sz="1350">
              <a:solidFill>
                <a:srgbClr val="222222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000"/>
              </a:spcBef>
              <a:spcAft>
                <a:spcPts val="0"/>
              </a:spcAft>
              <a:buNone/>
            </a:pPr>
            <a:endParaRPr sz="1350" b="1">
              <a:solidFill>
                <a:srgbClr val="222222"/>
              </a:solidFill>
              <a:highlight>
                <a:schemeClr val="dk1"/>
              </a:highlight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10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 descr="image-removebg-preview (2)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18200" y="967105"/>
            <a:ext cx="2967990" cy="300482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2"/>
          <p:cNvSpPr txBox="1"/>
          <p:nvPr>
            <p:ph type="title"/>
          </p:nvPr>
        </p:nvSpPr>
        <p:spPr>
          <a:xfrm>
            <a:off x="623425" y="378025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11"/>
              <a:buFont typeface="Arial" panose="020B0604020202020204"/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ARCHITECTURE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87" name="Google Shape;187;p22"/>
          <p:cNvSpPr txBox="1"/>
          <p:nvPr>
            <p:ph type="body" idx="1"/>
          </p:nvPr>
        </p:nvSpPr>
        <p:spPr>
          <a:xfrm>
            <a:off x="819150" y="1990725"/>
            <a:ext cx="7505700" cy="244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  <p:pic>
        <p:nvPicPr>
          <p:cNvPr id="188" name="Google Shape;188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311700" y="1152475"/>
            <a:ext cx="8520599" cy="3416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8"/>
          <p:cNvSpPr txBox="1"/>
          <p:nvPr>
            <p:ph type="title"/>
          </p:nvPr>
        </p:nvSpPr>
        <p:spPr>
          <a:xfrm>
            <a:off x="494425" y="35630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PROPOSED WORK</a:t>
            </a: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sp>
        <p:nvSpPr>
          <p:cNvPr id="161" name="Google Shape;161;p18"/>
          <p:cNvSpPr txBox="1"/>
          <p:nvPr/>
        </p:nvSpPr>
        <p:spPr>
          <a:xfrm>
            <a:off x="702310" y="1026795"/>
            <a:ext cx="5652135" cy="3362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3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SYSTEM DESIGN OVERVIEW</a:t>
            </a:r>
            <a:endParaRPr sz="135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-GB" sz="13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Animatronic Robotic Head</a:t>
            </a:r>
            <a:r>
              <a:rPr 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designed with mechanical actuators and 3</a:t>
            </a:r>
            <a:r>
              <a:rPr lang="en-IN" alt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D</a:t>
            </a:r>
            <a:r>
              <a:rPr 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printed plastic to simulate human facial expressions.</a:t>
            </a:r>
            <a:br>
              <a:rPr 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-GB" sz="13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Speech Interaction</a:t>
            </a:r>
            <a:r>
              <a:rPr 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system integrated to enable voice-based conversations.</a:t>
            </a:r>
            <a:br>
              <a:rPr 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-GB" sz="13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Control Architecture</a:t>
            </a:r>
            <a:r>
              <a:rPr 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connects microphone input, speech processing, emotional analysis, expression triggering, and motor control.</a:t>
            </a:r>
            <a:br>
              <a:rPr 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13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Char char="●"/>
            </a:pPr>
            <a:r>
              <a:rPr lang="en-GB" sz="13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Conversation Flow</a:t>
            </a:r>
            <a:r>
              <a:rPr 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Listen → Understand → Generate Response → Speak Reply.</a:t>
            </a:r>
            <a:endParaRPr sz="1350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350"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Char char="●"/>
            </a:pPr>
            <a:r>
              <a:rPr lang="en-GB" sz="1350" b="1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Goal</a:t>
            </a:r>
            <a:r>
              <a:rPr lang="en-GB" sz="135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: Create an emotionally interactive, human-like robotic companion for elderly users.</a:t>
            </a:r>
            <a:br>
              <a:rPr lang="en-GB"/>
            </a:br>
            <a:endParaRPr>
              <a:solidFill>
                <a:schemeClr val="dk2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8215630" y="-290830"/>
            <a:ext cx="304800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en-US"/>
          </a:p>
        </p:txBody>
      </p:sp>
      <p:pic>
        <p:nvPicPr>
          <p:cNvPr id="3" name="Picture 2" descr="ChatGPT_Image_May_18__2025__09_22_31_PM-removebg-preview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75325" y="281305"/>
            <a:ext cx="3248025" cy="487235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9"/>
          <p:cNvSpPr txBox="1"/>
          <p:nvPr>
            <p:ph type="title"/>
          </p:nvPr>
        </p:nvSpPr>
        <p:spPr>
          <a:xfrm>
            <a:off x="359510" y="486750"/>
            <a:ext cx="7505700" cy="95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4000"/>
              <a:buFont typeface="Arial" panose="020B0604020202020204"/>
              <a:buNone/>
            </a:pPr>
            <a:endParaRPr b="1"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68" name="Google Shape;168;p19"/>
          <p:cNvSpPr txBox="1"/>
          <p:nvPr>
            <p:ph type="body" idx="1"/>
          </p:nvPr>
        </p:nvSpPr>
        <p:spPr>
          <a:xfrm>
            <a:off x="359410" y="649605"/>
            <a:ext cx="6306820" cy="335153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33000"/>
              <a:buFont typeface="Arial" panose="020B0604020202020204"/>
              <a:buNone/>
            </a:pPr>
            <a:r>
              <a:rPr lang="en-GB" sz="12000" b="1">
                <a:solidFill>
                  <a:schemeClr val="bg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MECHANICAL AND HARDWARE DEVELOPMENT</a:t>
            </a:r>
            <a:endParaRPr lang="en-GB" sz="12000" b="1">
              <a:solidFill>
                <a:schemeClr val="bg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0" lvl="0" indent="0" algn="just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70000"/>
              <a:buFont typeface="Arial" panose="020B0604020202020204" pitchFamily="34" charset="0"/>
              <a:buNone/>
            </a:pPr>
            <a:r>
              <a:rPr lang="en-IN" altLang="en-GB" sz="5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</a:t>
            </a:r>
            <a:endParaRPr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●"/>
            </a:pPr>
            <a:endParaRPr lang="en-GB" sz="54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●"/>
            </a:pPr>
            <a:r>
              <a:rPr lang="en-GB" sz="5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Servo Motors</a:t>
            </a:r>
            <a: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control specific face parts: Eye </a:t>
            </a:r>
            <a: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movements, jaw movements.</a:t>
            </a:r>
            <a:b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●"/>
            </a:pPr>
            <a:r>
              <a:rPr lang="en-GB" sz="5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Microphone Array</a:t>
            </a:r>
            <a: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captures clear voice input even in noisy environments.</a:t>
            </a:r>
            <a:b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4325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 panose="020B0604020202020204"/>
              <a:buChar char="●"/>
            </a:pPr>
            <a:r>
              <a:rPr lang="en-GB" sz="5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Speaker Unit</a:t>
            </a:r>
            <a: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placed inside the head for natural sound projection.</a:t>
            </a:r>
            <a:endParaRPr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sz="5400" b="1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457200" lvl="0" indent="-31750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000"/>
              <a:buFont typeface="Arial" panose="020B0604020202020204"/>
              <a:buChar char="●"/>
            </a:pPr>
            <a:r>
              <a:rPr lang="en-GB" sz="5400" b="1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Microcontroller</a:t>
            </a:r>
            <a: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manages sensor data processing and motor actuation in </a:t>
            </a:r>
            <a:endParaRPr lang="en-GB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000"/>
              <a:buFont typeface="Arial" panose="020B0604020202020204"/>
              <a:buNone/>
            </a:pPr>
            <a:r>
              <a:rPr lang="en-IN" alt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</a:t>
            </a:r>
            <a: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real</a:t>
            </a:r>
            <a:r>
              <a:rPr lang="en-IN" alt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time.</a:t>
            </a:r>
            <a: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endParaRPr lang="en-GB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000"/>
              <a:buFont typeface="Arial" panose="020B0604020202020204"/>
              <a:buNone/>
            </a:pPr>
            <a:endParaRPr lang="en-GB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000"/>
              <a:buFont typeface="Arial" panose="020B0604020202020204"/>
              <a:buNone/>
            </a:pPr>
            <a:endParaRPr lang="en-GB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000"/>
              <a:buFont typeface="Arial" panose="020B0604020202020204"/>
              <a:buNone/>
            </a:pPr>
            <a:endParaRPr lang="en-GB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000"/>
              <a:buFont typeface="Arial" panose="020B0604020202020204"/>
              <a:buNone/>
            </a:pPr>
            <a:endParaRPr lang="en-GB" sz="5400">
              <a:solidFill>
                <a:srgbClr val="000000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  <a:p>
            <a:pPr marL="139700" lvl="0" indent="0" algn="just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4000"/>
              <a:buFont typeface="Arial" panose="020B0604020202020204"/>
              <a:buNone/>
            </a:pPr>
            <a:r>
              <a:rPr lang="en-IN" alt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       </a:t>
            </a:r>
            <a:r>
              <a:rPr lang="en-GB" sz="5400">
                <a:solidFill>
                  <a:srgbClr val="000000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.</a:t>
            </a:r>
            <a:br>
              <a:rPr lang="en-GB" sz="5600">
                <a:solidFill>
                  <a:schemeClr val="dk1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</a:br>
            <a:endParaRPr lang="en-GB" sz="5600">
              <a:solidFill>
                <a:schemeClr val="dk1"/>
              </a:solidFill>
              <a:latin typeface="Times New Roman" panose="02020603050405020304"/>
              <a:ea typeface="Times New Roman" panose="02020603050405020304"/>
              <a:cs typeface="Times New Roman" panose="02020603050405020304"/>
              <a:sym typeface="Times New Roman" panose="02020603050405020304"/>
            </a:endParaRPr>
          </a:p>
        </p:txBody>
      </p:sp>
      <p:pic>
        <p:nvPicPr>
          <p:cNvPr id="169" name="Google Shape;169;p19" title="WhatsApp Image 2025-04-29 at 21.14.47.jpeg"/>
          <p:cNvPicPr preferRelativeResize="0"/>
          <p:nvPr/>
        </p:nvPicPr>
        <p:blipFill rotWithShape="1">
          <a:blip r:embed="rId1"/>
          <a:srcRect l="12487" t="18235" b="17306"/>
          <a:stretch>
            <a:fillRect/>
          </a:stretch>
        </p:blipFill>
        <p:spPr>
          <a:xfrm>
            <a:off x="6821170" y="1139190"/>
            <a:ext cx="1889760" cy="25933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506*304"/>
  <p:tag name="TABLE_ENDDRAG_RECT" val="81*88*506*304"/>
</p:tagLst>
</file>

<file path=ppt/theme/theme1.xml><?xml version="1.0" encoding="utf-8"?>
<a:theme xmlns:a="http://schemas.openxmlformats.org/drawingml/2006/main" name="Shift">
  <a:themeElements>
    <a:clrScheme name="Shift">
      <a:dk1>
        <a:srgbClr val="FFFFFF"/>
      </a:dk1>
      <a:lt1>
        <a:srgbClr val="AF7B51"/>
      </a:lt1>
      <a:dk2>
        <a:srgbClr val="233A44"/>
      </a:dk2>
      <a:lt2>
        <a:srgbClr val="D9D9D9"/>
      </a:lt2>
      <a:accent1>
        <a:srgbClr val="00796B"/>
      </a:accent1>
      <a:accent2>
        <a:srgbClr val="D9563F"/>
      </a:accent2>
      <a:accent3>
        <a:srgbClr val="C4A15A"/>
      </a:accent3>
      <a:accent4>
        <a:srgbClr val="14F597"/>
      </a:accent4>
      <a:accent5>
        <a:srgbClr val="3D4594"/>
      </a:accent5>
      <a:accent6>
        <a:srgbClr val="163EF5"/>
      </a:accent6>
      <a:hlink>
        <a:srgbClr val="3D4594"/>
      </a:hlink>
      <a:folHlink>
        <a:srgbClr val="3D459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8118</Words>
  <Application>WPS Presentation</Application>
  <PresentationFormat/>
  <Paragraphs>203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7" baseType="lpstr">
      <vt:lpstr>Arial</vt:lpstr>
      <vt:lpstr>SimSun</vt:lpstr>
      <vt:lpstr>Wingdings</vt:lpstr>
      <vt:lpstr>Arial</vt:lpstr>
      <vt:lpstr>Nunito</vt:lpstr>
      <vt:lpstr>Calibri</vt:lpstr>
      <vt:lpstr>Times New Roman</vt:lpstr>
      <vt:lpstr>Times New Roman</vt:lpstr>
      <vt:lpstr>Microsoft YaHei</vt:lpstr>
      <vt:lpstr>Arial Unicode MS</vt:lpstr>
      <vt:lpstr>Shift</vt:lpstr>
      <vt:lpstr>        ROBOTIC HEAD CONNECTED TO CHAT GPT</vt:lpstr>
      <vt:lpstr>OBJECTIVE</vt:lpstr>
      <vt:lpstr>ABSTRACT</vt:lpstr>
      <vt:lpstr>LITERATURE SURVEY</vt:lpstr>
      <vt:lpstr>LITERATURE SURVEY</vt:lpstr>
      <vt:lpstr>EXISTING MODEL</vt:lpstr>
      <vt:lpstr>SYSTEM ARCHITECTURE</vt:lpstr>
      <vt:lpstr>PROPOSED WORK</vt:lpstr>
      <vt:lpstr>PowerPoint 演示文稿</vt:lpstr>
      <vt:lpstr>PowerPoint 演示文稿</vt:lpstr>
      <vt:lpstr>PowerPoint 演示文稿</vt:lpstr>
      <vt:lpstr>MODULES</vt:lpstr>
      <vt:lpstr>FUTURE ENHANCEMENTS</vt:lpstr>
      <vt:lpstr> RESULTS AND DISCUSSIONS</vt:lpstr>
      <vt:lpstr>CONCLUSION</vt:lpstr>
      <vt:lpstr>REFERENCES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        ROBOTIC HEAD CONNECTED TO CHAT GPT</dc:title>
  <dc:creator/>
  <cp:lastModifiedBy>V.Indhumathi V.Indhumathi</cp:lastModifiedBy>
  <cp:revision>20</cp:revision>
  <dcterms:created xsi:type="dcterms:W3CDTF">2025-05-06T03:41:00Z</dcterms:created>
  <dcterms:modified xsi:type="dcterms:W3CDTF">2025-05-18T16:52:42Z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A5F73AB57DA54AE9A27309CF8B7AF473_13</vt:lpwstr>
  </property>
  <property fmtid="{D5CDD505-2E9C-101B-9397-08002B2CF9AE}" pid="3" name="KSOProductBuildVer">
    <vt:lpwstr>1033-12.2.0.21179</vt:lpwstr>
  </property>
</Properties>
</file>