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2" r:id="rId2"/>
    <p:sldId id="315" r:id="rId3"/>
    <p:sldId id="317" r:id="rId4"/>
    <p:sldId id="318" r:id="rId5"/>
    <p:sldId id="347" r:id="rId6"/>
    <p:sldId id="320" r:id="rId7"/>
    <p:sldId id="349" r:id="rId8"/>
    <p:sldId id="350" r:id="rId9"/>
    <p:sldId id="351" r:id="rId10"/>
    <p:sldId id="35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5" r:id="rId19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6404" autoAdjust="0"/>
  </p:normalViewPr>
  <p:slideViewPr>
    <p:cSldViewPr>
      <p:cViewPr>
        <p:scale>
          <a:sx n="140" d="100"/>
          <a:sy n="140" d="100"/>
        </p:scale>
        <p:origin x="-660" y="-4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17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0CFE-E029-4FC1-BDBC-3A4E21ABE5F4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E283-FC00-4FB0-AD22-A22DFA26C0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996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1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D4D7F-CA23-49C0-9292-C4E26DD07A34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4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F07F-DAD9-4FFF-B71E-6E46907282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3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75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2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2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8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27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2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2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88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1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4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5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26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21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242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FFBFF-1579-4056-A109-1ECD631BBF9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2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84" y="5949292"/>
            <a:ext cx="2020417" cy="537981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906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893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62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8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F940-D028-481C-BFFB-702BFE31C7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5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600"/>
            </a:lvl1pPr>
            <a:lvl2pPr marL="371466" indent="0">
              <a:buNone/>
              <a:defRPr sz="2275"/>
            </a:lvl2pPr>
            <a:lvl3pPr marL="742931" indent="0">
              <a:buNone/>
              <a:defRPr sz="1950"/>
            </a:lvl3pPr>
            <a:lvl4pPr marL="1114398" indent="0">
              <a:buNone/>
              <a:defRPr sz="1625"/>
            </a:lvl4pPr>
            <a:lvl5pPr marL="1485863" indent="0">
              <a:buNone/>
              <a:defRPr sz="1625"/>
            </a:lvl5pPr>
            <a:lvl6pPr marL="1857329" indent="0">
              <a:buNone/>
              <a:defRPr sz="1625"/>
            </a:lvl6pPr>
            <a:lvl7pPr marL="2228794" indent="0">
              <a:buNone/>
              <a:defRPr sz="1625"/>
            </a:lvl7pPr>
            <a:lvl8pPr marL="2600260" indent="0">
              <a:buNone/>
              <a:defRPr sz="1625"/>
            </a:lvl8pPr>
            <a:lvl9pPr marL="2971726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466" indent="0">
              <a:buNone/>
              <a:defRPr sz="975"/>
            </a:lvl2pPr>
            <a:lvl3pPr marL="742931" indent="0">
              <a:buNone/>
              <a:defRPr sz="813"/>
            </a:lvl3pPr>
            <a:lvl4pPr marL="1114398" indent="0">
              <a:buNone/>
              <a:defRPr sz="731"/>
            </a:lvl4pPr>
            <a:lvl5pPr marL="1485863" indent="0">
              <a:buNone/>
              <a:defRPr sz="731"/>
            </a:lvl5pPr>
            <a:lvl6pPr marL="1857329" indent="0">
              <a:buNone/>
              <a:defRPr sz="731"/>
            </a:lvl6pPr>
            <a:lvl7pPr marL="2228794" indent="0">
              <a:buNone/>
              <a:defRPr sz="731"/>
            </a:lvl7pPr>
            <a:lvl8pPr marL="2600260" indent="0">
              <a:buNone/>
              <a:defRPr sz="731"/>
            </a:lvl8pPr>
            <a:lvl9pPr marL="2971726" indent="0">
              <a:buNone/>
              <a:defRPr sz="73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9A0F-092A-4F69-B68D-4531981C69C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1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8EB8-D20B-4C6E-B892-48E828801CA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0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0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50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578-026F-4C15-8E16-6D99E50606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642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1261" y="274640"/>
            <a:ext cx="3142050" cy="402827"/>
          </a:xfrm>
        </p:spPr>
        <p:txBody>
          <a:bodyPr>
            <a:normAutofit/>
          </a:bodyPr>
          <a:lstStyle>
            <a:lvl1pPr>
              <a:defRPr sz="1625"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  <a:lvl2pPr>
              <a:defRPr>
                <a:latin typeface="나눔바른고딕OTF" pitchFamily="18" charset="-127"/>
                <a:ea typeface="나눔바른고딕OTF" pitchFamily="18" charset="-127"/>
              </a:defRPr>
            </a:lvl2pPr>
            <a:lvl3pPr>
              <a:defRPr>
                <a:latin typeface="나눔바른고딕OTF" pitchFamily="18" charset="-127"/>
                <a:ea typeface="나눔바른고딕OTF" pitchFamily="18" charset="-127"/>
              </a:defRPr>
            </a:lvl3pPr>
            <a:lvl4pPr>
              <a:defRPr>
                <a:latin typeface="나눔바른고딕OTF" pitchFamily="18" charset="-127"/>
                <a:ea typeface="나눔바른고딕OTF" pitchFamily="18" charset="-127"/>
              </a:defRPr>
            </a:lvl4pPr>
            <a:lvl5pPr>
              <a:defRPr>
                <a:latin typeface="나눔바른고딕OTF" pitchFamily="18" charset="-127"/>
                <a:ea typeface="나눔바른고딕OTF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fld id="{5E0A0F37-C1A1-4CCE-A13B-0E98947F157C}" type="datetimeFigureOut">
              <a:rPr lang="ko-KR" altLang="en-US" smtClean="0"/>
              <a:pPr/>
              <a:t>2019-06-24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바른고딕OTF" pitchFamily="18" charset="-127"/>
                <a:ea typeface="나눔바른고딕OTF" pitchFamily="18" charset="-127"/>
              </a:defRPr>
            </a:lvl1pPr>
          </a:lstStyle>
          <a:p>
            <a:fld id="{6CAC1EBF-36CA-4088-AD1D-8C4395ED92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381328"/>
            <a:ext cx="9916319" cy="4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40" y="116632"/>
            <a:ext cx="1463193" cy="3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4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36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15"/>
          <a:stretch/>
        </p:blipFill>
        <p:spPr>
          <a:xfrm>
            <a:off x="5333" y="6317685"/>
            <a:ext cx="9906000" cy="547593"/>
          </a:xfrm>
          <a:prstGeom prst="rect">
            <a:avLst/>
          </a:prstGeom>
        </p:spPr>
      </p:pic>
      <p:grpSp>
        <p:nvGrpSpPr>
          <p:cNvPr id="2" name="그룹 41"/>
          <p:cNvGrpSpPr/>
          <p:nvPr userDrawn="1"/>
        </p:nvGrpSpPr>
        <p:grpSpPr>
          <a:xfrm>
            <a:off x="655493" y="1124744"/>
            <a:ext cx="8518335" cy="4752528"/>
            <a:chOff x="605069" y="1124744"/>
            <a:chExt cx="7863078" cy="4752528"/>
          </a:xfrm>
        </p:grpSpPr>
        <p:sp>
          <p:nvSpPr>
            <p:cNvPr id="43" name="직사각형 42"/>
            <p:cNvSpPr/>
            <p:nvPr userDrawn="1"/>
          </p:nvSpPr>
          <p:spPr>
            <a:xfrm>
              <a:off x="611560" y="1124744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목   적</a:t>
              </a:r>
            </a:p>
          </p:txBody>
        </p:sp>
        <p:sp>
          <p:nvSpPr>
            <p:cNvPr id="44" name="직사각형 43"/>
            <p:cNvSpPr/>
            <p:nvPr userDrawn="1"/>
          </p:nvSpPr>
          <p:spPr>
            <a:xfrm>
              <a:off x="1763688" y="1124744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5" name="직사각형 44"/>
            <p:cNvSpPr/>
            <p:nvPr userDrawn="1"/>
          </p:nvSpPr>
          <p:spPr>
            <a:xfrm>
              <a:off x="611560" y="1718681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일   시</a:t>
              </a:r>
            </a:p>
          </p:txBody>
        </p:sp>
        <p:sp>
          <p:nvSpPr>
            <p:cNvPr id="46" name="직사각형 45"/>
            <p:cNvSpPr/>
            <p:nvPr userDrawn="1"/>
          </p:nvSpPr>
          <p:spPr>
            <a:xfrm>
              <a:off x="1763688" y="1718681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7" name="직사각형 46"/>
            <p:cNvSpPr/>
            <p:nvPr userDrawn="1"/>
          </p:nvSpPr>
          <p:spPr>
            <a:xfrm>
              <a:off x="611560" y="2276872"/>
              <a:ext cx="1080120" cy="302433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추진방안</a:t>
              </a:r>
            </a:p>
          </p:txBody>
        </p:sp>
        <p:sp>
          <p:nvSpPr>
            <p:cNvPr id="48" name="직사각형 47"/>
            <p:cNvSpPr/>
            <p:nvPr userDrawn="1"/>
          </p:nvSpPr>
          <p:spPr>
            <a:xfrm>
              <a:off x="1763688" y="2276872"/>
              <a:ext cx="6704459" cy="302433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605069" y="5373216"/>
              <a:ext cx="1080120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38" dirty="0">
                  <a:solidFill>
                    <a:prstClr val="black"/>
                  </a:solidFill>
                  <a:latin typeface="나눔바른고딕" pitchFamily="50" charset="-127"/>
                  <a:ea typeface="나눔바른고딕" pitchFamily="50" charset="-127"/>
                </a:rPr>
                <a:t>향후 계획</a:t>
              </a:r>
            </a:p>
          </p:txBody>
        </p:sp>
        <p:sp>
          <p:nvSpPr>
            <p:cNvPr id="50" name="직사각형 49"/>
            <p:cNvSpPr/>
            <p:nvPr userDrawn="1"/>
          </p:nvSpPr>
          <p:spPr>
            <a:xfrm>
              <a:off x="1757197" y="5373216"/>
              <a:ext cx="6704459" cy="504056"/>
            </a:xfrm>
            <a:prstGeom prst="rect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KR" altLang="en-US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03217" y="6356362"/>
            <a:ext cx="2311400" cy="365125"/>
          </a:xfrm>
        </p:spPr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62523" y="476672"/>
            <a:ext cx="4212468" cy="432048"/>
          </a:xfrm>
        </p:spPr>
        <p:txBody>
          <a:bodyPr>
            <a:normAutofit/>
          </a:bodyPr>
          <a:lstStyle>
            <a:lvl1pPr marL="0" marR="0" indent="0" algn="l" defTabSz="74293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950" baseline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3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altLang="ko-KR" dirty="0" smtClean="0"/>
              <a:t>XXXXX XXX </a:t>
            </a:r>
            <a:r>
              <a:rPr lang="en-US" altLang="ko-KR" dirty="0" err="1" smtClean="0"/>
              <a:t>XXX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案</a:t>
            </a:r>
            <a:r>
              <a:rPr lang="en-US" altLang="ko-KR" dirty="0" smtClean="0"/>
              <a:t>)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3" hasCustomPrompt="1"/>
          </p:nvPr>
        </p:nvSpPr>
        <p:spPr>
          <a:xfrm>
            <a:off x="1988674" y="126876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37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024826" y="1862697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2015.00.00(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09:00~11:00</a:t>
            </a:r>
            <a:endParaRPr lang="ko-KR" altLang="en-US" dirty="0"/>
          </a:p>
        </p:txBody>
      </p:sp>
      <p:sp>
        <p:nvSpPr>
          <p:cNvPr id="38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031858" y="2420888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점검대상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39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031858" y="270892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점검일정</a:t>
            </a:r>
            <a:endParaRPr lang="ko-KR" altLang="en-US" dirty="0"/>
          </a:p>
        </p:txBody>
      </p:sp>
      <p:sp>
        <p:nvSpPr>
          <p:cNvPr id="40" name="텍스트 개체 틀 3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858" y="472514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3. </a:t>
            </a:r>
            <a:r>
              <a:rPr lang="ko-KR" altLang="en-US" dirty="0" smtClean="0"/>
              <a:t>점검방안</a:t>
            </a:r>
            <a:endParaRPr lang="ko-KR" altLang="en-US" dirty="0"/>
          </a:p>
        </p:txBody>
      </p:sp>
      <p:sp>
        <p:nvSpPr>
          <p:cNvPr id="41" name="텍스트 개체 틀 30"/>
          <p:cNvSpPr>
            <a:spLocks noGrp="1"/>
          </p:cNvSpPr>
          <p:nvPr>
            <p:ph type="body" sz="quarter" idx="18" hasCustomPrompt="1"/>
          </p:nvPr>
        </p:nvSpPr>
        <p:spPr>
          <a:xfrm>
            <a:off x="2024826" y="5517232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XXXXXXXXXXXX</a:t>
            </a:r>
            <a:endParaRPr lang="ko-KR" altLang="en-US" dirty="0"/>
          </a:p>
        </p:txBody>
      </p:sp>
      <p:sp>
        <p:nvSpPr>
          <p:cNvPr id="60" name="텍스트 개체 틀 30"/>
          <p:cNvSpPr>
            <a:spLocks noGrp="1"/>
          </p:cNvSpPr>
          <p:nvPr>
            <p:ph type="body" sz="quarter" idx="19" hasCustomPrompt="1"/>
          </p:nvPr>
        </p:nvSpPr>
        <p:spPr>
          <a:xfrm>
            <a:off x="625475" y="594928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813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* </a:t>
            </a:r>
            <a:r>
              <a:rPr lang="ko-KR" altLang="en-US" dirty="0" smtClean="0"/>
              <a:t>첨부   </a:t>
            </a:r>
            <a:r>
              <a:rPr lang="en-US" altLang="ko-KR" dirty="0" smtClean="0"/>
              <a:t>1. XXXX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</a:t>
            </a:r>
            <a:endParaRPr lang="ko-KR" altLang="en-US" dirty="0"/>
          </a:p>
        </p:txBody>
      </p:sp>
      <p:sp>
        <p:nvSpPr>
          <p:cNvPr id="61" name="텍스트 개체 틀 30"/>
          <p:cNvSpPr>
            <a:spLocks noGrp="1"/>
          </p:cNvSpPr>
          <p:nvPr>
            <p:ph type="body" sz="quarter" idx="20" hasCustomPrompt="1"/>
          </p:nvPr>
        </p:nvSpPr>
        <p:spPr>
          <a:xfrm>
            <a:off x="655498" y="616530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813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             2. XXXX </a:t>
            </a:r>
            <a:r>
              <a:rPr lang="ko-KR" altLang="en-US" dirty="0" smtClean="0"/>
              <a:t>현황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 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04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662523" y="1124744"/>
            <a:ext cx="1170130" cy="504056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910667" y="1124744"/>
            <a:ext cx="7263164" cy="504056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38" dirty="0">
                <a:solidFill>
                  <a:prstClr val="black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6" name="직사각형 25"/>
          <p:cNvSpPr/>
          <p:nvPr userDrawn="1"/>
        </p:nvSpPr>
        <p:spPr>
          <a:xfrm>
            <a:off x="662523" y="1718683"/>
            <a:ext cx="1170130" cy="430260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910667" y="1718683"/>
            <a:ext cx="7263164" cy="4302607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138" dirty="0">
              <a:solidFill>
                <a:prstClr val="black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부제목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2523" y="404664"/>
            <a:ext cx="4212468" cy="432048"/>
          </a:xfrm>
        </p:spPr>
        <p:txBody>
          <a:bodyPr>
            <a:normAutofit/>
          </a:bodyPr>
          <a:lstStyle>
            <a:lvl1pPr marL="0" marR="0" indent="0" algn="l" defTabSz="742931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950" baseline="0">
                <a:solidFill>
                  <a:schemeClr val="tx1"/>
                </a:solidFill>
                <a:latin typeface="나눔바른고딕" pitchFamily="50" charset="-127"/>
                <a:ea typeface="나눔바른고딕" pitchFamily="50" charset="-127"/>
              </a:defRPr>
            </a:lvl1pPr>
            <a:lvl2pPr marL="37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ko-KR" altLang="en-US" dirty="0" smtClean="0"/>
              <a:t>첨부</a:t>
            </a:r>
            <a:r>
              <a:rPr lang="en-US" altLang="ko-KR" dirty="0" smtClean="0"/>
              <a:t>1. XXX</a:t>
            </a:r>
            <a:r>
              <a:rPr lang="ko-KR" altLang="en-US" dirty="0" smtClean="0"/>
              <a:t>도출</a:t>
            </a:r>
            <a:endParaRPr lang="en-US" altLang="ko-KR" dirty="0" smtClean="0"/>
          </a:p>
        </p:txBody>
      </p:sp>
      <p:sp>
        <p:nvSpPr>
          <p:cNvPr id="31" name="텍스트 개체 틀 3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988674" y="1268760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56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779542" y="3645024"/>
            <a:ext cx="936105" cy="216024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</a:t>
            </a:r>
            <a:endParaRPr lang="ko-KR" altLang="en-US" dirty="0"/>
          </a:p>
        </p:txBody>
      </p:sp>
      <p:sp>
        <p:nvSpPr>
          <p:cNvPr id="58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779542" y="1268760"/>
            <a:ext cx="936105" cy="216024"/>
          </a:xfrm>
        </p:spPr>
        <p:txBody>
          <a:bodyPr anchor="ctr">
            <a:noAutofit/>
          </a:bodyPr>
          <a:lstStyle>
            <a:lvl1pPr marL="0" indent="0" algn="ctr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XXXXX</a:t>
            </a:r>
            <a:endParaRPr lang="ko-KR" altLang="en-US" dirty="0"/>
          </a:p>
        </p:txBody>
      </p:sp>
      <p:sp>
        <p:nvSpPr>
          <p:cNvPr id="59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1988674" y="1844824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sp>
        <p:nvSpPr>
          <p:cNvPr id="62" name="텍스트 개체 틀 30"/>
          <p:cNvSpPr>
            <a:spLocks noGrp="1"/>
          </p:cNvSpPr>
          <p:nvPr>
            <p:ph type="body" sz="quarter" idx="17" hasCustomPrompt="1"/>
          </p:nvPr>
        </p:nvSpPr>
        <p:spPr>
          <a:xfrm>
            <a:off x="2031858" y="4077072"/>
            <a:ext cx="7020781" cy="216024"/>
          </a:xfrm>
        </p:spPr>
        <p:txBody>
          <a:bodyPr anchor="ctr">
            <a:noAutofit/>
          </a:bodyPr>
          <a:lstStyle>
            <a:lvl1pPr marL="0" indent="0">
              <a:buNone/>
              <a:defRPr sz="975" baseline="0">
                <a:latin typeface="나눔바른고딕" pitchFamily="50" charset="-127"/>
                <a:ea typeface="나눔바른고딕" pitchFamily="50" charset="-127"/>
              </a:defRPr>
            </a:lvl1pPr>
          </a:lstStyle>
          <a:p>
            <a:pPr lvl="0"/>
            <a:r>
              <a:rPr lang="en-US" altLang="ko-KR" dirty="0" smtClean="0"/>
              <a:t>- XXXXX </a:t>
            </a:r>
            <a:r>
              <a:rPr lang="ko-KR" altLang="en-US" dirty="0" smtClean="0"/>
              <a:t>도출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038" y="4581128"/>
            <a:ext cx="5538615" cy="36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2"/>
            <a:ext cx="8420100" cy="1362075"/>
          </a:xfrm>
        </p:spPr>
        <p:txBody>
          <a:bodyPr anchor="t"/>
          <a:lstStyle>
            <a:lvl1pPr algn="l">
              <a:defRPr sz="325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466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29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398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586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32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8794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260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172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E7EE-0480-4836-91C1-EB9716BBA02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16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F4D9-DD9E-4A72-BCDD-A8D6DBC88D4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8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8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7" y="1535113"/>
            <a:ext cx="4378589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66" indent="0">
              <a:buNone/>
              <a:defRPr sz="1625" b="1"/>
            </a:lvl2pPr>
            <a:lvl3pPr marL="742931" indent="0">
              <a:buNone/>
              <a:defRPr sz="1463" b="1"/>
            </a:lvl3pPr>
            <a:lvl4pPr marL="1114398" indent="0">
              <a:buNone/>
              <a:defRPr sz="1300" b="1"/>
            </a:lvl4pPr>
            <a:lvl5pPr marL="1485863" indent="0">
              <a:buNone/>
              <a:defRPr sz="1300" b="1"/>
            </a:lvl5pPr>
            <a:lvl6pPr marL="1857329" indent="0">
              <a:buNone/>
              <a:defRPr sz="1300" b="1"/>
            </a:lvl6pPr>
            <a:lvl7pPr marL="2228794" indent="0">
              <a:buNone/>
              <a:defRPr sz="1300" b="1"/>
            </a:lvl7pPr>
            <a:lvl8pPr marL="2600260" indent="0">
              <a:buNone/>
              <a:defRPr sz="1300" b="1"/>
            </a:lvl8pPr>
            <a:lvl9pPr marL="2971726" indent="0">
              <a:buNone/>
              <a:defRPr sz="1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7" y="2174875"/>
            <a:ext cx="4378589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C89A-4AFD-471C-B311-60F90F5F70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5BA9B-80A0-4814-A50C-1A22DC8CA52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5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D906-8E45-452A-85A1-AF72DCB504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60CA-6C61-4FFA-8998-63BBB2BCF07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81BC-3A1D-4658-85B5-D031D79FF9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10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742931" rtl="0" eaLnBrk="1" latinLnBrk="1" hangingPunct="1"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599" indent="-278599" algn="l" defTabSz="74293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3632" indent="-232167" algn="l" defTabSz="742931" rtl="0" eaLnBrk="1" latinLnBrk="1" hangingPunct="1">
        <a:spcBef>
          <a:spcPct val="20000"/>
        </a:spcBef>
        <a:buFont typeface="Arial" pitchFamily="34" charset="0"/>
        <a:buChar char="–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928663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131" indent="-185733" algn="l" defTabSz="742931" rtl="0" eaLnBrk="1" latinLnBrk="1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1597" indent="-185733" algn="l" defTabSz="742931" rtl="0" eaLnBrk="1" latinLnBrk="1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061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27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5993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459" indent="-185733" algn="l" defTabSz="742931" rtl="0" eaLnBrk="1" latinLnBrk="1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6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1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8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9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4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1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3974" y="2609913"/>
            <a:ext cx="8307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SCM System</a:t>
            </a:r>
            <a:endParaRPr lang="ko-KR" altLang="en-US" sz="26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7185248" y="159475"/>
            <a:ext cx="25966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rIns="36000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Impact" panose="020B080603090205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kumimoji="0" lang="ko-KR" altLang="en-US" sz="1200" dirty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SCM User Manual</a:t>
            </a:r>
            <a:endParaRPr kumimoji="0" lang="ko-KR" altLang="en-US" sz="1200" i="1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7067" y="3227606"/>
            <a:ext cx="1012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V.2019.04.16</a:t>
            </a:r>
            <a:endParaRPr lang="ko-KR" altLang="en-US" sz="105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0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0667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Modify and Reissue of Note (</a:t>
                      </a:r>
                      <a:r>
                        <a:rPr lang="ko-KR" altLang="en-US" sz="1000" dirty="0" smtClean="0"/>
                        <a:t>납품서 수정 및 </a:t>
                      </a:r>
                      <a:r>
                        <a:rPr lang="ko-KR" altLang="en-US" sz="1000" dirty="0" err="1" smtClean="0"/>
                        <a:t>재발행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A.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등록된 납품서 정보를 수정하거나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재출력한다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 smtClean="0">
                          <a:effectLst/>
                        </a:rPr>
                        <a:t>Modify the registered delivery note information or re-print the delivery note.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B. SAP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입고완료된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납품서 정보는 조회되지 않는다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Delivery note information completed from SAP is not checked.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Search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수정가능한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납품서 정보를 조회한다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Search : </a:t>
                      </a:r>
                      <a:r>
                        <a:rPr lang="en-US" altLang="ko-KR" sz="1000" dirty="0" smtClean="0">
                          <a:effectLst/>
                        </a:rPr>
                        <a:t>Check the delivery note information.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수정할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더블클릭한다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1000" dirty="0" smtClean="0">
                          <a:effectLst/>
                        </a:rPr>
                        <a:t>Double-click the delivery note to modify.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수정할 내용을 수정한다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Modify the contents to be modified.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④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Save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수정한 내용을 저장한다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Save : </a:t>
                      </a:r>
                      <a:r>
                        <a:rPr lang="en-US" altLang="ko-KR" sz="1000" dirty="0" smtClean="0">
                          <a:effectLst/>
                        </a:rPr>
                        <a:t>Save the modifications.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5777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92960" y="106026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8504" y="17728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80472" y="243760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8704" y="106026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5684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Modify and Reissue of Note (</a:t>
                      </a:r>
                      <a:r>
                        <a:rPr lang="ko-KR" altLang="en-US" sz="1000" dirty="0" smtClean="0"/>
                        <a:t>납품서 수정 및 </a:t>
                      </a:r>
                      <a:r>
                        <a:rPr lang="ko-KR" altLang="en-US" sz="1000" dirty="0" err="1" smtClean="0"/>
                        <a:t>재발행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⑤ 저장 및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Save and print delivery note.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⑥ 수정없이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납품전표만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출력할 때 사용한다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This function is used to print the delivery note without modification.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중요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Important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않으므로 반드시 폐기처리 하여야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Pre-modification delivery note is not warehousing processed by SAP, and must be discard.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수정전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부품식별표는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WMS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않으므로 반드시 폐기처리 하여야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Pre-modification Box Tag is not warehousing processing in the WMS System, and must be discard.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57778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592960" y="106026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88504" y="17728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80472" y="243760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8704" y="1060269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88" y="4371782"/>
            <a:ext cx="2520000" cy="76363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2360712" y="437178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254390" y="141277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99958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SRM_MM32004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Print Box Tag (</a:t>
                      </a:r>
                      <a:r>
                        <a:rPr lang="ko-KR" altLang="en-US" sz="1000" dirty="0" err="1" smtClean="0"/>
                        <a:t>부품식별표</a:t>
                      </a:r>
                      <a:r>
                        <a:rPr lang="ko-KR" altLang="en-US" sz="1000" dirty="0" smtClean="0"/>
                        <a:t> 발행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BOX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부착할 부품식별표를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Issue a Box Tag to attach to the delivery BOX.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Search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 정보를 조회한다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Searc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h : </a:t>
                      </a:r>
                      <a:r>
                        <a:rPr lang="en-US" altLang="ko-KR" sz="1000" dirty="0" smtClean="0">
                          <a:effectLst/>
                        </a:rPr>
                        <a:t>Check the delivery note information.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부품식별표를 발행한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클릭한다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Click on the delivery note that issued the Box Tag.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③ 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출력할 부품식별표수를 선택한다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Select the number of Box Tag marks to be printed at a time.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A. 1Set[1EA]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한장의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부품식별표만 출력됨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1Set[1EA]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Only one Box Tag is printed at a time.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B. 1Set[2EA]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품번에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두장의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부품식별표만 출력됨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1Set[2EA]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Only two Box Tag is printed at a time.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④ 부품식별표를 출력한다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Print out the 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9519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861334" y="105273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352600" y="162880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529064" y="153509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80382" y="153509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4221088"/>
            <a:ext cx="2520000" cy="12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1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3552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Delivery Result (</a:t>
                      </a:r>
                      <a:r>
                        <a:rPr lang="ko-KR" altLang="en-US" sz="1000" dirty="0" smtClean="0"/>
                        <a:t>납품서 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입고 정보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Delivery note SAP Receiving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에 입고 처리된 정보를 조회한다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the information that the delivery note has received to SAP.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발주 상세 정보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P/O No : </a:t>
                      </a:r>
                      <a:r>
                        <a:rPr lang="en-US" altLang="ko-KR" sz="1000" dirty="0" smtClean="0">
                          <a:effectLst/>
                        </a:rPr>
                        <a:t>Order details check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949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80" y="3437514"/>
            <a:ext cx="2880000" cy="2152764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7" idx="7"/>
          </p:cNvCxnSpPr>
          <p:nvPr/>
        </p:nvCxnSpPr>
        <p:spPr>
          <a:xfrm flipH="1">
            <a:off x="3700694" y="2564563"/>
            <a:ext cx="1031689" cy="885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3577769" y="3429000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9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8120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SRM_MM32007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Delivery Untreated Status (</a:t>
                      </a:r>
                      <a:r>
                        <a:rPr lang="ko-KR" altLang="en-US" sz="1000" dirty="0" smtClean="0"/>
                        <a:t>납품서 미처리 현황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발행되었으나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아직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입고처리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되지 않은 정보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information delivery note has been issued but not yet received by SAP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납품전표를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재발행할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때 사용함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Used to reissue a delivery note.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977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368824" y="148478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3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81790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P/O vs Delivery Result (</a:t>
                      </a:r>
                      <a:r>
                        <a:rPr lang="ko-KR" altLang="en-US" sz="1000" dirty="0" err="1" smtClean="0"/>
                        <a:t>발주대비</a:t>
                      </a:r>
                      <a:r>
                        <a:rPr lang="ko-KR" altLang="en-US" sz="1000" dirty="0" smtClean="0"/>
                        <a:t> 납품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발주번호별로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납품정보와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SAP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입고정보를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조회할 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있음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You can inquire the delivery information and SAP receiving information by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일자 조회 조건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search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condigion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납기일자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ko-KR" sz="1000" dirty="0" smtClean="0">
                          <a:effectLst/>
                        </a:rPr>
                        <a:t>eriod of delivery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발주일자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(Order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발주 상세 정보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 : </a:t>
                      </a:r>
                      <a:r>
                        <a:rPr lang="en-US" altLang="ko-KR" sz="1000" dirty="0" smtClean="0">
                          <a:effectLst/>
                        </a:rPr>
                        <a:t>Order details information</a:t>
                      </a:r>
                      <a:r>
                        <a:rPr lang="en-US" altLang="ko-KR" sz="1000" baseline="0" dirty="0" smtClean="0">
                          <a:effectLst/>
                        </a:rPr>
                        <a:t> check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459"/>
            <a:ext cx="5760000" cy="30966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480" y="3432222"/>
            <a:ext cx="2880000" cy="2152800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7" idx="0"/>
          </p:cNvCxnSpPr>
          <p:nvPr/>
        </p:nvCxnSpPr>
        <p:spPr>
          <a:xfrm>
            <a:off x="2000672" y="2924944"/>
            <a:ext cx="288032" cy="507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2216696" y="343222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96816" y="11594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23051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SRM_MM32003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Daily Receipt Result (</a:t>
                      </a:r>
                      <a:r>
                        <a:rPr lang="ko-KR" altLang="en-US" sz="1000" baseline="0" dirty="0" smtClean="0"/>
                        <a:t>일 입고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SAP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일 입고 실적 정보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Check SAP Daily Receiving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금액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수량이 마이너스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(-)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일 경우 붉은색으로 표시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Red if amount/quantity is negative quantity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84067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416496" y="227687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7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1005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SRM_MM33002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Monthly Receipt Result (</a:t>
                      </a:r>
                      <a:r>
                        <a:rPr lang="ko-KR" altLang="en-US" sz="1000" baseline="0" dirty="0" smtClean="0"/>
                        <a:t>월 검수 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SAP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월 마감 정보 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effectLst/>
                        </a:rPr>
                        <a:t>   Check SAP monthly closing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월마감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집계 정보를 클릭하면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Click on the monthly closing summary information.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② 상세정보가 조회된다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Details are available.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마감 유형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(Closing Type)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물대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(Goods Pay)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단가소급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(Cost Retroact)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관세환급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(Duty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Retrun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① 월마감정보는 한 거래처코드에 여러 개의 정보가 있을 수 있다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마감유형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구매조직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부가세유형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별로 분리됨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Monthly closing information may contain multiple information on a vendor code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272480" y="1052736"/>
            <a:ext cx="5768313" cy="3066322"/>
            <a:chOff x="272480" y="1052736"/>
            <a:chExt cx="5768313" cy="306632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66322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793" y="1561832"/>
              <a:ext cx="5760000" cy="2557226"/>
            </a:xfrm>
            <a:prstGeom prst="rect">
              <a:avLst/>
            </a:prstGeom>
          </p:spPr>
        </p:pic>
      </p:grpSp>
      <p:sp>
        <p:nvSpPr>
          <p:cNvPr id="7" name="타원 6"/>
          <p:cNvSpPr/>
          <p:nvPr/>
        </p:nvSpPr>
        <p:spPr>
          <a:xfrm>
            <a:off x="280793" y="243776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2369" y="1640871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12640" y="141806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0428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SRM_MM26008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Subcontracts Acceptance Result (</a:t>
                      </a:r>
                      <a:r>
                        <a:rPr lang="ko-KR" altLang="en-US" sz="1000" baseline="0" dirty="0" err="1" smtClean="0"/>
                        <a:t>사급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검수실적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사급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매출 검수 정보 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Check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Subcontracts sales information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72480" y="1052736"/>
            <a:ext cx="5776626" cy="3091686"/>
            <a:chOff x="272480" y="1052736"/>
            <a:chExt cx="5776626" cy="309168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1052736"/>
              <a:ext cx="5760000" cy="309168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06" y="1560998"/>
              <a:ext cx="5760000" cy="2583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8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54455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SRM_MM30013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Material Requirement Plan (</a:t>
                      </a:r>
                      <a:r>
                        <a:rPr lang="ko-KR" altLang="en-US" sz="1000" baseline="0" dirty="0" smtClean="0"/>
                        <a:t>자재소요계획조회</a:t>
                      </a:r>
                      <a:r>
                        <a:rPr lang="en-US" altLang="ko-KR" sz="1000" baseline="0" dirty="0" smtClean="0"/>
                        <a:t>-MIP/P7)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생산계획과 고객사생산계획 기준으로 자재소요계획 정보 제공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Provide material requirement plan information based on production plan and customer production plan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D0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~ D4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생산계획 기준의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자재소요량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D0 ~ D4 : </a:t>
                      </a:r>
                      <a:r>
                        <a:rPr lang="en-US" altLang="ko-KR" sz="1000" dirty="0" smtClean="0">
                          <a:effectLst/>
                        </a:rPr>
                        <a:t>Material requirement based on production plan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D5 ~    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고객사생산계획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(P7)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기준의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자재소요량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D5 ~     : </a:t>
                      </a:r>
                      <a:r>
                        <a:rPr lang="en-US" altLang="ko-KR" sz="1000" dirty="0" smtClean="0">
                          <a:effectLst/>
                        </a:rPr>
                        <a:t>Material requirement based on production plan (P7)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① Search Option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Summary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기준으로 소요량 집계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Total requirements based on company/material PARTNO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Search Option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Detail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Ass‘y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PARTNO /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자재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기준으로 소요량 집계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Total amount required by company / </a:t>
                      </a:r>
                      <a:r>
                        <a:rPr lang="en-US" altLang="ko-KR" sz="1000" dirty="0" err="1" smtClean="0">
                          <a:effectLst/>
                        </a:rPr>
                        <a:t>Ass'y</a:t>
                      </a:r>
                      <a:r>
                        <a:rPr lang="en-US" altLang="ko-KR" sz="1000" dirty="0" smtClean="0">
                          <a:effectLst/>
                        </a:rPr>
                        <a:t> PARTNO / Material PARTNO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20144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80" y="3211159"/>
            <a:ext cx="5760000" cy="2360714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808374" y="1296019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08374" y="3447533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8702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SRM_MM31006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Purchase Order Inform (P/O No) (</a:t>
                      </a:r>
                      <a:r>
                        <a:rPr lang="ko-KR" altLang="en-US" sz="1000" dirty="0" smtClean="0"/>
                        <a:t>발주정보조회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발주번호별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P/O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No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별로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조회하여 납품 준비를 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Prepare for delivery by inquiring the order information by P/O No.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파란색으로 표시된 하이퍼링크는 클릭하면 상세정보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POP-UP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나타난다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Click on the blue hyperlink to reveal details POP-UP.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P/O No 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발주번호의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상세정보 및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납품정보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P/O No : </a:t>
                      </a:r>
                      <a:r>
                        <a:rPr lang="en-US" altLang="ko-KR" sz="1000" dirty="0" smtClean="0">
                          <a:effectLst/>
                        </a:rPr>
                        <a:t>Details of Order</a:t>
                      </a:r>
                      <a:r>
                        <a:rPr lang="en-US" altLang="ko-KR" sz="1000" baseline="0" dirty="0" smtClean="0">
                          <a:effectLst/>
                        </a:rPr>
                        <a:t> No</a:t>
                      </a:r>
                      <a:r>
                        <a:rPr lang="en-US" altLang="ko-KR" sz="1000" dirty="0" smtClean="0">
                          <a:effectLst/>
                        </a:rPr>
                        <a:t> and delivery information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Receive Quantity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발주번호의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입고정보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조회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Receive Quantity : </a:t>
                      </a:r>
                      <a:r>
                        <a:rPr lang="en-US" altLang="ko-KR" sz="1000" dirty="0" smtClean="0">
                          <a:effectLst/>
                        </a:rPr>
                        <a:t>Receiving information of the Order 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968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65" y="3433768"/>
            <a:ext cx="2880000" cy="2151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890" y="3433768"/>
            <a:ext cx="2880000" cy="215547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440832" y="3403913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endCxn id="7" idx="6"/>
          </p:cNvCxnSpPr>
          <p:nvPr/>
        </p:nvCxnSpPr>
        <p:spPr>
          <a:xfrm flipH="1">
            <a:off x="3584848" y="2348880"/>
            <a:ext cx="2088232" cy="1127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1" idx="7"/>
          </p:cNvCxnSpPr>
          <p:nvPr/>
        </p:nvCxnSpPr>
        <p:spPr>
          <a:xfrm flipH="1">
            <a:off x="539421" y="2420888"/>
            <a:ext cx="813179" cy="1016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16496" y="341619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48923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SRM_MM31007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Purchase Order Inform (Date of Delivery) (</a:t>
                      </a:r>
                      <a:r>
                        <a:rPr lang="ko-KR" altLang="en-US" sz="1000" dirty="0" smtClean="0"/>
                        <a:t>발주정보조회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납기일자별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업체별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PARTNO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납품일자별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발주정보를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제공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Provide order information by delivery date based on PARTNO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  파란색으로 표시된 하이퍼링크는 클릭하면 상세정보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POP-UP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나타난다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Click on the blue hyperlink to reveal details POP-UP.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Order </a:t>
                      </a:r>
                      <a:r>
                        <a:rPr lang="en-US" altLang="ko-KR" sz="100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해당 일자의 발주 상세 정보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</a:rPr>
                        <a:t>    Order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Qty</a:t>
                      </a:r>
                      <a:r>
                        <a:rPr lang="en-US" altLang="ko-KR" sz="1000" baseline="0" dirty="0" smtClean="0">
                          <a:effectLst/>
                        </a:rPr>
                        <a:t> : </a:t>
                      </a:r>
                      <a:r>
                        <a:rPr lang="en-US" altLang="ko-KR" sz="1000" dirty="0" smtClean="0">
                          <a:effectLst/>
                        </a:rPr>
                        <a:t>Order details for the date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Quantity of delivery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해당 일자의 납품 상세 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Quantity of delivery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000" dirty="0" smtClean="0">
                          <a:effectLst/>
                        </a:rPr>
                        <a:t>Delivery details for the 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6272"/>
            <a:ext cx="5760000" cy="30928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05" y="3402837"/>
            <a:ext cx="2880000" cy="21554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653" y="3397406"/>
            <a:ext cx="2880000" cy="2160903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5169024" y="3383734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endCxn id="7" idx="0"/>
          </p:cNvCxnSpPr>
          <p:nvPr/>
        </p:nvCxnSpPr>
        <p:spPr>
          <a:xfrm flipH="1">
            <a:off x="5241032" y="2518385"/>
            <a:ext cx="478192" cy="865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10" idx="7"/>
          </p:cNvCxnSpPr>
          <p:nvPr/>
        </p:nvCxnSpPr>
        <p:spPr>
          <a:xfrm flipH="1">
            <a:off x="2913199" y="2518385"/>
            <a:ext cx="1031689" cy="8855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790274" y="338282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21099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A.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신규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New delivery note be issued based on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B.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이 프로그램에서는 납품서 수정은 불가하다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The delivery note can’t be modified in this program.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납품서 수정은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‘Modify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and Reissue of Note’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프로그램에서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</a:t>
                      </a:r>
                      <a:r>
                        <a:rPr lang="en-US" altLang="ko-KR" sz="1000" dirty="0" smtClean="0">
                          <a:effectLst/>
                        </a:rPr>
                        <a:t>Modification of the delivery note in the 'Modify and Reissue of Note' program.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등록하기 위해 아래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순서대로 진행한다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Proceed in the following order to register the delivery note.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① 구매오더유형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(Purchase P/O Type)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Select Purchase P/O Type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생산용발주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effectLst/>
                        </a:rPr>
                        <a:t>Production order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생산공정에 투입되는 자재의 발주 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Ordering information for materials used in production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AS/SP/KD/SUB-KD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고객사의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AS/SP/KD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에 투입되는 자재의 발주 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Material ordering information for the customer's AS/SP/KD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장납기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000" dirty="0" smtClean="0">
                          <a:effectLst/>
                        </a:rPr>
                        <a:t>Import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/ </a:t>
                      </a:r>
                      <a:r>
                        <a:rPr lang="en-US" altLang="ko-KR" sz="1000" dirty="0" smtClean="0">
                          <a:effectLst/>
                        </a:rPr>
                        <a:t>Long-term delivery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수입 자재의 발주 정보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Ordering information for imported materials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D. OEM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직납상품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본사만 적용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9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57596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1. Purpose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목적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발주번호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기준으로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발행한다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effectLst/>
                        </a:rPr>
                        <a:t>   The delivery note is issued based on the order number.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납품서를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 등록하기 위해 아래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순서대로 진행한다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1000" dirty="0" smtClean="0">
                          <a:effectLst/>
                        </a:rPr>
                        <a:t>Proceed in the following order to register the delivery form.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②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(Packing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부품식별표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발행 때 사용됨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The Packing quantity is used to issue the 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</a:t>
                      </a:r>
                      <a:r>
                        <a:rPr lang="en-US" altLang="ko-KR" sz="1000" dirty="0" smtClean="0">
                          <a:effectLst/>
                        </a:rPr>
                        <a:t>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-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경우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120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개면 부품식별표는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장이 발행됨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   </a:t>
                      </a:r>
                      <a:r>
                        <a:rPr lang="en-US" altLang="ko-KR" sz="1000" dirty="0" smtClean="0">
                          <a:effectLst/>
                        </a:rPr>
                        <a:t>If the quantity of Packing </a:t>
                      </a:r>
                      <a:r>
                        <a:rPr lang="en-US" altLang="ko-KR" sz="1000" dirty="0" err="1" smtClean="0">
                          <a:effectLst/>
                        </a:rPr>
                        <a:t>Qty</a:t>
                      </a:r>
                      <a:r>
                        <a:rPr lang="en-US" altLang="ko-KR" sz="1000" dirty="0" smtClean="0">
                          <a:effectLst/>
                        </a:rPr>
                        <a:t> is 60, if the Delivery quantity is 120, than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two sheets</a:t>
                      </a:r>
                      <a:r>
                        <a:rPr lang="en-US" altLang="ko-KR" sz="1000" baseline="0" dirty="0" smtClean="0">
                          <a:effectLst/>
                        </a:rPr>
                        <a:t> of </a:t>
                      </a:r>
                      <a:r>
                        <a:rPr lang="en-US" altLang="ko-KR" sz="1000" dirty="0" smtClean="0">
                          <a:effectLst/>
                        </a:rPr>
                        <a:t>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-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적입량이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개인 경우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납품수량이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130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개면 부품식별표는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장이 발행됨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   </a:t>
                      </a:r>
                      <a:r>
                        <a:rPr lang="en-US" altLang="ko-KR" sz="1000" dirty="0" smtClean="0">
                          <a:effectLst/>
                        </a:rPr>
                        <a:t>If the quantity of Packing </a:t>
                      </a:r>
                      <a:r>
                        <a:rPr lang="en-US" altLang="ko-KR" sz="1000" dirty="0" err="1" smtClean="0">
                          <a:effectLst/>
                        </a:rPr>
                        <a:t>Qty</a:t>
                      </a:r>
                      <a:r>
                        <a:rPr lang="en-US" altLang="ko-KR" sz="1000" dirty="0" smtClean="0">
                          <a:effectLst/>
                        </a:rPr>
                        <a:t> is 60, if the Delivery quantity is 130, than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dirty="0" smtClean="0">
                          <a:effectLst/>
                        </a:rPr>
                        <a:t>three sheets</a:t>
                      </a:r>
                      <a:r>
                        <a:rPr lang="en-US" altLang="ko-KR" sz="1000" baseline="0" dirty="0" smtClean="0">
                          <a:effectLst/>
                        </a:rPr>
                        <a:t> of </a:t>
                      </a:r>
                      <a:r>
                        <a:rPr lang="en-US" altLang="ko-KR" sz="1000" dirty="0" smtClean="0">
                          <a:effectLst/>
                        </a:rPr>
                        <a:t>Box</a:t>
                      </a:r>
                      <a:r>
                        <a:rPr lang="en-US" altLang="ko-KR" sz="1000" baseline="0" dirty="0" smtClean="0">
                          <a:effectLst/>
                        </a:rPr>
                        <a:t> Tag.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③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(Delivery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Qty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ⓐ잔량 보다 같거나 작게 입력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Enter delivery quantity equal to or less than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ⓐ</a:t>
                      </a:r>
                      <a:r>
                        <a:rPr lang="en-US" altLang="ko-KR" sz="1000" dirty="0" smtClean="0">
                          <a:effectLst/>
                        </a:rPr>
                        <a:t> remaining quantity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B.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납품수량은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보다 커야 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1000" dirty="0" smtClean="0">
                          <a:effectLst/>
                        </a:rPr>
                        <a:t>The delivery quantity be greater than zero.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31902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④ 제조일자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(Manufactured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납품자재의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생산일자를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입력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Enter production date of delivery material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⑤ 업체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LOT NO (LOTNO of Vendor)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업체에서 사용하는 자재의 </a:t>
                      </a:r>
                      <a:r>
                        <a:rPr lang="en-US" altLang="ko-KR" sz="1000" baseline="0" dirty="0" err="1" smtClean="0">
                          <a:latin typeface="+mn-ea"/>
                          <a:ea typeface="+mn-ea"/>
                        </a:rPr>
                        <a:t>LotNo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를 등록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Registering </a:t>
                      </a:r>
                      <a:r>
                        <a:rPr lang="en-US" altLang="ko-KR" sz="1000" dirty="0" err="1" smtClean="0">
                          <a:effectLst/>
                        </a:rPr>
                        <a:t>LotNo</a:t>
                      </a:r>
                      <a:r>
                        <a:rPr lang="en-US" altLang="ko-KR" sz="1000" dirty="0" smtClean="0">
                          <a:effectLst/>
                        </a:rPr>
                        <a:t> of materials used by the vendor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⑥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납품일자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(Delivery Date)</a:t>
                      </a: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A.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수정 불가  </a:t>
                      </a:r>
                      <a:r>
                        <a:rPr lang="en-US" altLang="ko-KR" sz="1000" dirty="0" smtClean="0">
                          <a:effectLst/>
                        </a:rPr>
                        <a:t>non-editable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marR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⑦ 도착예정일자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</a:rPr>
                        <a:t>Estimated date of arrival)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도착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예정일자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Scheduled date of arrival of </a:t>
                      </a:r>
                      <a:r>
                        <a:rPr lang="en-US" altLang="ko-KR" sz="1000" dirty="0" err="1" smtClean="0">
                          <a:effectLst/>
                        </a:rPr>
                        <a:t>SeoYeon</a:t>
                      </a:r>
                      <a:r>
                        <a:rPr lang="en-US" altLang="ko-KR" sz="1000" dirty="0" smtClean="0">
                          <a:effectLst/>
                        </a:rPr>
                        <a:t> E-</a:t>
                      </a:r>
                      <a:r>
                        <a:rPr lang="en-US" altLang="ko-KR" sz="1000" dirty="0" err="1" smtClean="0">
                          <a:effectLst/>
                        </a:rPr>
                        <a:t>Hwa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⑧ 도착예정시간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000" dirty="0" smtClean="0">
                          <a:effectLst/>
                        </a:rPr>
                        <a:t>Estimated time of arrival)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서연이화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도착 예정시간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Scheduled time of arrival of </a:t>
                      </a:r>
                      <a:r>
                        <a:rPr lang="en-US" altLang="ko-KR" sz="1000" dirty="0" err="1" smtClean="0">
                          <a:effectLst/>
                        </a:rPr>
                        <a:t>SeoYeon</a:t>
                      </a:r>
                      <a:r>
                        <a:rPr lang="en-US" altLang="ko-KR" sz="1000" dirty="0" smtClean="0">
                          <a:effectLst/>
                        </a:rPr>
                        <a:t> E-</a:t>
                      </a:r>
                      <a:r>
                        <a:rPr lang="en-US" altLang="ko-KR" sz="1000" dirty="0" err="1" smtClean="0">
                          <a:effectLst/>
                        </a:rPr>
                        <a:t>Hwa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⑨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트럭번호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(Truck Number)</a:t>
                      </a: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000" baseline="0" dirty="0" err="1" smtClean="0">
                          <a:effectLst/>
                          <a:latin typeface="+mn-ea"/>
                          <a:ea typeface="+mn-ea"/>
                        </a:rPr>
                        <a:t>납품트럭</a:t>
                      </a:r>
                      <a:r>
                        <a:rPr lang="ko-KR" altLang="en-US" sz="1000" baseline="0" dirty="0" smtClean="0">
                          <a:effectLst/>
                          <a:latin typeface="+mn-ea"/>
                          <a:ea typeface="+mn-ea"/>
                        </a:rPr>
                        <a:t> 번호 등록</a:t>
                      </a:r>
                      <a:endParaRPr lang="en-US" altLang="ko-KR" sz="1000" baseline="0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3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Delivery truck number registration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257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⑩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Save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저장한다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  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⑪ 저장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후 이벤트 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1000" dirty="0" smtClean="0">
                          <a:effectLst/>
                        </a:rPr>
                        <a:t>Select events after saving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YES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 후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납품전표도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바로 출력함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YES : </a:t>
                      </a:r>
                      <a:r>
                        <a:rPr lang="en-US" altLang="ko-KR" sz="1000" dirty="0" smtClean="0">
                          <a:effectLst/>
                        </a:rPr>
                        <a:t>Save and print the delivery note immediately.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NO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저장한 후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납품전표는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 안함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NO : </a:t>
                      </a:r>
                      <a:r>
                        <a:rPr lang="en-US" altLang="ko-KR" sz="1000" dirty="0" smtClean="0">
                          <a:effectLst/>
                        </a:rPr>
                        <a:t>Do not print the delivery note after saving.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CANCEL :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저장 안함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   CANCEL : </a:t>
                      </a:r>
                      <a:r>
                        <a:rPr lang="en-US" altLang="ko-KR" sz="1000" dirty="0" smtClean="0">
                          <a:effectLst/>
                        </a:rPr>
                        <a:t>Do not save.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25008" y="1052736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2335574"/>
            <a:ext cx="2520000" cy="76363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439952" y="2351075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11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6288"/>
              </p:ext>
            </p:extLst>
          </p:nvPr>
        </p:nvGraphicFramePr>
        <p:xfrm>
          <a:off x="117043" y="409650"/>
          <a:ext cx="9670695" cy="6013096"/>
        </p:xfrm>
        <a:graphic>
          <a:graphicData uri="http://schemas.openxmlformats.org/drawingml/2006/table">
            <a:tbl>
              <a:tblPr/>
              <a:tblGrid>
                <a:gridCol w="314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9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4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487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610602">
                  <a:extLst>
                    <a:ext uri="{9D8B030D-6E8A-4147-A177-3AD203B41FA5}">
                      <a16:colId xmlns:a16="http://schemas.microsoft.com/office/drawing/2014/main" xmlns="" val="1987154429"/>
                    </a:ext>
                  </a:extLst>
                </a:gridCol>
              </a:tblGrid>
              <a:tr h="2340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PGM-ID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/>
                        <a:t>SRM_MM22001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aseline="0" dirty="0" smtClean="0"/>
                        <a:t>Issue of Delivery Note (</a:t>
                      </a:r>
                      <a:r>
                        <a:rPr lang="ko-KR" altLang="en-US" sz="1000" baseline="0" dirty="0" smtClean="0"/>
                        <a:t>납품서 등록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347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Screen Map(</a:t>
                      </a:r>
                      <a:r>
                        <a:rPr lang="ko-KR" altLang="en-US" sz="1000" b="1" dirty="0" smtClean="0"/>
                        <a:t>화면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Instruction for use(</a:t>
                      </a:r>
                      <a:r>
                        <a:rPr lang="ko-KR" altLang="en-US" sz="1000" b="1" dirty="0" smtClean="0"/>
                        <a:t>사용설명</a:t>
                      </a:r>
                      <a:r>
                        <a:rPr lang="en-US" altLang="ko-KR" sz="1000" b="1" dirty="0" smtClean="0"/>
                        <a:t>)</a:t>
                      </a:r>
                      <a:endParaRPr lang="ko-KR" altLang="en-US" sz="1000" b="1" dirty="0"/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2195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2. Function 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⑫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YES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-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n-ea"/>
                          <a:ea typeface="+mn-ea"/>
                        </a:rPr>
                        <a:t>납품전표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출력 프로그램이 설치되지 않았을 경우 아래와 같은 메시지가 나타남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 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최초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번 설치하면 됨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000" dirty="0" smtClean="0">
                          <a:effectLst/>
                        </a:rPr>
                        <a:t>If the delivery statement output program is not installed, the following message appears: The first time you install it.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53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052736"/>
            <a:ext cx="5760000" cy="304128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792760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40832" y="1196752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65685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286018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a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955686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288511" y="1756148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16496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6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928664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7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94517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8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880382" y="4094016"/>
            <a:ext cx="144016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9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025008" y="1052736"/>
            <a:ext cx="389994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10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680" y="2335131"/>
            <a:ext cx="2520000" cy="763636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439952" y="2350632"/>
            <a:ext cx="389994" cy="144016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11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597763" y="2743384"/>
            <a:ext cx="389994" cy="144016"/>
          </a:xfrm>
          <a:prstGeom prst="ellipse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rgbClr val="FF0000"/>
                </a:solidFill>
              </a:rPr>
              <a:t>12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882" y="2563781"/>
            <a:ext cx="2160000" cy="18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2219</Words>
  <Application>Microsoft Office PowerPoint</Application>
  <PresentationFormat>A4 용지(210x297mm)</PresentationFormat>
  <Paragraphs>535</Paragraphs>
  <Slides>18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한일이화(주)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150320</dc:creator>
  <cp:lastModifiedBy>Windows 사용자</cp:lastModifiedBy>
  <cp:revision>1589</cp:revision>
  <cp:lastPrinted>2017-11-15T05:07:52Z</cp:lastPrinted>
  <dcterms:created xsi:type="dcterms:W3CDTF">2016-01-13T08:25:21Z</dcterms:created>
  <dcterms:modified xsi:type="dcterms:W3CDTF">2019-06-24T01:25:40Z</dcterms:modified>
</cp:coreProperties>
</file>