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3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480" r:id="rId15"/>
    <p:sldId id="481" r:id="rId16"/>
    <p:sldId id="48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323" autoAdjust="0"/>
  </p:normalViewPr>
  <p:slideViewPr>
    <p:cSldViewPr>
      <p:cViewPr>
        <p:scale>
          <a:sx n="100" d="100"/>
          <a:sy n="100" d="100"/>
        </p:scale>
        <p:origin x="-4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0562B5-C997-4738-94C7-ECCC7955B8B9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DB44C4-0152-4C1C-89F9-2A330FAE95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661248" y="8388424"/>
            <a:ext cx="792088" cy="353943"/>
            <a:chOff x="3412252" y="5949280"/>
            <a:chExt cx="792088" cy="353943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862A24E-9084-40B1-91FB-040CAB2F7F97}" type="slidenum">
              <a:rPr lang="ko-KR" altLang="en-US" smtClean="0"/>
              <a:pPr eaLnBrk="1" hangingPunct="1"/>
              <a:t>12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E5B3ED45-0519-41D2-939E-40893845A4DA}" type="slidenum">
              <a:rPr lang="ko-KR" altLang="en-US" smtClean="0"/>
              <a:pPr eaLnBrk="1" hangingPunct="1"/>
              <a:t>21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FC5EDB48-56A3-4428-B961-A046ECBD71B4}" type="slidenum">
              <a:rPr lang="ko-KR" altLang="en-US" smtClean="0"/>
              <a:pPr eaLnBrk="1" hangingPunct="1"/>
              <a:t>13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611B27B-4DA7-4BE2-A445-544F07A85E72}" type="slidenum">
              <a:rPr lang="ko-KR" altLang="en-US" smtClean="0"/>
              <a:pPr eaLnBrk="1" hangingPunct="1"/>
              <a:t>14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611B27B-4DA7-4BE2-A445-544F07A85E72}" type="slidenum">
              <a:rPr lang="ko-KR" altLang="en-US" smtClean="0"/>
              <a:pPr eaLnBrk="1" hangingPunct="1"/>
              <a:t>15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611B27B-4DA7-4BE2-A445-544F07A85E72}" type="slidenum">
              <a:rPr lang="ko-KR" altLang="en-US" smtClean="0"/>
              <a:pPr eaLnBrk="1" hangingPunct="1"/>
              <a:t>16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55FBF57-E3A3-47E6-9E2A-85DC48B23929}" type="slidenum">
              <a:rPr lang="ko-KR" altLang="en-US" smtClean="0"/>
              <a:pPr eaLnBrk="1" hangingPunct="1"/>
              <a:t>17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AB362058-0C3A-4EEB-858C-C42D8D547708}" type="slidenum">
              <a:rPr lang="ko-KR" altLang="en-US" smtClean="0"/>
              <a:pPr eaLnBrk="1" hangingPunct="1"/>
              <a:t>18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1F2DB729-D437-46B7-8691-83E3B24832D5}" type="slidenum">
              <a:rPr lang="ko-KR" altLang="en-US" smtClean="0"/>
              <a:pPr eaLnBrk="1" hangingPunct="1"/>
              <a:t>19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4AB952A-DF94-4A35-AC96-CDDE1698D0B9}" type="slidenum">
              <a:rPr lang="ko-KR" altLang="en-US" smtClean="0"/>
              <a:pPr eaLnBrk="1" hangingPunct="1"/>
              <a:t>20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6EDFD-D337-49B1-9C9B-CCFF0F6562F6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9A2A5-5D98-4352-AA85-6575298A5A9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D2320-DD03-44C3-933A-0C8084884691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F594C-C8B5-4A56-B980-7EC423FFD5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D44D6-5DA0-44EA-920D-88C4D36E254B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CFFF1-E542-4DD8-B6A7-06C9629D1B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52C5-EE43-4561-92D5-240F84F5F6D0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CF5BD-31B7-46D4-AAB5-53A7958AE03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1BFD0-CAFC-48CC-BB91-559EB57DDCC1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632BD-FDDC-447C-A108-9072054B32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84282-9CE9-44DC-B9C9-BF62949C0583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A58E5-849A-45AD-82AE-994B510076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757B8-67CC-4C90-A389-70C5A4B77F69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BAB8C-84BE-470A-845A-5A7D4A82B2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CC0B0-CC79-433D-AE85-CC02AB5A3657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651C5-3E5D-4B5A-8421-154C37AF4C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CC315-06EF-437A-AEDE-252DC73EA307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2952-79C4-446A-B333-EB3C30907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BDF0-86BC-4858-9CDB-33CC53EA3EDA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053B-9D9C-4F98-8FC5-0914889B1A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7" name="위쪽 화살표 6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1BDF0-86BC-4858-9CDB-33CC53EA3EDA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053B-9D9C-4F98-8FC5-0914889B1A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DB7A8-ED51-4273-8BA9-D4F78FC77FF5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5B859-94EB-47D1-9FC1-1A0F8C1BB32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695D61-E119-4558-94A7-A5D66A9A4E12}" type="datetimeFigureOut">
              <a:rPr lang="ko-KR" altLang="en-US"/>
              <a:pPr>
                <a:defRPr/>
              </a:pPr>
              <a:t>2011-08-12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9B37795-BBEE-4AD8-A5AB-DF457753C23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31" r:id="rId7"/>
    <p:sldLayoutId id="2147483732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soft.co.kr/company/news.asp?bno=001001&amp;mode=VIEW&amp;goto=1&amp;idxno=11&amp;reply=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19.xml"/><Relationship Id="rId4" Type="http://schemas.openxmlformats.org/officeDocument/2006/relationships/slide" Target="slide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25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jangsw\Desktop\png\rexpe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6429396"/>
            <a:ext cx="1000132" cy="321801"/>
          </a:xfrm>
          <a:prstGeom prst="rect">
            <a:avLst/>
          </a:prstGeom>
          <a:noFill/>
        </p:spPr>
      </p:pic>
      <p:pic>
        <p:nvPicPr>
          <p:cNvPr id="7" name="Picture 10" descr="GoodSoftware인증획득!!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6465445"/>
            <a:ext cx="73938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Users\김대훈\Desktop\클립로고\영문만.gif"/>
          <p:cNvPicPr>
            <a:picLocks noChangeAspect="1" noChangeArrowheads="1"/>
          </p:cNvPicPr>
          <p:nvPr/>
        </p:nvPicPr>
        <p:blipFill>
          <a:blip r:embed="rId5" cstate="print"/>
          <a:srcRect t="4631" b="7002"/>
          <a:stretch>
            <a:fillRect/>
          </a:stretch>
        </p:blipFill>
        <p:spPr bwMode="auto">
          <a:xfrm>
            <a:off x="214282" y="6385114"/>
            <a:ext cx="1714512" cy="298774"/>
          </a:xfrm>
          <a:prstGeom prst="rect">
            <a:avLst/>
          </a:prstGeom>
          <a:noFill/>
        </p:spPr>
      </p:pic>
      <p:pic>
        <p:nvPicPr>
          <p:cNvPr id="1026" name="Picture 2" descr="C:\Users\이창섭\Desktop\표지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89670" y="1882279"/>
            <a:ext cx="349454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</a:t>
            </a:r>
            <a:r>
              <a:rPr kumimoji="0" lang="en-US" altLang="ko-KR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. </a:t>
            </a:r>
            <a:r>
              <a:rPr kumimoji="0" lang="ko-KR" altLang="en-US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셋 연결</a:t>
            </a:r>
            <a:endParaRPr kumimoji="0" lang="ko-KR" altLang="en-US" sz="35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3013819"/>
            <a:ext cx="17184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①</a:t>
            </a:r>
            <a:r>
              <a:rPr kumimoji="0"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ADODB </a:t>
            </a: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연결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 Box 3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3636119"/>
            <a:ext cx="19636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② </a:t>
            </a:r>
            <a:r>
              <a:rPr kumimoji="0"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CSV file </a:t>
            </a: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연결</a:t>
            </a:r>
            <a:r>
              <a:rPr kumimoji="0"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 Box 4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4993431"/>
            <a:ext cx="22009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④ </a:t>
            </a:r>
            <a:r>
              <a:rPr kumimoji="0"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Sever Link </a:t>
            </a: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연결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 Box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4328269"/>
            <a:ext cx="186910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③ </a:t>
            </a:r>
            <a:r>
              <a:rPr kumimoji="0"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XML file </a:t>
            </a: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연결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6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– </a:t>
            </a:r>
            <a:r>
              <a:rPr kumimoji="0" lang="ko-KR" altLang="en-US" sz="20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데이터셋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관리 메뉴 선택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리포트 작성에 필요한 데이터베이스 접속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6" name="위쪽 화살표 5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  <p:pic>
        <p:nvPicPr>
          <p:cNvPr id="8" name="Picture 6" descr="C:\CLIPSOFT\교육 커리큘럼\렉스퍼트3.0교재\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616624" cy="421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 bwMode="auto">
          <a:xfrm>
            <a:off x="4406900" y="2500313"/>
            <a:ext cx="357188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커넥션 생성 관리자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100" name="Picture 11" descr="C:\CLIPSOFT\교육 커리큘럼\렉스퍼트3.0교재\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85875"/>
            <a:ext cx="2532062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5" y="1557338"/>
            <a:ext cx="24955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36725" y="4365625"/>
          <a:ext cx="5715000" cy="164516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1298"/>
                <a:gridCol w="4463702"/>
              </a:tblGrid>
              <a:tr h="27410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커넥션 생성 관리자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57" marB="4565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항목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57" marB="4565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57" marB="45657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ADODB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57" marB="456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OLEDB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공급자 연결</a:t>
                      </a:r>
                    </a:p>
                  </a:txBody>
                  <a:tcPr marL="91430" marR="91430" marT="45657" marB="45657"/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CSV file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57" marB="456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CSV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형태의 데이터 파일을 통한 연결</a:t>
                      </a:r>
                    </a:p>
                  </a:txBody>
                  <a:tcPr marL="91430" marR="91430" marT="45657" marB="45657"/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XML file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57" marB="456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XML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형태의 데이터 파일을 통한 연결</a:t>
                      </a:r>
                    </a:p>
                  </a:txBody>
                  <a:tcPr marL="91430" marR="91430" marT="45657" marB="45657"/>
                </a:tc>
              </a:tr>
              <a:tr h="274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Server Link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657" marB="4565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설치되어있는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REXPERT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서버모듈을 통한 연결</a:t>
                      </a:r>
                    </a:p>
                  </a:txBody>
                  <a:tcPr marL="91430" marR="91430" marT="45657" marB="45657"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5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ADODB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-1</a:t>
            </a:r>
          </a:p>
        </p:txBody>
      </p:sp>
      <p:grpSp>
        <p:nvGrpSpPr>
          <p:cNvPr id="2" name="그룹 3"/>
          <p:cNvGrpSpPr>
            <a:grpSpLocks/>
          </p:cNvGrpSpPr>
          <p:nvPr/>
        </p:nvGrpSpPr>
        <p:grpSpPr bwMode="auto">
          <a:xfrm>
            <a:off x="1666875" y="1773238"/>
            <a:ext cx="5929313" cy="2543175"/>
            <a:chOff x="1666173" y="1772816"/>
            <a:chExt cx="5930163" cy="2543175"/>
          </a:xfrm>
        </p:grpSpPr>
        <p:pic>
          <p:nvPicPr>
            <p:cNvPr id="5132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173" y="1772816"/>
              <a:ext cx="3905250" cy="2543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3" name="TextBox 1"/>
            <p:cNvSpPr txBox="1">
              <a:spLocks noChangeArrowheads="1"/>
            </p:cNvSpPr>
            <p:nvPr/>
          </p:nvSpPr>
          <p:spPr bwMode="auto">
            <a:xfrm>
              <a:off x="5571423" y="2348880"/>
              <a:ext cx="176843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000"/>
                <a:t>연결 문자열 생성 버튼 클릭</a:t>
              </a:r>
            </a:p>
          </p:txBody>
        </p:sp>
        <p:sp>
          <p:nvSpPr>
            <p:cNvPr id="5134" name="TextBox 12"/>
            <p:cNvSpPr txBox="1">
              <a:spLocks noChangeArrowheads="1"/>
            </p:cNvSpPr>
            <p:nvPr/>
          </p:nvSpPr>
          <p:spPr bwMode="auto">
            <a:xfrm>
              <a:off x="5571423" y="2650148"/>
              <a:ext cx="7409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000"/>
                <a:t>직접 입력</a:t>
              </a:r>
            </a:p>
          </p:txBody>
        </p:sp>
        <p:sp>
          <p:nvSpPr>
            <p:cNvPr id="5135" name="TextBox 13"/>
            <p:cNvSpPr txBox="1">
              <a:spLocks noChangeArrowheads="1"/>
            </p:cNvSpPr>
            <p:nvPr/>
          </p:nvSpPr>
          <p:spPr bwMode="auto">
            <a:xfrm>
              <a:off x="5571423" y="3389278"/>
              <a:ext cx="202491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 sz="1000"/>
                <a:t>최근에 사용한 연결 문자열 선택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692275" y="4694238"/>
          <a:ext cx="5715000" cy="731837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5715000"/>
              </a:tblGrid>
              <a:tr h="27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연결문자열 생성 방법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709" marB="4570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57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베이스를 연결 하기 위해 필요한 정보를 입력 하고 확인 버튼을 누르시면 연결 문자열이 생성 됩니다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709" marB="45709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1" name="위쪽 화살표 10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4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 bwMode="auto">
          <a:xfrm>
            <a:off x="3203575" y="3159125"/>
            <a:ext cx="792163" cy="2159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ADODB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-2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pic>
        <p:nvPicPr>
          <p:cNvPr id="614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1844675"/>
            <a:ext cx="84010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471488" y="1268760"/>
            <a:ext cx="604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ODBC</a:t>
            </a:r>
            <a:r>
              <a:rPr lang="ko-KR" altLang="en-US" sz="1400" b="1" dirty="0" smtClean="0">
                <a:latin typeface="+mj-ea"/>
                <a:ea typeface="+mj-ea"/>
              </a:rPr>
              <a:t>를 통한 연결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2607851"/>
              </p:ext>
            </p:extLst>
          </p:nvPr>
        </p:nvGraphicFramePr>
        <p:xfrm>
          <a:off x="467544" y="5373216"/>
          <a:ext cx="8163272" cy="57606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8163272"/>
              </a:tblGrid>
              <a:tr h="274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암호 저장 허용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0" marR="91430" marT="45709" marB="45709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1646">
                <a:tc>
                  <a:txBody>
                    <a:bodyPr/>
                    <a:lstStyle/>
                    <a:p>
                      <a:pPr eaLnBrk="1" hangingPunct="1"/>
                      <a:r>
                        <a:rPr lang="ko-KR" altLang="en-US" sz="1200" dirty="0" smtClean="0"/>
                        <a:t>암호 저장 허용을 체크하지 않을 경우 해당 보고서를 열 때마다 암호를 입력해주어야 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marL="91430" marR="91430" marT="45709" marB="4570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15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ADODB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-3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9" y="1844824"/>
            <a:ext cx="2948384" cy="298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58913"/>
            <a:ext cx="2948384" cy="298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645024"/>
            <a:ext cx="1916029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 bwMode="auto">
          <a:xfrm>
            <a:off x="2484438" y="4203849"/>
            <a:ext cx="719410" cy="163512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203848" y="4276874"/>
            <a:ext cx="357188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 bwMode="auto">
          <a:xfrm>
            <a:off x="5364088" y="4213374"/>
            <a:ext cx="936104" cy="153987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6300192" y="4298305"/>
            <a:ext cx="433983" cy="873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471488" y="1268760"/>
            <a:ext cx="604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latin typeface="+mj-ea"/>
                <a:ea typeface="+mj-ea"/>
              </a:rPr>
              <a:t>Oracle</a:t>
            </a:r>
            <a:r>
              <a:rPr lang="ko-KR" altLang="en-US" sz="1400" b="1" dirty="0" smtClean="0">
                <a:latin typeface="+mj-ea"/>
                <a:ea typeface="+mj-ea"/>
              </a:rPr>
              <a:t>을 통한 연결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3923928" y="2524348"/>
            <a:ext cx="301922" cy="163314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4074889" y="2687662"/>
            <a:ext cx="0" cy="247508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5814" y="5238328"/>
            <a:ext cx="42957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모서리가 둥근 직사각형 26"/>
          <p:cNvSpPr/>
          <p:nvPr/>
        </p:nvSpPr>
        <p:spPr bwMode="auto">
          <a:xfrm>
            <a:off x="3923928" y="5204197"/>
            <a:ext cx="301922" cy="163314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5"/>
          <p:cNvSpPr txBox="1">
            <a:spLocks noChangeArrowheads="1"/>
          </p:cNvSpPr>
          <p:nvPr/>
        </p:nvSpPr>
        <p:spPr bwMode="auto">
          <a:xfrm>
            <a:off x="2411976" y="5162743"/>
            <a:ext cx="15119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dirty="0" err="1" smtClean="0">
                <a:solidFill>
                  <a:srgbClr val="FF0000"/>
                </a:solidFill>
              </a:rPr>
              <a:t>tnsnames.ora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 설정 값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15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ADODB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-4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471488" y="1268760"/>
            <a:ext cx="60407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b="1" dirty="0" smtClean="0">
                <a:latin typeface="+mj-ea"/>
                <a:ea typeface="+mj-ea"/>
              </a:rPr>
              <a:t>MS SQL</a:t>
            </a:r>
            <a:r>
              <a:rPr lang="ko-KR" altLang="en-US" sz="1400" b="1" dirty="0" smtClean="0">
                <a:latin typeface="+mj-ea"/>
                <a:ea typeface="+mj-ea"/>
              </a:rPr>
              <a:t>을 통한 연결</a:t>
            </a:r>
            <a:endParaRPr lang="ko-KR" altLang="en-US" sz="1400" b="1" dirty="0">
              <a:latin typeface="+mj-ea"/>
              <a:ea typeface="+mj-ea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90" y="1858913"/>
            <a:ext cx="2948384" cy="298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9" y="1858914"/>
            <a:ext cx="2934486" cy="297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모서리가 둥근 직사각형 15"/>
          <p:cNvSpPr/>
          <p:nvPr/>
        </p:nvSpPr>
        <p:spPr bwMode="auto">
          <a:xfrm>
            <a:off x="2484438" y="4213374"/>
            <a:ext cx="719410" cy="163512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3203848" y="4286399"/>
            <a:ext cx="357188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4615" y="3645024"/>
            <a:ext cx="1916029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 bwMode="auto">
          <a:xfrm>
            <a:off x="5316463" y="4318149"/>
            <a:ext cx="936104" cy="153987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 bwMode="auto">
          <a:xfrm>
            <a:off x="6252567" y="4403080"/>
            <a:ext cx="433983" cy="873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83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CSV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-1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grpSp>
        <p:nvGrpSpPr>
          <p:cNvPr id="2" name="그룹 2"/>
          <p:cNvGrpSpPr>
            <a:grpSpLocks/>
          </p:cNvGrpSpPr>
          <p:nvPr/>
        </p:nvGrpSpPr>
        <p:grpSpPr bwMode="auto">
          <a:xfrm>
            <a:off x="1681163" y="1239838"/>
            <a:ext cx="4738687" cy="3433762"/>
            <a:chOff x="566353" y="1538510"/>
            <a:chExt cx="4739617" cy="3433589"/>
          </a:xfrm>
        </p:grpSpPr>
        <p:pic>
          <p:nvPicPr>
            <p:cNvPr id="7185" name="Picture 1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53" y="1538510"/>
              <a:ext cx="4739617" cy="3433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260226" y="3467225"/>
              <a:ext cx="2991437" cy="161917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590491" y="3867255"/>
              <a:ext cx="1165454" cy="657192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3151310" y="4633979"/>
              <a:ext cx="654178" cy="163504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 bwMode="auto">
            <a:xfrm>
              <a:off x="3813427" y="4707000"/>
              <a:ext cx="357258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1"/>
          <p:cNvGrpSpPr>
            <a:grpSpLocks/>
          </p:cNvGrpSpPr>
          <p:nvPr/>
        </p:nvGrpSpPr>
        <p:grpSpPr bwMode="auto">
          <a:xfrm>
            <a:off x="5391150" y="2695575"/>
            <a:ext cx="2527300" cy="2403475"/>
            <a:chOff x="5606951" y="3905845"/>
            <a:chExt cx="2527300" cy="2403475"/>
          </a:xfrm>
        </p:grpSpPr>
        <p:pic>
          <p:nvPicPr>
            <p:cNvPr id="718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6951" y="3905845"/>
              <a:ext cx="2527300" cy="2403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7323039" y="4890095"/>
              <a:ext cx="654050" cy="163513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331913" y="5256213"/>
          <a:ext cx="6553200" cy="549276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6553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CSV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커넥션 설정 방법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2" marR="91442" marT="45746" marB="457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파일경로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레코드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구분자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레코드 셋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구분자를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입력하면 설정 할 수 있습니다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2" marR="91442" marT="45746" marB="45746"/>
                </a:tc>
              </a:tr>
            </a:tbl>
          </a:graphicData>
        </a:graphic>
      </p:graphicFrame>
      <p:sp>
        <p:nvSpPr>
          <p:cNvPr id="7181" name="TextBox 25"/>
          <p:cNvSpPr txBox="1">
            <a:spLocks noChangeArrowheads="1"/>
          </p:cNvSpPr>
          <p:nvPr/>
        </p:nvSpPr>
        <p:spPr bwMode="auto">
          <a:xfrm>
            <a:off x="6430963" y="1709738"/>
            <a:ext cx="8683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/>
              <a:t>필드 구분자</a:t>
            </a:r>
          </a:p>
        </p:txBody>
      </p:sp>
      <p:sp>
        <p:nvSpPr>
          <p:cNvPr id="7182" name="TextBox 26"/>
          <p:cNvSpPr txBox="1">
            <a:spLocks noChangeArrowheads="1"/>
          </p:cNvSpPr>
          <p:nvPr/>
        </p:nvSpPr>
        <p:spPr bwMode="auto">
          <a:xfrm>
            <a:off x="6443663" y="2152650"/>
            <a:ext cx="9985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/>
              <a:t>레코드 구분자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6" name="위쪽 화살표 15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5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2881312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1728788"/>
            <a:ext cx="2892425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CSV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-2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4416425" y="3571875"/>
            <a:ext cx="35718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1692275" y="4681538"/>
            <a:ext cx="647700" cy="215900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19700" y="2492375"/>
            <a:ext cx="2881313" cy="792163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732588" y="4940300"/>
            <a:ext cx="647700" cy="236538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1" name="위쪽 화살표 10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5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XML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-1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4787900" y="2832100"/>
            <a:ext cx="357188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82813"/>
            <a:ext cx="3197225" cy="131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49413"/>
            <a:ext cx="2478087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1871663" y="2846388"/>
            <a:ext cx="1979612" cy="161925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013575" y="2597150"/>
            <a:ext cx="727075" cy="163513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1331913" y="5256213"/>
          <a:ext cx="6553200" cy="549276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6553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XML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커넥션 설정 방법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46" marB="457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XML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경로를 입력한다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7" marR="91437" marT="45746" marB="45746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1" name="위쪽 화살표 10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5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819275" y="1236663"/>
            <a:ext cx="217488" cy="692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I</a:t>
            </a:r>
            <a:endParaRPr kumimoji="0" lang="en-US" altLang="ko-KR" sz="45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5123" name="Picture 5" descr="파란공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938" y="2804071"/>
            <a:ext cx="10953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파란공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938" y="3752427"/>
            <a:ext cx="10953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7" descr="파란공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938" y="4803725"/>
            <a:ext cx="10953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261938" y="1927379"/>
            <a:ext cx="4094038" cy="12157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anchor="ctr">
            <a:spAutoFit/>
          </a:bodyPr>
          <a:lstStyle/>
          <a:p>
            <a:r>
              <a:rPr kumimoji="0" lang="ko-KR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개발 가이드</a:t>
            </a:r>
            <a:r>
              <a:rPr kumimoji="0" lang="en-US" altLang="ko-KR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초급</a:t>
            </a:r>
            <a:r>
              <a:rPr kumimoji="0" lang="en-US" altLang="ko-KR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  <a:r>
              <a:rPr kumimoji="0" lang="ko-KR" alt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kumimoji="0" lang="en-US" altLang="ko-KR" sz="3800" dirty="0" smtClean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kumimoji="0" lang="en-US" altLang="ko-KR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웹 </a:t>
            </a:r>
            <a:r>
              <a:rPr kumimoji="0" lang="ko-KR" alt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리포팅</a:t>
            </a:r>
            <a:r>
              <a:rPr kumimoji="0"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 툴</a:t>
            </a:r>
            <a:r>
              <a:rPr kumimoji="0"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0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2708920"/>
            <a:ext cx="139781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섹션 소개</a:t>
            </a:r>
            <a:endParaRPr kumimoji="0" lang="ko-KR" altLang="en-US" sz="20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 Box 3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3633464"/>
            <a:ext cx="199573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kumimoji="0" lang="ko-KR" altLang="en-US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데이터 셋 연결</a:t>
            </a:r>
            <a:endParaRPr kumimoji="0" lang="ko-KR" altLang="en-US" sz="20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Text Box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4705399"/>
            <a:ext cx="22522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20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간단한 표 만들기</a:t>
            </a:r>
            <a:endParaRPr kumimoji="0" lang="ko-KR" altLang="en-US" sz="20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8" name="위쪽 화살표 1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6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XML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-2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4500563" y="2049463"/>
            <a:ext cx="4108450" cy="2943225"/>
            <a:chOff x="1116013" y="1484313"/>
            <a:chExt cx="4108450" cy="2943225"/>
          </a:xfrm>
        </p:grpSpPr>
        <p:pic>
          <p:nvPicPr>
            <p:cNvPr id="1025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1484313"/>
              <a:ext cx="4108450" cy="294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모서리가 둥근 직사각형 11"/>
            <p:cNvSpPr/>
            <p:nvPr/>
          </p:nvSpPr>
          <p:spPr>
            <a:xfrm>
              <a:off x="2555875" y="2988816"/>
              <a:ext cx="355600" cy="216024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" name="그룹 5"/>
          <p:cNvGrpSpPr>
            <a:grpSpLocks/>
          </p:cNvGrpSpPr>
          <p:nvPr/>
        </p:nvGrpSpPr>
        <p:grpSpPr bwMode="auto">
          <a:xfrm>
            <a:off x="576263" y="2195513"/>
            <a:ext cx="3282950" cy="2962275"/>
            <a:chOff x="1990725" y="4048125"/>
            <a:chExt cx="3282950" cy="2962449"/>
          </a:xfrm>
        </p:grpSpPr>
        <p:pic>
          <p:nvPicPr>
            <p:cNvPr id="10246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5" y="4048125"/>
              <a:ext cx="3282950" cy="235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47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4653136"/>
              <a:ext cx="1935162" cy="235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모서리가 둥근 직사각형 9"/>
            <p:cNvSpPr/>
            <p:nvPr/>
          </p:nvSpPr>
          <p:spPr>
            <a:xfrm>
              <a:off x="3492500" y="4356118"/>
              <a:ext cx="555625" cy="161935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3294062" y="6578749"/>
              <a:ext cx="588963" cy="161935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959225" y="6791486"/>
              <a:ext cx="465137" cy="163522"/>
            </a:xfrm>
            <a:prstGeom prst="roundRect">
              <a:avLst/>
            </a:prstGeom>
            <a:noFill/>
            <a:ln w="38100" cap="rnd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15" name="직선 화살표 연결선 14"/>
          <p:cNvCxnSpPr/>
          <p:nvPr/>
        </p:nvCxnSpPr>
        <p:spPr bwMode="auto">
          <a:xfrm>
            <a:off x="3995738" y="3452813"/>
            <a:ext cx="357187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7" name="위쪽 화살표 16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6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Server link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-1</a:t>
            </a:r>
            <a:endParaRPr kumimoji="0" lang="en-US" altLang="ko-KR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4714875" y="2471738"/>
            <a:ext cx="357188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62088"/>
            <a:ext cx="3063875" cy="20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056063" y="2008188"/>
            <a:ext cx="287337" cy="163512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1462088"/>
            <a:ext cx="2535238" cy="20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6775450" y="3222625"/>
            <a:ext cx="504825" cy="163513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76375" y="2022475"/>
            <a:ext cx="1655763" cy="163513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03350" y="4121150"/>
          <a:ext cx="6481763" cy="110807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008274"/>
                <a:gridCol w="5473489"/>
              </a:tblGrid>
              <a:tr h="277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서버 커넥션 설정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1" marR="91461"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항목</a:t>
                      </a:r>
                      <a:endParaRPr kumimoji="1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1" marR="91461"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내용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1" marR="91461" marT="45733" marB="45733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7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</a:p>
                  </a:txBody>
                  <a:tcPr marL="91461" marR="91461" marT="45733" marB="457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설치된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RexServer30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rexservice.jsp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1" marR="91461" marT="45733" marB="45733"/>
                </a:tc>
              </a:tr>
              <a:tr h="2744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61" marR="91461" marT="45733" marB="4573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설치된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RexServer30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RexDataServer.properties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설정된 패스워드</a:t>
                      </a:r>
                    </a:p>
                  </a:txBody>
                  <a:tcPr marL="91461" marR="91461" marT="45733" marB="45733"/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1" name="위쪽 화살표 10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5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/>
          <p:nvPr/>
        </p:nvCxnSpPr>
        <p:spPr bwMode="auto">
          <a:xfrm>
            <a:off x="3132138" y="3260725"/>
            <a:ext cx="357187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  <a:cs typeface="+mj-cs"/>
              </a:rPr>
              <a:t>(3) –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Server link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커넥션을 통한 연결 만들기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-2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  <a:cs typeface="+mj-cs"/>
            </a:endParaRPr>
          </a:p>
        </p:txBody>
      </p:sp>
      <p:pic>
        <p:nvPicPr>
          <p:cNvPr id="12292" name="Picture 4" descr="C:\CLIPSOFT\교육 커리큘럼\렉스퍼트3.0교재\2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46288"/>
            <a:ext cx="2928937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C:\CLIPSOFT\교육 커리큘럼\렉스퍼트3.0교재\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0" y="2749550"/>
            <a:ext cx="28987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화살표 연결선 10"/>
          <p:cNvCxnSpPr/>
          <p:nvPr/>
        </p:nvCxnSpPr>
        <p:spPr bwMode="auto">
          <a:xfrm>
            <a:off x="5411788" y="4333875"/>
            <a:ext cx="357187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5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46288"/>
            <a:ext cx="252095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2259013" y="3027363"/>
            <a:ext cx="647700" cy="163512"/>
          </a:xfrm>
          <a:prstGeom prst="roundRect">
            <a:avLst/>
          </a:prstGeom>
          <a:noFill/>
          <a:ln w="38100" cap="rnd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4" name="위쪽 화살표 13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5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C:\CLIPSOFT\교육 커리큘럼\렉스퍼트3.0교재\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1" y="1500189"/>
            <a:ext cx="6149429" cy="46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– </a:t>
            </a:r>
            <a:r>
              <a:rPr kumimoji="0" lang="ko-KR" altLang="en-US" sz="20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데이터셋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선택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사용하기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6660232" y="2132856"/>
            <a:ext cx="1425575" cy="24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000" b="1" dirty="0">
                <a:solidFill>
                  <a:srgbClr val="C00000"/>
                </a:solidFill>
              </a:rPr>
              <a:t>사용할 </a:t>
            </a:r>
            <a:r>
              <a:rPr lang="ko-KR" altLang="en-US" sz="1000" b="1" dirty="0" err="1">
                <a:solidFill>
                  <a:srgbClr val="C00000"/>
                </a:solidFill>
              </a:rPr>
              <a:t>데이터셋</a:t>
            </a:r>
            <a:r>
              <a:rPr lang="ko-KR" altLang="en-US" sz="1000" b="1" dirty="0">
                <a:solidFill>
                  <a:srgbClr val="C00000"/>
                </a:solidFill>
              </a:rPr>
              <a:t> 선택</a:t>
            </a:r>
          </a:p>
        </p:txBody>
      </p:sp>
      <p:pic>
        <p:nvPicPr>
          <p:cNvPr id="13318" name="Picture 4" descr="C:\CLIPSOFT\교육 커리큘럼\렉스퍼트3.0교재\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28800"/>
            <a:ext cx="2587625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 bwMode="auto">
          <a:xfrm>
            <a:off x="5868144" y="2276872"/>
            <a:ext cx="790575" cy="1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1" name="위쪽 화살표 10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4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201613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데이터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필드 창에 데이터 필드 추가 확인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에서 가져 온 데이터 필드 확인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340" name="Picture 5" descr="C:\CLIPSOFT\교육 커리큘럼\렉스퍼트3.0교재\2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1" y="1500189"/>
            <a:ext cx="6149429" cy="461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6" name="위쪽 화살표 5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555776" y="2924944"/>
            <a:ext cx="3943387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kumimoji="0" lang="ko-KR" altLang="en-US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간단한 표 만들기</a:t>
            </a:r>
            <a:endParaRPr kumimoji="0" lang="ko-KR" altLang="en-US" sz="35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2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표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표 버튼을 통해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행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열의 표 작성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표 그리기 오브젝트를 이용하여 디자인 할 행과 열을 설정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18669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9"/>
          <p:cNvGrpSpPr/>
          <p:nvPr/>
        </p:nvGrpSpPr>
        <p:grpSpPr>
          <a:xfrm>
            <a:off x="4867250" y="2420888"/>
            <a:ext cx="2801094" cy="2628900"/>
            <a:chOff x="3779912" y="1772816"/>
            <a:chExt cx="2801094" cy="262890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9912" y="1772816"/>
              <a:ext cx="2133600" cy="262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76056" y="2708920"/>
              <a:ext cx="150495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3966220" y="3090292"/>
              <a:ext cx="675506" cy="2457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3608" y="2420888"/>
            <a:ext cx="3600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83968" y="2420888"/>
            <a:ext cx="3600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691680" y="5301208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kumimoji="0" lang="ko-KR" altLang="en-US" sz="1200" b="1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툴바</a:t>
            </a:r>
            <a:r>
              <a:rPr kumimoji="0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표 오브젝트</a:t>
            </a:r>
            <a:endParaRPr kumimoji="0"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860032" y="5301208"/>
            <a:ext cx="18722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200" b="1" dirty="0" smtClean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kumimoji="0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도구상자 표 오브젝트</a:t>
            </a:r>
            <a:endParaRPr kumimoji="0"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6" name="위쪽 화살표 15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5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2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표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(2) – </a:t>
            </a: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추가한 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1</a:t>
            </a: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행 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5</a:t>
            </a: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열의 표를 추가 및 조정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.</a:t>
            </a:r>
            <a:endParaRPr kumimoji="0"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디자인 된 표를 추가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셀 병합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크기 조정을 할 수 있음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24" name="Picture 6" descr="C:\CLIPSOFT\교육 커리큘럼\렉스퍼트3.0교재\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891" y="1500188"/>
            <a:ext cx="6077421" cy="4559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6" name="위쪽 화살표 5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2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표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(3) – </a:t>
            </a: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데이터 필드를 표의 두 번째 셀에 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Drag &amp; Drop .</a:t>
            </a:r>
            <a:endParaRPr kumimoji="0"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데이터필드를 원하는 표에 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Drag &amp; Drop 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을 하여 필드 디자인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1748" name="Picture 5" descr="C:\CLIPSOFT\교육 커리큘럼\렉스퍼트3.0교재\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891" y="1500188"/>
            <a:ext cx="6293445" cy="472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3568" y="1556792"/>
            <a:ext cx="3600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7" name="위쪽 화살표 6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2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표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(3) – </a:t>
            </a:r>
            <a:r>
              <a:rPr kumimoji="0"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데이터 필드를 표의 두 번째 셀에 </a:t>
            </a:r>
            <a:r>
              <a:rPr kumimoji="0"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rPr>
              <a:t>Drag &amp; Drop .</a:t>
            </a:r>
            <a:endParaRPr kumimoji="0"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데이터필드를 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셀 범위를 지정하여 </a:t>
            </a:r>
            <a:r>
              <a:rPr kumimoji="0" lang="ko-KR" altLang="en-US" sz="1400" b="1" dirty="0">
                <a:latin typeface="맑은 고딕" pitchFamily="50" charset="-127"/>
                <a:ea typeface="맑은 고딕" pitchFamily="50" charset="-127"/>
              </a:rPr>
              <a:t>필드 디자인</a:t>
            </a:r>
            <a:r>
              <a:rPr kumimoji="0"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552728" cy="213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861048"/>
            <a:ext cx="6566821" cy="217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모서리가 둥근 직사각형 6"/>
          <p:cNvSpPr/>
          <p:nvPr/>
        </p:nvSpPr>
        <p:spPr>
          <a:xfrm>
            <a:off x="3350840" y="3106266"/>
            <a:ext cx="4214292" cy="37988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0497" y="4048125"/>
            <a:ext cx="675506" cy="2457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812360" y="3140968"/>
            <a:ext cx="1368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셀 범위를 지정</a:t>
            </a:r>
            <a:endParaRPr kumimoji="0"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49721" y="4019178"/>
            <a:ext cx="1368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더블클릭</a:t>
            </a:r>
            <a:r>
              <a:rPr kumimoji="0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kumimoji="0"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4499992" y="3573016"/>
            <a:ext cx="216024" cy="21602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83568" y="1412776"/>
            <a:ext cx="36004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23709" y="5495925"/>
            <a:ext cx="13681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지정한 셀 범위에 순차적으로 입력 </a:t>
            </a:r>
            <a:endParaRPr kumimoji="0"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16" name="위쪽 화살표 15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4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289670" y="1882279"/>
            <a:ext cx="2447786" cy="5386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5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kumimoji="0" lang="ko-KR" altLang="en-US" sz="3500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섹션 소개</a:t>
            </a:r>
            <a:endParaRPr kumimoji="0" lang="ko-KR" altLang="en-US" sz="3500" dirty="0"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 Box 1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2708920"/>
            <a:ext cx="19652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①</a:t>
            </a:r>
            <a:r>
              <a:rPr kumimoji="0" lang="en-US" altLang="ko-KR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보고서 머리글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Text Box 3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3331220"/>
            <a:ext cx="19652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② 페이지 머리글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Text Box 4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4688532"/>
            <a:ext cx="19652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④ 보고서 바닥글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 Box 4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5080000" y="4023370"/>
            <a:ext cx="85440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③ 본문</a:t>
            </a:r>
            <a:endParaRPr kumimoji="0" lang="ko-KR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1" name="Text Box 4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076056" y="5347915"/>
            <a:ext cx="196528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marL="763588" indent="-76358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⑤ 페이지 바닥글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9" name="위쪽 화살표 8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7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표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– </a:t>
            </a: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테두리 설정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보통 문서 작업할 때 쓰듯이 테두리 설정 옵션을 바꾸어주면 된다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454126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3203848" y="4437112"/>
            <a:ext cx="675506" cy="2457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204864"/>
            <a:ext cx="31527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4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표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 보기 버튼 선택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2771" name="Text Box 6"/>
          <p:cNvSpPr txBox="1">
            <a:spLocks noChangeArrowheads="1"/>
          </p:cNvSpPr>
          <p:nvPr/>
        </p:nvSpPr>
        <p:spPr bwMode="auto">
          <a:xfrm>
            <a:off x="982663" y="1176809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디자인된 리포트 확인을 위해 리포트 미리 보기 버튼을 클릭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6863308" cy="2939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1187624" y="2420888"/>
            <a:ext cx="675506" cy="504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표</a:t>
            </a:r>
            <a:r>
              <a:rPr kumimoji="0" lang="en-US" altLang="ko-KR" sz="2000" b="1" kern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(6) 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– </a:t>
            </a:r>
            <a:r>
              <a:rPr kumimoji="0" lang="ko-KR" alt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미리 보기</a:t>
            </a:r>
            <a:r>
              <a:rPr kumimoji="0" lang="en-US" altLang="ko-KR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.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RexViewer</a:t>
            </a:r>
            <a:r>
              <a:rPr kumimoji="0" lang="ko-KR" altLang="en-US" sz="1400" b="1">
                <a:latin typeface="맑은 고딕" pitchFamily="50" charset="-127"/>
                <a:ea typeface="맑은 고딕" pitchFamily="50" charset="-127"/>
              </a:rPr>
              <a:t>를 통해 디자인 된 리포트 확인</a:t>
            </a:r>
            <a:r>
              <a:rPr kumimoji="0" lang="en-US" altLang="ko-KR" sz="1400" b="1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5616624" cy="4735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6" name="위쪽 화살표 5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섹션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err="1" smtClean="0">
                <a:latin typeface="맑은 고딕" pitchFamily="50" charset="-127"/>
                <a:ea typeface="맑은 고딕" pitchFamily="50" charset="-127"/>
              </a:rPr>
              <a:t>리포팅툴에서</a:t>
            </a: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 가장 중요한 섹션 개념을 알아야 한다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6"/>
          <p:cNvGrpSpPr>
            <a:grpSpLocks noChangeAspect="1"/>
          </p:cNvGrpSpPr>
          <p:nvPr/>
        </p:nvGrpSpPr>
        <p:grpSpPr>
          <a:xfrm>
            <a:off x="1309280" y="1501200"/>
            <a:ext cx="6143040" cy="4610520"/>
            <a:chOff x="1159200" y="1501200"/>
            <a:chExt cx="6825600" cy="5122800"/>
          </a:xfrm>
        </p:grpSpPr>
        <p:pic>
          <p:nvPicPr>
            <p:cNvPr id="24581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9200" y="1501200"/>
              <a:ext cx="6825600" cy="512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2339752" y="2420888"/>
              <a:ext cx="648072" cy="381642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섹션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(1) – </a:t>
            </a: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보고서 머리글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보고서 머리글은 보고서 첫 페이지에 한번만 출력되는 섹션이다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581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16" y="1501200"/>
            <a:ext cx="6221112" cy="46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2339752" y="2348880"/>
            <a:ext cx="648072" cy="8640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섹션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(2) – </a:t>
            </a: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페이지 머리글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페이지 머리글은 매 페이지에 출력되는 섹션이다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 ※ </a:t>
            </a:r>
            <a:r>
              <a:rPr kumimoji="0" lang="ko-KR" altLang="en-US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kumimoji="0"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보고서 머리글이 우선 순위를 갖는다</a:t>
            </a:r>
            <a:r>
              <a:rPr kumimoji="0"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kumimoji="0" lang="en-US" altLang="ko-KR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581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16" y="1501200"/>
            <a:ext cx="6221112" cy="46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2339752" y="3068960"/>
            <a:ext cx="648072" cy="8640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섹션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(3) – </a:t>
            </a: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본문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본문 섹션은 레코드 개수 만큼 반복해서 출력한다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03216" y="1501200"/>
            <a:ext cx="6365128" cy="4777203"/>
            <a:chOff x="1159200" y="1501200"/>
            <a:chExt cx="6825600" cy="5122800"/>
          </a:xfrm>
        </p:grpSpPr>
        <p:pic>
          <p:nvPicPr>
            <p:cNvPr id="24581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9200" y="1501200"/>
              <a:ext cx="6825600" cy="512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2339752" y="4017268"/>
              <a:ext cx="648072" cy="86409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섹션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(4) – </a:t>
            </a: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보고서 바닥글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보고서 바닥글은 보고서 머리글과 반대로 보고서에 마지막에 한번 출력된다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03216" y="1501200"/>
            <a:ext cx="6293120" cy="4723159"/>
            <a:chOff x="1159200" y="1501200"/>
            <a:chExt cx="6825600" cy="5122800"/>
          </a:xfrm>
        </p:grpSpPr>
        <p:pic>
          <p:nvPicPr>
            <p:cNvPr id="24581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9200" y="1501200"/>
              <a:ext cx="6825600" cy="512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2339752" y="4797152"/>
              <a:ext cx="648072" cy="86409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5"/>
          <p:cNvSpPr txBox="1">
            <a:spLocks noChangeArrowheads="1"/>
          </p:cNvSpPr>
          <p:nvPr/>
        </p:nvSpPr>
        <p:spPr bwMode="auto">
          <a:xfrm>
            <a:off x="715963" y="192088"/>
            <a:ext cx="8428037" cy="35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섹션</a:t>
            </a:r>
            <a:r>
              <a:rPr kumimoji="0" lang="en-US" altLang="ko-KR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(5) – </a:t>
            </a:r>
            <a:r>
              <a:rPr kumimoji="0" lang="ko-KR" altLang="en-US" sz="20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페이지 바닥글</a:t>
            </a:r>
            <a:endParaRPr kumimoji="0" lang="ko-KR" alt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982663" y="1052513"/>
            <a:ext cx="69786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ko-KR" altLang="en-US" sz="1400" b="1" dirty="0" smtClean="0">
                <a:latin typeface="맑은 고딕" pitchFamily="50" charset="-127"/>
                <a:ea typeface="맑은 고딕" pitchFamily="50" charset="-127"/>
              </a:rPr>
              <a:t>페이지 바닥글 역시 매 페이지에 출력되는 섹션이다</a:t>
            </a:r>
            <a:r>
              <a:rPr kumimoji="0" lang="en-US" altLang="ko-KR" sz="14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( ※ </a:t>
            </a:r>
            <a:r>
              <a:rPr kumimoji="0" lang="ko-KR" altLang="en-US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kumimoji="0"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보고서 바닥글이 우선 순위를 갖는다</a:t>
            </a:r>
            <a:r>
              <a:rPr kumimoji="0" lang="en-US" altLang="ko-KR" sz="10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pic>
        <p:nvPicPr>
          <p:cNvPr id="24581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3216" y="1501200"/>
            <a:ext cx="6221112" cy="466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2339752" y="5229200"/>
            <a:ext cx="648072" cy="8640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524328" y="6237312"/>
            <a:ext cx="792088" cy="353943"/>
            <a:chOff x="3412252" y="5949280"/>
            <a:chExt cx="792088" cy="353943"/>
          </a:xfrm>
        </p:grpSpPr>
        <p:sp>
          <p:nvSpPr>
            <p:cNvPr id="8" name="위쪽 화살표 7"/>
            <p:cNvSpPr/>
            <p:nvPr/>
          </p:nvSpPr>
          <p:spPr>
            <a:xfrm>
              <a:off x="3412252" y="5987380"/>
              <a:ext cx="216024" cy="216024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635896" y="5949280"/>
              <a:ext cx="568444" cy="3539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anchor="ctr">
              <a:spAutoFit/>
            </a:bodyPr>
            <a:lstStyle/>
            <a:p>
              <a:r>
                <a:rPr kumimoji="0" lang="ko-KR" altLang="en-US" sz="2000" dirty="0" smtClean="0">
                  <a:solidFill>
                    <a:srgbClr val="002060"/>
                  </a:solidFill>
                  <a:latin typeface="HY동녘B" pitchFamily="18" charset="-127"/>
                  <a:ea typeface="HY동녘B" pitchFamily="18" charset="-127"/>
                  <a:hlinkClick r:id="rId3" action="ppaction://hlinksldjump"/>
                </a:rPr>
                <a:t>목차</a:t>
              </a:r>
              <a:endParaRPr kumimoji="0" lang="en-US" altLang="ko-KR" sz="2000" dirty="0">
                <a:solidFill>
                  <a:srgbClr val="002060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FCD80BF513B14F96D1FE432550816A" ma:contentTypeVersion="0" ma:contentTypeDescription="새 문서를 만듭니다." ma:contentTypeScope="" ma:versionID="899d203fc71bb3856812e290fc9cc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1A3D18-AE87-442C-9985-3DEDAFA0C3F0}"/>
</file>

<file path=customXml/itemProps2.xml><?xml version="1.0" encoding="utf-8"?>
<ds:datastoreItem xmlns:ds="http://schemas.openxmlformats.org/officeDocument/2006/customXml" ds:itemID="{3E048CCA-5B73-480F-812B-55E9AB198F35}"/>
</file>

<file path=customXml/itemProps3.xml><?xml version="1.0" encoding="utf-8"?>
<ds:datastoreItem xmlns:ds="http://schemas.openxmlformats.org/officeDocument/2006/customXml" ds:itemID="{94437C7E-ABAA-44CD-BC31-180069C0710E}"/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727</Words>
  <Application>Microsoft Office PowerPoint</Application>
  <PresentationFormat>화면 슬라이드 쇼(4:3)</PresentationFormat>
  <Paragraphs>143</Paragraphs>
  <Slides>32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교육가이드 - 초급</dc:title>
  <cp:lastModifiedBy>이창섭</cp:lastModifiedBy>
  <cp:revision>225</cp:revision>
  <dcterms:created xsi:type="dcterms:W3CDTF">2008-07-09T03:09:56Z</dcterms:created>
  <dcterms:modified xsi:type="dcterms:W3CDTF">2011-08-12T01:31:05Z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0x010100B8FCD80BF513B14F96D1FE432550816A</vt:lpwstr>
  </property>
</Properties>
</file>