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80" r:id="rId8"/>
    <p:sldId id="279" r:id="rId9"/>
    <p:sldId id="275" r:id="rId10"/>
    <p:sldId id="276" r:id="rId11"/>
    <p:sldId id="277" r:id="rId12"/>
    <p:sldId id="264" r:id="rId13"/>
    <p:sldId id="265" r:id="rId14"/>
    <p:sldId id="266" r:id="rId15"/>
    <p:sldId id="267" r:id="rId16"/>
    <p:sldId id="268" r:id="rId17"/>
    <p:sldId id="271" r:id="rId18"/>
    <p:sldId id="272" r:id="rId19"/>
    <p:sldId id="281" r:id="rId20"/>
    <p:sldId id="282" r:id="rId21"/>
    <p:sldId id="273" r:id="rId22"/>
    <p:sldId id="274" r:id="rId23"/>
    <p:sldId id="269" r:id="rId24"/>
    <p:sldId id="283" r:id="rId25"/>
    <p:sldId id="284" r:id="rId26"/>
    <p:sldId id="28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31" autoAdjust="0"/>
    <p:restoredTop sz="94660"/>
  </p:normalViewPr>
  <p:slideViewPr>
    <p:cSldViewPr snapToGrid="0">
      <p:cViewPr varScale="1">
        <p:scale>
          <a:sx n="98" d="100"/>
          <a:sy n="98" d="100"/>
        </p:scale>
        <p:origin x="49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F8054B7-207D-4636-AD36-29B0E2FB4B6B}" type="datetimeFigureOut">
              <a:rPr lang="en-US" smtClean="0"/>
              <a:t>5/9/2023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5D5AFA1-E043-4224-8E23-1D1E0AA8ED43}" type="slidenum">
              <a:rPr lang="en-US" smtClean="0"/>
              <a:t>‹#›</a:t>
            </a:fld>
            <a:endParaRPr lang="en-US"/>
          </a:p>
        </p:txBody>
      </p:sp>
    </p:spTree>
    <p:extLst>
      <p:ext uri="{BB962C8B-B14F-4D97-AF65-F5344CB8AC3E}">
        <p14:creationId xmlns:p14="http://schemas.microsoft.com/office/powerpoint/2010/main" val="1237807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054B7-207D-4636-AD36-29B0E2FB4B6B}"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5AFA1-E043-4224-8E23-1D1E0AA8ED43}" type="slidenum">
              <a:rPr lang="en-US" smtClean="0"/>
              <a:t>‹#›</a:t>
            </a:fld>
            <a:endParaRPr lang="en-US"/>
          </a:p>
        </p:txBody>
      </p:sp>
    </p:spTree>
    <p:extLst>
      <p:ext uri="{BB962C8B-B14F-4D97-AF65-F5344CB8AC3E}">
        <p14:creationId xmlns:p14="http://schemas.microsoft.com/office/powerpoint/2010/main" val="267289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F8054B7-207D-4636-AD36-29B0E2FB4B6B}" type="datetimeFigureOut">
              <a:rPr lang="en-US" smtClean="0"/>
              <a:t>5/9/2023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5D5AFA1-E043-4224-8E23-1D1E0AA8ED43}" type="slidenum">
              <a:rPr lang="en-US" smtClean="0"/>
              <a:t>‹#›</a:t>
            </a:fld>
            <a:endParaRPr lang="en-US"/>
          </a:p>
        </p:txBody>
      </p:sp>
    </p:spTree>
    <p:extLst>
      <p:ext uri="{BB962C8B-B14F-4D97-AF65-F5344CB8AC3E}">
        <p14:creationId xmlns:p14="http://schemas.microsoft.com/office/powerpoint/2010/main" val="2284045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054B7-207D-4636-AD36-29B0E2FB4B6B}"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85D5AFA1-E043-4224-8E23-1D1E0AA8ED43}" type="slidenum">
              <a:rPr lang="en-US" smtClean="0"/>
              <a:t>‹#›</a:t>
            </a:fld>
            <a:endParaRPr lang="en-US"/>
          </a:p>
        </p:txBody>
      </p:sp>
    </p:spTree>
    <p:extLst>
      <p:ext uri="{BB962C8B-B14F-4D97-AF65-F5344CB8AC3E}">
        <p14:creationId xmlns:p14="http://schemas.microsoft.com/office/powerpoint/2010/main" val="2558253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F8054B7-207D-4636-AD36-29B0E2FB4B6B}" type="datetimeFigureOut">
              <a:rPr lang="en-US" smtClean="0"/>
              <a:t>5/9/2023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5D5AFA1-E043-4224-8E23-1D1E0AA8ED43}" type="slidenum">
              <a:rPr lang="en-US" smtClean="0"/>
              <a:t>‹#›</a:t>
            </a:fld>
            <a:endParaRPr lang="en-US"/>
          </a:p>
        </p:txBody>
      </p:sp>
    </p:spTree>
    <p:extLst>
      <p:ext uri="{BB962C8B-B14F-4D97-AF65-F5344CB8AC3E}">
        <p14:creationId xmlns:p14="http://schemas.microsoft.com/office/powerpoint/2010/main" val="123375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8054B7-207D-4636-AD36-29B0E2FB4B6B}"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5AFA1-E043-4224-8E23-1D1E0AA8ED43}" type="slidenum">
              <a:rPr lang="en-US" smtClean="0"/>
              <a:t>‹#›</a:t>
            </a:fld>
            <a:endParaRPr lang="en-US"/>
          </a:p>
        </p:txBody>
      </p:sp>
    </p:spTree>
    <p:extLst>
      <p:ext uri="{BB962C8B-B14F-4D97-AF65-F5344CB8AC3E}">
        <p14:creationId xmlns:p14="http://schemas.microsoft.com/office/powerpoint/2010/main" val="3778407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8054B7-207D-4636-AD36-29B0E2FB4B6B}" type="datetimeFigureOut">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D5AFA1-E043-4224-8E23-1D1E0AA8ED43}" type="slidenum">
              <a:rPr lang="en-US" smtClean="0"/>
              <a:t>‹#›</a:t>
            </a:fld>
            <a:endParaRPr lang="en-US"/>
          </a:p>
        </p:txBody>
      </p:sp>
    </p:spTree>
    <p:extLst>
      <p:ext uri="{BB962C8B-B14F-4D97-AF65-F5344CB8AC3E}">
        <p14:creationId xmlns:p14="http://schemas.microsoft.com/office/powerpoint/2010/main" val="397069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8054B7-207D-4636-AD36-29B0E2FB4B6B}"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D5AFA1-E043-4224-8E23-1D1E0AA8ED43}" type="slidenum">
              <a:rPr lang="en-US" smtClean="0"/>
              <a:t>‹#›</a:t>
            </a:fld>
            <a:endParaRPr lang="en-US"/>
          </a:p>
        </p:txBody>
      </p:sp>
    </p:spTree>
    <p:extLst>
      <p:ext uri="{BB962C8B-B14F-4D97-AF65-F5344CB8AC3E}">
        <p14:creationId xmlns:p14="http://schemas.microsoft.com/office/powerpoint/2010/main" val="40359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8054B7-207D-4636-AD36-29B0E2FB4B6B}" type="datetimeFigureOut">
              <a:rPr lang="en-US" smtClean="0"/>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D5AFA1-E043-4224-8E23-1D1E0AA8ED43}" type="slidenum">
              <a:rPr lang="en-US" smtClean="0"/>
              <a:t>‹#›</a:t>
            </a:fld>
            <a:endParaRPr lang="en-US"/>
          </a:p>
        </p:txBody>
      </p:sp>
    </p:spTree>
    <p:extLst>
      <p:ext uri="{BB962C8B-B14F-4D97-AF65-F5344CB8AC3E}">
        <p14:creationId xmlns:p14="http://schemas.microsoft.com/office/powerpoint/2010/main" val="454850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F8054B7-207D-4636-AD36-29B0E2FB4B6B}" type="datetimeFigureOut">
              <a:rPr lang="en-US" smtClean="0"/>
              <a:t>5/9/2023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5D5AFA1-E043-4224-8E23-1D1E0AA8ED43}" type="slidenum">
              <a:rPr lang="en-US" smtClean="0"/>
              <a:t>‹#›</a:t>
            </a:fld>
            <a:endParaRPr lang="en-US"/>
          </a:p>
        </p:txBody>
      </p:sp>
    </p:spTree>
    <p:extLst>
      <p:ext uri="{BB962C8B-B14F-4D97-AF65-F5344CB8AC3E}">
        <p14:creationId xmlns:p14="http://schemas.microsoft.com/office/powerpoint/2010/main" val="3115520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8054B7-207D-4636-AD36-29B0E2FB4B6B}"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5AFA1-E043-4224-8E23-1D1E0AA8ED43}" type="slidenum">
              <a:rPr lang="en-US" smtClean="0"/>
              <a:t>‹#›</a:t>
            </a:fld>
            <a:endParaRPr lang="en-US"/>
          </a:p>
        </p:txBody>
      </p:sp>
    </p:spTree>
    <p:extLst>
      <p:ext uri="{BB962C8B-B14F-4D97-AF65-F5344CB8AC3E}">
        <p14:creationId xmlns:p14="http://schemas.microsoft.com/office/powerpoint/2010/main" val="160998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F8054B7-207D-4636-AD36-29B0E2FB4B6B}" type="datetimeFigureOut">
              <a:rPr lang="en-US" smtClean="0"/>
              <a:t>5/9/2023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5D5AFA1-E043-4224-8E23-1D1E0AA8ED43}"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98192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175;p1">
            <a:extLst>
              <a:ext uri="{FF2B5EF4-FFF2-40B4-BE49-F238E27FC236}">
                <a16:creationId xmlns:a16="http://schemas.microsoft.com/office/drawing/2014/main" id="{660D97E9-3F57-17BA-AD2E-36E5DDF47733}"/>
              </a:ext>
            </a:extLst>
          </p:cNvPr>
          <p:cNvSpPr txBox="1"/>
          <p:nvPr/>
        </p:nvSpPr>
        <p:spPr>
          <a:xfrm>
            <a:off x="1707777" y="1791540"/>
            <a:ext cx="8856000" cy="240786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b="1" i="0"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B.Tech</a:t>
            </a:r>
            <a:r>
              <a:rPr lang="en-US" sz="3200" b="1" i="0"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External Project Evaluation, </a:t>
            </a:r>
            <a:r>
              <a:rPr lang="en-US" sz="3200" b="1" i="0"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VIIIth</a:t>
            </a:r>
            <a:r>
              <a:rPr lang="en-US" sz="3200" b="1" i="0"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Sem</a:t>
            </a:r>
          </a:p>
          <a:p>
            <a:pPr marL="0" marR="0" lvl="0" indent="0" algn="ctr" rtl="0">
              <a:lnSpc>
                <a:spcPct val="100000"/>
              </a:lnSpc>
              <a:spcBef>
                <a:spcPts val="0"/>
              </a:spcBef>
              <a:spcAft>
                <a:spcPts val="0"/>
              </a:spcAft>
              <a:buNone/>
            </a:pPr>
            <a:br>
              <a:rPr lang="en-US" sz="18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br>
            <a:r>
              <a:rPr lang="en-US" sz="20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Project Title- A SYBIL RESISTANT SCALABLE BLOCKCHAIN-TRUSTCHAIN</a:t>
            </a: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14" name="Google Shape;176;p1">
            <a:extLst>
              <a:ext uri="{FF2B5EF4-FFF2-40B4-BE49-F238E27FC236}">
                <a16:creationId xmlns:a16="http://schemas.microsoft.com/office/drawing/2014/main" id="{32C04B6A-FECF-9F21-7560-E3CB8AFAF856}"/>
              </a:ext>
            </a:extLst>
          </p:cNvPr>
          <p:cNvSpPr/>
          <p:nvPr/>
        </p:nvSpPr>
        <p:spPr>
          <a:xfrm>
            <a:off x="2122137" y="5494680"/>
            <a:ext cx="8077680" cy="1095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DEPARTMENT OF COMPUTER SCIENCE &amp; ENGINEERING</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SHARDA SCHOOL OF ENGINEERING AND TECHNOLOGY </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dirty="0">
                <a:latin typeface="Times New Roman"/>
                <a:ea typeface="Times New Roman"/>
                <a:cs typeface="Times New Roman"/>
                <a:sym typeface="Times New Roman"/>
              </a:rPr>
              <a:t>May </a:t>
            </a:r>
            <a:r>
              <a:rPr lang="en-US" sz="2200" b="0" i="0" u="none" strike="noStrike" cap="none" dirty="0">
                <a:solidFill>
                  <a:srgbClr val="000000"/>
                </a:solidFill>
                <a:latin typeface="Times New Roman"/>
                <a:ea typeface="Times New Roman"/>
                <a:cs typeface="Times New Roman"/>
                <a:sym typeface="Times New Roman"/>
              </a:rPr>
              <a:t>2022</a:t>
            </a:r>
            <a:endParaRPr sz="2200" b="0" i="0" u="none" strike="noStrike" cap="none" dirty="0">
              <a:solidFill>
                <a:schemeClr val="dk1"/>
              </a:solidFill>
              <a:latin typeface="Arial"/>
              <a:ea typeface="Arial"/>
              <a:cs typeface="Arial"/>
              <a:sym typeface="Arial"/>
            </a:endParaRPr>
          </a:p>
        </p:txBody>
      </p:sp>
      <p:sp>
        <p:nvSpPr>
          <p:cNvPr id="15" name="Google Shape;177;p1">
            <a:extLst>
              <a:ext uri="{FF2B5EF4-FFF2-40B4-BE49-F238E27FC236}">
                <a16:creationId xmlns:a16="http://schemas.microsoft.com/office/drawing/2014/main" id="{72CA4A2C-A987-76CA-0EE8-18B629ABC5C8}"/>
              </a:ext>
            </a:extLst>
          </p:cNvPr>
          <p:cNvSpPr/>
          <p:nvPr/>
        </p:nvSpPr>
        <p:spPr>
          <a:xfrm>
            <a:off x="1939256" y="3703500"/>
            <a:ext cx="3269305" cy="15769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Presented by :</a:t>
            </a:r>
          </a:p>
          <a:p>
            <a:pPr marL="0" marR="0" lvl="0" indent="0" algn="l" rtl="0">
              <a:lnSpc>
                <a:spcPct val="100000"/>
              </a:lnSpc>
              <a:spcBef>
                <a:spcPts val="0"/>
              </a:spcBef>
              <a:spcAft>
                <a:spcPts val="0"/>
              </a:spcAft>
              <a:buNone/>
            </a:pPr>
            <a:endPar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endParaRPr>
          </a:p>
          <a:p>
            <a:pPr marL="0" marR="0" lvl="0" indent="0" algn="l" rtl="0">
              <a:lnSpc>
                <a:spcPct val="100000"/>
              </a:lnSpc>
              <a:spcBef>
                <a:spcPts val="0"/>
              </a:spcBef>
              <a:spcAft>
                <a:spcPts val="0"/>
              </a:spcAft>
              <a:buNone/>
            </a:pPr>
            <a:r>
              <a:rPr lang="en-US" sz="1800" dirty="0">
                <a:solidFill>
                  <a:schemeClr val="tx1"/>
                </a:solidFill>
                <a:latin typeface="Times New Roman" panose="02020603050405020304" pitchFamily="18" charset="0"/>
                <a:ea typeface="Georgia"/>
                <a:cs typeface="Times New Roman" panose="02020603050405020304" pitchFamily="18" charset="0"/>
                <a:sym typeface="Georgia"/>
              </a:rPr>
              <a:t>Abhishek Kumar</a:t>
            </a: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 2019005482</a:t>
            </a:r>
            <a:endPar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endParaRPr>
          </a:p>
          <a:p>
            <a:pPr marL="0" marR="0" lvl="0" indent="0" algn="l" rtl="0">
              <a:lnSpc>
                <a:spcPct val="100000"/>
              </a:lnSpc>
              <a:spcBef>
                <a:spcPts val="0"/>
              </a:spcBef>
              <a:spcAft>
                <a:spcPts val="0"/>
              </a:spcAft>
              <a:buNone/>
            </a:pPr>
            <a:r>
              <a:rPr lang="en-US" dirty="0">
                <a:latin typeface="Times New Roman" panose="02020603050405020304" pitchFamily="18" charset="0"/>
                <a:cs typeface="Times New Roman" panose="02020603050405020304" pitchFamily="18" charset="0"/>
                <a:sym typeface="Georgia"/>
              </a:rPr>
              <a:t>Bashant Kumar Sah</a:t>
            </a:r>
            <a:r>
              <a:rPr lang="en-US" sz="1800" dirty="0">
                <a:solidFill>
                  <a:schemeClr val="tx1"/>
                </a:solidFill>
                <a:latin typeface="Times New Roman" panose="02020603050405020304" pitchFamily="18" charset="0"/>
                <a:cs typeface="Times New Roman" panose="02020603050405020304" pitchFamily="18" charset="0"/>
                <a:sym typeface="Georgia"/>
              </a:rPr>
              <a:t>, 201907919</a:t>
            </a:r>
          </a:p>
          <a:p>
            <a:pPr marL="0" marR="0" lvl="0" indent="0" algn="l" rtl="0">
              <a:lnSpc>
                <a:spcPct val="100000"/>
              </a:lnSpc>
              <a:spcBef>
                <a:spcPts val="0"/>
              </a:spcBef>
              <a:spcAft>
                <a:spcPts val="0"/>
              </a:spcAft>
              <a:buNone/>
            </a:pPr>
            <a:endParaRPr lang="en-IN" sz="1800" dirty="0">
              <a:solidFill>
                <a:schemeClr val="tx1"/>
              </a:solidFill>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sp>
        <p:nvSpPr>
          <p:cNvPr id="16" name="Google Shape;178;p1">
            <a:extLst>
              <a:ext uri="{FF2B5EF4-FFF2-40B4-BE49-F238E27FC236}">
                <a16:creationId xmlns:a16="http://schemas.microsoft.com/office/drawing/2014/main" id="{542BC7FD-F996-BD3C-C58C-86999B88123B}"/>
              </a:ext>
            </a:extLst>
          </p:cNvPr>
          <p:cNvSpPr/>
          <p:nvPr/>
        </p:nvSpPr>
        <p:spPr>
          <a:xfrm>
            <a:off x="7194177" y="3922920"/>
            <a:ext cx="27144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p:txBody>
      </p:sp>
      <p:sp>
        <p:nvSpPr>
          <p:cNvPr id="17" name="Google Shape;179;p1">
            <a:extLst>
              <a:ext uri="{FF2B5EF4-FFF2-40B4-BE49-F238E27FC236}">
                <a16:creationId xmlns:a16="http://schemas.microsoft.com/office/drawing/2014/main" id="{73BDD53F-55C2-DE50-1176-C6A93A3567A3}"/>
              </a:ext>
            </a:extLst>
          </p:cNvPr>
          <p:cNvSpPr/>
          <p:nvPr/>
        </p:nvSpPr>
        <p:spPr>
          <a:xfrm>
            <a:off x="7012336" y="4428360"/>
            <a:ext cx="3866873" cy="539844"/>
          </a:xfrm>
          <a:prstGeom prst="rect">
            <a:avLst/>
          </a:prstGeom>
          <a:noFill/>
          <a:ln>
            <a:noFill/>
          </a:ln>
        </p:spPr>
        <p:txBody>
          <a:bodyPr spcFirstLastPara="1" wrap="square" lIns="90000" tIns="45000" rIns="90000" bIns="45000" anchor="t" anchorCtr="0">
            <a:noAutofit/>
          </a:bodyPr>
          <a:lstStyle/>
          <a:p>
            <a:pPr marL="213360" marR="434340" algn="just">
              <a:spcAft>
                <a:spcPts val="0"/>
              </a:spcAft>
            </a:pPr>
            <a:endParaRPr lang="en-US" sz="1800" dirty="0">
              <a:effectLst/>
              <a:latin typeface="Times New Roman" panose="02020603050405020304" pitchFamily="18" charset="0"/>
              <a:ea typeface="Times New Roman" panose="02020603050405020304" pitchFamily="18" charset="0"/>
            </a:endParaRPr>
          </a:p>
        </p:txBody>
      </p:sp>
      <p:sp>
        <p:nvSpPr>
          <p:cNvPr id="18" name="Google Shape;180;p1">
            <a:extLst>
              <a:ext uri="{FF2B5EF4-FFF2-40B4-BE49-F238E27FC236}">
                <a16:creationId xmlns:a16="http://schemas.microsoft.com/office/drawing/2014/main" id="{87A3DAE2-0E9E-DA88-9BF5-A8136C83A92D}"/>
              </a:ext>
            </a:extLst>
          </p:cNvPr>
          <p:cNvSpPr txBox="1"/>
          <p:nvPr/>
        </p:nvSpPr>
        <p:spPr>
          <a:xfrm>
            <a:off x="8032257" y="64933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Calibri"/>
                <a:ea typeface="Calibri"/>
                <a:cs typeface="Calibri"/>
                <a:sym typeface="Calibri"/>
              </a:rPr>
              <a:pPr marL="0" marR="0" lvl="0" indent="0" algn="r" rtl="0">
                <a:lnSpc>
                  <a:spcPct val="100000"/>
                </a:lnSpc>
                <a:spcBef>
                  <a:spcPts val="0"/>
                </a:spcBef>
                <a:spcAft>
                  <a:spcPts val="0"/>
                </a:spcAft>
                <a:buNone/>
              </a:pPr>
              <a:t>1</a:t>
            </a:fld>
            <a:endParaRPr sz="1200" b="0" i="0" u="none" strike="noStrike" cap="none" dirty="0">
              <a:solidFill>
                <a:schemeClr val="dk1"/>
              </a:solidFill>
              <a:latin typeface="Times New Roman"/>
              <a:ea typeface="Times New Roman"/>
              <a:cs typeface="Times New Roman"/>
              <a:sym typeface="Times New Roman"/>
            </a:endParaRPr>
          </a:p>
        </p:txBody>
      </p:sp>
      <p:sp>
        <p:nvSpPr>
          <p:cNvPr id="19" name="Google Shape;181;p1">
            <a:extLst>
              <a:ext uri="{FF2B5EF4-FFF2-40B4-BE49-F238E27FC236}">
                <a16:creationId xmlns:a16="http://schemas.microsoft.com/office/drawing/2014/main" id="{68BF6F8A-6646-ADB4-2112-E3B80BC440E8}"/>
              </a:ext>
            </a:extLst>
          </p:cNvPr>
          <p:cNvSpPr/>
          <p:nvPr/>
        </p:nvSpPr>
        <p:spPr>
          <a:xfrm>
            <a:off x="1634697" y="-7560"/>
            <a:ext cx="304560" cy="30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182;p1">
            <a:extLst>
              <a:ext uri="{FF2B5EF4-FFF2-40B4-BE49-F238E27FC236}">
                <a16:creationId xmlns:a16="http://schemas.microsoft.com/office/drawing/2014/main" id="{68DE846C-2444-1968-584A-4166E6385F4B}"/>
              </a:ext>
            </a:extLst>
          </p:cNvPr>
          <p:cNvPicPr preferRelativeResize="0"/>
          <p:nvPr/>
        </p:nvPicPr>
        <p:blipFill rotWithShape="1">
          <a:blip r:embed="rId2">
            <a:alphaModFix/>
          </a:blip>
          <a:srcRect l="35533"/>
          <a:stretch/>
        </p:blipFill>
        <p:spPr>
          <a:xfrm>
            <a:off x="4313662" y="570780"/>
            <a:ext cx="3564676" cy="1500120"/>
          </a:xfrm>
          <a:prstGeom prst="rect">
            <a:avLst/>
          </a:prstGeom>
          <a:noFill/>
          <a:ln>
            <a:noFill/>
          </a:ln>
        </p:spPr>
      </p:pic>
      <p:sp>
        <p:nvSpPr>
          <p:cNvPr id="21" name="TextBox 20">
            <a:extLst>
              <a:ext uri="{FF2B5EF4-FFF2-40B4-BE49-F238E27FC236}">
                <a16:creationId xmlns:a16="http://schemas.microsoft.com/office/drawing/2014/main" id="{A72FE18A-8F6A-1E7E-97C5-87AA500E1393}"/>
              </a:ext>
            </a:extLst>
          </p:cNvPr>
          <p:cNvSpPr txBox="1"/>
          <p:nvPr/>
        </p:nvSpPr>
        <p:spPr>
          <a:xfrm>
            <a:off x="6748929" y="3565440"/>
            <a:ext cx="3814848" cy="1754326"/>
          </a:xfrm>
          <a:prstGeom prst="rect">
            <a:avLst/>
          </a:prstGeom>
          <a:noFill/>
        </p:spPr>
        <p:txBody>
          <a:bodyPr wrap="square">
            <a:sp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Under the Supervision of:-</a:t>
            </a:r>
            <a:endParaRPr lang="en-US" sz="1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endParaRPr>
          </a:p>
          <a:p>
            <a:pPr marL="213360" marR="434340" algn="ctr">
              <a:spcAft>
                <a:spcPts val="0"/>
              </a:spcAft>
            </a:pPr>
            <a:r>
              <a:rPr lang="en-IN" sz="1800" dirty="0">
                <a:effectLst/>
                <a:latin typeface="Times New Roman" panose="02020603050405020304" pitchFamily="18" charset="0"/>
                <a:ea typeface="Times New Roman" panose="02020603050405020304" pitchFamily="18" charset="0"/>
              </a:rPr>
              <a:t>Mr. TUSHAR MEHROTRA</a:t>
            </a:r>
          </a:p>
          <a:p>
            <a:pPr marL="213360" marR="434340" algn="ctr">
              <a:spcAft>
                <a:spcPts val="0"/>
              </a:spcAft>
            </a:pPr>
            <a:r>
              <a:rPr lang="en-IN" dirty="0">
                <a:solidFill>
                  <a:srgbClr val="000000"/>
                </a:solidFill>
                <a:latin typeface="Times New Roman" panose="02020603050405020304" pitchFamily="18" charset="0"/>
                <a:ea typeface="Times New Roman" panose="02020603050405020304" pitchFamily="18" charset="0"/>
              </a:rPr>
              <a:t>Assistant professor, </a:t>
            </a:r>
          </a:p>
          <a:p>
            <a:pPr marL="213360" marR="434340" algn="ctr">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Sharda University, Gr. Noida</a:t>
            </a:r>
            <a:endParaRPr lang="en-US" sz="1800" dirty="0">
              <a:effectLst/>
              <a:latin typeface="Times New Roman" panose="02020603050405020304" pitchFamily="18" charset="0"/>
              <a:ea typeface="Times New Roman" panose="02020603050405020304" pitchFamily="18" charset="0"/>
            </a:endParaRPr>
          </a:p>
          <a:p>
            <a:pPr marL="0" marR="0" lvl="0" indent="0" algn="l" rtl="0">
              <a:lnSpc>
                <a:spcPct val="100000"/>
              </a:lnSpc>
              <a:spcBef>
                <a:spcPts val="0"/>
              </a:spcBef>
              <a:spcAft>
                <a:spcPts val="0"/>
              </a:spcAft>
              <a:buNone/>
            </a:pP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112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FBFEC-1899-0D20-A39F-23009CCB6244}"/>
              </a:ext>
            </a:extLst>
          </p:cNvPr>
          <p:cNvSpPr txBox="1"/>
          <p:nvPr/>
        </p:nvSpPr>
        <p:spPr>
          <a:xfrm>
            <a:off x="4177832" y="652947"/>
            <a:ext cx="5907181" cy="646331"/>
          </a:xfrm>
          <a:prstGeom prst="rect">
            <a:avLst/>
          </a:prstGeom>
          <a:noFill/>
        </p:spPr>
        <p:txBody>
          <a:bodyPr wrap="square">
            <a:spAutoFit/>
          </a:bodyPr>
          <a:lstStyle/>
          <a:p>
            <a:pPr marR="0" algn="l" rtl="0" fontAlgn="t">
              <a:spcBef>
                <a:spcPts val="0"/>
              </a:spcBef>
              <a:spcAft>
                <a:spcPts val="0"/>
              </a:spcAft>
            </a:pPr>
            <a:r>
              <a:rPr lang="en-US" sz="36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Literature Survey</a:t>
            </a:r>
          </a:p>
        </p:txBody>
      </p:sp>
      <p:graphicFrame>
        <p:nvGraphicFramePr>
          <p:cNvPr id="2" name="Group 2">
            <a:extLst>
              <a:ext uri="{FF2B5EF4-FFF2-40B4-BE49-F238E27FC236}">
                <a16:creationId xmlns:a16="http://schemas.microsoft.com/office/drawing/2014/main" id="{BA76E241-48F2-7EE9-4E8D-E7D6282349B4}"/>
              </a:ext>
            </a:extLst>
          </p:cNvPr>
          <p:cNvGraphicFramePr>
            <a:graphicFrameLocks noGrp="1"/>
          </p:cNvGraphicFramePr>
          <p:nvPr>
            <p:extLst>
              <p:ext uri="{D42A27DB-BD31-4B8C-83A1-F6EECF244321}">
                <p14:modId xmlns:p14="http://schemas.microsoft.com/office/powerpoint/2010/main" val="1301467435"/>
              </p:ext>
            </p:extLst>
          </p:nvPr>
        </p:nvGraphicFramePr>
        <p:xfrm>
          <a:off x="556393" y="1543968"/>
          <a:ext cx="11264900" cy="4444570"/>
        </p:xfrm>
        <a:graphic>
          <a:graphicData uri="http://schemas.openxmlformats.org/drawingml/2006/table">
            <a:tbl>
              <a:tblPr/>
              <a:tblGrid>
                <a:gridCol w="820738">
                  <a:extLst>
                    <a:ext uri="{9D8B030D-6E8A-4147-A177-3AD203B41FA5}">
                      <a16:colId xmlns:a16="http://schemas.microsoft.com/office/drawing/2014/main" val="2693610315"/>
                    </a:ext>
                  </a:extLst>
                </a:gridCol>
                <a:gridCol w="2332037">
                  <a:extLst>
                    <a:ext uri="{9D8B030D-6E8A-4147-A177-3AD203B41FA5}">
                      <a16:colId xmlns:a16="http://schemas.microsoft.com/office/drawing/2014/main" val="709739665"/>
                    </a:ext>
                  </a:extLst>
                </a:gridCol>
                <a:gridCol w="1774825">
                  <a:extLst>
                    <a:ext uri="{9D8B030D-6E8A-4147-A177-3AD203B41FA5}">
                      <a16:colId xmlns:a16="http://schemas.microsoft.com/office/drawing/2014/main" val="3939445491"/>
                    </a:ext>
                  </a:extLst>
                </a:gridCol>
                <a:gridCol w="2448623">
                  <a:extLst>
                    <a:ext uri="{9D8B030D-6E8A-4147-A177-3AD203B41FA5}">
                      <a16:colId xmlns:a16="http://schemas.microsoft.com/office/drawing/2014/main" val="2148636411"/>
                    </a:ext>
                  </a:extLst>
                </a:gridCol>
                <a:gridCol w="2132902">
                  <a:extLst>
                    <a:ext uri="{9D8B030D-6E8A-4147-A177-3AD203B41FA5}">
                      <a16:colId xmlns:a16="http://schemas.microsoft.com/office/drawing/2014/main" val="2434546742"/>
                    </a:ext>
                  </a:extLst>
                </a:gridCol>
                <a:gridCol w="1755775">
                  <a:extLst>
                    <a:ext uri="{9D8B030D-6E8A-4147-A177-3AD203B41FA5}">
                      <a16:colId xmlns:a16="http://schemas.microsoft.com/office/drawing/2014/main" val="196213129"/>
                    </a:ext>
                  </a:extLst>
                </a:gridCol>
              </a:tblGrid>
              <a:tr h="2488770">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7</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Yadav et </a:t>
                      </a:r>
                      <a:r>
                        <a:rPr kumimoji="0" lang="en-US" altLang="en-US" sz="1200" b="0" i="0" u="none" strike="noStrike" cap="none" normalizeH="0" baseline="0" dirty="0" err="1">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al.”The</a:t>
                      </a:r>
                      <a:r>
                        <a:rPr kumimoji="0" lang="en-US" altLang="en-US" sz="1200" b="0" i="0" u="none" strike="noStrike" cap="none" normalizeH="0" baseline="0" dirty="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 efficient consensus algorithm for land record management system</a:t>
                      </a: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 “ 2021</a:t>
                      </a:r>
                      <a:endParaRPr kumimoji="0" lang="en-US" altLang="en-US" sz="1200" b="0" i="0" u="none" strike="noStrike" cap="none" normalizeH="0" baseline="0" dirty="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It is built on blockchain technology, with the goal of streamlining the registration process by bringing all registrar offices under one framework.</a:t>
                      </a:r>
                      <a:endParaRPr kumimoji="0" lang="en-US" altLang="en-US" sz="1200" b="0" i="0" u="none" strike="noStrike" cap="none" normalizeH="0" baseline="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Let’s start with some notation that makes it possible to treat a transaction as</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ts val="120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1.The round-robin consensus algorithm and our modified round-robin consensus method have been compared. 2.Our Property Registry Transaction System has operated successfully on a number of hosts.</a:t>
                      </a: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In this work, two consensus techniques for the IPFS-based property registration transaction system are compared.We have used IPFS to build blockchain on several hosts in order to do this.</a:t>
                      </a:r>
                      <a:endParaRPr kumimoji="0" lang="en-US" altLang="en-US" sz="1200" b="0" i="0" u="none" strike="noStrike" cap="none" normalizeH="0" baseline="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extLst>
                  <a:ext uri="{0D108BD9-81ED-4DB2-BD59-A6C34878D82A}">
                    <a16:rowId xmlns:a16="http://schemas.microsoft.com/office/drawing/2014/main" val="2525872202"/>
                  </a:ext>
                </a:extLst>
              </a:tr>
              <a:tr h="1955800">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8</a:t>
                      </a:r>
                      <a:endParaRPr kumimoji="0" lang="en-US" altLang="en-US" sz="1200" b="0" i="0" u="none" strike="noStrike" cap="none" normalizeH="0" baseline="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Malik et </a:t>
                      </a:r>
                      <a:r>
                        <a:rPr kumimoji="0" lang="en-US" altLang="en-US" sz="1200" b="0" i="0" u="none" strike="noStrike" cap="none" normalizeH="0" baseline="0" dirty="0" err="1">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al.”Trust</a:t>
                      </a:r>
                      <a:r>
                        <a:rPr kumimoji="0" lang="en-US" altLang="en-US" sz="1200" b="0" i="0" u="none" strike="noStrike" cap="none" normalizeH="0" baseline="0" dirty="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 chain: Trust management in blockchain and </a:t>
                      </a:r>
                      <a:r>
                        <a:rPr kumimoji="0" lang="en-US" altLang="en-US" sz="1200" b="0" i="0" u="none" strike="noStrike" cap="none" normalizeH="0" baseline="0" dirty="0" err="1">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iot</a:t>
                      </a:r>
                      <a:r>
                        <a:rPr kumimoji="0" lang="en-US" altLang="en-US" sz="1200" b="0" i="0" u="none" strike="noStrike" cap="none" normalizeH="0" baseline="0" dirty="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 supported supply chains</a:t>
                      </a: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 “ 2019</a:t>
                      </a:r>
                      <a:endParaRPr kumimoji="0" lang="en-US" altLang="en-US" sz="1200" b="0" i="0" u="none" strike="noStrike" cap="none" normalizeH="0" baseline="0" dirty="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Among these technologies, statistical reasoning was frequently utilised to clarify data-driven conclusions. Later, we witnessed the rise of association rule mining and online analytical processing (OLAP), both of which have distinct purposes and goals.</a:t>
                      </a:r>
                      <a:endParaRPr kumimoji="0" lang="en-US" altLang="en-US" sz="1200" b="0" i="0" u="none" strike="noStrike" cap="none" normalizeH="0" baseline="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8191B"/>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we propose TrustChain, as a three-layered trust management framework which uses a consortium blockchain to track interactions among supply chain participants and to dynamically assign trust and reputation scores based on these interactions.</a:t>
                      </a:r>
                      <a:endParaRPr kumimoji="0" lang="en-US" altLang="en-US" sz="1200" b="0" i="0" u="none" strike="noStrike" cap="none" normalizeH="0" baseline="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The reputation-based market segmentation and priority-value-order processes, which provide high-reputation sellers access to more and better offers from buyers and also let buyers sort offers based on reputation and price, increase the system's effectiveness.</a:t>
                      </a:r>
                      <a:endParaRPr kumimoji="0" lang="en-US" altLang="en-US" sz="1200" b="0" i="0" u="none" strike="noStrike" cap="none" normalizeH="0" baseline="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The framework also offers a reputation model that is asset- and agent-based, enables smart contracts for automation and efficiency, and may assign participants to different products with different reputations.</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extLst>
                  <a:ext uri="{0D108BD9-81ED-4DB2-BD59-A6C34878D82A}">
                    <a16:rowId xmlns:a16="http://schemas.microsoft.com/office/drawing/2014/main" val="158152411"/>
                  </a:ext>
                </a:extLst>
              </a:tr>
            </a:tbl>
          </a:graphicData>
        </a:graphic>
      </p:graphicFrame>
    </p:spTree>
    <p:extLst>
      <p:ext uri="{BB962C8B-B14F-4D97-AF65-F5344CB8AC3E}">
        <p14:creationId xmlns:p14="http://schemas.microsoft.com/office/powerpoint/2010/main" val="4256256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FBFEC-1899-0D20-A39F-23009CCB6244}"/>
              </a:ext>
            </a:extLst>
          </p:cNvPr>
          <p:cNvSpPr txBox="1"/>
          <p:nvPr/>
        </p:nvSpPr>
        <p:spPr>
          <a:xfrm>
            <a:off x="4177832" y="652947"/>
            <a:ext cx="5907181" cy="646331"/>
          </a:xfrm>
          <a:prstGeom prst="rect">
            <a:avLst/>
          </a:prstGeom>
          <a:noFill/>
        </p:spPr>
        <p:txBody>
          <a:bodyPr wrap="square">
            <a:spAutoFit/>
          </a:bodyPr>
          <a:lstStyle/>
          <a:p>
            <a:pPr marR="0" algn="l" rtl="0" fontAlgn="t">
              <a:spcBef>
                <a:spcPts val="0"/>
              </a:spcBef>
              <a:spcAft>
                <a:spcPts val="0"/>
              </a:spcAft>
            </a:pPr>
            <a:r>
              <a:rPr lang="en-US" sz="36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Literature Survey</a:t>
            </a:r>
          </a:p>
        </p:txBody>
      </p:sp>
      <p:graphicFrame>
        <p:nvGraphicFramePr>
          <p:cNvPr id="2" name="Group 2">
            <a:extLst>
              <a:ext uri="{FF2B5EF4-FFF2-40B4-BE49-F238E27FC236}">
                <a16:creationId xmlns:a16="http://schemas.microsoft.com/office/drawing/2014/main" id="{ED1F36E7-45BE-2B06-97B8-6BF945702DEA}"/>
              </a:ext>
            </a:extLst>
          </p:cNvPr>
          <p:cNvGraphicFramePr>
            <a:graphicFrameLocks noGrp="1"/>
          </p:cNvGraphicFramePr>
          <p:nvPr>
            <p:extLst>
              <p:ext uri="{D42A27DB-BD31-4B8C-83A1-F6EECF244321}">
                <p14:modId xmlns:p14="http://schemas.microsoft.com/office/powerpoint/2010/main" val="146811124"/>
              </p:ext>
            </p:extLst>
          </p:nvPr>
        </p:nvGraphicFramePr>
        <p:xfrm>
          <a:off x="357188" y="1393826"/>
          <a:ext cx="11479212" cy="4510948"/>
        </p:xfrm>
        <a:graphic>
          <a:graphicData uri="http://schemas.openxmlformats.org/drawingml/2006/table">
            <a:tbl>
              <a:tblPr/>
              <a:tblGrid>
                <a:gridCol w="836612">
                  <a:extLst>
                    <a:ext uri="{9D8B030D-6E8A-4147-A177-3AD203B41FA5}">
                      <a16:colId xmlns:a16="http://schemas.microsoft.com/office/drawing/2014/main" val="3628002664"/>
                    </a:ext>
                  </a:extLst>
                </a:gridCol>
                <a:gridCol w="2376488">
                  <a:extLst>
                    <a:ext uri="{9D8B030D-6E8A-4147-A177-3AD203B41FA5}">
                      <a16:colId xmlns:a16="http://schemas.microsoft.com/office/drawing/2014/main" val="2004529123"/>
                    </a:ext>
                  </a:extLst>
                </a:gridCol>
                <a:gridCol w="1808162">
                  <a:extLst>
                    <a:ext uri="{9D8B030D-6E8A-4147-A177-3AD203B41FA5}">
                      <a16:colId xmlns:a16="http://schemas.microsoft.com/office/drawing/2014/main" val="3074128661"/>
                    </a:ext>
                  </a:extLst>
                </a:gridCol>
                <a:gridCol w="2921000">
                  <a:extLst>
                    <a:ext uri="{9D8B030D-6E8A-4147-A177-3AD203B41FA5}">
                      <a16:colId xmlns:a16="http://schemas.microsoft.com/office/drawing/2014/main" val="1619579864"/>
                    </a:ext>
                  </a:extLst>
                </a:gridCol>
                <a:gridCol w="1747838">
                  <a:extLst>
                    <a:ext uri="{9D8B030D-6E8A-4147-A177-3AD203B41FA5}">
                      <a16:colId xmlns:a16="http://schemas.microsoft.com/office/drawing/2014/main" val="4105679175"/>
                    </a:ext>
                  </a:extLst>
                </a:gridCol>
                <a:gridCol w="1789112">
                  <a:extLst>
                    <a:ext uri="{9D8B030D-6E8A-4147-A177-3AD203B41FA5}">
                      <a16:colId xmlns:a16="http://schemas.microsoft.com/office/drawing/2014/main" val="460003337"/>
                    </a:ext>
                  </a:extLst>
                </a:gridCol>
              </a:tblGrid>
              <a:tr h="1489361">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9</a:t>
                      </a:r>
                      <a:endParaRPr kumimoji="0" lang="en-US" altLang="en-US" sz="1200" b="0" i="0" u="none" strike="noStrike" cap="none" normalizeH="0" baseline="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Kaboli et al. ”An experimental study of the relationship between trust and inventory replenishment in triadic supply chain</a:t>
                      </a: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 “ 2012</a:t>
                      </a:r>
                      <a:endParaRPr kumimoji="0" lang="en-US" altLang="en-US" sz="1200" b="0" i="0" u="none" strike="noStrike" cap="none" normalizeH="0" baseline="0" dirty="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We take into account two different kinds of trust: customer and supplier trust.</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C4044"/>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We investigate the </a:t>
                      </a:r>
                      <a:r>
                        <a:rPr kumimoji="0" lang="en-US" altLang="en-US" sz="1200" b="0" i="0" u="none" strike="noStrike" cap="none" normalizeH="0" baseline="0">
                          <a:ln>
                            <a:noFill/>
                          </a:ln>
                          <a:solidFill>
                            <a:srgbClr val="4D5055"/>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relationship between trust</a:t>
                      </a:r>
                      <a:r>
                        <a:rPr kumimoji="0" lang="en-US" altLang="en-US" sz="1200" b="0" i="0" u="none" strike="noStrike" cap="none" normalizeH="0" baseline="0">
                          <a:ln>
                            <a:noFill/>
                          </a:ln>
                          <a:solidFill>
                            <a:srgbClr val="3C4044"/>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 and </a:t>
                      </a:r>
                      <a:r>
                        <a:rPr kumimoji="0" lang="en-US" altLang="en-US" sz="1200" b="0" i="0" u="none" strike="noStrike" cap="none" normalizeH="0" baseline="0">
                          <a:ln>
                            <a:noFill/>
                          </a:ln>
                          <a:solidFill>
                            <a:srgbClr val="4D5055"/>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inventory replenishment</a:t>
                      </a:r>
                      <a:r>
                        <a:rPr kumimoji="0" lang="en-US" altLang="en-US" sz="1200" b="0" i="0" u="none" strike="noStrike" cap="none" normalizeH="0" baseline="0">
                          <a:ln>
                            <a:noFill/>
                          </a:ln>
                          <a:solidFill>
                            <a:srgbClr val="3C4044"/>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 decision indicators in a </a:t>
                      </a:r>
                      <a:r>
                        <a:rPr kumimoji="0" lang="en-US" altLang="en-US" sz="1200" b="0" i="0" u="none" strike="noStrike" cap="none" normalizeH="0" baseline="0">
                          <a:ln>
                            <a:noFill/>
                          </a:ln>
                          <a:solidFill>
                            <a:srgbClr val="4D5055"/>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triadic</a:t>
                      </a:r>
                      <a:r>
                        <a:rPr kumimoji="0" lang="en-US" altLang="en-US" sz="1200" b="0" i="0" u="none" strike="noStrike" cap="none" normalizeH="0" baseline="0">
                          <a:ln>
                            <a:noFill/>
                          </a:ln>
                          <a:solidFill>
                            <a:srgbClr val="3C4044"/>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 (three-echelon) serial </a:t>
                      </a:r>
                      <a:r>
                        <a:rPr kumimoji="0" lang="en-US" altLang="en-US" sz="1200" b="0" i="0" u="none" strike="noStrike" cap="none" normalizeH="0" baseline="0">
                          <a:ln>
                            <a:noFill/>
                          </a:ln>
                          <a:solidFill>
                            <a:srgbClr val="4D5055"/>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supply</a:t>
                      </a:r>
                      <a:r>
                        <a:rPr kumimoji="0" lang="en-US" altLang="en-US" sz="1200" b="0" i="0" u="none" strike="noStrike" cap="none" normalizeH="0" baseline="0">
                          <a:ln>
                            <a:noFill/>
                          </a:ln>
                          <a:solidFill>
                            <a:srgbClr val="3C4044"/>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 chain</a:t>
                      </a:r>
                      <a:endParaRPr kumimoji="0" lang="en-US" altLang="en-US" sz="1200" b="0" i="0" u="none" strike="noStrike" cap="none" normalizeH="0" baseline="0">
                        <a:ln>
                          <a:noFill/>
                        </a:ln>
                        <a:solidFill>
                          <a:srgbClr val="4D5055"/>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order size and the interval between orders The findings show that retailers interpret weak market demand as erratic swing orders, which increases the unpredictability of order quantity and turnaround time.</a:t>
                      </a:r>
                      <a:endParaRPr kumimoji="0" lang="en-US" altLang="en-US" sz="1200" b="0" i="0" u="none" strike="noStrike" cap="none" normalizeH="0" baseline="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Second, take into account the dynamics of trust in the game and the link between trust and the choice to replenish inventory, which hasn't been well explored in previous studies</a:t>
                      </a:r>
                      <a:endParaRPr kumimoji="0" lang="en-US" altLang="en-US" sz="1200" b="0" i="0" u="none" strike="noStrike" cap="none" normalizeH="0" baseline="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extLst>
                  <a:ext uri="{0D108BD9-81ED-4DB2-BD59-A6C34878D82A}">
                    <a16:rowId xmlns:a16="http://schemas.microsoft.com/office/drawing/2014/main" val="936407613"/>
                  </a:ext>
                </a:extLst>
              </a:tr>
              <a:tr h="2814228">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10</a:t>
                      </a:r>
                      <a:endParaRPr kumimoji="0" lang="en-US" altLang="en-US" sz="1200" b="0" i="0" u="none" strike="noStrike" cap="none" normalizeH="0" baseline="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Nicolas et al.”Blockchain software patterns for the design of decentralized applications</a:t>
                      </a:r>
                      <a:r>
                        <a:rPr kumimoji="0" lang="en-US" altLang="en-US" sz="1200" b="0" i="0" u="none" strike="noStrike" cap="none" normalizeH="0" baseline="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 “ 2022</a:t>
                      </a:r>
                      <a:endParaRPr kumimoji="0" lang="en-US" altLang="en-US" sz="1200" b="0" i="0" u="none" strike="noStrike" cap="none" normalizeH="0" baseline="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the help of a network of peers, each of whom has a copy of the ledger, the blockchain technology is a distributed ledger made up of blocks.</a:t>
                      </a:r>
                      <a:endParaRPr kumimoji="0" lang="en-US" altLang="en-US" sz="1200" b="0" i="0" u="none" strike="noStrike" cap="none" normalizeH="0" baseline="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32323"/>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blockchain qualities can also be liabilities, depending on the context. The transparency and immutability of a blockchain can put personal or confidential data at risk. Even encrypted, it is unsure if the data are safe because of potential advances in data decryption or key leakage.</a:t>
                      </a:r>
                      <a:endParaRPr kumimoji="0" lang="en-US" altLang="en-US" sz="1200" b="0" i="0" u="none" strike="noStrike" cap="none" normalizeH="0" baseline="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The second subcategory compiles seven patterns that control and store data off-chain while adding a second degree of security utilising blockchain technology.</a:t>
                      </a:r>
                      <a:endParaRPr kumimoji="0" lang="en-US" altLang="en-US" sz="1200" b="0" i="0" u="none" strike="noStrike" cap="none" normalizeH="0" baseline="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This study also advances the state of the art for blockchain-based patterns by developing a taxonomy that will aid in </a:t>
                      </a:r>
                      <a:r>
                        <a:rPr kumimoji="0" lang="en-US" altLang="en-US" sz="1200" b="0" i="0" u="none" strike="noStrike" cap="none" normalizeH="0" baseline="0" dirty="0" err="1">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categorising</a:t>
                      </a: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 newly developed patterns, mapping and describing the body of literature on blockchain-based patterns within the taxonomy, and identifying research gaps that could be filled in future studies.</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extLst>
                  <a:ext uri="{0D108BD9-81ED-4DB2-BD59-A6C34878D82A}">
                    <a16:rowId xmlns:a16="http://schemas.microsoft.com/office/drawing/2014/main" val="2037296431"/>
                  </a:ext>
                </a:extLst>
              </a:tr>
            </a:tbl>
          </a:graphicData>
        </a:graphic>
      </p:graphicFrame>
    </p:spTree>
    <p:extLst>
      <p:ext uri="{BB962C8B-B14F-4D97-AF65-F5344CB8AC3E}">
        <p14:creationId xmlns:p14="http://schemas.microsoft.com/office/powerpoint/2010/main" val="2539186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FBFEC-1899-0D20-A39F-23009CCB6244}"/>
              </a:ext>
            </a:extLst>
          </p:cNvPr>
          <p:cNvSpPr txBox="1"/>
          <p:nvPr/>
        </p:nvSpPr>
        <p:spPr>
          <a:xfrm>
            <a:off x="2447365" y="733629"/>
            <a:ext cx="7516905" cy="646331"/>
          </a:xfrm>
          <a:prstGeom prst="rect">
            <a:avLst/>
          </a:prstGeom>
          <a:noFill/>
        </p:spPr>
        <p:txBody>
          <a:bodyPr wrap="square">
            <a:spAutoFit/>
          </a:bodyPr>
          <a:lstStyle/>
          <a:p>
            <a:pPr marR="0" algn="l" rtl="0" fontAlgn="t">
              <a:spcBef>
                <a:spcPts val="0"/>
              </a:spcBef>
              <a:spcAft>
                <a:spcPts val="0"/>
              </a:spcAft>
            </a:pPr>
            <a: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Workload distribution / Team Work</a:t>
            </a:r>
          </a:p>
        </p:txBody>
      </p:sp>
      <p:graphicFrame>
        <p:nvGraphicFramePr>
          <p:cNvPr id="2" name="Table 4">
            <a:extLst>
              <a:ext uri="{FF2B5EF4-FFF2-40B4-BE49-F238E27FC236}">
                <a16:creationId xmlns:a16="http://schemas.microsoft.com/office/drawing/2014/main" id="{48344D95-413C-EF47-9C81-602F46A35564}"/>
              </a:ext>
            </a:extLst>
          </p:cNvPr>
          <p:cNvGraphicFramePr>
            <a:graphicFrameLocks noGrp="1"/>
          </p:cNvGraphicFramePr>
          <p:nvPr>
            <p:extLst>
              <p:ext uri="{D42A27DB-BD31-4B8C-83A1-F6EECF244321}">
                <p14:modId xmlns:p14="http://schemas.microsoft.com/office/powerpoint/2010/main" val="2632181102"/>
              </p:ext>
            </p:extLst>
          </p:nvPr>
        </p:nvGraphicFramePr>
        <p:xfrm>
          <a:off x="2054577" y="2249997"/>
          <a:ext cx="7909693" cy="2762953"/>
        </p:xfrm>
        <a:graphic>
          <a:graphicData uri="http://schemas.openxmlformats.org/drawingml/2006/table">
            <a:tbl>
              <a:tblPr firstRow="1" bandRow="1"/>
              <a:tblGrid>
                <a:gridCol w="801264">
                  <a:extLst>
                    <a:ext uri="{9D8B030D-6E8A-4147-A177-3AD203B41FA5}">
                      <a16:colId xmlns:a16="http://schemas.microsoft.com/office/drawing/2014/main" val="1431213677"/>
                    </a:ext>
                  </a:extLst>
                </a:gridCol>
                <a:gridCol w="2667627">
                  <a:extLst>
                    <a:ext uri="{9D8B030D-6E8A-4147-A177-3AD203B41FA5}">
                      <a16:colId xmlns:a16="http://schemas.microsoft.com/office/drawing/2014/main" val="1756602704"/>
                    </a:ext>
                  </a:extLst>
                </a:gridCol>
                <a:gridCol w="4440802">
                  <a:extLst>
                    <a:ext uri="{9D8B030D-6E8A-4147-A177-3AD203B41FA5}">
                      <a16:colId xmlns:a16="http://schemas.microsoft.com/office/drawing/2014/main" val="3366958435"/>
                    </a:ext>
                  </a:extLst>
                </a:gridCol>
              </a:tblGrid>
              <a:tr h="859852">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S.N.</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Name of Student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Assigned Role</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4220617083"/>
                  </a:ext>
                </a:extLst>
              </a:tr>
              <a:tr h="82877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1.</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Abhishek Kumar</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Implementation of Project, Module Designing, Review Paper </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3696606111"/>
                  </a:ext>
                </a:extLst>
              </a:tr>
              <a:tr h="107433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Bashant Kumar Sah</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anose="02020603050405020304" pitchFamily="18" charset="0"/>
                          <a:cs typeface="Times New Roman" panose="02020603050405020304" pitchFamily="18" charset="0"/>
                        </a:rPr>
                        <a:t>Research work, Research paper</a:t>
                      </a:r>
                    </a:p>
                    <a:p>
                      <a:endParaRPr lang="en-US" sz="1600" dirty="0">
                        <a:latin typeface="Times New Roman" panose="02020603050405020304" pitchFamily="18" charset="0"/>
                        <a:cs typeface="Times New Roman" panose="02020603050405020304" pitchFamily="18" charset="0"/>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3422920726"/>
                  </a:ext>
                </a:extLst>
              </a:tr>
            </a:tbl>
          </a:graphicData>
        </a:graphic>
      </p:graphicFrame>
    </p:spTree>
    <p:extLst>
      <p:ext uri="{BB962C8B-B14F-4D97-AF65-F5344CB8AC3E}">
        <p14:creationId xmlns:p14="http://schemas.microsoft.com/office/powerpoint/2010/main" val="1671779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FBFEC-1899-0D20-A39F-23009CCB6244}"/>
              </a:ext>
            </a:extLst>
          </p:cNvPr>
          <p:cNvSpPr txBox="1"/>
          <p:nvPr/>
        </p:nvSpPr>
        <p:spPr>
          <a:xfrm>
            <a:off x="4242608" y="647035"/>
            <a:ext cx="5907181" cy="646331"/>
          </a:xfrm>
          <a:prstGeom prst="rect">
            <a:avLst/>
          </a:prstGeom>
          <a:noFill/>
        </p:spPr>
        <p:txBody>
          <a:bodyPr wrap="square">
            <a:spAutoFit/>
          </a:bodyPr>
          <a:lstStyle/>
          <a:p>
            <a:pPr marR="0" algn="l" rtl="0" fontAlgn="t">
              <a:spcBef>
                <a:spcPts val="0"/>
              </a:spcBef>
              <a:spcAft>
                <a:spcPts val="0"/>
              </a:spcAft>
            </a:pPr>
            <a: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Project Planning</a:t>
            </a:r>
          </a:p>
        </p:txBody>
      </p:sp>
      <p:grpSp>
        <p:nvGrpSpPr>
          <p:cNvPr id="2" name="Group 1">
            <a:extLst>
              <a:ext uri="{FF2B5EF4-FFF2-40B4-BE49-F238E27FC236}">
                <a16:creationId xmlns:a16="http://schemas.microsoft.com/office/drawing/2014/main" id="{F67FECAA-B971-CD93-31B2-B0F01A1C7F7F}"/>
              </a:ext>
            </a:extLst>
          </p:cNvPr>
          <p:cNvGrpSpPr/>
          <p:nvPr/>
        </p:nvGrpSpPr>
        <p:grpSpPr>
          <a:xfrm>
            <a:off x="1102658" y="2071887"/>
            <a:ext cx="9950824" cy="3414513"/>
            <a:chOff x="421618" y="1551518"/>
            <a:chExt cx="11597930" cy="3754965"/>
          </a:xfrm>
        </p:grpSpPr>
        <p:grpSp>
          <p:nvGrpSpPr>
            <p:cNvPr id="5" name="Group 4">
              <a:extLst>
                <a:ext uri="{FF2B5EF4-FFF2-40B4-BE49-F238E27FC236}">
                  <a16:creationId xmlns:a16="http://schemas.microsoft.com/office/drawing/2014/main" id="{7717F888-F2B5-13B6-AB7A-DD0F94F90267}"/>
                </a:ext>
              </a:extLst>
            </p:cNvPr>
            <p:cNvGrpSpPr/>
            <p:nvPr/>
          </p:nvGrpSpPr>
          <p:grpSpPr>
            <a:xfrm>
              <a:off x="421618" y="1551518"/>
              <a:ext cx="2003874" cy="3754965"/>
              <a:chOff x="817885" y="1239544"/>
              <a:chExt cx="2003874" cy="3754965"/>
            </a:xfrm>
          </p:grpSpPr>
          <p:sp>
            <p:nvSpPr>
              <p:cNvPr id="38" name="Rectangle 37">
                <a:extLst>
                  <a:ext uri="{FF2B5EF4-FFF2-40B4-BE49-F238E27FC236}">
                    <a16:creationId xmlns:a16="http://schemas.microsoft.com/office/drawing/2014/main" id="{31E797D2-9D84-E269-DB91-FD6BBBE2742E}"/>
                  </a:ext>
                </a:extLst>
              </p:cNvPr>
              <p:cNvSpPr/>
              <p:nvPr/>
            </p:nvSpPr>
            <p:spPr>
              <a:xfrm>
                <a:off x="817885" y="1578279"/>
                <a:ext cx="2003874" cy="3416230"/>
              </a:xfrm>
              <a:prstGeom prst="rect">
                <a:avLst/>
              </a:prstGeom>
              <a:solidFill>
                <a:schemeClr val="bg1"/>
              </a:solidFill>
              <a:ln>
                <a:noFill/>
              </a:ln>
              <a:effectLst>
                <a:outerShdw blurRad="2032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nvGrpSpPr>
              <p:cNvPr id="39" name="Group 38">
                <a:extLst>
                  <a:ext uri="{FF2B5EF4-FFF2-40B4-BE49-F238E27FC236}">
                    <a16:creationId xmlns:a16="http://schemas.microsoft.com/office/drawing/2014/main" id="{ABD67E39-1F82-6947-DBB8-89E60F7939FF}"/>
                  </a:ext>
                </a:extLst>
              </p:cNvPr>
              <p:cNvGrpSpPr/>
              <p:nvPr/>
            </p:nvGrpSpPr>
            <p:grpSpPr>
              <a:xfrm>
                <a:off x="817885" y="1239544"/>
                <a:ext cx="2003874" cy="683238"/>
                <a:chOff x="887969" y="1490065"/>
                <a:chExt cx="6800212" cy="683238"/>
              </a:xfrm>
            </p:grpSpPr>
            <p:sp>
              <p:nvSpPr>
                <p:cNvPr id="43" name="Rectangle: Diagonal Corners Rounded 42">
                  <a:extLst>
                    <a:ext uri="{FF2B5EF4-FFF2-40B4-BE49-F238E27FC236}">
                      <a16:creationId xmlns:a16="http://schemas.microsoft.com/office/drawing/2014/main" id="{D9448EF8-C455-0E78-F6AA-D1ABBE4C5E5A}"/>
                    </a:ext>
                  </a:extLst>
                </p:cNvPr>
                <p:cNvSpPr/>
                <p:nvPr/>
              </p:nvSpPr>
              <p:spPr>
                <a:xfrm>
                  <a:off x="887969" y="1549355"/>
                  <a:ext cx="6800212" cy="564659"/>
                </a:xfrm>
                <a:prstGeom prst="round2Diag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Rectangle: Diagonal Corners Rounded 43">
                  <a:extLst>
                    <a:ext uri="{FF2B5EF4-FFF2-40B4-BE49-F238E27FC236}">
                      <a16:creationId xmlns:a16="http://schemas.microsoft.com/office/drawing/2014/main" id="{5A0DA215-C4E3-6AE3-EE84-1592656B7A0D}"/>
                    </a:ext>
                  </a:extLst>
                </p:cNvPr>
                <p:cNvSpPr/>
                <p:nvPr/>
              </p:nvSpPr>
              <p:spPr>
                <a:xfrm>
                  <a:off x="1733525" y="1490065"/>
                  <a:ext cx="5109103" cy="683238"/>
                </a:xfrm>
                <a:prstGeom prst="round2DiagRect">
                  <a:avLst>
                    <a:gd name="adj1" fmla="val 50000"/>
                    <a:gd name="adj2" fmla="val 0"/>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a:solidFill>
                      <a:schemeClr val="accent1">
                        <a:lumMod val="75000"/>
                      </a:schemeClr>
                    </a:solidFill>
                  </a:endParaRPr>
                </a:p>
              </p:txBody>
            </p:sp>
          </p:grpSp>
          <p:grpSp>
            <p:nvGrpSpPr>
              <p:cNvPr id="40" name="Group 39">
                <a:extLst>
                  <a:ext uri="{FF2B5EF4-FFF2-40B4-BE49-F238E27FC236}">
                    <a16:creationId xmlns:a16="http://schemas.microsoft.com/office/drawing/2014/main" id="{8CA855A1-1BB1-84EF-12D9-1A43AC5E378D}"/>
                  </a:ext>
                </a:extLst>
              </p:cNvPr>
              <p:cNvGrpSpPr/>
              <p:nvPr/>
            </p:nvGrpSpPr>
            <p:grpSpPr>
              <a:xfrm>
                <a:off x="927524" y="1334672"/>
                <a:ext cx="1784596" cy="2106169"/>
                <a:chOff x="250798" y="3227218"/>
                <a:chExt cx="2204261" cy="2106169"/>
              </a:xfrm>
            </p:grpSpPr>
            <p:sp>
              <p:nvSpPr>
                <p:cNvPr id="41" name="TextBox 40">
                  <a:extLst>
                    <a:ext uri="{FF2B5EF4-FFF2-40B4-BE49-F238E27FC236}">
                      <a16:creationId xmlns:a16="http://schemas.microsoft.com/office/drawing/2014/main" id="{DF00ABE1-14AA-203C-CE9C-D7430B6B912B}"/>
                    </a:ext>
                  </a:extLst>
                </p:cNvPr>
                <p:cNvSpPr txBox="1"/>
                <p:nvPr/>
              </p:nvSpPr>
              <p:spPr>
                <a:xfrm>
                  <a:off x="250798" y="4757998"/>
                  <a:ext cx="2204261" cy="575389"/>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Implementation of Project</a:t>
                  </a:r>
                </a:p>
              </p:txBody>
            </p:sp>
            <p:sp>
              <p:nvSpPr>
                <p:cNvPr id="42" name="TextBox 41">
                  <a:extLst>
                    <a:ext uri="{FF2B5EF4-FFF2-40B4-BE49-F238E27FC236}">
                      <a16:creationId xmlns:a16="http://schemas.microsoft.com/office/drawing/2014/main" id="{C600EE5E-2801-FAB1-ACDF-784DD3A753F7}"/>
                    </a:ext>
                  </a:extLst>
                </p:cNvPr>
                <p:cNvSpPr txBox="1"/>
                <p:nvPr/>
              </p:nvSpPr>
              <p:spPr>
                <a:xfrm>
                  <a:off x="329113" y="3227218"/>
                  <a:ext cx="2003875" cy="558466"/>
                </a:xfrm>
                <a:prstGeom prst="rect">
                  <a:avLst/>
                </a:prstGeom>
                <a:noFill/>
              </p:spPr>
              <p:txBody>
                <a:bodyPr wrap="square" rtlCol="0">
                  <a:spAutoFit/>
                </a:bodyPr>
                <a:lstStyle/>
                <a:p>
                  <a:pPr lvl="0" algn="ctr"/>
                  <a:r>
                    <a:rPr lang="en-US" sz="1350" b="1" dirty="0">
                      <a:solidFill>
                        <a:schemeClr val="accent1">
                          <a:lumMod val="75000"/>
                        </a:schemeClr>
                      </a:solidFill>
                      <a:latin typeface="Georgia" panose="02040502050405020303" pitchFamily="18" charset="0"/>
                    </a:rPr>
                    <a:t>January, 2022</a:t>
                  </a:r>
                </a:p>
              </p:txBody>
            </p:sp>
          </p:grpSp>
        </p:grpSp>
        <p:grpSp>
          <p:nvGrpSpPr>
            <p:cNvPr id="6" name="Group 5">
              <a:extLst>
                <a:ext uri="{FF2B5EF4-FFF2-40B4-BE49-F238E27FC236}">
                  <a16:creationId xmlns:a16="http://schemas.microsoft.com/office/drawing/2014/main" id="{D00BEBA1-379F-36A5-C964-B840286AB6CD}"/>
                </a:ext>
              </a:extLst>
            </p:cNvPr>
            <p:cNvGrpSpPr/>
            <p:nvPr/>
          </p:nvGrpSpPr>
          <p:grpSpPr>
            <a:xfrm>
              <a:off x="2820132" y="1551518"/>
              <a:ext cx="2003874" cy="3754964"/>
              <a:chOff x="817885" y="1239544"/>
              <a:chExt cx="2003874" cy="3754964"/>
            </a:xfrm>
          </p:grpSpPr>
          <p:sp>
            <p:nvSpPr>
              <p:cNvPr id="31" name="Rectangle 30">
                <a:extLst>
                  <a:ext uri="{FF2B5EF4-FFF2-40B4-BE49-F238E27FC236}">
                    <a16:creationId xmlns:a16="http://schemas.microsoft.com/office/drawing/2014/main" id="{1CC2A789-FE23-D80C-70A4-AA9D443BDD8D}"/>
                  </a:ext>
                </a:extLst>
              </p:cNvPr>
              <p:cNvSpPr/>
              <p:nvPr/>
            </p:nvSpPr>
            <p:spPr>
              <a:xfrm>
                <a:off x="817885" y="1578279"/>
                <a:ext cx="2003874" cy="3416229"/>
              </a:xfrm>
              <a:prstGeom prst="rect">
                <a:avLst/>
              </a:prstGeom>
              <a:solidFill>
                <a:schemeClr val="bg1"/>
              </a:solidFill>
              <a:ln>
                <a:noFill/>
              </a:ln>
              <a:effectLst>
                <a:outerShdw blurRad="2032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32" name="Group 31">
                <a:extLst>
                  <a:ext uri="{FF2B5EF4-FFF2-40B4-BE49-F238E27FC236}">
                    <a16:creationId xmlns:a16="http://schemas.microsoft.com/office/drawing/2014/main" id="{6C400951-8827-97DD-795A-DD6F66405FFE}"/>
                  </a:ext>
                </a:extLst>
              </p:cNvPr>
              <p:cNvGrpSpPr/>
              <p:nvPr/>
            </p:nvGrpSpPr>
            <p:grpSpPr>
              <a:xfrm>
                <a:off x="817885" y="1239544"/>
                <a:ext cx="2003874" cy="683238"/>
                <a:chOff x="887969" y="1490065"/>
                <a:chExt cx="6800212" cy="683238"/>
              </a:xfrm>
            </p:grpSpPr>
            <p:sp>
              <p:nvSpPr>
                <p:cNvPr id="36" name="Rectangle: Diagonal Corners Rounded 35">
                  <a:extLst>
                    <a:ext uri="{FF2B5EF4-FFF2-40B4-BE49-F238E27FC236}">
                      <a16:creationId xmlns:a16="http://schemas.microsoft.com/office/drawing/2014/main" id="{ED0FFBCF-197D-C5FC-86B1-1055C43C1D58}"/>
                    </a:ext>
                  </a:extLst>
                </p:cNvPr>
                <p:cNvSpPr/>
                <p:nvPr/>
              </p:nvSpPr>
              <p:spPr>
                <a:xfrm>
                  <a:off x="887969" y="1549355"/>
                  <a:ext cx="6800212" cy="564659"/>
                </a:xfrm>
                <a:prstGeom prst="round2Diag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7" name="Rectangle: Diagonal Corners Rounded 36">
                  <a:extLst>
                    <a:ext uri="{FF2B5EF4-FFF2-40B4-BE49-F238E27FC236}">
                      <a16:creationId xmlns:a16="http://schemas.microsoft.com/office/drawing/2014/main" id="{068EFC00-6DA6-77D3-8C01-8D5976FD9228}"/>
                    </a:ext>
                  </a:extLst>
                </p:cNvPr>
                <p:cNvSpPr/>
                <p:nvPr/>
              </p:nvSpPr>
              <p:spPr>
                <a:xfrm>
                  <a:off x="1733525" y="1490065"/>
                  <a:ext cx="5109103" cy="683238"/>
                </a:xfrm>
                <a:prstGeom prst="round2DiagRect">
                  <a:avLst>
                    <a:gd name="adj1" fmla="val 50000"/>
                    <a:gd name="adj2" fmla="val 0"/>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a:solidFill>
                      <a:schemeClr val="accent1">
                        <a:lumMod val="75000"/>
                      </a:schemeClr>
                    </a:solidFill>
                  </a:endParaRPr>
                </a:p>
              </p:txBody>
            </p:sp>
          </p:grpSp>
          <p:grpSp>
            <p:nvGrpSpPr>
              <p:cNvPr id="33" name="Group 32">
                <a:extLst>
                  <a:ext uri="{FF2B5EF4-FFF2-40B4-BE49-F238E27FC236}">
                    <a16:creationId xmlns:a16="http://schemas.microsoft.com/office/drawing/2014/main" id="{8F1F95E3-7116-57C6-9609-00ABB6ED1320}"/>
                  </a:ext>
                </a:extLst>
              </p:cNvPr>
              <p:cNvGrpSpPr/>
              <p:nvPr/>
            </p:nvGrpSpPr>
            <p:grpSpPr>
              <a:xfrm>
                <a:off x="927522" y="1314051"/>
                <a:ext cx="1784596" cy="2730040"/>
                <a:chOff x="250797" y="3206597"/>
                <a:chExt cx="2204260" cy="2730040"/>
              </a:xfrm>
            </p:grpSpPr>
            <p:sp>
              <p:nvSpPr>
                <p:cNvPr id="34" name="TextBox 33">
                  <a:extLst>
                    <a:ext uri="{FF2B5EF4-FFF2-40B4-BE49-F238E27FC236}">
                      <a16:creationId xmlns:a16="http://schemas.microsoft.com/office/drawing/2014/main" id="{2C2A8BBF-6034-485C-2151-E327C239E369}"/>
                    </a:ext>
                  </a:extLst>
                </p:cNvPr>
                <p:cNvSpPr txBox="1"/>
                <p:nvPr/>
              </p:nvSpPr>
              <p:spPr>
                <a:xfrm>
                  <a:off x="250797" y="4176623"/>
                  <a:ext cx="2204260" cy="1760014"/>
                </a:xfrm>
                <a:prstGeom prst="rect">
                  <a:avLst/>
                </a:prstGeom>
                <a:noFill/>
              </p:spPr>
              <p:txBody>
                <a:bodyPr wrap="square" rtlCol="0">
                  <a:spAutoFit/>
                </a:bodyPr>
                <a:lstStyle/>
                <a:p>
                  <a:pPr lvl="0" algn="ctr"/>
                  <a:r>
                    <a:rPr lang="en-US" sz="1400" dirty="0">
                      <a:latin typeface="Times New Roman" panose="02020603050405020304" pitchFamily="18" charset="0"/>
                      <a:cs typeface="Times New Roman" panose="02020603050405020304" pitchFamily="18" charset="0"/>
                    </a:rPr>
                    <a:t>Enhanced Implementation and Literature Survey to support</a:t>
                  </a:r>
                </a:p>
                <a:p>
                  <a:pPr lvl="0" algn="ctr"/>
                  <a:r>
                    <a:rPr lang="en-US" sz="1400" dirty="0">
                      <a:latin typeface="Times New Roman" panose="02020603050405020304" pitchFamily="18" charset="0"/>
                      <a:cs typeface="Times New Roman" panose="02020603050405020304" pitchFamily="18" charset="0"/>
                    </a:rPr>
                    <a:t>decision-making</a:t>
                  </a:r>
                </a:p>
                <a:p>
                  <a:pPr lvl="0" algn="ctr"/>
                  <a:r>
                    <a:rPr lang="en-US" sz="1400" dirty="0">
                      <a:latin typeface="Times New Roman" panose="02020603050405020304" pitchFamily="18" charset="0"/>
                      <a:cs typeface="Times New Roman" panose="02020603050405020304" pitchFamily="18" charset="0"/>
                    </a:rPr>
                    <a:t>And function selection</a:t>
                  </a:r>
                </a:p>
              </p:txBody>
            </p:sp>
            <p:sp>
              <p:nvSpPr>
                <p:cNvPr id="35" name="TextBox 34">
                  <a:extLst>
                    <a:ext uri="{FF2B5EF4-FFF2-40B4-BE49-F238E27FC236}">
                      <a16:creationId xmlns:a16="http://schemas.microsoft.com/office/drawing/2014/main" id="{56335C23-D840-68B6-7375-E29BF809BF9E}"/>
                    </a:ext>
                  </a:extLst>
                </p:cNvPr>
                <p:cNvSpPr txBox="1"/>
                <p:nvPr/>
              </p:nvSpPr>
              <p:spPr>
                <a:xfrm>
                  <a:off x="350992" y="3206597"/>
                  <a:ext cx="2003874" cy="558466"/>
                </a:xfrm>
                <a:prstGeom prst="rect">
                  <a:avLst/>
                </a:prstGeom>
                <a:noFill/>
              </p:spPr>
              <p:txBody>
                <a:bodyPr wrap="square" rtlCol="0">
                  <a:spAutoFit/>
                </a:bodyPr>
                <a:lstStyle/>
                <a:p>
                  <a:pPr lvl="0" algn="ctr"/>
                  <a:r>
                    <a:rPr lang="en-US" sz="1350" b="1" dirty="0">
                      <a:solidFill>
                        <a:schemeClr val="accent4">
                          <a:lumMod val="75000"/>
                        </a:schemeClr>
                      </a:solidFill>
                      <a:latin typeface="Georgia" panose="02040502050405020303" pitchFamily="18" charset="0"/>
                    </a:rPr>
                    <a:t>February, 2022</a:t>
                  </a:r>
                </a:p>
              </p:txBody>
            </p:sp>
          </p:grpSp>
        </p:grpSp>
        <p:grpSp>
          <p:nvGrpSpPr>
            <p:cNvPr id="7" name="Group 6">
              <a:extLst>
                <a:ext uri="{FF2B5EF4-FFF2-40B4-BE49-F238E27FC236}">
                  <a16:creationId xmlns:a16="http://schemas.microsoft.com/office/drawing/2014/main" id="{674E5D72-5D58-97A2-C197-63530CA55619}"/>
                </a:ext>
              </a:extLst>
            </p:cNvPr>
            <p:cNvGrpSpPr/>
            <p:nvPr/>
          </p:nvGrpSpPr>
          <p:grpSpPr>
            <a:xfrm>
              <a:off x="5170594" y="1551518"/>
              <a:ext cx="2051926" cy="3754964"/>
              <a:chOff x="769833" y="1239544"/>
              <a:chExt cx="2051926" cy="3754964"/>
            </a:xfrm>
          </p:grpSpPr>
          <p:sp>
            <p:nvSpPr>
              <p:cNvPr id="24" name="Rectangle 23">
                <a:extLst>
                  <a:ext uri="{FF2B5EF4-FFF2-40B4-BE49-F238E27FC236}">
                    <a16:creationId xmlns:a16="http://schemas.microsoft.com/office/drawing/2014/main" id="{00462F2B-EAF7-41C0-8048-10BA54352616}"/>
                  </a:ext>
                </a:extLst>
              </p:cNvPr>
              <p:cNvSpPr/>
              <p:nvPr/>
            </p:nvSpPr>
            <p:spPr>
              <a:xfrm>
                <a:off x="817885" y="1578279"/>
                <a:ext cx="2003874" cy="3416229"/>
              </a:xfrm>
              <a:prstGeom prst="rect">
                <a:avLst/>
              </a:prstGeom>
              <a:solidFill>
                <a:schemeClr val="bg1"/>
              </a:solidFill>
              <a:ln>
                <a:noFill/>
              </a:ln>
              <a:effectLst>
                <a:outerShdw blurRad="2032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25" name="Group 24">
                <a:extLst>
                  <a:ext uri="{FF2B5EF4-FFF2-40B4-BE49-F238E27FC236}">
                    <a16:creationId xmlns:a16="http://schemas.microsoft.com/office/drawing/2014/main" id="{F40B1264-9AC6-7BB6-13AD-2CB6C32441DA}"/>
                  </a:ext>
                </a:extLst>
              </p:cNvPr>
              <p:cNvGrpSpPr/>
              <p:nvPr/>
            </p:nvGrpSpPr>
            <p:grpSpPr>
              <a:xfrm>
                <a:off x="817885" y="1239544"/>
                <a:ext cx="2003874" cy="683238"/>
                <a:chOff x="887969" y="1490065"/>
                <a:chExt cx="6800212" cy="683238"/>
              </a:xfrm>
            </p:grpSpPr>
            <p:sp>
              <p:nvSpPr>
                <p:cNvPr id="29" name="Rectangle: Diagonal Corners Rounded 28">
                  <a:extLst>
                    <a:ext uri="{FF2B5EF4-FFF2-40B4-BE49-F238E27FC236}">
                      <a16:creationId xmlns:a16="http://schemas.microsoft.com/office/drawing/2014/main" id="{FD36CD4A-0907-9105-E256-12044D629CB2}"/>
                    </a:ext>
                  </a:extLst>
                </p:cNvPr>
                <p:cNvSpPr/>
                <p:nvPr/>
              </p:nvSpPr>
              <p:spPr>
                <a:xfrm>
                  <a:off x="887969" y="1549355"/>
                  <a:ext cx="6800212" cy="564659"/>
                </a:xfrm>
                <a:prstGeom prst="round2Diag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0" name="Rectangle: Diagonal Corners Rounded 29">
                  <a:extLst>
                    <a:ext uri="{FF2B5EF4-FFF2-40B4-BE49-F238E27FC236}">
                      <a16:creationId xmlns:a16="http://schemas.microsoft.com/office/drawing/2014/main" id="{8D92DAA3-37A2-87CF-034E-7363889B2BFC}"/>
                    </a:ext>
                  </a:extLst>
                </p:cNvPr>
                <p:cNvSpPr/>
                <p:nvPr/>
              </p:nvSpPr>
              <p:spPr>
                <a:xfrm>
                  <a:off x="1733525" y="1490065"/>
                  <a:ext cx="5109103" cy="683238"/>
                </a:xfrm>
                <a:prstGeom prst="round2DiagRect">
                  <a:avLst>
                    <a:gd name="adj1" fmla="val 50000"/>
                    <a:gd name="adj2" fmla="val 0"/>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a:solidFill>
                      <a:schemeClr val="accent1">
                        <a:lumMod val="75000"/>
                      </a:schemeClr>
                    </a:solidFill>
                  </a:endParaRPr>
                </a:p>
              </p:txBody>
            </p:sp>
          </p:grpSp>
          <p:grpSp>
            <p:nvGrpSpPr>
              <p:cNvPr id="26" name="Group 25">
                <a:extLst>
                  <a:ext uri="{FF2B5EF4-FFF2-40B4-BE49-F238E27FC236}">
                    <a16:creationId xmlns:a16="http://schemas.microsoft.com/office/drawing/2014/main" id="{7286D1F2-23AC-A363-1189-E2506A331DBA}"/>
                  </a:ext>
                </a:extLst>
              </p:cNvPr>
              <p:cNvGrpSpPr/>
              <p:nvPr/>
            </p:nvGrpSpPr>
            <p:grpSpPr>
              <a:xfrm>
                <a:off x="769833" y="1411885"/>
                <a:ext cx="1975355" cy="1924115"/>
                <a:chOff x="56025" y="3304431"/>
                <a:chExt cx="2439878" cy="1924115"/>
              </a:xfrm>
            </p:grpSpPr>
            <p:sp>
              <p:nvSpPr>
                <p:cNvPr id="27" name="TextBox 26">
                  <a:extLst>
                    <a:ext uri="{FF2B5EF4-FFF2-40B4-BE49-F238E27FC236}">
                      <a16:creationId xmlns:a16="http://schemas.microsoft.com/office/drawing/2014/main" id="{ECB2A492-CC40-DDB7-297B-176618E4CA9B}"/>
                    </a:ext>
                  </a:extLst>
                </p:cNvPr>
                <p:cNvSpPr txBox="1"/>
                <p:nvPr/>
              </p:nvSpPr>
              <p:spPr>
                <a:xfrm>
                  <a:off x="56025" y="4179308"/>
                  <a:ext cx="2439878" cy="1049238"/>
                </a:xfrm>
                <a:prstGeom prst="rect">
                  <a:avLst/>
                </a:prstGeom>
                <a:noFill/>
              </p:spPr>
              <p:txBody>
                <a:bodyPr wrap="square" rtlCol="0">
                  <a:spAutoFit/>
                </a:bodyPr>
                <a:lstStyle/>
                <a:p>
                  <a:pPr lvl="0" algn="ctr"/>
                  <a:r>
                    <a:rPr lang="en-US" sz="1400" dirty="0">
                      <a:latin typeface="Times New Roman" panose="02020603050405020304" pitchFamily="18" charset="0"/>
                      <a:cs typeface="Times New Roman" panose="02020603050405020304" pitchFamily="18" charset="0"/>
                    </a:rPr>
                    <a:t>Quantification and</a:t>
                  </a:r>
                </a:p>
                <a:p>
                  <a:pPr lvl="0" algn="ctr"/>
                  <a:r>
                    <a:rPr lang="en-US" sz="1400" dirty="0">
                      <a:latin typeface="Times New Roman" panose="02020603050405020304" pitchFamily="18" charset="0"/>
                      <a:cs typeface="Times New Roman" panose="02020603050405020304" pitchFamily="18" charset="0"/>
                    </a:rPr>
                    <a:t>completeness of</a:t>
                  </a:r>
                </a:p>
                <a:p>
                  <a:pPr lvl="0" algn="ctr"/>
                  <a:r>
                    <a:rPr lang="en-US" sz="1400" dirty="0">
                      <a:latin typeface="Times New Roman" panose="02020603050405020304" pitchFamily="18" charset="0"/>
                      <a:cs typeface="Times New Roman" panose="02020603050405020304" pitchFamily="18" charset="0"/>
                    </a:rPr>
                    <a:t>Functional</a:t>
                  </a:r>
                </a:p>
                <a:p>
                  <a:pPr lvl="0" algn="ctr"/>
                  <a:r>
                    <a:rPr lang="en-US" sz="1400" dirty="0">
                      <a:latin typeface="Times New Roman" panose="02020603050405020304" pitchFamily="18" charset="0"/>
                      <a:cs typeface="Times New Roman" panose="02020603050405020304" pitchFamily="18" charset="0"/>
                    </a:rPr>
                    <a:t>Specifications</a:t>
                  </a:r>
                </a:p>
              </p:txBody>
            </p:sp>
            <p:sp>
              <p:nvSpPr>
                <p:cNvPr id="28" name="TextBox 27">
                  <a:extLst>
                    <a:ext uri="{FF2B5EF4-FFF2-40B4-BE49-F238E27FC236}">
                      <a16:creationId xmlns:a16="http://schemas.microsoft.com/office/drawing/2014/main" id="{0E30E8F9-ABD9-CC43-D050-D8DBD2B696F4}"/>
                    </a:ext>
                  </a:extLst>
                </p:cNvPr>
                <p:cNvSpPr txBox="1"/>
                <p:nvPr/>
              </p:nvSpPr>
              <p:spPr>
                <a:xfrm>
                  <a:off x="350991" y="3304431"/>
                  <a:ext cx="2003874" cy="330002"/>
                </a:xfrm>
                <a:prstGeom prst="rect">
                  <a:avLst/>
                </a:prstGeom>
                <a:noFill/>
              </p:spPr>
              <p:txBody>
                <a:bodyPr wrap="square" rtlCol="0">
                  <a:spAutoFit/>
                </a:bodyPr>
                <a:lstStyle/>
                <a:p>
                  <a:pPr lvl="0" algn="ctr"/>
                  <a:r>
                    <a:rPr lang="en-US" sz="1350" b="1" dirty="0">
                      <a:solidFill>
                        <a:schemeClr val="accent2">
                          <a:lumMod val="75000"/>
                        </a:schemeClr>
                      </a:solidFill>
                      <a:latin typeface="Georgia" panose="02040502050405020303" pitchFamily="18" charset="0"/>
                    </a:rPr>
                    <a:t>March, 2022</a:t>
                  </a:r>
                </a:p>
              </p:txBody>
            </p:sp>
          </p:grpSp>
        </p:grpSp>
        <p:grpSp>
          <p:nvGrpSpPr>
            <p:cNvPr id="8" name="Group 7">
              <a:extLst>
                <a:ext uri="{FF2B5EF4-FFF2-40B4-BE49-F238E27FC236}">
                  <a16:creationId xmlns:a16="http://schemas.microsoft.com/office/drawing/2014/main" id="{FF58FF8D-717A-FFCD-5266-AC90D503289E}"/>
                </a:ext>
              </a:extLst>
            </p:cNvPr>
            <p:cNvGrpSpPr/>
            <p:nvPr/>
          </p:nvGrpSpPr>
          <p:grpSpPr>
            <a:xfrm>
              <a:off x="7617160" y="1551518"/>
              <a:ext cx="2003874" cy="3754964"/>
              <a:chOff x="817885" y="1239544"/>
              <a:chExt cx="2003874" cy="3754964"/>
            </a:xfrm>
          </p:grpSpPr>
          <p:sp>
            <p:nvSpPr>
              <p:cNvPr id="17" name="Rectangle 16">
                <a:extLst>
                  <a:ext uri="{FF2B5EF4-FFF2-40B4-BE49-F238E27FC236}">
                    <a16:creationId xmlns:a16="http://schemas.microsoft.com/office/drawing/2014/main" id="{74726ED1-4394-E9CE-243B-6A9F37B81CF2}"/>
                  </a:ext>
                </a:extLst>
              </p:cNvPr>
              <p:cNvSpPr/>
              <p:nvPr/>
            </p:nvSpPr>
            <p:spPr>
              <a:xfrm>
                <a:off x="817885" y="1578279"/>
                <a:ext cx="2003874" cy="3416229"/>
              </a:xfrm>
              <a:prstGeom prst="rect">
                <a:avLst/>
              </a:prstGeom>
              <a:solidFill>
                <a:schemeClr val="bg1"/>
              </a:solidFill>
              <a:ln>
                <a:noFill/>
              </a:ln>
              <a:effectLst>
                <a:outerShdw blurRad="2032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18" name="Group 17">
                <a:extLst>
                  <a:ext uri="{FF2B5EF4-FFF2-40B4-BE49-F238E27FC236}">
                    <a16:creationId xmlns:a16="http://schemas.microsoft.com/office/drawing/2014/main" id="{28189C33-DD6D-2D7A-D4AF-B17CF4B622EA}"/>
                  </a:ext>
                </a:extLst>
              </p:cNvPr>
              <p:cNvGrpSpPr/>
              <p:nvPr/>
            </p:nvGrpSpPr>
            <p:grpSpPr>
              <a:xfrm>
                <a:off x="817885" y="1239544"/>
                <a:ext cx="2003874" cy="683238"/>
                <a:chOff x="887969" y="1490065"/>
                <a:chExt cx="6800212" cy="683238"/>
              </a:xfrm>
            </p:grpSpPr>
            <p:sp>
              <p:nvSpPr>
                <p:cNvPr id="22" name="Rectangle: Diagonal Corners Rounded 21">
                  <a:extLst>
                    <a:ext uri="{FF2B5EF4-FFF2-40B4-BE49-F238E27FC236}">
                      <a16:creationId xmlns:a16="http://schemas.microsoft.com/office/drawing/2014/main" id="{A705FC35-FBD9-D815-65DB-D92AC7CB7001}"/>
                    </a:ext>
                  </a:extLst>
                </p:cNvPr>
                <p:cNvSpPr/>
                <p:nvPr/>
              </p:nvSpPr>
              <p:spPr>
                <a:xfrm>
                  <a:off x="887969" y="1549355"/>
                  <a:ext cx="6800212" cy="564659"/>
                </a:xfrm>
                <a:prstGeom prst="round2Diag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Rectangle: Diagonal Corners Rounded 22">
                  <a:extLst>
                    <a:ext uri="{FF2B5EF4-FFF2-40B4-BE49-F238E27FC236}">
                      <a16:creationId xmlns:a16="http://schemas.microsoft.com/office/drawing/2014/main" id="{BDDB0388-C54E-9B3E-8779-FD98B10589BD}"/>
                    </a:ext>
                  </a:extLst>
                </p:cNvPr>
                <p:cNvSpPr/>
                <p:nvPr/>
              </p:nvSpPr>
              <p:spPr>
                <a:xfrm>
                  <a:off x="1733525" y="1490065"/>
                  <a:ext cx="5109103" cy="683238"/>
                </a:xfrm>
                <a:prstGeom prst="round2DiagRect">
                  <a:avLst>
                    <a:gd name="adj1" fmla="val 50000"/>
                    <a:gd name="adj2" fmla="val 0"/>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a:solidFill>
                      <a:schemeClr val="accent1">
                        <a:lumMod val="75000"/>
                      </a:schemeClr>
                    </a:solidFill>
                  </a:endParaRPr>
                </a:p>
              </p:txBody>
            </p:sp>
          </p:grpSp>
          <p:grpSp>
            <p:nvGrpSpPr>
              <p:cNvPr id="19" name="Group 18">
                <a:extLst>
                  <a:ext uri="{FF2B5EF4-FFF2-40B4-BE49-F238E27FC236}">
                    <a16:creationId xmlns:a16="http://schemas.microsoft.com/office/drawing/2014/main" id="{EE76BBF3-B5AD-9A22-A73D-29C877AC0643}"/>
                  </a:ext>
                </a:extLst>
              </p:cNvPr>
              <p:cNvGrpSpPr/>
              <p:nvPr/>
            </p:nvGrpSpPr>
            <p:grpSpPr>
              <a:xfrm>
                <a:off x="927522" y="1397937"/>
                <a:ext cx="1784596" cy="1971402"/>
                <a:chOff x="250796" y="3290483"/>
                <a:chExt cx="2204261" cy="1971402"/>
              </a:xfrm>
            </p:grpSpPr>
            <p:sp>
              <p:nvSpPr>
                <p:cNvPr id="20" name="TextBox 19">
                  <a:extLst>
                    <a:ext uri="{FF2B5EF4-FFF2-40B4-BE49-F238E27FC236}">
                      <a16:creationId xmlns:a16="http://schemas.microsoft.com/office/drawing/2014/main" id="{DA867D1F-32AA-9AF4-15E0-90ED7AAE29DD}"/>
                    </a:ext>
                  </a:extLst>
                </p:cNvPr>
                <p:cNvSpPr txBox="1"/>
                <p:nvPr/>
              </p:nvSpPr>
              <p:spPr>
                <a:xfrm>
                  <a:off x="250796" y="4686496"/>
                  <a:ext cx="2204261" cy="575389"/>
                </a:xfrm>
                <a:prstGeom prst="rect">
                  <a:avLst/>
                </a:prstGeom>
                <a:noFill/>
              </p:spPr>
              <p:txBody>
                <a:bodyPr wrap="square" rtlCol="0">
                  <a:spAutoFit/>
                </a:bodyPr>
                <a:lstStyle/>
                <a:p>
                  <a:pPr lvl="0" algn="ctr"/>
                  <a:r>
                    <a:rPr lang="en-US" sz="1400" dirty="0">
                      <a:latin typeface="Times New Roman" panose="02020603050405020304" pitchFamily="18" charset="0"/>
                      <a:cs typeface="Times New Roman" panose="02020603050405020304" pitchFamily="18" charset="0"/>
                    </a:rPr>
                    <a:t>Research Paper publication</a:t>
                  </a:r>
                </a:p>
              </p:txBody>
            </p:sp>
            <p:sp>
              <p:nvSpPr>
                <p:cNvPr id="21" name="TextBox 20">
                  <a:extLst>
                    <a:ext uri="{FF2B5EF4-FFF2-40B4-BE49-F238E27FC236}">
                      <a16:creationId xmlns:a16="http://schemas.microsoft.com/office/drawing/2014/main" id="{5D5A77E7-4A9E-3768-FE06-1CF668617AE4}"/>
                    </a:ext>
                  </a:extLst>
                </p:cNvPr>
                <p:cNvSpPr txBox="1"/>
                <p:nvPr/>
              </p:nvSpPr>
              <p:spPr>
                <a:xfrm>
                  <a:off x="278847" y="3290483"/>
                  <a:ext cx="2003875" cy="330002"/>
                </a:xfrm>
                <a:prstGeom prst="rect">
                  <a:avLst/>
                </a:prstGeom>
                <a:noFill/>
              </p:spPr>
              <p:txBody>
                <a:bodyPr wrap="square" rtlCol="0">
                  <a:spAutoFit/>
                </a:bodyPr>
                <a:lstStyle/>
                <a:p>
                  <a:pPr lvl="0" algn="ctr"/>
                  <a:r>
                    <a:rPr lang="en-US" sz="1350" b="1" dirty="0">
                      <a:solidFill>
                        <a:schemeClr val="accent5">
                          <a:lumMod val="75000"/>
                        </a:schemeClr>
                      </a:solidFill>
                      <a:latin typeface="Georgia" panose="02040502050405020303" pitchFamily="18" charset="0"/>
                    </a:rPr>
                    <a:t>April, 2022</a:t>
                  </a:r>
                </a:p>
              </p:txBody>
            </p:sp>
          </p:grpSp>
        </p:grpSp>
        <p:grpSp>
          <p:nvGrpSpPr>
            <p:cNvPr id="9" name="Group 8">
              <a:extLst>
                <a:ext uri="{FF2B5EF4-FFF2-40B4-BE49-F238E27FC236}">
                  <a16:creationId xmlns:a16="http://schemas.microsoft.com/office/drawing/2014/main" id="{C3B2CF6F-53B1-44A5-1249-88F05EB38941}"/>
                </a:ext>
              </a:extLst>
            </p:cNvPr>
            <p:cNvGrpSpPr/>
            <p:nvPr/>
          </p:nvGrpSpPr>
          <p:grpSpPr>
            <a:xfrm>
              <a:off x="10015674" y="1551518"/>
              <a:ext cx="2003874" cy="3754964"/>
              <a:chOff x="817885" y="1239544"/>
              <a:chExt cx="2003874" cy="3754964"/>
            </a:xfrm>
          </p:grpSpPr>
          <p:sp>
            <p:nvSpPr>
              <p:cNvPr id="10" name="Rectangle 9">
                <a:extLst>
                  <a:ext uri="{FF2B5EF4-FFF2-40B4-BE49-F238E27FC236}">
                    <a16:creationId xmlns:a16="http://schemas.microsoft.com/office/drawing/2014/main" id="{E1318CD2-4FD5-1B8A-015F-2E39E975D37E}"/>
                  </a:ext>
                </a:extLst>
              </p:cNvPr>
              <p:cNvSpPr/>
              <p:nvPr/>
            </p:nvSpPr>
            <p:spPr>
              <a:xfrm>
                <a:off x="817885" y="1578279"/>
                <a:ext cx="2003874" cy="3416229"/>
              </a:xfrm>
              <a:prstGeom prst="rect">
                <a:avLst/>
              </a:prstGeom>
              <a:solidFill>
                <a:schemeClr val="bg1"/>
              </a:solidFill>
              <a:ln>
                <a:noFill/>
              </a:ln>
              <a:effectLst>
                <a:outerShdw blurRad="2032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nvGrpSpPr>
              <p:cNvPr id="11" name="Group 10">
                <a:extLst>
                  <a:ext uri="{FF2B5EF4-FFF2-40B4-BE49-F238E27FC236}">
                    <a16:creationId xmlns:a16="http://schemas.microsoft.com/office/drawing/2014/main" id="{3C719405-57C6-AB38-3B5E-7F00AC2EF7F1}"/>
                  </a:ext>
                </a:extLst>
              </p:cNvPr>
              <p:cNvGrpSpPr/>
              <p:nvPr/>
            </p:nvGrpSpPr>
            <p:grpSpPr>
              <a:xfrm>
                <a:off x="817885" y="1239544"/>
                <a:ext cx="2003874" cy="683238"/>
                <a:chOff x="887969" y="1490065"/>
                <a:chExt cx="6800212" cy="683238"/>
              </a:xfrm>
            </p:grpSpPr>
            <p:sp>
              <p:nvSpPr>
                <p:cNvPr id="15" name="Rectangle: Diagonal Corners Rounded 14">
                  <a:extLst>
                    <a:ext uri="{FF2B5EF4-FFF2-40B4-BE49-F238E27FC236}">
                      <a16:creationId xmlns:a16="http://schemas.microsoft.com/office/drawing/2014/main" id="{9C2B15CE-D561-B3A8-DB79-22B8F066921B}"/>
                    </a:ext>
                  </a:extLst>
                </p:cNvPr>
                <p:cNvSpPr/>
                <p:nvPr/>
              </p:nvSpPr>
              <p:spPr>
                <a:xfrm>
                  <a:off x="887969" y="1549355"/>
                  <a:ext cx="6800212" cy="564659"/>
                </a:xfrm>
                <a:prstGeom prst="round2DiagRect">
                  <a:avLst>
                    <a:gd name="adj1" fmla="val 50000"/>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Rectangle: Diagonal Corners Rounded 15">
                  <a:extLst>
                    <a:ext uri="{FF2B5EF4-FFF2-40B4-BE49-F238E27FC236}">
                      <a16:creationId xmlns:a16="http://schemas.microsoft.com/office/drawing/2014/main" id="{522C1D2F-E37A-77F3-919D-70876016E46E}"/>
                    </a:ext>
                  </a:extLst>
                </p:cNvPr>
                <p:cNvSpPr/>
                <p:nvPr/>
              </p:nvSpPr>
              <p:spPr>
                <a:xfrm>
                  <a:off x="1733525" y="1490065"/>
                  <a:ext cx="5109103" cy="683238"/>
                </a:xfrm>
                <a:prstGeom prst="round2DiagRect">
                  <a:avLst>
                    <a:gd name="adj1" fmla="val 50000"/>
                    <a:gd name="adj2" fmla="val 0"/>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a:solidFill>
                      <a:schemeClr val="accent1">
                        <a:lumMod val="75000"/>
                      </a:schemeClr>
                    </a:solidFill>
                  </a:endParaRPr>
                </a:p>
              </p:txBody>
            </p:sp>
          </p:grpSp>
          <p:grpSp>
            <p:nvGrpSpPr>
              <p:cNvPr id="12" name="Group 11">
                <a:extLst>
                  <a:ext uri="{FF2B5EF4-FFF2-40B4-BE49-F238E27FC236}">
                    <a16:creationId xmlns:a16="http://schemas.microsoft.com/office/drawing/2014/main" id="{10507FFC-110A-32C1-0E6F-BF734C1A2C77}"/>
                  </a:ext>
                </a:extLst>
              </p:cNvPr>
              <p:cNvGrpSpPr/>
              <p:nvPr/>
            </p:nvGrpSpPr>
            <p:grpSpPr>
              <a:xfrm>
                <a:off x="927524" y="1364317"/>
                <a:ext cx="1894235" cy="2162961"/>
                <a:chOff x="250798" y="3256863"/>
                <a:chExt cx="2339683" cy="2162961"/>
              </a:xfrm>
            </p:grpSpPr>
            <p:sp>
              <p:nvSpPr>
                <p:cNvPr id="13" name="TextBox 12">
                  <a:extLst>
                    <a:ext uri="{FF2B5EF4-FFF2-40B4-BE49-F238E27FC236}">
                      <a16:creationId xmlns:a16="http://schemas.microsoft.com/office/drawing/2014/main" id="{8F37FF40-A265-1136-5A7E-0AB6D89BF0E0}"/>
                    </a:ext>
                  </a:extLst>
                </p:cNvPr>
                <p:cNvSpPr txBox="1"/>
                <p:nvPr/>
              </p:nvSpPr>
              <p:spPr>
                <a:xfrm>
                  <a:off x="250798" y="4607510"/>
                  <a:ext cx="2339683" cy="812314"/>
                </a:xfrm>
                <a:prstGeom prst="rect">
                  <a:avLst/>
                </a:prstGeom>
                <a:noFill/>
              </p:spPr>
              <p:txBody>
                <a:bodyPr wrap="square" rtlCol="0">
                  <a:spAutoFit/>
                </a:bodyPr>
                <a:lstStyle/>
                <a:p>
                  <a:pPr lvl="0" algn="ctr"/>
                  <a:r>
                    <a:rPr lang="en-US" sz="1400" dirty="0">
                      <a:latin typeface="Times New Roman" panose="02020603050405020304" pitchFamily="18" charset="0"/>
                      <a:cs typeface="Times New Roman" panose="02020603050405020304" pitchFamily="18" charset="0"/>
                    </a:rPr>
                    <a:t>Final project report and External evaluation PPT</a:t>
                  </a:r>
                </a:p>
              </p:txBody>
            </p:sp>
            <p:sp>
              <p:nvSpPr>
                <p:cNvPr id="14" name="TextBox 13">
                  <a:extLst>
                    <a:ext uri="{FF2B5EF4-FFF2-40B4-BE49-F238E27FC236}">
                      <a16:creationId xmlns:a16="http://schemas.microsoft.com/office/drawing/2014/main" id="{FD41DA9C-FBD2-A987-EF32-3A1CACD8CDEA}"/>
                    </a:ext>
                  </a:extLst>
                </p:cNvPr>
                <p:cNvSpPr txBox="1"/>
                <p:nvPr/>
              </p:nvSpPr>
              <p:spPr>
                <a:xfrm>
                  <a:off x="359725" y="3256863"/>
                  <a:ext cx="1986406" cy="330002"/>
                </a:xfrm>
                <a:prstGeom prst="rect">
                  <a:avLst/>
                </a:prstGeom>
                <a:noFill/>
              </p:spPr>
              <p:txBody>
                <a:bodyPr wrap="square" rtlCol="0">
                  <a:spAutoFit/>
                </a:bodyPr>
                <a:lstStyle/>
                <a:p>
                  <a:pPr lvl="0" algn="ctr"/>
                  <a:r>
                    <a:rPr lang="en-US" sz="1350" b="1" dirty="0">
                      <a:solidFill>
                        <a:schemeClr val="accent6">
                          <a:lumMod val="75000"/>
                        </a:schemeClr>
                      </a:solidFill>
                      <a:latin typeface="Georgia" panose="02040502050405020303" pitchFamily="18" charset="0"/>
                    </a:rPr>
                    <a:t>May, 2022</a:t>
                  </a:r>
                </a:p>
              </p:txBody>
            </p:sp>
          </p:grpSp>
        </p:grpSp>
      </p:grpSp>
    </p:spTree>
    <p:extLst>
      <p:ext uri="{BB962C8B-B14F-4D97-AF65-F5344CB8AC3E}">
        <p14:creationId xmlns:p14="http://schemas.microsoft.com/office/powerpoint/2010/main" val="1301502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FBFEC-1899-0D20-A39F-23009CCB6244}"/>
              </a:ext>
            </a:extLst>
          </p:cNvPr>
          <p:cNvSpPr txBox="1"/>
          <p:nvPr/>
        </p:nvSpPr>
        <p:spPr>
          <a:xfrm>
            <a:off x="1110391" y="588130"/>
            <a:ext cx="10252374" cy="1200329"/>
          </a:xfrm>
          <a:prstGeom prst="rect">
            <a:avLst/>
          </a:prstGeom>
          <a:noFill/>
        </p:spPr>
        <p:txBody>
          <a:bodyPr wrap="square">
            <a:spAutoFit/>
          </a:bodyPr>
          <a:lstStyle/>
          <a:p>
            <a:pPr marR="0" algn="l" rtl="0" fontAlgn="t">
              <a:spcBef>
                <a:spcPts val="0"/>
              </a:spcBef>
              <a:spcAft>
                <a:spcPts val="0"/>
              </a:spcAft>
            </a:pPr>
            <a:r>
              <a:rPr lang="en-US" sz="36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Screenshot of the Approval of the Certificate of the Project Report</a:t>
            </a:r>
          </a:p>
        </p:txBody>
      </p:sp>
      <p:pic>
        <p:nvPicPr>
          <p:cNvPr id="4" name="Picture 3">
            <a:extLst>
              <a:ext uri="{FF2B5EF4-FFF2-40B4-BE49-F238E27FC236}">
                <a16:creationId xmlns:a16="http://schemas.microsoft.com/office/drawing/2014/main" id="{0DFAEABD-16D0-AFCE-334D-84D763E7F436}"/>
              </a:ext>
            </a:extLst>
          </p:cNvPr>
          <p:cNvPicPr>
            <a:picLocks noChangeAspect="1"/>
          </p:cNvPicPr>
          <p:nvPr/>
        </p:nvPicPr>
        <p:blipFill>
          <a:blip r:embed="rId2"/>
          <a:stretch>
            <a:fillRect/>
          </a:stretch>
        </p:blipFill>
        <p:spPr>
          <a:xfrm>
            <a:off x="3713147" y="1788459"/>
            <a:ext cx="4765705" cy="4771292"/>
          </a:xfrm>
          <a:prstGeom prst="rect">
            <a:avLst/>
          </a:prstGeom>
        </p:spPr>
      </p:pic>
    </p:spTree>
    <p:extLst>
      <p:ext uri="{BB962C8B-B14F-4D97-AF65-F5344CB8AC3E}">
        <p14:creationId xmlns:p14="http://schemas.microsoft.com/office/powerpoint/2010/main" val="1654290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FBFEC-1899-0D20-A39F-23009CCB6244}"/>
              </a:ext>
            </a:extLst>
          </p:cNvPr>
          <p:cNvSpPr txBox="1"/>
          <p:nvPr/>
        </p:nvSpPr>
        <p:spPr>
          <a:xfrm>
            <a:off x="4245068" y="491589"/>
            <a:ext cx="3890403" cy="646331"/>
          </a:xfrm>
          <a:prstGeom prst="rect">
            <a:avLst/>
          </a:prstGeom>
          <a:noFill/>
        </p:spPr>
        <p:txBody>
          <a:bodyPr wrap="square">
            <a:spAutoFit/>
          </a:bodyPr>
          <a:lstStyle/>
          <a:p>
            <a:pPr marR="0" algn="l" rtl="0" fontAlgn="t">
              <a:spcBef>
                <a:spcPts val="0"/>
              </a:spcBef>
              <a:spcAft>
                <a:spcPts val="0"/>
              </a:spcAft>
            </a:pPr>
            <a:r>
              <a:rPr lang="en-US" sz="36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Methodology used</a:t>
            </a:r>
            <a:endParaRPr lang="en-US" sz="3600" b="1" i="0" u="none" strike="noStrike"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1C5FF1F-E135-6963-E7B6-8F9606709539}"/>
              </a:ext>
            </a:extLst>
          </p:cNvPr>
          <p:cNvPicPr>
            <a:picLocks noChangeAspect="1"/>
          </p:cNvPicPr>
          <p:nvPr/>
        </p:nvPicPr>
        <p:blipFill>
          <a:blip r:embed="rId2"/>
          <a:stretch>
            <a:fillRect/>
          </a:stretch>
        </p:blipFill>
        <p:spPr>
          <a:xfrm>
            <a:off x="4505325" y="1137920"/>
            <a:ext cx="3181350" cy="5720080"/>
          </a:xfrm>
          <a:prstGeom prst="rect">
            <a:avLst/>
          </a:prstGeom>
        </p:spPr>
      </p:pic>
    </p:spTree>
    <p:extLst>
      <p:ext uri="{BB962C8B-B14F-4D97-AF65-F5344CB8AC3E}">
        <p14:creationId xmlns:p14="http://schemas.microsoft.com/office/powerpoint/2010/main" val="767579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FBFEC-1899-0D20-A39F-23009CCB6244}"/>
              </a:ext>
            </a:extLst>
          </p:cNvPr>
          <p:cNvSpPr txBox="1"/>
          <p:nvPr/>
        </p:nvSpPr>
        <p:spPr>
          <a:xfrm>
            <a:off x="4138294" y="652947"/>
            <a:ext cx="5907181" cy="646331"/>
          </a:xfrm>
          <a:prstGeom prst="rect">
            <a:avLst/>
          </a:prstGeom>
          <a:noFill/>
        </p:spPr>
        <p:txBody>
          <a:bodyPr wrap="square">
            <a:spAutoFit/>
          </a:bodyPr>
          <a:lstStyle/>
          <a:p>
            <a:pPr marR="0" algn="l" rtl="0" fontAlgn="t">
              <a:spcBef>
                <a:spcPts val="0"/>
              </a:spcBef>
              <a:spcAft>
                <a:spcPts val="0"/>
              </a:spcAft>
            </a:pPr>
            <a:r>
              <a:rPr lang="en-US" sz="36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Solution Approach</a:t>
            </a:r>
          </a:p>
        </p:txBody>
      </p:sp>
      <p:sp>
        <p:nvSpPr>
          <p:cNvPr id="4" name="TextBox 3">
            <a:extLst>
              <a:ext uri="{FF2B5EF4-FFF2-40B4-BE49-F238E27FC236}">
                <a16:creationId xmlns:a16="http://schemas.microsoft.com/office/drawing/2014/main" id="{45C08CD5-915C-50E1-923A-9AA7066427F8}"/>
              </a:ext>
            </a:extLst>
          </p:cNvPr>
          <p:cNvSpPr txBox="1"/>
          <p:nvPr/>
        </p:nvSpPr>
        <p:spPr>
          <a:xfrm>
            <a:off x="1392779" y="1299278"/>
            <a:ext cx="9406442" cy="5824671"/>
          </a:xfrm>
          <a:prstGeom prst="rect">
            <a:avLst/>
          </a:prstGeom>
          <a:noFill/>
        </p:spPr>
        <p:txBody>
          <a:bodyPr wrap="square" rtlCol="0">
            <a:spAutoFit/>
          </a:bodyPr>
          <a:lstStyle/>
          <a:p>
            <a:pPr marR="0" algn="just" rtl="0" fontAlgn="t">
              <a:spcBef>
                <a:spcPts val="0"/>
              </a:spcBef>
              <a:spcAft>
                <a:spcPts val="0"/>
              </a:spcAft>
            </a:pPr>
            <a:r>
              <a:rPr lang="en-US" sz="2000" dirty="0">
                <a:solidFill>
                  <a:srgbClr val="000000"/>
                </a:solidFill>
                <a:latin typeface="Times New Roman" panose="02020603050405020304" pitchFamily="18" charset="0"/>
                <a:cs typeface="Times New Roman" panose="02020603050405020304" pitchFamily="18" charset="0"/>
              </a:rPr>
              <a:t>1. </a:t>
            </a:r>
            <a:r>
              <a:rPr lang="en-US" sz="2000" b="1" dirty="0">
                <a:solidFill>
                  <a:srgbClr val="000000"/>
                </a:solidFill>
                <a:latin typeface="Times New Roman" panose="02020603050405020304" pitchFamily="18" charset="0"/>
                <a:cs typeface="Times New Roman" panose="02020603050405020304" pitchFamily="18" charset="0"/>
              </a:rPr>
              <a:t>Created nodes</a:t>
            </a:r>
          </a:p>
          <a:p>
            <a:pPr lvl="1" algn="just" fontAlgn="t"/>
            <a:r>
              <a:rPr lang="en-US" sz="20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To start the initial blockchain, we created nodes using node.js </a:t>
            </a:r>
          </a:p>
          <a:p>
            <a:pPr lvl="1" algn="just" fontAlgn="t"/>
            <a:endParaRPr lang="en-US" sz="2000" i="0" u="none" strike="noStrike" dirty="0">
              <a:effectLst/>
              <a:latin typeface="Times New Roman" panose="02020603050405020304" pitchFamily="18" charset="0"/>
              <a:cs typeface="Times New Roman" panose="02020603050405020304" pitchFamily="18" charset="0"/>
            </a:endParaRPr>
          </a:p>
          <a:p>
            <a:pPr lvl="0" algn="just">
              <a:spcAft>
                <a:spcPts val="12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Additional Security</a:t>
            </a:r>
          </a:p>
          <a:p>
            <a:pPr lvl="1" algn="just">
              <a:spcAft>
                <a:spcPts val="120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increase security, a random nonce generator is used, that will be used in the hash creation. Moreover, to increase the time taken to mine individual blocks, a difficulty index is used to append additional zeros to the generated hash, which increases the mining time complexity. Also to validate the cryptocurrency blockchain, for every pair consisting of the current block and its preceding block, a two-fold validation methodology is utilized.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Bef>
                <a:spcPts val="495"/>
              </a:spcBef>
              <a:buFont typeface="Symbol" panose="05050102010706020507" pitchFamily="18" charset="2"/>
              <a:buChar char=""/>
              <a:tabLst>
                <a:tab pos="556895" algn="l"/>
                <a:tab pos="5767705" algn="r"/>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hash of the current block is recomputed with the same nonce, and the original and recomputed hash values are compared.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Bef>
                <a:spcPts val="495"/>
              </a:spcBef>
              <a:buFont typeface="Symbol" panose="05050102010706020507" pitchFamily="18" charset="2"/>
              <a:buChar char=""/>
              <a:tabLst>
                <a:tab pos="556895" algn="l"/>
                <a:tab pos="5767705" algn="r"/>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preceding hash of the current block and the hash of the preceding block are compared.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algn="just">
              <a:spcBef>
                <a:spcPts val="495"/>
              </a:spcBef>
              <a:spcAft>
                <a:spcPts val="0"/>
              </a:spcAft>
              <a:tabLst>
                <a:tab pos="556895" algn="l"/>
                <a:tab pos="5767705" algn="r"/>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a mismatch is found in either of these two steps, the validation function returns an error.</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spcAft>
                <a:spcPts val="1200"/>
              </a:spcAf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7828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FBFEC-1899-0D20-A39F-23009CCB6244}"/>
              </a:ext>
            </a:extLst>
          </p:cNvPr>
          <p:cNvSpPr txBox="1"/>
          <p:nvPr/>
        </p:nvSpPr>
        <p:spPr>
          <a:xfrm>
            <a:off x="4138294" y="652947"/>
            <a:ext cx="5907181" cy="646331"/>
          </a:xfrm>
          <a:prstGeom prst="rect">
            <a:avLst/>
          </a:prstGeom>
          <a:noFill/>
        </p:spPr>
        <p:txBody>
          <a:bodyPr wrap="square">
            <a:spAutoFit/>
          </a:bodyPr>
          <a:lstStyle/>
          <a:p>
            <a:pPr marR="0" algn="l" rtl="0" fontAlgn="t">
              <a:spcBef>
                <a:spcPts val="0"/>
              </a:spcBef>
              <a:spcAft>
                <a:spcPts val="0"/>
              </a:spcAft>
            </a:pPr>
            <a:r>
              <a:rPr lang="en-US" sz="36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Solution Approach</a:t>
            </a:r>
          </a:p>
        </p:txBody>
      </p:sp>
      <p:sp>
        <p:nvSpPr>
          <p:cNvPr id="4" name="TextBox 3">
            <a:extLst>
              <a:ext uri="{FF2B5EF4-FFF2-40B4-BE49-F238E27FC236}">
                <a16:creationId xmlns:a16="http://schemas.microsoft.com/office/drawing/2014/main" id="{45C08CD5-915C-50E1-923A-9AA7066427F8}"/>
              </a:ext>
            </a:extLst>
          </p:cNvPr>
          <p:cNvSpPr txBox="1"/>
          <p:nvPr/>
        </p:nvSpPr>
        <p:spPr>
          <a:xfrm>
            <a:off x="1133472" y="1517643"/>
            <a:ext cx="9406442" cy="2310889"/>
          </a:xfrm>
          <a:prstGeom prst="rect">
            <a:avLst/>
          </a:prstGeom>
          <a:noFill/>
        </p:spPr>
        <p:txBody>
          <a:bodyPr wrap="square" rtlCol="0">
            <a:spAutoFit/>
          </a:bodyPr>
          <a:lstStyle/>
          <a:p>
            <a:pPr lvl="1" algn="just">
              <a:spcBef>
                <a:spcPts val="500"/>
              </a:spcBef>
              <a:tabLst>
                <a:tab pos="2286000" algn="l"/>
              </a:tabLst>
            </a:pPr>
            <a:r>
              <a:rPr lang="en-US" sz="2000" b="1"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3.Performing Transactions</a:t>
            </a: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spcBef>
                <a:spcPts val="500"/>
              </a:spcBef>
              <a:tabLst>
                <a:tab pos="2286000" algn="l"/>
              </a:tabLst>
            </a:pPr>
            <a:r>
              <a:rPr lang="en-US" sz="20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To perform transactions between the intended sender and recipient blocks or nodes, their addresses are mined, such that the transaction amount can be deducted from the sender node and added to the receiver node. An array contains the records of pending transactions for every block starting with a null amount transaction for the genesis block, and subsequently stores every new transaction.</a:t>
            </a:r>
            <a:endParaRPr lang="en-US" sz="2000" dirty="0">
              <a:solidFill>
                <a:srgbClr val="24292F"/>
              </a:solidFill>
              <a:latin typeface="Times New Roman" panose="02020603050405020304" pitchFamily="18" charset="0"/>
              <a:ea typeface="Times New Roman" panose="02020603050405020304" pitchFamily="18" charset="0"/>
              <a:cs typeface="Times New Roman" panose="02020603050405020304" pitchFamily="18" charset="0"/>
            </a:endParaRPr>
          </a:p>
          <a:p>
            <a:pPr lvl="2" algn="just" fontAlgn="t"/>
            <a:endParaRPr lang="en-US" sz="2000" dirty="0">
              <a:solidFill>
                <a:srgbClr val="24292F"/>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C43F4EE-D6CE-119C-D9E7-65A5A4258854}"/>
              </a:ext>
            </a:extLst>
          </p:cNvPr>
          <p:cNvPicPr>
            <a:picLocks noChangeAspect="1"/>
          </p:cNvPicPr>
          <p:nvPr/>
        </p:nvPicPr>
        <p:blipFill>
          <a:blip r:embed="rId2"/>
          <a:stretch>
            <a:fillRect/>
          </a:stretch>
        </p:blipFill>
        <p:spPr>
          <a:xfrm>
            <a:off x="3374163" y="3623309"/>
            <a:ext cx="5405544" cy="2132667"/>
          </a:xfrm>
          <a:prstGeom prst="rect">
            <a:avLst/>
          </a:prstGeom>
        </p:spPr>
      </p:pic>
      <p:sp>
        <p:nvSpPr>
          <p:cNvPr id="10" name="TextBox 9">
            <a:extLst>
              <a:ext uri="{FF2B5EF4-FFF2-40B4-BE49-F238E27FC236}">
                <a16:creationId xmlns:a16="http://schemas.microsoft.com/office/drawing/2014/main" id="{DDAC0A07-FBE8-B90D-7ADA-58C7C904B766}"/>
              </a:ext>
            </a:extLst>
          </p:cNvPr>
          <p:cNvSpPr txBox="1"/>
          <p:nvPr/>
        </p:nvSpPr>
        <p:spPr>
          <a:xfrm>
            <a:off x="3047048" y="5755977"/>
            <a:ext cx="6097904" cy="356444"/>
          </a:xfrm>
          <a:prstGeom prst="rect">
            <a:avLst/>
          </a:prstGeom>
          <a:noFill/>
        </p:spPr>
        <p:txBody>
          <a:bodyPr wrap="square">
            <a:spAutoFit/>
          </a:bodyPr>
          <a:lstStyle/>
          <a:p>
            <a:pPr marL="190500" marR="450215" algn="ctr">
              <a:lnSpc>
                <a:spcPct val="150000"/>
              </a:lnSpc>
              <a:spcBef>
                <a:spcPts val="700"/>
              </a:spcBef>
              <a:spcAft>
                <a:spcPts val="0"/>
              </a:spcAft>
              <a:tabLst>
                <a:tab pos="5767705" algn="r"/>
              </a:tabLst>
            </a:pPr>
            <a:r>
              <a:rPr lang="en-US" sz="1300" dirty="0">
                <a:solidFill>
                  <a:srgbClr val="000000"/>
                </a:solidFill>
                <a:effectLst/>
                <a:latin typeface="Times New Roman" panose="02020603050405020304" pitchFamily="18" charset="0"/>
                <a:ea typeface="Times New Roman" panose="02020603050405020304" pitchFamily="18" charset="0"/>
              </a:rPr>
              <a:t>Fig. No.</a:t>
            </a:r>
            <a:r>
              <a:rPr lang="en-US" sz="1300" dirty="0">
                <a:solidFill>
                  <a:srgbClr val="000000"/>
                </a:solidFill>
                <a:latin typeface="Times New Roman" panose="02020603050405020304" pitchFamily="18" charset="0"/>
                <a:ea typeface="Times New Roman" panose="02020603050405020304" pitchFamily="18" charset="0"/>
              </a:rPr>
              <a:t>2</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a:solidFill>
                  <a:srgbClr val="24292F"/>
                </a:solidFill>
                <a:effectLst/>
                <a:latin typeface="Times New Roman" panose="02020603050405020304" pitchFamily="18" charset="0"/>
                <a:ea typeface="Times New Roman" panose="02020603050405020304" pitchFamily="18" charset="0"/>
              </a:rPr>
              <a:t>Performing Transactions</a:t>
            </a:r>
            <a:endParaRPr lang="en-US" sz="13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6021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FBFEC-1899-0D20-A39F-23009CCB6244}"/>
              </a:ext>
            </a:extLst>
          </p:cNvPr>
          <p:cNvSpPr txBox="1"/>
          <p:nvPr/>
        </p:nvSpPr>
        <p:spPr>
          <a:xfrm>
            <a:off x="4138294" y="652947"/>
            <a:ext cx="5907181" cy="646331"/>
          </a:xfrm>
          <a:prstGeom prst="rect">
            <a:avLst/>
          </a:prstGeom>
          <a:noFill/>
        </p:spPr>
        <p:txBody>
          <a:bodyPr wrap="square">
            <a:spAutoFit/>
          </a:bodyPr>
          <a:lstStyle/>
          <a:p>
            <a:pPr marR="0" algn="l" rtl="0" fontAlgn="t">
              <a:spcBef>
                <a:spcPts val="0"/>
              </a:spcBef>
              <a:spcAft>
                <a:spcPts val="0"/>
              </a:spcAft>
            </a:pPr>
            <a:r>
              <a:rPr lang="en-US" sz="36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Solution Approach</a:t>
            </a:r>
          </a:p>
        </p:txBody>
      </p:sp>
      <p:sp>
        <p:nvSpPr>
          <p:cNvPr id="4" name="TextBox 3">
            <a:extLst>
              <a:ext uri="{FF2B5EF4-FFF2-40B4-BE49-F238E27FC236}">
                <a16:creationId xmlns:a16="http://schemas.microsoft.com/office/drawing/2014/main" id="{45C08CD5-915C-50E1-923A-9AA7066427F8}"/>
              </a:ext>
            </a:extLst>
          </p:cNvPr>
          <p:cNvSpPr txBox="1"/>
          <p:nvPr/>
        </p:nvSpPr>
        <p:spPr>
          <a:xfrm>
            <a:off x="805924" y="1640075"/>
            <a:ext cx="9721105" cy="1938992"/>
          </a:xfrm>
          <a:prstGeom prst="rect">
            <a:avLst/>
          </a:prstGeom>
          <a:noFill/>
        </p:spPr>
        <p:txBody>
          <a:bodyPr wrap="square" rtlCol="0">
            <a:spAutoFit/>
          </a:bodyPr>
          <a:lstStyle/>
          <a:p>
            <a:pPr lvl="2" algn="just" fontAlgn="t"/>
            <a:r>
              <a:rPr lang="en-IN" sz="2000" b="1"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4.Signature</a:t>
            </a:r>
          </a:p>
          <a:p>
            <a:pPr lvl="2" algn="just" fontAlgn="t"/>
            <a:r>
              <a:rPr lang="en-IN" sz="2000"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To ensure that every transaction is unique, it is signed with a signature which is generated using the private and public key and calculated hash for a block, using the elliptic library.</a:t>
            </a:r>
          </a:p>
          <a:p>
            <a:pPr lvl="2" algn="just" fontAlgn="t"/>
            <a:endParaRPr lang="en-US" sz="2000" b="1"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2" algn="just" fontAlgn="t"/>
            <a:endParaRPr lang="en-US" sz="2000" dirty="0">
              <a:solidFill>
                <a:srgbClr val="24292F"/>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D18B0D8-CAE9-00E8-7FA5-872C1D01BA19}"/>
              </a:ext>
            </a:extLst>
          </p:cNvPr>
          <p:cNvPicPr>
            <a:picLocks noChangeAspect="1"/>
          </p:cNvPicPr>
          <p:nvPr/>
        </p:nvPicPr>
        <p:blipFill>
          <a:blip r:embed="rId2"/>
          <a:stretch>
            <a:fillRect/>
          </a:stretch>
        </p:blipFill>
        <p:spPr>
          <a:xfrm>
            <a:off x="1811655" y="3288366"/>
            <a:ext cx="8400712" cy="1740613"/>
          </a:xfrm>
          <a:prstGeom prst="rect">
            <a:avLst/>
          </a:prstGeom>
        </p:spPr>
      </p:pic>
      <p:sp>
        <p:nvSpPr>
          <p:cNvPr id="6" name="TextBox 5">
            <a:extLst>
              <a:ext uri="{FF2B5EF4-FFF2-40B4-BE49-F238E27FC236}">
                <a16:creationId xmlns:a16="http://schemas.microsoft.com/office/drawing/2014/main" id="{65F655B8-19C2-70CC-21BE-0F802F21255B}"/>
              </a:ext>
            </a:extLst>
          </p:cNvPr>
          <p:cNvSpPr txBox="1"/>
          <p:nvPr/>
        </p:nvSpPr>
        <p:spPr>
          <a:xfrm>
            <a:off x="3047048" y="5217925"/>
            <a:ext cx="6097904" cy="356444"/>
          </a:xfrm>
          <a:prstGeom prst="rect">
            <a:avLst/>
          </a:prstGeom>
          <a:noFill/>
        </p:spPr>
        <p:txBody>
          <a:bodyPr wrap="square">
            <a:spAutoFit/>
          </a:bodyPr>
          <a:lstStyle/>
          <a:p>
            <a:pPr marL="190500" marR="450215" algn="ctr">
              <a:lnSpc>
                <a:spcPct val="150000"/>
              </a:lnSpc>
              <a:spcBef>
                <a:spcPts val="700"/>
              </a:spcBef>
              <a:spcAft>
                <a:spcPts val="0"/>
              </a:spcAft>
              <a:tabLst>
                <a:tab pos="648970" algn="l"/>
              </a:tabLst>
            </a:pPr>
            <a:r>
              <a:rPr lang="en-US" sz="1300" b="0" dirty="0">
                <a:solidFill>
                  <a:srgbClr val="000000"/>
                </a:solidFill>
                <a:effectLst/>
                <a:latin typeface="Times New Roman" panose="02020603050405020304" pitchFamily="18" charset="0"/>
                <a:ea typeface="Times New Roman" panose="02020603050405020304" pitchFamily="18" charset="0"/>
              </a:rPr>
              <a:t>Fig. No.3 Signature</a:t>
            </a:r>
            <a:endParaRPr lang="en-US" sz="13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43177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66E58D-D1FF-1BAA-2372-A6713DFA22D6}"/>
              </a:ext>
            </a:extLst>
          </p:cNvPr>
          <p:cNvSpPr txBox="1"/>
          <p:nvPr/>
        </p:nvSpPr>
        <p:spPr>
          <a:xfrm>
            <a:off x="1265872" y="2041862"/>
            <a:ext cx="8906828" cy="1477328"/>
          </a:xfrm>
          <a:prstGeom prst="rect">
            <a:avLst/>
          </a:prstGeom>
          <a:noFill/>
        </p:spPr>
        <p:txBody>
          <a:bodyPr wrap="square">
            <a:spAutoFit/>
          </a:bodyPr>
          <a:lstStyle/>
          <a:p>
            <a:pPr lvl="2" algn="just" fontAlgn="t"/>
            <a:r>
              <a:rPr lang="en-US" sz="1800" b="1"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5.Double Spending Attack</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2" algn="just" fontAlgn="t"/>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Double Spending Attack When a sender tries to perform the same transaction (with the same amount) twice, but with two different receivers, even though his initial balance is not sufficient to satisfy both the transactions, a double spending attack occurs. </a:t>
            </a:r>
          </a:p>
        </p:txBody>
      </p:sp>
      <p:sp>
        <p:nvSpPr>
          <p:cNvPr id="4" name="TextBox 3">
            <a:extLst>
              <a:ext uri="{FF2B5EF4-FFF2-40B4-BE49-F238E27FC236}">
                <a16:creationId xmlns:a16="http://schemas.microsoft.com/office/drawing/2014/main" id="{DDE8232C-5CBB-CD45-82E3-E225DB564293}"/>
              </a:ext>
            </a:extLst>
          </p:cNvPr>
          <p:cNvSpPr txBox="1"/>
          <p:nvPr/>
        </p:nvSpPr>
        <p:spPr>
          <a:xfrm>
            <a:off x="4138294" y="652947"/>
            <a:ext cx="5907181" cy="646331"/>
          </a:xfrm>
          <a:prstGeom prst="rect">
            <a:avLst/>
          </a:prstGeom>
          <a:noFill/>
        </p:spPr>
        <p:txBody>
          <a:bodyPr wrap="square">
            <a:spAutoFit/>
          </a:bodyPr>
          <a:lstStyle/>
          <a:p>
            <a:pPr marR="0" algn="l" rtl="0" fontAlgn="t">
              <a:spcBef>
                <a:spcPts val="0"/>
              </a:spcBef>
              <a:spcAft>
                <a:spcPts val="0"/>
              </a:spcAft>
            </a:pPr>
            <a:r>
              <a:rPr lang="en-US" sz="36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Solution Approach</a:t>
            </a:r>
          </a:p>
        </p:txBody>
      </p:sp>
      <p:pic>
        <p:nvPicPr>
          <p:cNvPr id="5" name="Picture 4">
            <a:extLst>
              <a:ext uri="{FF2B5EF4-FFF2-40B4-BE49-F238E27FC236}">
                <a16:creationId xmlns:a16="http://schemas.microsoft.com/office/drawing/2014/main" id="{C388BFC3-377A-CFE0-5FAF-58CE1583A2FD}"/>
              </a:ext>
            </a:extLst>
          </p:cNvPr>
          <p:cNvPicPr>
            <a:picLocks noChangeAspect="1"/>
          </p:cNvPicPr>
          <p:nvPr/>
        </p:nvPicPr>
        <p:blipFill>
          <a:blip r:embed="rId2"/>
          <a:stretch>
            <a:fillRect/>
          </a:stretch>
        </p:blipFill>
        <p:spPr>
          <a:xfrm>
            <a:off x="2257425" y="3781742"/>
            <a:ext cx="7551798" cy="1750378"/>
          </a:xfrm>
          <a:prstGeom prst="rect">
            <a:avLst/>
          </a:prstGeom>
        </p:spPr>
      </p:pic>
      <p:sp>
        <p:nvSpPr>
          <p:cNvPr id="7" name="TextBox 6">
            <a:extLst>
              <a:ext uri="{FF2B5EF4-FFF2-40B4-BE49-F238E27FC236}">
                <a16:creationId xmlns:a16="http://schemas.microsoft.com/office/drawing/2014/main" id="{BC7BB5C2-EF8B-3375-6832-C3F5E7C2749C}"/>
              </a:ext>
            </a:extLst>
          </p:cNvPr>
          <p:cNvSpPr txBox="1"/>
          <p:nvPr/>
        </p:nvSpPr>
        <p:spPr>
          <a:xfrm>
            <a:off x="3140393" y="5746979"/>
            <a:ext cx="6097904" cy="356444"/>
          </a:xfrm>
          <a:prstGeom prst="rect">
            <a:avLst/>
          </a:prstGeom>
          <a:noFill/>
        </p:spPr>
        <p:txBody>
          <a:bodyPr wrap="square">
            <a:spAutoFit/>
          </a:bodyPr>
          <a:lstStyle/>
          <a:p>
            <a:pPr marL="190500" marR="450215" algn="ctr">
              <a:lnSpc>
                <a:spcPct val="150000"/>
              </a:lnSpc>
              <a:spcBef>
                <a:spcPts val="700"/>
              </a:spcBef>
              <a:spcAft>
                <a:spcPts val="0"/>
              </a:spcAft>
              <a:tabLst>
                <a:tab pos="648970" algn="l"/>
              </a:tabLst>
            </a:pPr>
            <a:r>
              <a:rPr lang="en-US" sz="1300" b="0" dirty="0">
                <a:effectLst/>
                <a:latin typeface="Times New Roman" panose="02020603050405020304" pitchFamily="18" charset="0"/>
                <a:ea typeface="Times New Roman" panose="02020603050405020304" pitchFamily="18" charset="0"/>
              </a:rPr>
              <a:t>Fig. No.4 Double Spending Attack</a:t>
            </a:r>
            <a:endParaRPr lang="en-US" sz="13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1118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FBFEC-1899-0D20-A39F-23009CCB6244}"/>
              </a:ext>
            </a:extLst>
          </p:cNvPr>
          <p:cNvSpPr txBox="1"/>
          <p:nvPr/>
        </p:nvSpPr>
        <p:spPr>
          <a:xfrm>
            <a:off x="2187667" y="662499"/>
            <a:ext cx="8274144"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Approval from guide for the evaluation</a:t>
            </a:r>
            <a:endParaRPr lang="en-US" sz="3600" dirty="0"/>
          </a:p>
        </p:txBody>
      </p:sp>
      <p:pic>
        <p:nvPicPr>
          <p:cNvPr id="4" name="Picture 3">
            <a:extLst>
              <a:ext uri="{FF2B5EF4-FFF2-40B4-BE49-F238E27FC236}">
                <a16:creationId xmlns:a16="http://schemas.microsoft.com/office/drawing/2014/main" id="{53C108B4-746B-A728-E62D-A2D8FF26943B}"/>
              </a:ext>
            </a:extLst>
          </p:cNvPr>
          <p:cNvPicPr>
            <a:picLocks noChangeAspect="1"/>
          </p:cNvPicPr>
          <p:nvPr/>
        </p:nvPicPr>
        <p:blipFill>
          <a:blip r:embed="rId2"/>
          <a:stretch>
            <a:fillRect/>
          </a:stretch>
        </p:blipFill>
        <p:spPr>
          <a:xfrm>
            <a:off x="2963908" y="1502504"/>
            <a:ext cx="6264183" cy="4587638"/>
          </a:xfrm>
          <a:prstGeom prst="rect">
            <a:avLst/>
          </a:prstGeom>
        </p:spPr>
      </p:pic>
    </p:spTree>
    <p:extLst>
      <p:ext uri="{BB962C8B-B14F-4D97-AF65-F5344CB8AC3E}">
        <p14:creationId xmlns:p14="http://schemas.microsoft.com/office/powerpoint/2010/main" val="2790685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66E58D-D1FF-1BAA-2372-A6713DFA22D6}"/>
              </a:ext>
            </a:extLst>
          </p:cNvPr>
          <p:cNvSpPr txBox="1"/>
          <p:nvPr/>
        </p:nvSpPr>
        <p:spPr>
          <a:xfrm>
            <a:off x="1002981" y="1299278"/>
            <a:ext cx="9352599" cy="1754326"/>
          </a:xfrm>
          <a:prstGeom prst="rect">
            <a:avLst/>
          </a:prstGeom>
          <a:noFill/>
        </p:spPr>
        <p:txBody>
          <a:bodyPr wrap="square">
            <a:spAutoFit/>
          </a:bodyPr>
          <a:lstStyle/>
          <a:p>
            <a:pPr lvl="2" algn="just" fontAlgn="t"/>
            <a:r>
              <a:rPr lang="en-US" sz="1800" b="1"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6.Network Observers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2" algn="just" fontAlgn="t"/>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etwork observer will check the number of pending transactions from a particular sender address in a blockchain. If the payment amount of two pending transactions from that address is the same, and the total amount is greater than the initial balance of the sender, a transaction aborted error will be displayed, and the user will be prompted to either cancel the last transaction with the same amount, or to try performing the transaction later.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DE8232C-5CBB-CD45-82E3-E225DB564293}"/>
              </a:ext>
            </a:extLst>
          </p:cNvPr>
          <p:cNvSpPr txBox="1"/>
          <p:nvPr/>
        </p:nvSpPr>
        <p:spPr>
          <a:xfrm>
            <a:off x="4138294" y="652947"/>
            <a:ext cx="5907181" cy="646331"/>
          </a:xfrm>
          <a:prstGeom prst="rect">
            <a:avLst/>
          </a:prstGeom>
          <a:noFill/>
        </p:spPr>
        <p:txBody>
          <a:bodyPr wrap="square">
            <a:spAutoFit/>
          </a:bodyPr>
          <a:lstStyle/>
          <a:p>
            <a:pPr marR="0" algn="l" rtl="0" fontAlgn="t">
              <a:spcBef>
                <a:spcPts val="0"/>
              </a:spcBef>
              <a:spcAft>
                <a:spcPts val="0"/>
              </a:spcAft>
            </a:pPr>
            <a:r>
              <a:rPr lang="en-US" sz="36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Solution Approach</a:t>
            </a:r>
          </a:p>
        </p:txBody>
      </p:sp>
      <p:pic>
        <p:nvPicPr>
          <p:cNvPr id="2" name="Picture 1">
            <a:extLst>
              <a:ext uri="{FF2B5EF4-FFF2-40B4-BE49-F238E27FC236}">
                <a16:creationId xmlns:a16="http://schemas.microsoft.com/office/drawing/2014/main" id="{6F01A635-F2AD-1AB5-DDA2-1447517844AE}"/>
              </a:ext>
            </a:extLst>
          </p:cNvPr>
          <p:cNvPicPr>
            <a:picLocks noChangeAspect="1"/>
          </p:cNvPicPr>
          <p:nvPr/>
        </p:nvPicPr>
        <p:blipFill>
          <a:blip r:embed="rId2"/>
          <a:stretch>
            <a:fillRect/>
          </a:stretch>
        </p:blipFill>
        <p:spPr>
          <a:xfrm>
            <a:off x="3228975" y="3053604"/>
            <a:ext cx="5734050" cy="3370580"/>
          </a:xfrm>
          <a:prstGeom prst="rect">
            <a:avLst/>
          </a:prstGeom>
        </p:spPr>
      </p:pic>
      <p:sp>
        <p:nvSpPr>
          <p:cNvPr id="6" name="TextBox 5">
            <a:extLst>
              <a:ext uri="{FF2B5EF4-FFF2-40B4-BE49-F238E27FC236}">
                <a16:creationId xmlns:a16="http://schemas.microsoft.com/office/drawing/2014/main" id="{25548AC6-517C-AC1A-EE39-05D5F33A3998}"/>
              </a:ext>
            </a:extLst>
          </p:cNvPr>
          <p:cNvSpPr txBox="1"/>
          <p:nvPr/>
        </p:nvSpPr>
        <p:spPr>
          <a:xfrm>
            <a:off x="3228975" y="6424184"/>
            <a:ext cx="6097904" cy="356444"/>
          </a:xfrm>
          <a:prstGeom prst="rect">
            <a:avLst/>
          </a:prstGeom>
          <a:noFill/>
        </p:spPr>
        <p:txBody>
          <a:bodyPr wrap="square">
            <a:spAutoFit/>
          </a:bodyPr>
          <a:lstStyle/>
          <a:p>
            <a:pPr marL="190500" marR="450215" algn="ctr">
              <a:lnSpc>
                <a:spcPct val="150000"/>
              </a:lnSpc>
              <a:spcBef>
                <a:spcPts val="700"/>
              </a:spcBef>
              <a:spcAft>
                <a:spcPts val="0"/>
              </a:spcAft>
              <a:tabLst>
                <a:tab pos="5767705" algn="r"/>
              </a:tabLst>
            </a:pPr>
            <a:r>
              <a:rPr lang="en-US" sz="1300" dirty="0">
                <a:solidFill>
                  <a:srgbClr val="000000"/>
                </a:solidFill>
                <a:effectLst/>
                <a:latin typeface="Times New Roman" panose="02020603050405020304" pitchFamily="18" charset="0"/>
                <a:ea typeface="Times New Roman" panose="02020603050405020304" pitchFamily="18" charset="0"/>
              </a:rPr>
              <a:t>Fig. No.</a:t>
            </a:r>
            <a:r>
              <a:rPr lang="en-US" sz="1300" dirty="0">
                <a:solidFill>
                  <a:srgbClr val="000000"/>
                </a:solidFill>
                <a:latin typeface="Times New Roman" panose="02020603050405020304" pitchFamily="18" charset="0"/>
                <a:ea typeface="Times New Roman" panose="02020603050405020304" pitchFamily="18" charset="0"/>
              </a:rPr>
              <a:t>5</a:t>
            </a:r>
            <a:r>
              <a:rPr lang="en-US" sz="1300" dirty="0">
                <a:solidFill>
                  <a:srgbClr val="000000"/>
                </a:solidFill>
                <a:effectLst/>
                <a:latin typeface="Times New Roman" panose="02020603050405020304" pitchFamily="18" charset="0"/>
                <a:ea typeface="Times New Roman" panose="02020603050405020304" pitchFamily="18" charset="0"/>
              </a:rPr>
              <a:t> Network Observer </a:t>
            </a:r>
            <a:endParaRPr lang="en-US" sz="13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59058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FBFEC-1899-0D20-A39F-23009CCB6244}"/>
              </a:ext>
            </a:extLst>
          </p:cNvPr>
          <p:cNvSpPr txBox="1"/>
          <p:nvPr/>
        </p:nvSpPr>
        <p:spPr>
          <a:xfrm>
            <a:off x="4138294" y="652947"/>
            <a:ext cx="5907181" cy="646331"/>
          </a:xfrm>
          <a:prstGeom prst="rect">
            <a:avLst/>
          </a:prstGeom>
          <a:noFill/>
        </p:spPr>
        <p:txBody>
          <a:bodyPr wrap="square">
            <a:spAutoFit/>
          </a:bodyPr>
          <a:lstStyle/>
          <a:p>
            <a:pPr marR="0" algn="l" rtl="0" fontAlgn="t">
              <a:spcBef>
                <a:spcPts val="0"/>
              </a:spcBef>
              <a:spcAft>
                <a:spcPts val="0"/>
              </a:spcAft>
            </a:pPr>
            <a:r>
              <a:rPr lang="en-US" sz="36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Solution Approach</a:t>
            </a:r>
          </a:p>
        </p:txBody>
      </p:sp>
      <p:sp>
        <p:nvSpPr>
          <p:cNvPr id="4" name="TextBox 3">
            <a:extLst>
              <a:ext uri="{FF2B5EF4-FFF2-40B4-BE49-F238E27FC236}">
                <a16:creationId xmlns:a16="http://schemas.microsoft.com/office/drawing/2014/main" id="{45C08CD5-915C-50E1-923A-9AA7066427F8}"/>
              </a:ext>
            </a:extLst>
          </p:cNvPr>
          <p:cNvSpPr txBox="1"/>
          <p:nvPr/>
        </p:nvSpPr>
        <p:spPr>
          <a:xfrm>
            <a:off x="716370" y="1690062"/>
            <a:ext cx="9879240" cy="2339102"/>
          </a:xfrm>
          <a:prstGeom prst="rect">
            <a:avLst/>
          </a:prstGeom>
          <a:noFill/>
        </p:spPr>
        <p:txBody>
          <a:bodyPr wrap="square" rtlCol="0">
            <a:spAutoFit/>
          </a:bodyPr>
          <a:lstStyle/>
          <a:p>
            <a:pPr lvl="2" algn="just" fontAlgn="t"/>
            <a:r>
              <a:rPr lang="en-US" b="1"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7. Peer Alert System</a:t>
            </a:r>
            <a:endParaRPr lang="en-US" b="1" dirty="0">
              <a:latin typeface="Times New Roman" panose="02020603050405020304" pitchFamily="18" charset="0"/>
              <a:ea typeface="Times New Roman" panose="02020603050405020304" pitchFamily="18" charset="0"/>
              <a:cs typeface="Times New Roman" panose="02020603050405020304" pitchFamily="18" charset="0"/>
            </a:endParaRPr>
          </a:p>
          <a:p>
            <a:pPr lvl="2" algn="just" fontAlgn="t"/>
            <a:r>
              <a:rPr lang="en-US" dirty="0">
                <a:solidFill>
                  <a:srgbClr val="000000"/>
                </a:solidFill>
                <a:effectLst/>
                <a:latin typeface="Times New Roman" panose="02020603050405020304" pitchFamily="18" charset="0"/>
                <a:ea typeface="Times New Roman" panose="02020603050405020304" pitchFamily="18" charset="0"/>
              </a:rPr>
              <a:t>Peer Alert Systems: In order to disconnect from the block where the fraudulent transaction or double spending attack has taken place, the neighbouring blocks are alerted. Any subsequent transactions that are scheduled for this block are redirected to other routes, and these neighbouring blocks terminate their connections with it. The sender (who wanted to conduct the double spending attack), has to either withdraw any one of the transactions within a given timeout period, or will be blocked temporarily before being able to perform any new transactions again.</a:t>
            </a:r>
            <a:endParaRPr lang="en-US"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75C5C1F4-2BA2-2D30-E63A-C7DD5C7BF191}"/>
              </a:ext>
            </a:extLst>
          </p:cNvPr>
          <p:cNvPicPr>
            <a:picLocks noChangeAspect="1"/>
          </p:cNvPicPr>
          <p:nvPr/>
        </p:nvPicPr>
        <p:blipFill>
          <a:blip r:embed="rId2"/>
          <a:stretch>
            <a:fillRect/>
          </a:stretch>
        </p:blipFill>
        <p:spPr>
          <a:xfrm>
            <a:off x="3228975" y="4039543"/>
            <a:ext cx="5734050" cy="2256790"/>
          </a:xfrm>
          <a:prstGeom prst="rect">
            <a:avLst/>
          </a:prstGeom>
        </p:spPr>
      </p:pic>
      <p:sp>
        <p:nvSpPr>
          <p:cNvPr id="6" name="TextBox 5">
            <a:extLst>
              <a:ext uri="{FF2B5EF4-FFF2-40B4-BE49-F238E27FC236}">
                <a16:creationId xmlns:a16="http://schemas.microsoft.com/office/drawing/2014/main" id="{BD33CC70-E8AD-5881-82B5-184F294AE7B5}"/>
              </a:ext>
            </a:extLst>
          </p:cNvPr>
          <p:cNvSpPr txBox="1"/>
          <p:nvPr/>
        </p:nvSpPr>
        <p:spPr>
          <a:xfrm>
            <a:off x="3047048" y="6296333"/>
            <a:ext cx="6097904" cy="356444"/>
          </a:xfrm>
          <a:prstGeom prst="rect">
            <a:avLst/>
          </a:prstGeom>
          <a:noFill/>
        </p:spPr>
        <p:txBody>
          <a:bodyPr wrap="square">
            <a:spAutoFit/>
          </a:bodyPr>
          <a:lstStyle/>
          <a:p>
            <a:pPr marL="190500" marR="450215" algn="ctr">
              <a:lnSpc>
                <a:spcPct val="150000"/>
              </a:lnSpc>
              <a:spcBef>
                <a:spcPts val="500"/>
              </a:spcBef>
              <a:spcAft>
                <a:spcPts val="0"/>
              </a:spcAft>
              <a:tabLst>
                <a:tab pos="5767705" algn="r"/>
              </a:tabLst>
            </a:pPr>
            <a:r>
              <a:rPr lang="en-US" sz="1300" dirty="0">
                <a:solidFill>
                  <a:srgbClr val="000000"/>
                </a:solidFill>
                <a:effectLst/>
                <a:latin typeface="Times New Roman" panose="02020603050405020304" pitchFamily="18" charset="0"/>
                <a:ea typeface="Times New Roman" panose="02020603050405020304" pitchFamily="18" charset="0"/>
              </a:rPr>
              <a:t>Fig. No.</a:t>
            </a:r>
            <a:r>
              <a:rPr lang="en-US" sz="1300" dirty="0">
                <a:solidFill>
                  <a:srgbClr val="000000"/>
                </a:solidFill>
                <a:latin typeface="Times New Roman" panose="02020603050405020304" pitchFamily="18" charset="0"/>
                <a:ea typeface="Times New Roman" panose="02020603050405020304" pitchFamily="18" charset="0"/>
              </a:rPr>
              <a:t>6</a:t>
            </a:r>
            <a:r>
              <a:rPr lang="en-US" sz="1300" dirty="0">
                <a:solidFill>
                  <a:srgbClr val="000000"/>
                </a:solidFill>
                <a:effectLst/>
                <a:latin typeface="Times New Roman" panose="02020603050405020304" pitchFamily="18" charset="0"/>
                <a:ea typeface="Times New Roman" panose="02020603050405020304" pitchFamily="18" charset="0"/>
              </a:rPr>
              <a:t> Peer Alert System</a:t>
            </a:r>
            <a:endParaRPr lang="en-US" sz="13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52535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FBFEC-1899-0D20-A39F-23009CCB6244}"/>
              </a:ext>
            </a:extLst>
          </p:cNvPr>
          <p:cNvSpPr txBox="1"/>
          <p:nvPr/>
        </p:nvSpPr>
        <p:spPr>
          <a:xfrm>
            <a:off x="3235680" y="652947"/>
            <a:ext cx="5907181" cy="646331"/>
          </a:xfrm>
          <a:prstGeom prst="rect">
            <a:avLst/>
          </a:prstGeom>
          <a:noFill/>
        </p:spPr>
        <p:txBody>
          <a:bodyPr wrap="square">
            <a:spAutoFit/>
          </a:bodyPr>
          <a:lstStyle/>
          <a:p>
            <a:pPr fontAlgn="t"/>
            <a:r>
              <a:rPr lang="en-US" sz="3600" b="1" dirty="0">
                <a:latin typeface="Times New Roman" panose="02020603050405020304" pitchFamily="18" charset="0"/>
                <a:cs typeface="Times New Roman" panose="02020603050405020304" pitchFamily="18" charset="0"/>
              </a:rPr>
              <a:t>Algorithms and framework</a:t>
            </a:r>
            <a:endParaRPr lang="en-US" sz="3600" b="1" i="0" u="none" strike="noStrike" dirty="0">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E40A8BF-590B-96DC-7C61-C942733E6FDE}"/>
              </a:ext>
            </a:extLst>
          </p:cNvPr>
          <p:cNvSpPr txBox="1"/>
          <p:nvPr/>
        </p:nvSpPr>
        <p:spPr>
          <a:xfrm>
            <a:off x="3142408" y="6200375"/>
            <a:ext cx="6093724" cy="356444"/>
          </a:xfrm>
          <a:prstGeom prst="rect">
            <a:avLst/>
          </a:prstGeom>
          <a:noFill/>
        </p:spPr>
        <p:txBody>
          <a:bodyPr wrap="square">
            <a:spAutoFit/>
          </a:bodyPr>
          <a:lstStyle/>
          <a:p>
            <a:pPr algn="ctr">
              <a:lnSpc>
                <a:spcPct val="150000"/>
              </a:lnSpc>
              <a:spcBef>
                <a:spcPts val="500"/>
              </a:spcBef>
              <a:tabLst>
                <a:tab pos="5767705" algn="r"/>
              </a:tabLst>
            </a:pPr>
            <a:r>
              <a:rPr lang="en-US" sz="1300" dirty="0">
                <a:solidFill>
                  <a:srgbClr val="000000"/>
                </a:solidFill>
                <a:effectLst/>
                <a:latin typeface="Times New Roman" panose="02020603050405020304" pitchFamily="18" charset="0"/>
                <a:ea typeface="Times New Roman" panose="02020603050405020304" pitchFamily="18" charset="0"/>
              </a:rPr>
              <a:t>Fig. No.7 </a:t>
            </a:r>
            <a:r>
              <a:rPr lang="en-US" sz="1300" dirty="0">
                <a:solidFill>
                  <a:srgbClr val="000000"/>
                </a:solidFill>
                <a:latin typeface="Times New Roman" panose="02020603050405020304" pitchFamily="18" charset="0"/>
                <a:ea typeface="Times New Roman" panose="02020603050405020304" pitchFamily="18" charset="0"/>
              </a:rPr>
              <a:t>Network observer</a:t>
            </a:r>
            <a:endParaRPr lang="en-US" sz="13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98B1A12E-B9D6-A2B2-6595-8DAA4E4F02D5}"/>
              </a:ext>
            </a:extLst>
          </p:cNvPr>
          <p:cNvPicPr>
            <a:picLocks noChangeAspect="1"/>
          </p:cNvPicPr>
          <p:nvPr/>
        </p:nvPicPr>
        <p:blipFill>
          <a:blip r:embed="rId2"/>
          <a:stretch>
            <a:fillRect/>
          </a:stretch>
        </p:blipFill>
        <p:spPr>
          <a:xfrm>
            <a:off x="3142408" y="1499216"/>
            <a:ext cx="6093724" cy="4701159"/>
          </a:xfrm>
          <a:prstGeom prst="rect">
            <a:avLst/>
          </a:prstGeom>
        </p:spPr>
      </p:pic>
    </p:spTree>
    <p:extLst>
      <p:ext uri="{BB962C8B-B14F-4D97-AF65-F5344CB8AC3E}">
        <p14:creationId xmlns:p14="http://schemas.microsoft.com/office/powerpoint/2010/main" val="1649490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FBFEC-1899-0D20-A39F-23009CCB6244}"/>
              </a:ext>
            </a:extLst>
          </p:cNvPr>
          <p:cNvSpPr txBox="1"/>
          <p:nvPr/>
        </p:nvSpPr>
        <p:spPr>
          <a:xfrm>
            <a:off x="1852246" y="538647"/>
            <a:ext cx="8658805" cy="646331"/>
          </a:xfrm>
          <a:prstGeom prst="rect">
            <a:avLst/>
          </a:prstGeom>
          <a:noFill/>
        </p:spPr>
        <p:txBody>
          <a:bodyPr wrap="square">
            <a:spAutoFit/>
          </a:bodyPr>
          <a:lstStyle/>
          <a:p>
            <a:pPr fontAlgn="t"/>
            <a:r>
              <a:rPr lang="en-US" sz="36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Outcome Produced &amp;</a:t>
            </a:r>
            <a:r>
              <a:rPr lang="en-US" sz="3600" b="1" dirty="0">
                <a:solidFill>
                  <a:srgbClr val="000000"/>
                </a:solidFill>
                <a:latin typeface="Times New Roman" panose="02020603050405020304" pitchFamily="18" charset="0"/>
                <a:cs typeface="Times New Roman" panose="02020603050405020304" pitchFamily="18" charset="0"/>
              </a:rPr>
              <a:t>Proof of the Outcome</a:t>
            </a:r>
            <a:endParaRPr lang="en-US" sz="3600" b="1" i="0" u="none" strike="noStrike" dirty="0">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2798568-5F14-B810-7AC7-60085DED0450}"/>
              </a:ext>
            </a:extLst>
          </p:cNvPr>
          <p:cNvPicPr>
            <a:picLocks noChangeAspect="1"/>
          </p:cNvPicPr>
          <p:nvPr/>
        </p:nvPicPr>
        <p:blipFill>
          <a:blip r:embed="rId2"/>
          <a:stretch>
            <a:fillRect/>
          </a:stretch>
        </p:blipFill>
        <p:spPr>
          <a:xfrm>
            <a:off x="1680949" y="1080203"/>
            <a:ext cx="8830102" cy="5344999"/>
          </a:xfrm>
          <a:prstGeom prst="rect">
            <a:avLst/>
          </a:prstGeom>
        </p:spPr>
      </p:pic>
      <p:sp>
        <p:nvSpPr>
          <p:cNvPr id="7" name="TextBox 6">
            <a:extLst>
              <a:ext uri="{FF2B5EF4-FFF2-40B4-BE49-F238E27FC236}">
                <a16:creationId xmlns:a16="http://schemas.microsoft.com/office/drawing/2014/main" id="{AA9316F0-166B-26A9-97A4-60996D92614A}"/>
              </a:ext>
            </a:extLst>
          </p:cNvPr>
          <p:cNvSpPr txBox="1"/>
          <p:nvPr/>
        </p:nvSpPr>
        <p:spPr>
          <a:xfrm>
            <a:off x="3048000" y="6425202"/>
            <a:ext cx="6096000" cy="356444"/>
          </a:xfrm>
          <a:prstGeom prst="rect">
            <a:avLst/>
          </a:prstGeom>
          <a:noFill/>
        </p:spPr>
        <p:txBody>
          <a:bodyPr wrap="square">
            <a:spAutoFit/>
          </a:bodyPr>
          <a:lstStyle/>
          <a:p>
            <a:pPr algn="ctr">
              <a:lnSpc>
                <a:spcPct val="150000"/>
              </a:lnSpc>
              <a:spcBef>
                <a:spcPts val="500"/>
              </a:spcBef>
              <a:tabLst>
                <a:tab pos="5767705" algn="r"/>
              </a:tabLst>
            </a:pPr>
            <a:r>
              <a:rPr lang="en-US" sz="1300" dirty="0">
                <a:solidFill>
                  <a:srgbClr val="000000"/>
                </a:solidFill>
                <a:effectLst/>
                <a:latin typeface="Times New Roman" panose="02020603050405020304" pitchFamily="18" charset="0"/>
                <a:ea typeface="Times New Roman" panose="02020603050405020304" pitchFamily="18" charset="0"/>
              </a:rPr>
              <a:t>Fig. No.8 </a:t>
            </a:r>
            <a:r>
              <a:rPr lang="en-US" sz="1300" dirty="0">
                <a:solidFill>
                  <a:srgbClr val="000000"/>
                </a:solidFill>
                <a:latin typeface="Times New Roman" panose="02020603050405020304" pitchFamily="18" charset="0"/>
                <a:ea typeface="Times New Roman" panose="02020603050405020304" pitchFamily="18" charset="0"/>
              </a:rPr>
              <a:t>Network observer Output</a:t>
            </a:r>
            <a:endParaRPr lang="en-US" sz="13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95242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74746E-B7D5-ED4C-C827-59CCC68D7AFD}"/>
              </a:ext>
            </a:extLst>
          </p:cNvPr>
          <p:cNvSpPr txBox="1"/>
          <p:nvPr/>
        </p:nvSpPr>
        <p:spPr>
          <a:xfrm>
            <a:off x="1852246" y="538647"/>
            <a:ext cx="8658805" cy="1200329"/>
          </a:xfrm>
          <a:prstGeom prst="rect">
            <a:avLst/>
          </a:prstGeom>
          <a:noFill/>
        </p:spPr>
        <p:txBody>
          <a:bodyPr wrap="square">
            <a:spAutoFit/>
          </a:bodyPr>
          <a:lstStyle/>
          <a:p>
            <a:pPr algn="ctr" fontAlgn="t"/>
            <a:r>
              <a:rPr lang="en-US" sz="3600" b="1" dirty="0">
                <a:solidFill>
                  <a:srgbClr val="000000"/>
                </a:solidFill>
                <a:latin typeface="Times New Roman" panose="02020603050405020304" pitchFamily="18" charset="0"/>
                <a:cs typeface="Times New Roman" panose="02020603050405020304" pitchFamily="18" charset="0"/>
              </a:rPr>
              <a:t>Proof of the Outcome</a:t>
            </a:r>
            <a:endParaRPr lang="en-US" sz="3600" b="1" i="0" u="none" strike="noStrike" dirty="0">
              <a:effectLst/>
              <a:latin typeface="Times New Roman" panose="02020603050405020304" pitchFamily="18" charset="0"/>
              <a:cs typeface="Times New Roman" panose="02020603050405020304" pitchFamily="18" charset="0"/>
            </a:endParaRPr>
          </a:p>
          <a:p>
            <a:pPr marR="0" algn="l" rtl="0" fontAlgn="t">
              <a:spcBef>
                <a:spcPts val="0"/>
              </a:spcBef>
              <a:spcAft>
                <a:spcPts val="0"/>
              </a:spcAft>
            </a:pPr>
            <a:endParaRPr lang="en-US" sz="36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0FB74D5-279C-4B7B-5DBE-09BAB8AA13B2}"/>
              </a:ext>
            </a:extLst>
          </p:cNvPr>
          <p:cNvSpPr txBox="1"/>
          <p:nvPr/>
        </p:nvSpPr>
        <p:spPr>
          <a:xfrm>
            <a:off x="1177290" y="1500234"/>
            <a:ext cx="6127854" cy="3541098"/>
          </a:xfrm>
          <a:prstGeom prst="rect">
            <a:avLst/>
          </a:prstGeom>
          <a:noFill/>
        </p:spPr>
        <p:txBody>
          <a:bodyPr wrap="square">
            <a:spAutoFit/>
          </a:bodyPr>
          <a:lstStyle/>
          <a:p>
            <a:pPr marL="588645" marR="846455" algn="ctr">
              <a:spcBef>
                <a:spcPts val="810"/>
              </a:spcBef>
              <a:spcAft>
                <a:spcPts val="0"/>
              </a:spcAft>
            </a:pPr>
            <a:r>
              <a:rPr lang="en-US" b="1" kern="0" dirty="0">
                <a:effectLst/>
                <a:latin typeface="Times New Roman" panose="02020603050405020304" pitchFamily="18" charset="0"/>
                <a:ea typeface="Times New Roman" panose="02020603050405020304" pitchFamily="18" charset="0"/>
              </a:rPr>
              <a:t>ANNEXURE</a:t>
            </a:r>
            <a:r>
              <a:rPr lang="en-US" b="1" kern="0" spc="260" dirty="0">
                <a:effectLst/>
                <a:latin typeface="Times New Roman" panose="02020603050405020304" pitchFamily="18" charset="0"/>
                <a:ea typeface="Times New Roman" panose="02020603050405020304" pitchFamily="18" charset="0"/>
              </a:rPr>
              <a:t> </a:t>
            </a:r>
            <a:r>
              <a:rPr lang="en-US" b="1" kern="0" dirty="0">
                <a:effectLst/>
                <a:latin typeface="Times New Roman" panose="02020603050405020304" pitchFamily="18" charset="0"/>
                <a:ea typeface="Times New Roman" panose="02020603050405020304" pitchFamily="18" charset="0"/>
              </a:rPr>
              <a:t>I</a:t>
            </a:r>
          </a:p>
          <a:p>
            <a:pPr>
              <a:spcBef>
                <a:spcPts val="25"/>
              </a:spcBef>
            </a:pPr>
            <a:r>
              <a:rPr lang="en-US" b="1" dirty="0">
                <a:effectLst/>
                <a:latin typeface="Times New Roman" panose="02020603050405020304" pitchFamily="18"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a:p>
            <a:pPr marL="191135" marR="376555">
              <a:lnSpc>
                <a:spcPct val="157000"/>
              </a:lnSpc>
              <a:spcAft>
                <a:spcPts val="0"/>
              </a:spcAft>
            </a:pPr>
            <a:r>
              <a:rPr lang="en-US" dirty="0">
                <a:effectLst/>
                <a:latin typeface="Times New Roman" panose="02020603050405020304" pitchFamily="18" charset="0"/>
                <a:ea typeface="Times New Roman" panose="02020603050405020304" pitchFamily="18" charset="0"/>
              </a:rPr>
              <a:t>Review</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Paper</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said</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project</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has</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been</a:t>
            </a:r>
            <a:r>
              <a:rPr lang="en-US"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accepted</a:t>
            </a:r>
            <a:r>
              <a:rPr lang="en-US" b="1"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a:t>
            </a:r>
            <a:r>
              <a:rPr lang="en-US" spc="-65" dirty="0">
                <a:effectLst/>
                <a:latin typeface="Times New Roman" panose="02020603050405020304" pitchFamily="18" charset="0"/>
                <a:ea typeface="Times New Roman" panose="02020603050405020304" pitchFamily="18" charset="0"/>
              </a:rPr>
              <a:t> </a:t>
            </a:r>
            <a:r>
              <a:rPr lang="en-US" i="1" spc="-65" dirty="0">
                <a:effectLst/>
                <a:latin typeface="Times New Roman" panose="02020603050405020304" pitchFamily="18" charset="0"/>
                <a:ea typeface="Times New Roman" panose="02020603050405020304" pitchFamily="18" charset="0"/>
              </a:rPr>
              <a:t>2</a:t>
            </a:r>
            <a:r>
              <a:rPr lang="en-US" i="1" spc="-65" baseline="30000" dirty="0">
                <a:effectLst/>
                <a:latin typeface="Times New Roman" panose="02020603050405020304" pitchFamily="18" charset="0"/>
                <a:ea typeface="Times New Roman" panose="02020603050405020304" pitchFamily="18" charset="0"/>
              </a:rPr>
              <a:t>nd</a:t>
            </a:r>
            <a:r>
              <a:rPr lang="en-US" i="1" spc="-65"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 IEEE-International Conference on Computational Intelligence and Sustainable Engineering (CISES-2023)</a:t>
            </a:r>
            <a:r>
              <a:rPr lang="en-US" dirty="0">
                <a:effectLst/>
                <a:latin typeface="Times New Roman" panose="02020603050405020304" pitchFamily="18" charset="0"/>
                <a:ea typeface="Times New Roman" panose="02020603050405020304" pitchFamily="18" charset="0"/>
              </a:rPr>
              <a:t>.</a:t>
            </a:r>
          </a:p>
          <a:p>
            <a:pPr marL="191135" algn="l">
              <a:spcBef>
                <a:spcPts val="795"/>
              </a:spcBef>
              <a:spcAft>
                <a:spcPts val="0"/>
              </a:spcAft>
            </a:pPr>
            <a:r>
              <a:rPr lang="en-US" b="1" dirty="0">
                <a:effectLst/>
                <a:latin typeface="Times New Roman" panose="02020603050405020304" pitchFamily="18" charset="0"/>
                <a:ea typeface="Times New Roman" panose="02020603050405020304" pitchFamily="18" charset="0"/>
              </a:rPr>
              <a:t>Paper</a:t>
            </a:r>
            <a:r>
              <a:rPr lang="en-US" b="1" spc="-5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Title: </a:t>
            </a:r>
            <a:r>
              <a:rPr lang="en-US" dirty="0">
                <a:effectLst/>
                <a:latin typeface="Times New Roman" panose="02020603050405020304" pitchFamily="18" charset="0"/>
                <a:ea typeface="Times New Roman" panose="02020603050405020304" pitchFamily="18" charset="0"/>
              </a:rPr>
              <a:t>A Review on Double Spending Problem in Blockchain</a:t>
            </a:r>
          </a:p>
          <a:p>
            <a:pPr marL="191135" algn="l">
              <a:spcBef>
                <a:spcPts val="755"/>
              </a:spcBef>
              <a:spcAft>
                <a:spcPts val="0"/>
              </a:spcAft>
            </a:pPr>
            <a:r>
              <a:rPr lang="en-US" sz="1800" b="1" dirty="0">
                <a:effectLst/>
                <a:latin typeface="Times New Roman" panose="02020603050405020304" pitchFamily="18" charset="0"/>
                <a:ea typeface="Times New Roman" panose="02020603050405020304" pitchFamily="18" charset="0"/>
              </a:rPr>
              <a:t>Authors: </a:t>
            </a:r>
            <a:r>
              <a:rPr lang="en-US" sz="1800" dirty="0">
                <a:effectLst/>
                <a:latin typeface="Times New Roman" panose="02020603050405020304" pitchFamily="18" charset="0"/>
                <a:ea typeface="Times New Roman" panose="02020603050405020304" pitchFamily="18" charset="0"/>
              </a:rPr>
              <a:t>Abhishek Kumar, Bashant Kumar Sah, Tushar Mehrotra and Gaurav Rajput</a:t>
            </a:r>
          </a:p>
          <a:p>
            <a:pPr lvl="1">
              <a:spcBef>
                <a:spcPts val="25"/>
              </a:spcBef>
            </a:pPr>
            <a:endParaRPr lang="en-US"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F43B6B4A-72C2-E49B-C3B0-976DE65A148D}"/>
              </a:ext>
            </a:extLst>
          </p:cNvPr>
          <p:cNvPicPr>
            <a:picLocks noChangeAspect="1"/>
          </p:cNvPicPr>
          <p:nvPr/>
        </p:nvPicPr>
        <p:blipFill>
          <a:blip r:embed="rId2"/>
          <a:stretch>
            <a:fillRect/>
          </a:stretch>
        </p:blipFill>
        <p:spPr>
          <a:xfrm>
            <a:off x="7305144" y="1067190"/>
            <a:ext cx="3400217" cy="5703813"/>
          </a:xfrm>
          <a:prstGeom prst="rect">
            <a:avLst/>
          </a:prstGeom>
        </p:spPr>
      </p:pic>
      <p:pic>
        <p:nvPicPr>
          <p:cNvPr id="3" name="Picture 2">
            <a:extLst>
              <a:ext uri="{FF2B5EF4-FFF2-40B4-BE49-F238E27FC236}">
                <a16:creationId xmlns:a16="http://schemas.microsoft.com/office/drawing/2014/main" id="{C5C7B5EE-4C29-3558-0BF1-55744005016E}"/>
              </a:ext>
            </a:extLst>
          </p:cNvPr>
          <p:cNvPicPr>
            <a:picLocks noChangeAspect="1"/>
          </p:cNvPicPr>
          <p:nvPr/>
        </p:nvPicPr>
        <p:blipFill>
          <a:blip r:embed="rId3"/>
          <a:stretch>
            <a:fillRect/>
          </a:stretch>
        </p:blipFill>
        <p:spPr>
          <a:xfrm>
            <a:off x="2024185" y="4700432"/>
            <a:ext cx="3774830" cy="2114282"/>
          </a:xfrm>
          <a:prstGeom prst="rect">
            <a:avLst/>
          </a:prstGeom>
        </p:spPr>
      </p:pic>
    </p:spTree>
    <p:extLst>
      <p:ext uri="{BB962C8B-B14F-4D97-AF65-F5344CB8AC3E}">
        <p14:creationId xmlns:p14="http://schemas.microsoft.com/office/powerpoint/2010/main" val="2636781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74746E-B7D5-ED4C-C827-59CCC68D7AFD}"/>
              </a:ext>
            </a:extLst>
          </p:cNvPr>
          <p:cNvSpPr txBox="1"/>
          <p:nvPr/>
        </p:nvSpPr>
        <p:spPr>
          <a:xfrm>
            <a:off x="1852246" y="538647"/>
            <a:ext cx="8658805" cy="1200329"/>
          </a:xfrm>
          <a:prstGeom prst="rect">
            <a:avLst/>
          </a:prstGeom>
          <a:noFill/>
        </p:spPr>
        <p:txBody>
          <a:bodyPr wrap="square">
            <a:spAutoFit/>
          </a:bodyPr>
          <a:lstStyle/>
          <a:p>
            <a:pPr algn="ctr" fontAlgn="t"/>
            <a:r>
              <a:rPr lang="en-US" sz="3600" b="1" dirty="0">
                <a:solidFill>
                  <a:srgbClr val="000000"/>
                </a:solidFill>
                <a:latin typeface="Times New Roman" panose="02020603050405020304" pitchFamily="18" charset="0"/>
                <a:cs typeface="Times New Roman" panose="02020603050405020304" pitchFamily="18" charset="0"/>
              </a:rPr>
              <a:t>Proof of the Outcome</a:t>
            </a:r>
            <a:endParaRPr lang="en-US" sz="3600" b="1" i="0" u="none" strike="noStrike" dirty="0">
              <a:effectLst/>
              <a:latin typeface="Times New Roman" panose="02020603050405020304" pitchFamily="18" charset="0"/>
              <a:cs typeface="Times New Roman" panose="02020603050405020304" pitchFamily="18" charset="0"/>
            </a:endParaRPr>
          </a:p>
          <a:p>
            <a:pPr marR="0" algn="l" rtl="0" fontAlgn="t">
              <a:spcBef>
                <a:spcPts val="0"/>
              </a:spcBef>
              <a:spcAft>
                <a:spcPts val="0"/>
              </a:spcAft>
            </a:pPr>
            <a:endParaRPr lang="en-US" sz="36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0FB74D5-279C-4B7B-5DBE-09BAB8AA13B2}"/>
              </a:ext>
            </a:extLst>
          </p:cNvPr>
          <p:cNvSpPr txBox="1"/>
          <p:nvPr/>
        </p:nvSpPr>
        <p:spPr>
          <a:xfrm>
            <a:off x="1177290" y="1500234"/>
            <a:ext cx="6127854" cy="3106235"/>
          </a:xfrm>
          <a:prstGeom prst="rect">
            <a:avLst/>
          </a:prstGeom>
          <a:noFill/>
        </p:spPr>
        <p:txBody>
          <a:bodyPr wrap="square">
            <a:spAutoFit/>
          </a:bodyPr>
          <a:lstStyle/>
          <a:p>
            <a:pPr marL="588645" marR="846455" algn="ctr">
              <a:spcBef>
                <a:spcPts val="810"/>
              </a:spcBef>
              <a:spcAft>
                <a:spcPts val="0"/>
              </a:spcAft>
            </a:pPr>
            <a:r>
              <a:rPr lang="en-US" b="1" kern="0" dirty="0">
                <a:effectLst/>
                <a:latin typeface="Times New Roman" panose="02020603050405020304" pitchFamily="18" charset="0"/>
                <a:ea typeface="Times New Roman" panose="02020603050405020304" pitchFamily="18" charset="0"/>
              </a:rPr>
              <a:t>ANNEXURE</a:t>
            </a:r>
            <a:r>
              <a:rPr lang="en-US" b="1" kern="0" spc="260" dirty="0">
                <a:effectLst/>
                <a:latin typeface="Times New Roman" panose="02020603050405020304" pitchFamily="18" charset="0"/>
                <a:ea typeface="Times New Roman" panose="02020603050405020304" pitchFamily="18" charset="0"/>
              </a:rPr>
              <a:t> </a:t>
            </a:r>
            <a:r>
              <a:rPr lang="en-US" b="1" kern="0" dirty="0">
                <a:effectLst/>
                <a:latin typeface="Times New Roman" panose="02020603050405020304" pitchFamily="18" charset="0"/>
                <a:ea typeface="Times New Roman" panose="02020603050405020304" pitchFamily="18" charset="0"/>
              </a:rPr>
              <a:t>II</a:t>
            </a:r>
          </a:p>
          <a:p>
            <a:pPr>
              <a:spcBef>
                <a:spcPts val="25"/>
              </a:spcBef>
            </a:pPr>
            <a:r>
              <a:rPr lang="en-US" b="1" dirty="0">
                <a:effectLst/>
                <a:latin typeface="Times New Roman" panose="02020603050405020304" pitchFamily="18"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a:p>
            <a:pPr marL="191135" marR="376555">
              <a:lnSpc>
                <a:spcPct val="157000"/>
              </a:lnSpc>
              <a:spcAft>
                <a:spcPts val="0"/>
              </a:spcAft>
            </a:pPr>
            <a:r>
              <a:rPr lang="en-US" dirty="0">
                <a:effectLst/>
                <a:latin typeface="Times New Roman" panose="02020603050405020304" pitchFamily="18" charset="0"/>
                <a:ea typeface="Times New Roman" panose="02020603050405020304" pitchFamily="18" charset="0"/>
              </a:rPr>
              <a:t>Review</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Paper</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said</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project</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has</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been</a:t>
            </a:r>
            <a:r>
              <a:rPr lang="en-US"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accepted</a:t>
            </a:r>
            <a:r>
              <a:rPr lang="en-US" b="1"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a:t>
            </a:r>
            <a:r>
              <a:rPr lang="en-US" spc="-65" dirty="0">
                <a:effectLst/>
                <a:latin typeface="Times New Roman" panose="02020603050405020304" pitchFamily="18" charset="0"/>
                <a:ea typeface="Times New Roman" panose="02020603050405020304" pitchFamily="18" charset="0"/>
              </a:rPr>
              <a:t> </a:t>
            </a:r>
            <a:r>
              <a:rPr lang="en-IN" i="1" spc="-65" dirty="0">
                <a:effectLst/>
                <a:latin typeface="Times New Roman" panose="02020603050405020304" pitchFamily="18" charset="0"/>
                <a:ea typeface="Times New Roman" panose="02020603050405020304" pitchFamily="18" charset="0"/>
              </a:rPr>
              <a:t>20th India Council International Conference (INDICON-2023).</a:t>
            </a:r>
            <a:endParaRPr lang="en-US" dirty="0">
              <a:effectLst/>
              <a:latin typeface="Times New Roman" panose="02020603050405020304" pitchFamily="18" charset="0"/>
              <a:ea typeface="Times New Roman" panose="02020603050405020304" pitchFamily="18" charset="0"/>
            </a:endParaRPr>
          </a:p>
          <a:p>
            <a:pPr marL="191135" algn="l">
              <a:spcBef>
                <a:spcPts val="795"/>
              </a:spcBef>
              <a:spcAft>
                <a:spcPts val="0"/>
              </a:spcAft>
            </a:pPr>
            <a:r>
              <a:rPr lang="en-US" b="1" dirty="0">
                <a:effectLst/>
                <a:latin typeface="Times New Roman" panose="02020603050405020304" pitchFamily="18" charset="0"/>
                <a:ea typeface="Times New Roman" panose="02020603050405020304" pitchFamily="18" charset="0"/>
              </a:rPr>
              <a:t>Paper</a:t>
            </a:r>
            <a:r>
              <a:rPr lang="en-US" b="1" spc="-5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Title: </a:t>
            </a:r>
            <a:r>
              <a:rPr lang="en-IN" dirty="0">
                <a:effectLst/>
                <a:latin typeface="Times New Roman" panose="02020603050405020304" pitchFamily="18" charset="0"/>
                <a:ea typeface="Times New Roman" panose="02020603050405020304" pitchFamily="18" charset="0"/>
              </a:rPr>
              <a:t>A Trust Based Blockchain For Digital Transactions</a:t>
            </a:r>
            <a:endParaRPr lang="en-US" dirty="0">
              <a:effectLst/>
              <a:latin typeface="Times New Roman" panose="02020603050405020304" pitchFamily="18" charset="0"/>
              <a:ea typeface="Times New Roman" panose="02020603050405020304" pitchFamily="18" charset="0"/>
            </a:endParaRPr>
          </a:p>
          <a:p>
            <a:pPr marL="191135" algn="l">
              <a:spcBef>
                <a:spcPts val="755"/>
              </a:spcBef>
              <a:spcAft>
                <a:spcPts val="0"/>
              </a:spcAft>
            </a:pPr>
            <a:r>
              <a:rPr lang="en-US" sz="1800" b="1" dirty="0">
                <a:effectLst/>
                <a:latin typeface="Times New Roman" panose="02020603050405020304" pitchFamily="18" charset="0"/>
                <a:ea typeface="Times New Roman" panose="02020603050405020304" pitchFamily="18" charset="0"/>
              </a:rPr>
              <a:t>Authors: </a:t>
            </a:r>
            <a:r>
              <a:rPr lang="en-US" sz="1800" dirty="0">
                <a:effectLst/>
                <a:latin typeface="Times New Roman" panose="02020603050405020304" pitchFamily="18" charset="0"/>
                <a:ea typeface="Times New Roman" panose="02020603050405020304" pitchFamily="18" charset="0"/>
              </a:rPr>
              <a:t>Abhishek Kumar, Bashant Kumar Sah, Tushar Mehrotra</a:t>
            </a:r>
          </a:p>
          <a:p>
            <a:pPr lvl="1">
              <a:spcBef>
                <a:spcPts val="25"/>
              </a:spcBef>
            </a:pPr>
            <a:endParaRPr lang="en-US"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06F7DCB3-618C-01F2-D7A3-D6DFAB720DAD}"/>
              </a:ext>
            </a:extLst>
          </p:cNvPr>
          <p:cNvPicPr>
            <a:picLocks noChangeAspect="1"/>
          </p:cNvPicPr>
          <p:nvPr/>
        </p:nvPicPr>
        <p:blipFill>
          <a:blip r:embed="rId2"/>
          <a:stretch>
            <a:fillRect/>
          </a:stretch>
        </p:blipFill>
        <p:spPr>
          <a:xfrm>
            <a:off x="7429654" y="1133251"/>
            <a:ext cx="3325976" cy="5565781"/>
          </a:xfrm>
          <a:prstGeom prst="rect">
            <a:avLst/>
          </a:prstGeom>
        </p:spPr>
      </p:pic>
    </p:spTree>
    <p:extLst>
      <p:ext uri="{BB962C8B-B14F-4D97-AF65-F5344CB8AC3E}">
        <p14:creationId xmlns:p14="http://schemas.microsoft.com/office/powerpoint/2010/main" val="744987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7473-20E4-D642-7573-61EDAA0732C5}"/>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28158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FBFEC-1899-0D20-A39F-23009CCB6244}"/>
              </a:ext>
            </a:extLst>
          </p:cNvPr>
          <p:cNvSpPr txBox="1"/>
          <p:nvPr/>
        </p:nvSpPr>
        <p:spPr>
          <a:xfrm>
            <a:off x="3142409" y="662499"/>
            <a:ext cx="5907181"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Contents of the Presentation</a:t>
            </a:r>
            <a:endParaRPr lang="en-US" sz="3600" dirty="0"/>
          </a:p>
        </p:txBody>
      </p:sp>
      <p:sp>
        <p:nvSpPr>
          <p:cNvPr id="4" name="TextBox 3">
            <a:extLst>
              <a:ext uri="{FF2B5EF4-FFF2-40B4-BE49-F238E27FC236}">
                <a16:creationId xmlns:a16="http://schemas.microsoft.com/office/drawing/2014/main" id="{45C08CD5-915C-50E1-923A-9AA7066427F8}"/>
              </a:ext>
            </a:extLst>
          </p:cNvPr>
          <p:cNvSpPr txBox="1"/>
          <p:nvPr/>
        </p:nvSpPr>
        <p:spPr>
          <a:xfrm>
            <a:off x="1392779" y="1788459"/>
            <a:ext cx="9406442" cy="4093428"/>
          </a:xfrm>
          <a:prstGeom prst="rect">
            <a:avLst/>
          </a:prstGeom>
          <a:noFill/>
        </p:spPr>
        <p:txBody>
          <a:bodyPr wrap="square" rtlCol="0">
            <a:spAutoFit/>
          </a:bodyPr>
          <a:lstStyle/>
          <a:p>
            <a:pPr marL="457200" marR="0" indent="-457200" algn="l" rtl="0" fontAlgn="t">
              <a:spcBef>
                <a:spcPts val="0"/>
              </a:spcBef>
              <a:spcAft>
                <a:spcPts val="0"/>
              </a:spcAft>
              <a:buFont typeface="Wingdings" panose="05000000000000000000" pitchFamily="2" charset="2"/>
              <a:buChar char="Ø"/>
            </a:pPr>
            <a:r>
              <a:rPr lang="en-US" sz="200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 to the project</a:t>
            </a:r>
            <a:endParaRPr lang="en-US" sz="2000" i="0" u="none" strike="noStrike" dirty="0">
              <a:effectLst/>
              <a:latin typeface="Times New Roman" panose="02020603050405020304" pitchFamily="18" charset="0"/>
              <a:cs typeface="Times New Roman" panose="02020603050405020304" pitchFamily="18" charset="0"/>
            </a:endParaRPr>
          </a:p>
          <a:p>
            <a:pPr marL="457200" marR="0" indent="-457200" algn="l" rtl="0" fontAlgn="t">
              <a:spcBef>
                <a:spcPts val="0"/>
              </a:spcBef>
              <a:spcAft>
                <a:spcPts val="0"/>
              </a:spcAft>
              <a:buFont typeface="Wingdings" panose="05000000000000000000" pitchFamily="2" charset="2"/>
              <a:buChar char="Ø"/>
            </a:pPr>
            <a:r>
              <a:rPr lang="en-US" sz="200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Motivation for the project</a:t>
            </a:r>
          </a:p>
          <a:p>
            <a:pPr marL="457200" marR="0" indent="-457200" algn="l" rtl="0" fontAlgn="t">
              <a:spcBef>
                <a:spcPts val="0"/>
              </a:spcBef>
              <a:spcAft>
                <a:spcPts val="0"/>
              </a:spcAft>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Problem Statements/Objectives of the Project</a:t>
            </a:r>
            <a:endParaRPr lang="en-US" sz="2000" i="0" u="none" strike="noStrike" dirty="0">
              <a:effectLst/>
              <a:latin typeface="Times New Roman" panose="02020603050405020304" pitchFamily="18" charset="0"/>
              <a:cs typeface="Times New Roman" panose="02020603050405020304" pitchFamily="18" charset="0"/>
            </a:endParaRPr>
          </a:p>
          <a:p>
            <a:pPr marL="457200" marR="0" indent="-457200" algn="l" rtl="0" fontAlgn="t">
              <a:spcBef>
                <a:spcPts val="0"/>
              </a:spcBef>
              <a:spcAft>
                <a:spcPts val="0"/>
              </a:spcAft>
              <a:buFont typeface="Wingdings" panose="05000000000000000000" pitchFamily="2" charset="2"/>
              <a:buChar char="Ø"/>
            </a:pPr>
            <a:r>
              <a:rPr lang="en-US" sz="200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Literature Survey</a:t>
            </a:r>
          </a:p>
          <a:p>
            <a:pPr marL="457200" marR="0" indent="-457200" algn="l" rtl="0" fontAlgn="t">
              <a:spcBef>
                <a:spcPts val="0"/>
              </a:spcBef>
              <a:spcAft>
                <a:spcPts val="0"/>
              </a:spcAft>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Workload distribution/ Team Work</a:t>
            </a:r>
          </a:p>
          <a:p>
            <a:pPr marL="457200" marR="0" indent="-457200" algn="l" rtl="0" fontAlgn="t">
              <a:spcBef>
                <a:spcPts val="0"/>
              </a:spcBef>
              <a:spcAft>
                <a:spcPts val="0"/>
              </a:spcAft>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Project Planning</a:t>
            </a:r>
          </a:p>
          <a:p>
            <a:pPr marL="457200" marR="0" indent="-457200" algn="l" rtl="0" fontAlgn="t">
              <a:spcBef>
                <a:spcPts val="0"/>
              </a:spcBef>
              <a:spcAft>
                <a:spcPts val="0"/>
              </a:spcAft>
              <a:buFont typeface="Wingdings" panose="05000000000000000000" pitchFamily="2" charset="2"/>
              <a:buChar char="Ø"/>
            </a:pPr>
            <a:r>
              <a:rPr lang="en-US" sz="200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Screenshot of the Approval of the Certificate of the Project Report</a:t>
            </a:r>
          </a:p>
          <a:p>
            <a:pPr marL="457200" marR="0" indent="-457200" algn="l" rtl="0" fontAlgn="t">
              <a:spcBef>
                <a:spcPts val="0"/>
              </a:spcBef>
              <a:spcAft>
                <a:spcPts val="0"/>
              </a:spcAft>
              <a:buFont typeface="Wingdings" panose="05000000000000000000" pitchFamily="2" charset="2"/>
              <a:buChar char="Ø"/>
            </a:pPr>
            <a:r>
              <a:rPr lang="en-US" sz="200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Methodology used</a:t>
            </a:r>
            <a:endParaRPr lang="en-US" sz="2000" i="0" u="none" strike="noStrike" dirty="0">
              <a:effectLst/>
              <a:latin typeface="Times New Roman" panose="02020603050405020304" pitchFamily="18" charset="0"/>
              <a:cs typeface="Times New Roman" panose="02020603050405020304" pitchFamily="18" charset="0"/>
            </a:endParaRPr>
          </a:p>
          <a:p>
            <a:pPr marL="457200" marR="0" indent="-457200" algn="l" rtl="0" fontAlgn="t">
              <a:spcBef>
                <a:spcPts val="0"/>
              </a:spcBef>
              <a:spcAft>
                <a:spcPts val="0"/>
              </a:spcAft>
              <a:buFont typeface="Wingdings" panose="05000000000000000000" pitchFamily="2" charset="2"/>
              <a:buChar char="Ø"/>
            </a:pPr>
            <a:r>
              <a:rPr lang="en-US" sz="200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Solution Approach</a:t>
            </a:r>
          </a:p>
          <a:p>
            <a:pPr marL="457200" indent="-457200" fontAlgn="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Algorithms and framework</a:t>
            </a:r>
            <a:endParaRPr lang="en-US" sz="2000" i="0" u="none" strike="noStrike" dirty="0">
              <a:effectLst/>
              <a:latin typeface="Times New Roman" panose="02020603050405020304" pitchFamily="18" charset="0"/>
              <a:cs typeface="Times New Roman" panose="02020603050405020304" pitchFamily="18" charset="0"/>
            </a:endParaRPr>
          </a:p>
          <a:p>
            <a:pPr marL="457200" indent="-457200" fontAlgn="t">
              <a:buFont typeface="Wingdings" panose="05000000000000000000" pitchFamily="2" charset="2"/>
              <a:buChar char="Ø"/>
            </a:pPr>
            <a:r>
              <a:rPr lang="en-US" sz="200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Outcome Produced </a:t>
            </a:r>
          </a:p>
          <a:p>
            <a:pPr marL="457200" indent="-457200" fontAlgn="t">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Proof of the Outcome</a:t>
            </a:r>
            <a:endParaRPr lang="en-US" sz="2000" i="0" u="none" strike="noStrike" dirty="0">
              <a:effectLst/>
              <a:latin typeface="Times New Roman" panose="02020603050405020304" pitchFamily="18" charset="0"/>
              <a:cs typeface="Times New Roman" panose="02020603050405020304" pitchFamily="18" charset="0"/>
            </a:endParaRPr>
          </a:p>
          <a:p>
            <a:pPr marR="0" algn="l" rtl="0" fontAlgn="t">
              <a:spcBef>
                <a:spcPts val="0"/>
              </a:spcBef>
              <a:spcAft>
                <a:spcPts val="0"/>
              </a:spcAft>
            </a:pPr>
            <a:endParaRPr lang="en-US" sz="2000" i="0" u="none" strike="noStrik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718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FBFEC-1899-0D20-A39F-23009CCB6244}"/>
              </a:ext>
            </a:extLst>
          </p:cNvPr>
          <p:cNvSpPr txBox="1"/>
          <p:nvPr/>
        </p:nvSpPr>
        <p:spPr>
          <a:xfrm>
            <a:off x="3402107" y="652947"/>
            <a:ext cx="5701552" cy="646331"/>
          </a:xfrm>
          <a:prstGeom prst="rect">
            <a:avLst/>
          </a:prstGeom>
          <a:noFill/>
        </p:spPr>
        <p:txBody>
          <a:bodyPr wrap="square">
            <a:spAutoFit/>
          </a:bodyPr>
          <a:lstStyle/>
          <a:p>
            <a:r>
              <a:rPr lang="en-US" sz="36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 to the project</a:t>
            </a:r>
            <a:endParaRPr lang="en-US" sz="3600" b="1" dirty="0"/>
          </a:p>
        </p:txBody>
      </p:sp>
      <p:sp>
        <p:nvSpPr>
          <p:cNvPr id="4" name="TextBox 3">
            <a:extLst>
              <a:ext uri="{FF2B5EF4-FFF2-40B4-BE49-F238E27FC236}">
                <a16:creationId xmlns:a16="http://schemas.microsoft.com/office/drawing/2014/main" id="{45C08CD5-915C-50E1-923A-9AA7066427F8}"/>
              </a:ext>
            </a:extLst>
          </p:cNvPr>
          <p:cNvSpPr txBox="1"/>
          <p:nvPr/>
        </p:nvSpPr>
        <p:spPr>
          <a:xfrm>
            <a:off x="1392779" y="1788459"/>
            <a:ext cx="9387516" cy="2031325"/>
          </a:xfrm>
          <a:prstGeom prst="rect">
            <a:avLst/>
          </a:prstGeom>
          <a:noFill/>
        </p:spPr>
        <p:txBody>
          <a:bodyPr wrap="square" rtlCol="0">
            <a:spAutoFit/>
          </a:bodyPr>
          <a:lstStyle/>
          <a:p>
            <a:pPr marL="457200" marR="0" indent="-457200" algn="just" rtl="0" fontAlgn="t">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Trust Chain is an unlicensed data structure that keeps records of the activities of </a:t>
            </a:r>
            <a:r>
              <a:rPr lang="en-US" dirty="0">
                <a:latin typeface="Times New Roman" panose="02020603050405020304" pitchFamily="18" charset="0"/>
                <a:ea typeface="Times New Roman" panose="02020603050405020304" pitchFamily="18" charset="0"/>
              </a:rPr>
              <a:t>nodes</a:t>
            </a:r>
            <a:r>
              <a:rPr lang="en-US" sz="1800" dirty="0">
                <a:effectLst/>
                <a:latin typeface="Times New Roman" panose="02020603050405020304" pitchFamily="18" charset="0"/>
                <a:ea typeface="Times New Roman" panose="02020603050405020304" pitchFamily="18" charset="0"/>
              </a:rPr>
              <a:t>. Trust chain is an idea to avoid double spending attacks in cryptocurrency Transaction in blockchains.</a:t>
            </a:r>
          </a:p>
          <a:p>
            <a:pPr marL="457200" marR="0" indent="-457200" algn="just" rtl="0" fontAlgn="t">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Trust Chain is a procedure where we proposed a system Network observer and Peer alert system to overcome the issue in the existing system.</a:t>
            </a:r>
          </a:p>
          <a:p>
            <a:pPr marL="457200" marR="0" indent="-457200" algn="just" rtl="0" fontAlgn="t">
              <a:spcBef>
                <a:spcPts val="0"/>
              </a:spcBef>
              <a:spcAft>
                <a:spcPts val="0"/>
              </a:spcAft>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e are using a peer alert system to notify the sender and the receiver about the unauthorized transaction, A peer alert system is designed to such that the message is passed from the fraudulent node to the sender node to the sender and the receiver nodes.</a:t>
            </a:r>
            <a:endParaRPr lang="en-US" sz="2000" i="0" u="none" strike="noStrik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83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FBFEC-1899-0D20-A39F-23009CCB6244}"/>
              </a:ext>
            </a:extLst>
          </p:cNvPr>
          <p:cNvSpPr txBox="1"/>
          <p:nvPr/>
        </p:nvSpPr>
        <p:spPr>
          <a:xfrm>
            <a:off x="3142409" y="662499"/>
            <a:ext cx="5907181" cy="646331"/>
          </a:xfrm>
          <a:prstGeom prst="rect">
            <a:avLst/>
          </a:prstGeom>
          <a:noFill/>
        </p:spPr>
        <p:txBody>
          <a:bodyPr wrap="square">
            <a:spAutoFit/>
          </a:bodyPr>
          <a:lstStyle/>
          <a:p>
            <a:pPr marR="0" algn="l" rtl="0" fontAlgn="t">
              <a:spcBef>
                <a:spcPts val="0"/>
              </a:spcBef>
              <a:spcAft>
                <a:spcPts val="0"/>
              </a:spcAft>
            </a:pPr>
            <a:r>
              <a:rPr lang="en-US" sz="36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Motivation for the project</a:t>
            </a:r>
          </a:p>
        </p:txBody>
      </p:sp>
      <p:sp>
        <p:nvSpPr>
          <p:cNvPr id="2" name="TextBox 1">
            <a:extLst>
              <a:ext uri="{FF2B5EF4-FFF2-40B4-BE49-F238E27FC236}">
                <a16:creationId xmlns:a16="http://schemas.microsoft.com/office/drawing/2014/main" id="{FF7F9ACA-C63B-6E43-651E-9B0EA8DB0A88}"/>
              </a:ext>
            </a:extLst>
          </p:cNvPr>
          <p:cNvSpPr txBox="1"/>
          <p:nvPr/>
        </p:nvSpPr>
        <p:spPr>
          <a:xfrm>
            <a:off x="1392779" y="1788459"/>
            <a:ext cx="9406442" cy="2312428"/>
          </a:xfrm>
          <a:prstGeom prst="rect">
            <a:avLst/>
          </a:prstGeom>
          <a:noFill/>
        </p:spPr>
        <p:txBody>
          <a:bodyPr wrap="square" rtlCol="0">
            <a:spAutoFit/>
          </a:bodyPr>
          <a:lstStyle/>
          <a:p>
            <a:pPr marL="342900" lvl="0" indent="-342900" algn="just">
              <a:lnSpc>
                <a:spcPct val="150000"/>
              </a:lnSpc>
              <a:spcBef>
                <a:spcPts val="500"/>
              </a:spcBef>
              <a:spcAft>
                <a:spcPts val="0"/>
              </a:spcAft>
              <a:buFont typeface="Wingdings" panose="05000000000000000000" pitchFamily="2" charset="2"/>
              <a:buChar char="Ø"/>
              <a:tabLst>
                <a:tab pos="556895" algn="l"/>
                <a:tab pos="5767705" algn="r"/>
              </a:tabLst>
            </a:pPr>
            <a:r>
              <a:rPr lang="en-US" sz="1800" dirty="0">
                <a:solidFill>
                  <a:srgbClr val="000000"/>
                </a:solidFill>
                <a:effectLst/>
                <a:latin typeface="Times New Roman" panose="02020603050405020304" pitchFamily="18" charset="0"/>
                <a:ea typeface="Times New Roman" panose="02020603050405020304" pitchFamily="18" charset="0"/>
              </a:rPr>
              <a:t>To develop a network observe model which can detect double spending problem with better accuracy.</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500"/>
              </a:spcBef>
              <a:spcAft>
                <a:spcPts val="0"/>
              </a:spcAft>
              <a:buFont typeface="Wingdings" panose="05000000000000000000" pitchFamily="2" charset="2"/>
              <a:buChar char="Ø"/>
              <a:tabLst>
                <a:tab pos="556895" algn="l"/>
                <a:tab pos="5767705" algn="r"/>
              </a:tabLst>
            </a:pPr>
            <a:r>
              <a:rPr lang="en-US" sz="1800" dirty="0">
                <a:solidFill>
                  <a:srgbClr val="000000"/>
                </a:solidFill>
                <a:effectLst/>
                <a:latin typeface="Times New Roman" panose="02020603050405020304" pitchFamily="18" charset="0"/>
                <a:ea typeface="Times New Roman" panose="02020603050405020304" pitchFamily="18" charset="0"/>
              </a:rPr>
              <a:t>To develop a peer alert system to authenticate a transaction. </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500"/>
              </a:spcBef>
              <a:spcAft>
                <a:spcPts val="0"/>
              </a:spcAft>
              <a:buFont typeface="Wingdings" panose="05000000000000000000" pitchFamily="2" charset="2"/>
              <a:buChar char="Ø"/>
              <a:tabLst>
                <a:tab pos="556895" algn="l"/>
                <a:tab pos="5767705" algn="r"/>
              </a:tabLst>
            </a:pPr>
            <a:r>
              <a:rPr lang="en-US" sz="1800" dirty="0">
                <a:solidFill>
                  <a:srgbClr val="000000"/>
                </a:solidFill>
                <a:effectLst/>
                <a:latin typeface="Times New Roman" panose="02020603050405020304" pitchFamily="18" charset="0"/>
                <a:ea typeface="Times New Roman" panose="02020603050405020304" pitchFamily="18" charset="0"/>
              </a:rPr>
              <a:t>To develop trust between sender and receiver so then can accept digital currency.</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500"/>
              </a:spcBef>
              <a:spcAft>
                <a:spcPts val="0"/>
              </a:spcAft>
              <a:buFont typeface="Wingdings" panose="05000000000000000000" pitchFamily="2" charset="2"/>
              <a:buChar char="Ø"/>
              <a:tabLst>
                <a:tab pos="556895" algn="l"/>
                <a:tab pos="5767705" algn="r"/>
              </a:tabLst>
            </a:pPr>
            <a:r>
              <a:rPr lang="en-US" sz="1800" dirty="0">
                <a:solidFill>
                  <a:srgbClr val="000000"/>
                </a:solidFill>
                <a:effectLst/>
                <a:latin typeface="Times New Roman" panose="02020603050405020304" pitchFamily="18" charset="0"/>
                <a:ea typeface="Times New Roman" panose="02020603050405020304" pitchFamily="18" charset="0"/>
              </a:rPr>
              <a:t>Save sender and receiver’s time.</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6528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FBFEC-1899-0D20-A39F-23009CCB6244}"/>
              </a:ext>
            </a:extLst>
          </p:cNvPr>
          <p:cNvSpPr txBox="1"/>
          <p:nvPr/>
        </p:nvSpPr>
        <p:spPr>
          <a:xfrm>
            <a:off x="1392779" y="652947"/>
            <a:ext cx="9406442" cy="646331"/>
          </a:xfrm>
          <a:prstGeom prst="rect">
            <a:avLst/>
          </a:prstGeom>
          <a:noFill/>
        </p:spPr>
        <p:txBody>
          <a:bodyPr wrap="square">
            <a:spAutoFit/>
          </a:bodyPr>
          <a:lstStyle/>
          <a:p>
            <a:pPr marR="0" algn="l" rtl="0" fontAlgn="t">
              <a:spcBef>
                <a:spcPts val="0"/>
              </a:spcBef>
              <a:spcAft>
                <a:spcPts val="0"/>
              </a:spcAft>
            </a:pPr>
            <a:r>
              <a:rPr lang="en-US" sz="3600" b="1" dirty="0">
                <a:solidFill>
                  <a:srgbClr val="000000"/>
                </a:solidFill>
                <a:latin typeface="Times New Roman" panose="02020603050405020304" pitchFamily="18" charset="0"/>
                <a:cs typeface="Times New Roman" panose="02020603050405020304" pitchFamily="18" charset="0"/>
              </a:rPr>
              <a:t>Problem Statements/Objectives of the Project</a:t>
            </a:r>
            <a:endParaRPr lang="en-US" sz="3600" b="1" i="0" u="none" strike="noStrike"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8290BE5-1021-7FF3-6EC5-9B1032D008D6}"/>
              </a:ext>
            </a:extLst>
          </p:cNvPr>
          <p:cNvSpPr txBox="1"/>
          <p:nvPr/>
        </p:nvSpPr>
        <p:spPr>
          <a:xfrm>
            <a:off x="1392779" y="1788459"/>
            <a:ext cx="9406442" cy="2120068"/>
          </a:xfrm>
          <a:prstGeom prst="rect">
            <a:avLst/>
          </a:prstGeom>
          <a:noFill/>
        </p:spPr>
        <p:txBody>
          <a:bodyPr wrap="square" rtlCol="0">
            <a:spAutoFit/>
          </a:bodyPr>
          <a:lstStyle/>
          <a:p>
            <a:pPr marL="342900" lvl="0" indent="-342900" algn="just">
              <a:lnSpc>
                <a:spcPct val="150000"/>
              </a:lnSpc>
              <a:spcBef>
                <a:spcPts val="500"/>
              </a:spcBef>
              <a:spcAft>
                <a:spcPts val="0"/>
              </a:spcAft>
              <a:buFont typeface="Wingdings" panose="05000000000000000000" pitchFamily="2" charset="2"/>
              <a:buChar char="Ø"/>
              <a:tabLst>
                <a:tab pos="556895" algn="l"/>
                <a:tab pos="5767705" algn="r"/>
              </a:tabLst>
            </a:pPr>
            <a:r>
              <a:rPr lang="en-US" sz="1800" dirty="0">
                <a:effectLst/>
                <a:latin typeface="Times New Roman" panose="02020603050405020304" pitchFamily="18" charset="0"/>
                <a:ea typeface="Times New Roman" panose="02020603050405020304" pitchFamily="18" charset="0"/>
              </a:rPr>
              <a:t>The procedure of generating Trust chain to avoid Double Spending problem in blockchain. A double-spend problem is one when a malicious user sends some amount of currency to another user and before that amount being debited in his account and replicated throughout the network, he makes another transaction with that already spent currency. The Trust chain a procedure to avoid this problem.</a:t>
            </a:r>
          </a:p>
        </p:txBody>
      </p:sp>
      <p:sp>
        <p:nvSpPr>
          <p:cNvPr id="9" name="TextBox 8">
            <a:extLst>
              <a:ext uri="{FF2B5EF4-FFF2-40B4-BE49-F238E27FC236}">
                <a16:creationId xmlns:a16="http://schemas.microsoft.com/office/drawing/2014/main" id="{0E04E4D2-6BB6-6F1A-ABC9-9298288C9406}"/>
              </a:ext>
            </a:extLst>
          </p:cNvPr>
          <p:cNvSpPr txBox="1"/>
          <p:nvPr/>
        </p:nvSpPr>
        <p:spPr>
          <a:xfrm>
            <a:off x="3046880" y="6203616"/>
            <a:ext cx="6098240" cy="356444"/>
          </a:xfrm>
          <a:prstGeom prst="rect">
            <a:avLst/>
          </a:prstGeom>
          <a:noFill/>
        </p:spPr>
        <p:txBody>
          <a:bodyPr wrap="square">
            <a:spAutoFit/>
          </a:bodyPr>
          <a:lstStyle/>
          <a:p>
            <a:pPr algn="ctr">
              <a:lnSpc>
                <a:spcPct val="150000"/>
              </a:lnSpc>
              <a:spcBef>
                <a:spcPts val="500"/>
              </a:spcBef>
              <a:tabLst>
                <a:tab pos="5767705" algn="r"/>
              </a:tabLst>
            </a:pPr>
            <a:r>
              <a:rPr lang="en-US" sz="1300" dirty="0">
                <a:solidFill>
                  <a:srgbClr val="000000"/>
                </a:solidFill>
                <a:effectLst/>
                <a:latin typeface="Times New Roman" panose="02020603050405020304" pitchFamily="18" charset="0"/>
                <a:ea typeface="Times New Roman" panose="02020603050405020304" pitchFamily="18" charset="0"/>
              </a:rPr>
              <a:t>Fig. No.1 Double Spending Problem</a:t>
            </a:r>
            <a:endParaRPr lang="en-US" sz="13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3A7ECFE2-0BE0-F9DA-07D0-3EBCA3B47E6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3285" y="3785203"/>
            <a:ext cx="5345430" cy="2543175"/>
          </a:xfrm>
          <a:prstGeom prst="rect">
            <a:avLst/>
          </a:prstGeom>
          <a:noFill/>
          <a:ln>
            <a:noFill/>
          </a:ln>
        </p:spPr>
      </p:pic>
    </p:spTree>
    <p:extLst>
      <p:ext uri="{BB962C8B-B14F-4D97-AF65-F5344CB8AC3E}">
        <p14:creationId xmlns:p14="http://schemas.microsoft.com/office/powerpoint/2010/main" val="991395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FBFEC-1899-0D20-A39F-23009CCB6244}"/>
              </a:ext>
            </a:extLst>
          </p:cNvPr>
          <p:cNvSpPr txBox="1"/>
          <p:nvPr/>
        </p:nvSpPr>
        <p:spPr>
          <a:xfrm>
            <a:off x="4177832" y="652947"/>
            <a:ext cx="5907181" cy="646331"/>
          </a:xfrm>
          <a:prstGeom prst="rect">
            <a:avLst/>
          </a:prstGeom>
          <a:noFill/>
        </p:spPr>
        <p:txBody>
          <a:bodyPr wrap="square">
            <a:spAutoFit/>
          </a:bodyPr>
          <a:lstStyle/>
          <a:p>
            <a:pPr marR="0" algn="l" rtl="0" fontAlgn="t">
              <a:spcBef>
                <a:spcPts val="0"/>
              </a:spcBef>
              <a:spcAft>
                <a:spcPts val="0"/>
              </a:spcAft>
            </a:pPr>
            <a:r>
              <a:rPr lang="en-US" sz="36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Literature Survey</a:t>
            </a:r>
          </a:p>
        </p:txBody>
      </p:sp>
      <p:graphicFrame>
        <p:nvGraphicFramePr>
          <p:cNvPr id="2" name="Group 261">
            <a:extLst>
              <a:ext uri="{FF2B5EF4-FFF2-40B4-BE49-F238E27FC236}">
                <a16:creationId xmlns:a16="http://schemas.microsoft.com/office/drawing/2014/main" id="{8F51A54A-8ECF-8F95-E6A5-2AE83F0F5122}"/>
              </a:ext>
            </a:extLst>
          </p:cNvPr>
          <p:cNvGraphicFramePr>
            <a:graphicFrameLocks noGrp="1"/>
          </p:cNvGraphicFramePr>
          <p:nvPr>
            <p:extLst>
              <p:ext uri="{D42A27DB-BD31-4B8C-83A1-F6EECF244321}">
                <p14:modId xmlns:p14="http://schemas.microsoft.com/office/powerpoint/2010/main" val="620390872"/>
              </p:ext>
            </p:extLst>
          </p:nvPr>
        </p:nvGraphicFramePr>
        <p:xfrm>
          <a:off x="406401" y="1393825"/>
          <a:ext cx="11301044" cy="4545069"/>
        </p:xfrm>
        <a:graphic>
          <a:graphicData uri="http://schemas.openxmlformats.org/drawingml/2006/table">
            <a:tbl>
              <a:tblPr/>
              <a:tblGrid>
                <a:gridCol w="822802">
                  <a:extLst>
                    <a:ext uri="{9D8B030D-6E8A-4147-A177-3AD203B41FA5}">
                      <a16:colId xmlns:a16="http://schemas.microsoft.com/office/drawing/2014/main" val="1395022788"/>
                    </a:ext>
                  </a:extLst>
                </a:gridCol>
                <a:gridCol w="2002923">
                  <a:extLst>
                    <a:ext uri="{9D8B030D-6E8A-4147-A177-3AD203B41FA5}">
                      <a16:colId xmlns:a16="http://schemas.microsoft.com/office/drawing/2014/main" val="2089204715"/>
                    </a:ext>
                  </a:extLst>
                </a:gridCol>
                <a:gridCol w="1600235">
                  <a:extLst>
                    <a:ext uri="{9D8B030D-6E8A-4147-A177-3AD203B41FA5}">
                      <a16:colId xmlns:a16="http://schemas.microsoft.com/office/drawing/2014/main" val="2396760843"/>
                    </a:ext>
                  </a:extLst>
                </a:gridCol>
                <a:gridCol w="2474438">
                  <a:extLst>
                    <a:ext uri="{9D8B030D-6E8A-4147-A177-3AD203B41FA5}">
                      <a16:colId xmlns:a16="http://schemas.microsoft.com/office/drawing/2014/main" val="3759967260"/>
                    </a:ext>
                  </a:extLst>
                </a:gridCol>
                <a:gridCol w="1622461">
                  <a:extLst>
                    <a:ext uri="{9D8B030D-6E8A-4147-A177-3AD203B41FA5}">
                      <a16:colId xmlns:a16="http://schemas.microsoft.com/office/drawing/2014/main" val="1110834581"/>
                    </a:ext>
                  </a:extLst>
                </a:gridCol>
                <a:gridCol w="2778185">
                  <a:extLst>
                    <a:ext uri="{9D8B030D-6E8A-4147-A177-3AD203B41FA5}">
                      <a16:colId xmlns:a16="http://schemas.microsoft.com/office/drawing/2014/main" val="2636036624"/>
                    </a:ext>
                  </a:extLst>
                </a:gridCol>
              </a:tblGrid>
              <a:tr h="500430">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S.No</a:t>
                      </a:r>
                      <a:r>
                        <a:rPr kumimoji="0" lang="en-US" altLang="en-US" sz="13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a:t>
                      </a:r>
                      <a:endParaRPr kumimoji="0" lang="en-US" altLang="en-US" sz="13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Authors ,Name of the paper and Year</a:t>
                      </a:r>
                      <a:endParaRPr kumimoji="0" lang="en-US" altLang="en-US" sz="13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Objectives</a:t>
                      </a:r>
                      <a:endParaRPr kumimoji="0" lang="en-US" altLang="en-US" sz="13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Algorithm / Methodology</a:t>
                      </a:r>
                      <a:endParaRPr kumimoji="0" lang="en-US" altLang="en-US" sz="13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Advantage</a:t>
                      </a:r>
                      <a:endParaRPr kumimoji="0" lang="en-US" altLang="en-US" sz="13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Conclusion</a:t>
                      </a:r>
                      <a:endParaRPr kumimoji="0" lang="en-US" altLang="en-US" sz="13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extLst>
                  <a:ext uri="{0D108BD9-81ED-4DB2-BD59-A6C34878D82A}">
                    <a16:rowId xmlns:a16="http://schemas.microsoft.com/office/drawing/2014/main" val="2764478637"/>
                  </a:ext>
                </a:extLst>
              </a:tr>
              <a:tr h="1217654">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1</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Steffen et al “A trust based delegation system for managing access control”.  2005</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Provide a cutting-edge delegation system that explains digital trust between users using tokens that are cryptographically safeguarded</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Access control involves identifying a user based on their credentials and then authorizing the appropriate level of access once they are authenticated. </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For mobile clouds, conventional access control approaches are inadequate.</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For ubiquitous applications, the delegation system that is being discussed enables a safe and user-friendly trust-based access control method. More permission restrictions, such as increased context awareness or permissions that are only granted in certain circumstances, will be the subject of future study.</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extLst>
                  <a:ext uri="{0D108BD9-81ED-4DB2-BD59-A6C34878D82A}">
                    <a16:rowId xmlns:a16="http://schemas.microsoft.com/office/drawing/2014/main" val="2303310265"/>
                  </a:ext>
                </a:extLst>
              </a:tr>
              <a:tr h="2530799">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2</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Yadav et al. “A scalable trust based consensus mechanism for secure and tamper free property transaction mechanism using DLT” 2022</a:t>
                      </a: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The current system has a number of problems and openings that lead to disputes and corruption in property.</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Time required for message exchange per consensus is lesser by 59.01% than the </a:t>
                      </a:r>
                      <a:r>
                        <a:rPr kumimoji="0" lang="en-US" altLang="en-US" sz="1200" b="0" i="0" u="none" strike="noStrike" cap="none" normalizeH="0" baseline="0" dirty="0" err="1">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PoW</a:t>
                      </a: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 mechanism and takes 11% less time than the load-based approach.</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Performance is measured by changes in the number of miners. </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The distributed and secure P2P network infrastructure for real estate transactions is suggested in this article. This increases system transparency and lowers risks by using the block-chain to store property transactions in a distributed manner.</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extLst>
                  <a:ext uri="{0D108BD9-81ED-4DB2-BD59-A6C34878D82A}">
                    <a16:rowId xmlns:a16="http://schemas.microsoft.com/office/drawing/2014/main" val="2436973876"/>
                  </a:ext>
                </a:extLst>
              </a:tr>
            </a:tbl>
          </a:graphicData>
        </a:graphic>
      </p:graphicFrame>
    </p:spTree>
    <p:extLst>
      <p:ext uri="{BB962C8B-B14F-4D97-AF65-F5344CB8AC3E}">
        <p14:creationId xmlns:p14="http://schemas.microsoft.com/office/powerpoint/2010/main" val="2710743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FBFEC-1899-0D20-A39F-23009CCB6244}"/>
              </a:ext>
            </a:extLst>
          </p:cNvPr>
          <p:cNvSpPr txBox="1"/>
          <p:nvPr/>
        </p:nvSpPr>
        <p:spPr>
          <a:xfrm>
            <a:off x="4177832" y="652947"/>
            <a:ext cx="5907181" cy="646331"/>
          </a:xfrm>
          <a:prstGeom prst="rect">
            <a:avLst/>
          </a:prstGeom>
          <a:noFill/>
        </p:spPr>
        <p:txBody>
          <a:bodyPr wrap="square">
            <a:spAutoFit/>
          </a:bodyPr>
          <a:lstStyle/>
          <a:p>
            <a:pPr marR="0" algn="l" rtl="0" fontAlgn="t">
              <a:spcBef>
                <a:spcPts val="0"/>
              </a:spcBef>
              <a:spcAft>
                <a:spcPts val="0"/>
              </a:spcAft>
            </a:pPr>
            <a:r>
              <a:rPr lang="en-US" sz="36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Literature Survey</a:t>
            </a:r>
          </a:p>
        </p:txBody>
      </p:sp>
      <p:graphicFrame>
        <p:nvGraphicFramePr>
          <p:cNvPr id="4" name="Group 2">
            <a:extLst>
              <a:ext uri="{FF2B5EF4-FFF2-40B4-BE49-F238E27FC236}">
                <a16:creationId xmlns:a16="http://schemas.microsoft.com/office/drawing/2014/main" id="{D1819655-C096-F515-2E15-5C90D3DD3E56}"/>
              </a:ext>
            </a:extLst>
          </p:cNvPr>
          <p:cNvGraphicFramePr>
            <a:graphicFrameLocks noGrp="1"/>
          </p:cNvGraphicFramePr>
          <p:nvPr>
            <p:extLst>
              <p:ext uri="{D42A27DB-BD31-4B8C-83A1-F6EECF244321}">
                <p14:modId xmlns:p14="http://schemas.microsoft.com/office/powerpoint/2010/main" val="366589904"/>
              </p:ext>
            </p:extLst>
          </p:nvPr>
        </p:nvGraphicFramePr>
        <p:xfrm>
          <a:off x="217581" y="1496158"/>
          <a:ext cx="11785600" cy="4873381"/>
        </p:xfrm>
        <a:graphic>
          <a:graphicData uri="http://schemas.openxmlformats.org/drawingml/2006/table">
            <a:tbl>
              <a:tblPr/>
              <a:tblGrid>
                <a:gridCol w="858838">
                  <a:extLst>
                    <a:ext uri="{9D8B030D-6E8A-4147-A177-3AD203B41FA5}">
                      <a16:colId xmlns:a16="http://schemas.microsoft.com/office/drawing/2014/main" val="1356314667"/>
                    </a:ext>
                  </a:extLst>
                </a:gridCol>
                <a:gridCol w="2032854">
                  <a:extLst>
                    <a:ext uri="{9D8B030D-6E8A-4147-A177-3AD203B41FA5}">
                      <a16:colId xmlns:a16="http://schemas.microsoft.com/office/drawing/2014/main" val="3880020636"/>
                    </a:ext>
                  </a:extLst>
                </a:gridCol>
                <a:gridCol w="1946031">
                  <a:extLst>
                    <a:ext uri="{9D8B030D-6E8A-4147-A177-3AD203B41FA5}">
                      <a16:colId xmlns:a16="http://schemas.microsoft.com/office/drawing/2014/main" val="735281337"/>
                    </a:ext>
                  </a:extLst>
                </a:gridCol>
                <a:gridCol w="2516554">
                  <a:extLst>
                    <a:ext uri="{9D8B030D-6E8A-4147-A177-3AD203B41FA5}">
                      <a16:colId xmlns:a16="http://schemas.microsoft.com/office/drawing/2014/main" val="25406780"/>
                    </a:ext>
                  </a:extLst>
                </a:gridCol>
                <a:gridCol w="1828800">
                  <a:extLst>
                    <a:ext uri="{9D8B030D-6E8A-4147-A177-3AD203B41FA5}">
                      <a16:colId xmlns:a16="http://schemas.microsoft.com/office/drawing/2014/main" val="4193665807"/>
                    </a:ext>
                  </a:extLst>
                </a:gridCol>
                <a:gridCol w="2602523">
                  <a:extLst>
                    <a:ext uri="{9D8B030D-6E8A-4147-A177-3AD203B41FA5}">
                      <a16:colId xmlns:a16="http://schemas.microsoft.com/office/drawing/2014/main" val="1982191738"/>
                    </a:ext>
                  </a:extLst>
                </a:gridCol>
              </a:tblGrid>
              <a:tr h="1783141">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3</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Yadav et al.”Distributed Ledger Technology-based land transaction system with trusted nodes consensus mechanism</a:t>
                      </a:r>
                      <a:r>
                        <a:rPr kumimoji="0" lang="en-US" altLang="en-US" sz="1200" b="0" i="0" u="none" strike="noStrike" cap="none" normalizeH="0" baseline="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 “. 2022</a:t>
                      </a:r>
                      <a:endParaRPr kumimoji="0" lang="en-US" altLang="en-US" sz="1200" b="0" i="0" u="none" strike="noStrike" cap="none" normalizeH="0" baseline="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A new option for many financial applications that need a safe and unchangeable transactions mechanism is blockchain technology. </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Distributed Ledger Technology (DLT)-based systems.</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Each miner traverses a set number of blocks to retrieve the buyer and seller data.</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The management of real estate transactions has been suggested using a blockchain-based system. The suggested structure is intended to remedy the flaws in the current system of land registration. The suggested blockchain-based system may be used to map all facets of property transactions.</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extLst>
                  <a:ext uri="{0D108BD9-81ED-4DB2-BD59-A6C34878D82A}">
                    <a16:rowId xmlns:a16="http://schemas.microsoft.com/office/drawing/2014/main" val="3888566713"/>
                  </a:ext>
                </a:extLst>
              </a:tr>
              <a:tr h="3090240">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4</a:t>
                      </a:r>
                      <a:endParaRPr kumimoji="0" lang="en-US" altLang="en-US" sz="1200" b="0" i="0" u="none" strike="noStrike" cap="none" normalizeH="0" baseline="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Smetanin</a:t>
                      </a:r>
                      <a:r>
                        <a:rPr kumimoji="0" lang="en-US" altLang="en-US" sz="1200" b="0" i="0" u="none" strike="noStrike" cap="none" normalizeH="0" baseline="0" dirty="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 et </a:t>
                      </a:r>
                      <a:r>
                        <a:rPr kumimoji="0" lang="en-US" altLang="en-US" sz="1200" b="0" i="0" u="none" strike="noStrike" cap="none" normalizeH="0" baseline="0" dirty="0" err="1">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al.”Blockchain</a:t>
                      </a:r>
                      <a:r>
                        <a:rPr kumimoji="0" lang="en-US" altLang="en-US" sz="1200" b="0" i="0" u="none" strike="noStrike" cap="none" normalizeH="0" baseline="0" dirty="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 evaluation approaches</a:t>
                      </a: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 :</a:t>
                      </a:r>
                      <a:r>
                        <a:rPr kumimoji="0" lang="en-US" altLang="en-US" sz="1200" b="0" i="0" u="none" strike="noStrike" cap="none" normalizeH="0" baseline="0" dirty="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State-of-the-art and future perspective”.</a:t>
                      </a: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Focus to changing away from examining the technology's potential and toward developing solutions based on distributed ledger technology, </a:t>
                      </a:r>
                      <a:r>
                        <a:rPr kumimoji="0" lang="en-US" altLang="en-US" sz="1200" b="0" i="0" u="none" strike="noStrike" cap="none" normalizeH="0" baseline="0" dirty="0" err="1">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signalling</a:t>
                      </a: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 that the current growth in interest in blockchain-based systems is already hitting a tipping point.</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ts val="1400"/>
                        </a:spcBef>
                        <a:spcAft>
                          <a:spcPct val="0"/>
                        </a:spcAft>
                        <a:buClrTx/>
                        <a:buSzTx/>
                        <a:buFontTx/>
                        <a:buNone/>
                        <a:tabLst/>
                      </a:pPr>
                      <a:r>
                        <a:rPr kumimoji="0" lang="en-US" altLang="en-US" sz="1200" b="0" i="0" u="none" strike="noStrike" cap="none" normalizeH="0" baseline="0" dirty="0">
                          <a:ln>
                            <a:noFill/>
                          </a:ln>
                          <a:solidFill>
                            <a:srgbClr val="191919"/>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Identify current challenges of the blockchain analysis from the system evaluation perspective, as well as provide future perspectives.</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It should be mentioned that a few small projects have been created to examine a specific aspect of the blockchain operation.</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They identified current challenges and future prospects of blockchain simulation approaches, which include a lack of expertise, the need for developing a multi-task benchmark for reliable models’ comparison, gaining access to the representative historical data of blockchain systems, evaluating the influence of abstractions on the model accuracy, exploring relations between blockchain characteristics, reducing computational resources for simulation, and the usage of machine learning for better performance.</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extLst>
                  <a:ext uri="{0D108BD9-81ED-4DB2-BD59-A6C34878D82A}">
                    <a16:rowId xmlns:a16="http://schemas.microsoft.com/office/drawing/2014/main" val="1982247404"/>
                  </a:ext>
                </a:extLst>
              </a:tr>
            </a:tbl>
          </a:graphicData>
        </a:graphic>
      </p:graphicFrame>
    </p:spTree>
    <p:extLst>
      <p:ext uri="{BB962C8B-B14F-4D97-AF65-F5344CB8AC3E}">
        <p14:creationId xmlns:p14="http://schemas.microsoft.com/office/powerpoint/2010/main" val="3574610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FBFEC-1899-0D20-A39F-23009CCB6244}"/>
              </a:ext>
            </a:extLst>
          </p:cNvPr>
          <p:cNvSpPr txBox="1"/>
          <p:nvPr/>
        </p:nvSpPr>
        <p:spPr>
          <a:xfrm>
            <a:off x="4177832" y="652947"/>
            <a:ext cx="5907181" cy="646331"/>
          </a:xfrm>
          <a:prstGeom prst="rect">
            <a:avLst/>
          </a:prstGeom>
          <a:noFill/>
        </p:spPr>
        <p:txBody>
          <a:bodyPr wrap="square">
            <a:spAutoFit/>
          </a:bodyPr>
          <a:lstStyle/>
          <a:p>
            <a:pPr marR="0" algn="l" rtl="0" fontAlgn="t">
              <a:spcBef>
                <a:spcPts val="0"/>
              </a:spcBef>
              <a:spcAft>
                <a:spcPts val="0"/>
              </a:spcAft>
            </a:pPr>
            <a:r>
              <a:rPr lang="en-US" sz="36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Literature Survey</a:t>
            </a:r>
          </a:p>
        </p:txBody>
      </p:sp>
      <p:graphicFrame>
        <p:nvGraphicFramePr>
          <p:cNvPr id="5" name="Group 2">
            <a:extLst>
              <a:ext uri="{FF2B5EF4-FFF2-40B4-BE49-F238E27FC236}">
                <a16:creationId xmlns:a16="http://schemas.microsoft.com/office/drawing/2014/main" id="{6B8E79AF-4B14-6529-083E-FAA0614BB166}"/>
              </a:ext>
            </a:extLst>
          </p:cNvPr>
          <p:cNvGraphicFramePr>
            <a:graphicFrameLocks noGrp="1"/>
          </p:cNvGraphicFramePr>
          <p:nvPr>
            <p:extLst>
              <p:ext uri="{D42A27DB-BD31-4B8C-83A1-F6EECF244321}">
                <p14:modId xmlns:p14="http://schemas.microsoft.com/office/powerpoint/2010/main" val="1613875236"/>
              </p:ext>
            </p:extLst>
          </p:nvPr>
        </p:nvGraphicFramePr>
        <p:xfrm>
          <a:off x="260350" y="1524000"/>
          <a:ext cx="11671300" cy="5037138"/>
        </p:xfrm>
        <a:graphic>
          <a:graphicData uri="http://schemas.openxmlformats.org/drawingml/2006/table">
            <a:tbl>
              <a:tblPr/>
              <a:tblGrid>
                <a:gridCol w="850900">
                  <a:extLst>
                    <a:ext uri="{9D8B030D-6E8A-4147-A177-3AD203B41FA5}">
                      <a16:colId xmlns:a16="http://schemas.microsoft.com/office/drawing/2014/main" val="1670753937"/>
                    </a:ext>
                  </a:extLst>
                </a:gridCol>
                <a:gridCol w="2416175">
                  <a:extLst>
                    <a:ext uri="{9D8B030D-6E8A-4147-A177-3AD203B41FA5}">
                      <a16:colId xmlns:a16="http://schemas.microsoft.com/office/drawing/2014/main" val="1585303218"/>
                    </a:ext>
                  </a:extLst>
                </a:gridCol>
                <a:gridCol w="1838325">
                  <a:extLst>
                    <a:ext uri="{9D8B030D-6E8A-4147-A177-3AD203B41FA5}">
                      <a16:colId xmlns:a16="http://schemas.microsoft.com/office/drawing/2014/main" val="3526935707"/>
                    </a:ext>
                  </a:extLst>
                </a:gridCol>
                <a:gridCol w="2970213">
                  <a:extLst>
                    <a:ext uri="{9D8B030D-6E8A-4147-A177-3AD203B41FA5}">
                      <a16:colId xmlns:a16="http://schemas.microsoft.com/office/drawing/2014/main" val="4080546124"/>
                    </a:ext>
                  </a:extLst>
                </a:gridCol>
                <a:gridCol w="1776412">
                  <a:extLst>
                    <a:ext uri="{9D8B030D-6E8A-4147-A177-3AD203B41FA5}">
                      <a16:colId xmlns:a16="http://schemas.microsoft.com/office/drawing/2014/main" val="2852265280"/>
                    </a:ext>
                  </a:extLst>
                </a:gridCol>
                <a:gridCol w="1819275">
                  <a:extLst>
                    <a:ext uri="{9D8B030D-6E8A-4147-A177-3AD203B41FA5}">
                      <a16:colId xmlns:a16="http://schemas.microsoft.com/office/drawing/2014/main" val="1470492869"/>
                    </a:ext>
                  </a:extLst>
                </a:gridCol>
              </a:tblGrid>
              <a:tr h="2917825">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5</a:t>
                      </a:r>
                      <a:endParaRPr kumimoji="0" lang="en-US" altLang="en-US" sz="1200" b="0" i="0" u="none" strike="noStrike" cap="none" normalizeH="0" baseline="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Yadav et </a:t>
                      </a:r>
                      <a:r>
                        <a:rPr kumimoji="0" lang="en-US" altLang="en-US" sz="1200" b="0" i="0" u="none" strike="noStrike" cap="none" normalizeH="0" baseline="0" dirty="0" err="1">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al.""Sidechain</a:t>
                      </a:r>
                      <a:r>
                        <a:rPr kumimoji="0" lang="en-US" altLang="en-US" sz="1200" b="0" i="0" u="none" strike="noStrike" cap="none" normalizeH="0" baseline="0" dirty="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 storage land registry data using blockchain improve performance of search </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endParaRPr>
                    </a:p>
                    <a:p>
                      <a:pPr marL="0" marR="0" lvl="0" indent="0" algn="l" defTabSz="457200" rtl="0" eaLnBrk="1" fontAlgn="base" latinLnBrk="0" hangingPunct="0">
                        <a:lnSpc>
                          <a:spcPct val="100000"/>
                        </a:lnSpc>
                        <a:spcBef>
                          <a:spcPts val="1200"/>
                        </a:spcBef>
                        <a:spcAft>
                          <a:spcPct val="0"/>
                        </a:spcAft>
                        <a:buClrTx/>
                        <a:buSzTx/>
                        <a:buFontTx/>
                        <a:buNone/>
                        <a:tabLst/>
                      </a:pPr>
                      <a:r>
                        <a:rPr kumimoji="0" lang="en-US" altLang="en-US" sz="1200" b="0" i="0" u="none" strike="noStrike" cap="none" normalizeH="0" baseline="0" dirty="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records." 2022</a:t>
                      </a: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To </a:t>
                      </a:r>
                      <a:r>
                        <a:rPr kumimoji="0" lang="en-US" altLang="en-US" sz="1200" b="0" i="0" u="none" strike="noStrike" cap="none" normalizeH="0" baseline="0" dirty="0" err="1">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acess</a:t>
                      </a: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 data main chain and side chain as two distinct sorts of blockchains. Non-transactional data, including images, contracts, PDFs, and other related material, is saved in the sidechain while publicly viewable metadata is kept in the mainchain.</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A side chain is a blockchain that runs parallel to the main chain. It extends the functionality of an interoperable blockchain network.</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ts val="120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This article proposes a query algorithm for searching and adding the land record in the blockchain.</a:t>
                      </a:r>
                      <a:endParaRPr kumimoji="0" lang="en-US" altLang="en-US" sz="1200" b="0" i="0" u="none" strike="noStrike" cap="none" normalizeH="0" baseline="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The registration office uses the summary file to search records in the main chain in order to get block hashes and property record numbers. Based on the property record number, it searches for similar records and gives the buyer access to those records.</a:t>
                      </a:r>
                      <a:endParaRPr kumimoji="0" lang="en-US" altLang="en-US" sz="1200" b="0" i="0" u="none" strike="noStrike" cap="none" normalizeH="0" baseline="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F5F4"/>
                    </a:solidFill>
                  </a:tcPr>
                </a:tc>
                <a:extLst>
                  <a:ext uri="{0D108BD9-81ED-4DB2-BD59-A6C34878D82A}">
                    <a16:rowId xmlns:a16="http://schemas.microsoft.com/office/drawing/2014/main" val="437205855"/>
                  </a:ext>
                </a:extLst>
              </a:tr>
              <a:tr h="2119313">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6</a:t>
                      </a:r>
                      <a:endParaRPr kumimoji="0" lang="en-US" altLang="en-US" sz="1200" b="0" i="0" u="none" strike="noStrike" cap="none" normalizeH="0" baseline="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Sharma et al.”Towards Unification of Statistical Reasoning, OLAP and Association Rule Mining</a:t>
                      </a:r>
                      <a:r>
                        <a:rPr kumimoji="0" lang="en-US" altLang="en-US" sz="1200" b="0" i="0" u="none" strike="noStrike" cap="none" normalizeH="0" baseline="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 “ 2022</a:t>
                      </a:r>
                      <a:endParaRPr kumimoji="0" lang="en-US" altLang="en-US" sz="1200" b="0" i="0" u="none" strike="noStrike" cap="none" normalizeH="0" baseline="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Online analytical processing (OLAP) and association rule mining have both come into existence, each with their own justifications and goals.</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A transaction, as previously stated, is a bit vector. For the sake of simplicity, Let’s start with some notation that makes it possible to treat a transaction as an item set.</a:t>
                      </a:r>
                      <a:endParaRPr kumimoji="0" lang="en-US" altLang="en-US" sz="1200" b="0" i="0" u="none" strike="noStrike" cap="none" normalizeH="0" baseline="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l" defTabSz="457200" rtl="0" eaLnBrk="1" fontAlgn="base" latinLnBrk="0" hangingPunct="0">
                        <a:lnSpc>
                          <a:spcPct val="100000"/>
                        </a:lnSpc>
                        <a:spcBef>
                          <a:spcPts val="120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To translate OLAP inquiries to SR, or probability theory, we employ OLAP queries.</a:t>
                      </a:r>
                      <a:endParaRPr kumimoji="0" lang="en-US" altLang="en-US" sz="1200" b="0" i="0" u="none" strike="noStrike" cap="none" normalizeH="0" baseline="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lvl1pPr>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1pPr>
                      <a:lvl2pPr marL="666750" indent="-342900">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2pPr>
                      <a:lvl3pPr marL="976313" indent="-347663">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3pPr>
                      <a:lvl4pPr marL="1358900" indent="-352425">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4pPr>
                      <a:lvl5pPr marL="1717675" indent="-350838">
                        <a:spcBef>
                          <a:spcPts val="600"/>
                        </a:spcBef>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5pPr>
                      <a:lvl6pPr marL="21748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6pPr>
                      <a:lvl7pPr marL="26320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7pPr>
                      <a:lvl8pPr marL="30892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8pPr>
                      <a:lvl9pPr marL="3546475" indent="-350838" defTabSz="457200" fontAlgn="base" hangingPunct="0">
                        <a:spcBef>
                          <a:spcPts val="600"/>
                        </a:spcBef>
                        <a:spcAft>
                          <a:spcPct val="0"/>
                        </a:spcAft>
                        <a:buClr>
                          <a:schemeClr val="accent2"/>
                        </a:buClr>
                        <a:buSzPct val="92000"/>
                        <a:defRPr sz="1600">
                          <a:solidFill>
                            <a:srgbClr val="3D3D3D"/>
                          </a:solidFill>
                          <a:latin typeface="Gill Sans MT" panose="020B0502020104020203" pitchFamily="34" charset="0"/>
                          <a:ea typeface="Gill Sans MT" panose="020B0502020104020203" pitchFamily="34" charset="0"/>
                          <a:cs typeface="Gill Sans MT" panose="020B0502020104020203" pitchFamily="34" charset="0"/>
                          <a:sym typeface="Gill Sans MT" panose="020B0502020104020203" pitchFamily="34" charset="0"/>
                        </a:defRPr>
                      </a:lvl9p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A1A1A"/>
                          </a:solidFill>
                          <a:effectLst/>
                          <a:latin typeface="Times New Roman" panose="02020603050405020304" pitchFamily="18" charset="0"/>
                          <a:ea typeface="Gill Sans MT" panose="020B0502020104020203" pitchFamily="34" charset="0"/>
                          <a:cs typeface="Times New Roman" panose="02020603050405020304" pitchFamily="18" charset="0"/>
                          <a:sym typeface="Gill Sans MT" panose="020B0502020104020203" pitchFamily="34" charset="0"/>
                        </a:rPr>
                        <a:t>the semantic resemblances among the three DSTs will be useful in the creation of a few next-generation hybrid decision support systems.</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mn-ea" charset="0"/>
                        <a:cs typeface="Times New Roman" panose="02020603050405020304" pitchFamily="18" charset="0"/>
                        <a:sym typeface="Gill Sans MT" panose="020B0502020104020203" pitchFamily="34" charset="0"/>
                      </a:endParaRPr>
                    </a:p>
                  </a:txBody>
                  <a:tcPr marL="25400" marR="254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extLst>
                  <a:ext uri="{0D108BD9-81ED-4DB2-BD59-A6C34878D82A}">
                    <a16:rowId xmlns:a16="http://schemas.microsoft.com/office/drawing/2014/main" val="1662491358"/>
                  </a:ext>
                </a:extLst>
              </a:tr>
            </a:tbl>
          </a:graphicData>
        </a:graphic>
      </p:graphicFrame>
    </p:spTree>
    <p:extLst>
      <p:ext uri="{BB962C8B-B14F-4D97-AF65-F5344CB8AC3E}">
        <p14:creationId xmlns:p14="http://schemas.microsoft.com/office/powerpoint/2010/main" val="252872628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968</TotalTime>
  <Words>2515</Words>
  <Application>Microsoft Office PowerPoint</Application>
  <PresentationFormat>Widescreen</PresentationFormat>
  <Paragraphs>196</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Georgia</vt:lpstr>
      <vt:lpstr>Gill Sans MT</vt:lpstr>
      <vt:lpstr>Symbol</vt:lpstr>
      <vt:lpstr>Times New Roman</vt:lpstr>
      <vt:lpstr>Wingdings</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2019005482_Abhishek kumar</dc:creator>
  <cp:keywords>External evaluation</cp:keywords>
  <cp:lastModifiedBy>2019005482_Abhishek kumar</cp:lastModifiedBy>
  <cp:revision>13</cp:revision>
  <dcterms:created xsi:type="dcterms:W3CDTF">2022-12-07T20:33:26Z</dcterms:created>
  <dcterms:modified xsi:type="dcterms:W3CDTF">2023-05-09T07:43:07Z</dcterms:modified>
</cp:coreProperties>
</file>