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3436"/>
          </a:solidFill>
          <a:ln/>
        </p:spPr>
      </p:sp>
      <p:sp>
        <p:nvSpPr>
          <p:cNvPr id="3" name="Shape 1"/>
          <p:cNvSpPr/>
          <p:nvPr/>
        </p:nvSpPr>
        <p:spPr>
          <a:xfrm rot="2700000">
            <a:off x="8534400" y="-685800"/>
            <a:ext cx="7315200" cy="7315200"/>
          </a:xfrm>
          <a:prstGeom prst="rtTriangle">
            <a:avLst/>
          </a:prstGeom>
          <a:solidFill>
            <a:srgbClr val="0984E3"/>
          </a:solidFill>
          <a:ln/>
        </p:spPr>
      </p:sp>
      <p:sp>
        <p:nvSpPr>
          <p:cNvPr id="4" name="Text 2"/>
          <p:cNvSpPr/>
          <p:nvPr/>
        </p:nvSpPr>
        <p:spPr>
          <a:xfrm>
            <a:off x="1219200" y="2057400"/>
            <a:ext cx="9753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200" b="1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NEXUS AI</a:t>
            </a:r>
            <a:endParaRPr lang="en-US" sz="7200" dirty="0"/>
          </a:p>
        </p:txBody>
      </p:sp>
      <p:sp>
        <p:nvSpPr>
          <p:cNvPr id="5" name="Text 3"/>
          <p:cNvSpPr/>
          <p:nvPr/>
        </p:nvSpPr>
        <p:spPr>
          <a:xfrm>
            <a:off x="1219200" y="3429000"/>
            <a:ext cx="9753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dirty="0">
                <a:solidFill>
                  <a:srgbClr val="0984E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Revolutionizing Enterprise Intelligence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/>
          <p:nvPr/>
        </p:nvSpPr>
        <p:spPr>
          <a:xfrm>
            <a:off x="1219200" y="6858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400" b="1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Problem</a:t>
            </a:r>
            <a:endParaRPr lang="en-US" sz="4400" dirty="0"/>
          </a:p>
        </p:txBody>
      </p:sp>
      <p:sp>
        <p:nvSpPr>
          <p:cNvPr id="4" name="Shape 2"/>
          <p:cNvSpPr/>
          <p:nvPr/>
        </p:nvSpPr>
        <p:spPr>
          <a:xfrm>
            <a:off x="1219200" y="2057400"/>
            <a:ext cx="457200" cy="457200"/>
          </a:xfrm>
          <a:prstGeom prst="ellipse">
            <a:avLst/>
          </a:prstGeom>
          <a:solidFill>
            <a:srgbClr val="0984E3"/>
          </a:solidFill>
          <a:ln/>
        </p:spPr>
      </p:sp>
      <p:sp>
        <p:nvSpPr>
          <p:cNvPr id="5" name="Text 3"/>
          <p:cNvSpPr/>
          <p:nvPr/>
        </p:nvSpPr>
        <p:spPr>
          <a:xfrm>
            <a:off x="1828800" y="2057400"/>
            <a:ext cx="8534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Font typeface="+mj-lt"/>
              <a:buAutoNum type="arabicPeriod" startAt="1"/>
            </a:pPr>
            <a:r>
              <a:rPr lang="en-US" sz="2400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85% of enterprise data remains unstructured and unused</a:t>
            </a:r>
            <a:endParaRPr lang="en-US" sz="2400" dirty="0"/>
          </a:p>
        </p:txBody>
      </p:sp>
      <p:sp>
        <p:nvSpPr>
          <p:cNvPr id="6" name="Shape 4"/>
          <p:cNvSpPr/>
          <p:nvPr/>
        </p:nvSpPr>
        <p:spPr>
          <a:xfrm>
            <a:off x="1219200" y="3429000"/>
            <a:ext cx="457200" cy="457200"/>
          </a:xfrm>
          <a:prstGeom prst="ellipse">
            <a:avLst/>
          </a:prstGeom>
          <a:solidFill>
            <a:srgbClr val="0984E3"/>
          </a:solidFill>
          <a:ln/>
        </p:spPr>
      </p:sp>
      <p:sp>
        <p:nvSpPr>
          <p:cNvPr id="7" name="Text 5"/>
          <p:cNvSpPr/>
          <p:nvPr/>
        </p:nvSpPr>
        <p:spPr>
          <a:xfrm>
            <a:off x="1828800" y="3429000"/>
            <a:ext cx="8534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Font typeface="+mj-lt"/>
              <a:buAutoNum type="arabicPeriod" startAt="1"/>
            </a:pPr>
            <a:r>
              <a:rPr lang="en-US" sz="2400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Traditional AI solutions require extensive customization</a:t>
            </a:r>
            <a:endParaRPr lang="en-US" sz="2400" dirty="0"/>
          </a:p>
        </p:txBody>
      </p:sp>
      <p:sp>
        <p:nvSpPr>
          <p:cNvPr id="8" name="Shape 6"/>
          <p:cNvSpPr/>
          <p:nvPr/>
        </p:nvSpPr>
        <p:spPr>
          <a:xfrm>
            <a:off x="1219200" y="4800600"/>
            <a:ext cx="457200" cy="457200"/>
          </a:xfrm>
          <a:prstGeom prst="ellipse">
            <a:avLst/>
          </a:prstGeom>
          <a:solidFill>
            <a:srgbClr val="0984E3"/>
          </a:solidFill>
          <a:ln/>
        </p:spPr>
      </p:sp>
      <p:sp>
        <p:nvSpPr>
          <p:cNvPr id="9" name="Text 7"/>
          <p:cNvSpPr/>
          <p:nvPr/>
        </p:nvSpPr>
        <p:spPr>
          <a:xfrm>
            <a:off x="1828800" y="4800600"/>
            <a:ext cx="8534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Font typeface="+mj-lt"/>
              <a:buAutoNum type="arabicPeriod" startAt="1"/>
            </a:pPr>
            <a:r>
              <a:rPr lang="en-US" sz="2400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 implementation costs and long deployment times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7315200" y="685800"/>
            <a:ext cx="6096000" cy="6172200"/>
          </a:xfrm>
          <a:prstGeom prst="roundRect">
            <a:avLst/>
          </a:prstGeom>
          <a:solidFill>
            <a:srgbClr val="0984E3"/>
          </a:solidFill>
          <a:ln/>
        </p:spPr>
      </p:sp>
      <p:sp>
        <p:nvSpPr>
          <p:cNvPr id="4" name="Text 2"/>
          <p:cNvSpPr/>
          <p:nvPr/>
        </p:nvSpPr>
        <p:spPr>
          <a:xfrm>
            <a:off x="1219200" y="6858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400" b="1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Solution</a:t>
            </a:r>
            <a:endParaRPr lang="en-US" sz="4400" dirty="0"/>
          </a:p>
        </p:txBody>
      </p:sp>
      <p:sp>
        <p:nvSpPr>
          <p:cNvPr id="5" name="Shape 3"/>
          <p:cNvSpPr/>
          <p:nvPr/>
        </p:nvSpPr>
        <p:spPr>
          <a:xfrm>
            <a:off x="1219200" y="2057400"/>
            <a:ext cx="365760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984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463040" y="2125980"/>
            <a:ext cx="438912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Adaptive AI Engine
</a:t>
            </a:r>
            <a:pPr indent="0" marL="0">
              <a:buNone/>
            </a:pPr>
            <a:r>
              <a:rPr lang="en-US" sz="1800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Self-learning system that adapts to enterprise needs</a:t>
            </a:r>
            <a:endParaRPr lang="en-US" sz="2400" dirty="0"/>
          </a:p>
        </p:txBody>
      </p:sp>
      <p:sp>
        <p:nvSpPr>
          <p:cNvPr id="7" name="Shape 5"/>
          <p:cNvSpPr/>
          <p:nvPr/>
        </p:nvSpPr>
        <p:spPr>
          <a:xfrm>
            <a:off x="1219200" y="3429000"/>
            <a:ext cx="365760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984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463040" y="3497580"/>
            <a:ext cx="438912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Plug &amp; Play Integration
</a:t>
            </a:r>
            <a:pPr indent="0" marL="0">
              <a:buNone/>
            </a:pPr>
            <a:r>
              <a:rPr lang="en-US" sz="1800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Deploy within days, not months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1219200" y="4800600"/>
            <a:ext cx="365760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984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463040" y="4869180"/>
            <a:ext cx="438912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Cost-Effective Scaling
</a:t>
            </a:r>
            <a:pPr indent="0" marL="0">
              <a:buNone/>
            </a:pPr>
            <a:r>
              <a:rPr lang="en-US" sz="1800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Pay only for what you use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/>
          <p:nvPr/>
        </p:nvSpPr>
        <p:spPr>
          <a:xfrm>
            <a:off x="1219200" y="6858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400" b="1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Market Opportunity</a:t>
            </a:r>
            <a:endParaRPr lang="en-US" sz="4400" dirty="0"/>
          </a:p>
        </p:txBody>
      </p:sp>
      <p:sp>
        <p:nvSpPr>
          <p:cNvPr id="4" name="Shape 2"/>
          <p:cNvSpPr/>
          <p:nvPr/>
        </p:nvSpPr>
        <p:spPr>
          <a:xfrm>
            <a:off x="6096000" y="2057400"/>
            <a:ext cx="3657600" cy="3657600"/>
          </a:xfrm>
          <a:prstGeom prst="ellipse">
            <a:avLst/>
          </a:prstGeom>
          <a:solidFill>
            <a:srgbClr val="0984E3"/>
          </a:solidFill>
          <a:ln/>
        </p:spPr>
      </p:sp>
      <p:sp>
        <p:nvSpPr>
          <p:cNvPr id="5" name="Text 3"/>
          <p:cNvSpPr/>
          <p:nvPr/>
        </p:nvSpPr>
        <p:spPr>
          <a:xfrm>
            <a:off x="6096000" y="2743200"/>
            <a:ext cx="3657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$50B</a:t>
            </a:r>
            <a:endParaRPr lang="en-US" sz="4800" dirty="0"/>
          </a:p>
        </p:txBody>
      </p:sp>
      <p:sp>
        <p:nvSpPr>
          <p:cNvPr id="6" name="Text 4"/>
          <p:cNvSpPr/>
          <p:nvPr/>
        </p:nvSpPr>
        <p:spPr>
          <a:xfrm>
            <a:off x="1219200" y="2057400"/>
            <a:ext cx="4267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Enterprise AI market growing at 35% CAGR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219200" y="3086100"/>
            <a:ext cx="4267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87% of enterprises planning AI adoption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1219200" y="4114800"/>
            <a:ext cx="4267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Expected to reach $150B by 2025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/>
          <p:nvPr/>
        </p:nvSpPr>
        <p:spPr>
          <a:xfrm>
            <a:off x="1219200" y="6858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400" b="1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Traction</a:t>
            </a:r>
            <a:endParaRPr lang="en-US" sz="4400" dirty="0"/>
          </a:p>
        </p:txBody>
      </p:sp>
      <p:sp>
        <p:nvSpPr>
          <p:cNvPr id="4" name="Shape 2"/>
          <p:cNvSpPr/>
          <p:nvPr/>
        </p:nvSpPr>
        <p:spPr>
          <a:xfrm>
            <a:off x="1219200" y="2057400"/>
            <a:ext cx="2743200" cy="18288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984E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219200" y="2400300"/>
            <a:ext cx="304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0984E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50+
</a:t>
            </a:r>
            <a:pPr algn="ctr" indent="0" marL="0">
              <a:buNone/>
            </a:pPr>
            <a:r>
              <a:rPr lang="en-US" sz="2400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Enterprise Clients</a:t>
            </a:r>
            <a:endParaRPr lang="en-US" sz="4800" dirty="0"/>
          </a:p>
        </p:txBody>
      </p:sp>
      <p:sp>
        <p:nvSpPr>
          <p:cNvPr id="6" name="Shape 4"/>
          <p:cNvSpPr/>
          <p:nvPr/>
        </p:nvSpPr>
        <p:spPr>
          <a:xfrm>
            <a:off x="4876800" y="2057400"/>
            <a:ext cx="2743200" cy="18288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984E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876800" y="2400300"/>
            <a:ext cx="304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0984E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300%
</a:t>
            </a:r>
            <a:pPr algn="ctr" indent="0" marL="0">
              <a:buNone/>
            </a:pPr>
            <a:r>
              <a:rPr lang="en-US" sz="2400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Revenue Growth</a:t>
            </a:r>
            <a:endParaRPr lang="en-US" sz="4800" dirty="0"/>
          </a:p>
        </p:txBody>
      </p:sp>
      <p:sp>
        <p:nvSpPr>
          <p:cNvPr id="8" name="Shape 6"/>
          <p:cNvSpPr/>
          <p:nvPr/>
        </p:nvSpPr>
        <p:spPr>
          <a:xfrm>
            <a:off x="8534400" y="2057400"/>
            <a:ext cx="2743200" cy="18288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984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8534400" y="2400300"/>
            <a:ext cx="304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0984E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98%
</a:t>
            </a:r>
            <a:pPr algn="ctr" indent="0" marL="0">
              <a:buNone/>
            </a:pPr>
            <a:r>
              <a:rPr lang="en-US" sz="2400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Satisfaction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rgbClr val="0984E3"/>
          </a:solidFill>
          <a:ln/>
        </p:spPr>
      </p:sp>
      <p:sp>
        <p:nvSpPr>
          <p:cNvPr id="4" name="Text 2"/>
          <p:cNvSpPr/>
          <p:nvPr/>
        </p:nvSpPr>
        <p:spPr>
          <a:xfrm>
            <a:off x="1219200" y="6858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400" b="1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Leadership Team</a:t>
            </a:r>
            <a:endParaRPr lang="en-US" sz="4400" dirty="0"/>
          </a:p>
        </p:txBody>
      </p:sp>
      <p:sp>
        <p:nvSpPr>
          <p:cNvPr id="5" name="Shape 3"/>
          <p:cNvSpPr/>
          <p:nvPr/>
        </p:nvSpPr>
        <p:spPr>
          <a:xfrm>
            <a:off x="1219200" y="2057400"/>
            <a:ext cx="1828800" cy="1828800"/>
          </a:xfrm>
          <a:prstGeom prst="ellipse">
            <a:avLst/>
          </a:prstGeom>
          <a:solidFill>
            <a:srgbClr val="0984E3"/>
          </a:solidFill>
          <a:ln/>
        </p:spPr>
      </p:sp>
      <p:sp>
        <p:nvSpPr>
          <p:cNvPr id="6" name="Text 4"/>
          <p:cNvSpPr/>
          <p:nvPr/>
        </p:nvSpPr>
        <p:spPr>
          <a:xfrm>
            <a:off x="1219200" y="4114800"/>
            <a:ext cx="304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Sarah Chen, PhD
</a:t>
            </a:r>
            <a:pPr algn="ctr" indent="0" marL="0">
              <a:buNone/>
            </a:pPr>
            <a:r>
              <a:rPr lang="en-US" sz="2000" dirty="0">
                <a:solidFill>
                  <a:srgbClr val="0984E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CEO &amp; Founder
</a:t>
            </a:r>
            <a:pPr algn="ctr" indent="0" marL="0">
              <a:buNone/>
            </a:pPr>
            <a:r>
              <a:rPr lang="en-US" sz="1600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Ex-Google AI, Stanford</a:t>
            </a:r>
            <a:endParaRPr lang="en-US" sz="2400" dirty="0"/>
          </a:p>
        </p:txBody>
      </p:sp>
      <p:sp>
        <p:nvSpPr>
          <p:cNvPr id="7" name="Shape 5"/>
          <p:cNvSpPr/>
          <p:nvPr/>
        </p:nvSpPr>
        <p:spPr>
          <a:xfrm>
            <a:off x="4876800" y="2057400"/>
            <a:ext cx="1828800" cy="1828800"/>
          </a:xfrm>
          <a:prstGeom prst="ellipse">
            <a:avLst/>
          </a:prstGeom>
          <a:solidFill>
            <a:srgbClr val="0984E3"/>
          </a:solidFill>
          <a:ln/>
        </p:spPr>
      </p:sp>
      <p:sp>
        <p:nvSpPr>
          <p:cNvPr id="8" name="Text 6"/>
          <p:cNvSpPr/>
          <p:nvPr/>
        </p:nvSpPr>
        <p:spPr>
          <a:xfrm>
            <a:off x="4876800" y="4114800"/>
            <a:ext cx="304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Alex Rivera
</a:t>
            </a:r>
            <a:pPr algn="ctr" indent="0" marL="0">
              <a:buNone/>
            </a:pPr>
            <a:r>
              <a:rPr lang="en-US" sz="2000" dirty="0">
                <a:solidFill>
                  <a:srgbClr val="0984E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CTO
</a:t>
            </a:r>
            <a:pPr algn="ctr" indent="0" marL="0">
              <a:buNone/>
            </a:pPr>
            <a:r>
              <a:rPr lang="en-US" sz="1600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Ex-Microsoft, MIT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8534400" y="2057400"/>
            <a:ext cx="1828800" cy="1828800"/>
          </a:xfrm>
          <a:prstGeom prst="ellipse">
            <a:avLst/>
          </a:prstGeom>
          <a:solidFill>
            <a:srgbClr val="0984E3"/>
          </a:solidFill>
          <a:ln/>
        </p:spPr>
      </p:sp>
      <p:sp>
        <p:nvSpPr>
          <p:cNvPr id="10" name="Text 8"/>
          <p:cNvSpPr/>
          <p:nvPr/>
        </p:nvSpPr>
        <p:spPr>
          <a:xfrm>
            <a:off x="8534400" y="4114800"/>
            <a:ext cx="304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Dr. James Kim
</a:t>
            </a:r>
            <a:pPr algn="ctr" indent="0" marL="0">
              <a:buNone/>
            </a:pPr>
            <a:r>
              <a:rPr lang="en-US" sz="2000" dirty="0">
                <a:solidFill>
                  <a:srgbClr val="0984E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Head of AI
</a:t>
            </a:r>
            <a:pPr algn="ctr" indent="0" marL="0">
              <a:buNone/>
            </a:pPr>
            <a:r>
              <a:rPr lang="en-US" sz="1600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Ex-OpenAI, Berkeley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/>
          <p:nvPr/>
        </p:nvSpPr>
        <p:spPr>
          <a:xfrm>
            <a:off x="1219200" y="6858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400" b="1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Investment Opportunity</a:t>
            </a:r>
            <a:endParaRPr lang="en-US" sz="4400" dirty="0"/>
          </a:p>
        </p:txBody>
      </p:sp>
      <p:sp>
        <p:nvSpPr>
          <p:cNvPr id="4" name="Shape 2"/>
          <p:cNvSpPr/>
          <p:nvPr/>
        </p:nvSpPr>
        <p:spPr>
          <a:xfrm>
            <a:off x="1219200" y="2057400"/>
            <a:ext cx="7315200" cy="3657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984E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828800" y="2400300"/>
            <a:ext cx="8534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984E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Raising $5M Series B
</a:t>
            </a:r>
            <a:pPr indent="0" marL="0">
              <a:buNone/>
            </a:pPr>
            <a:r>
              <a:rPr lang="en-US" sz="2400" b="1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of Funds:
</a:t>
            </a:r>
            <a:pPr indent="0" marL="0">
              <a:buNone/>
            </a:pPr>
            <a:r>
              <a:rPr lang="en-US" sz="2000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• Product Development: 40%
</a:t>
            </a:r>
            <a:pPr indent="0" marL="0">
              <a:buNone/>
            </a:pPr>
            <a:r>
              <a:rPr lang="en-US" sz="2000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• Market Expansion: 35%
</a:t>
            </a:r>
            <a:pPr indent="0" marL="0">
              <a:buNone/>
            </a:pPr>
            <a:r>
              <a:rPr lang="en-US" sz="2000" dirty="0">
                <a:solidFill>
                  <a:srgbClr val="2D34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• Team Growth: 25%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2024-12-12T11:22:14Z</dcterms:created>
  <dcterms:modified xsi:type="dcterms:W3CDTF">2024-12-12T11:22:14Z</dcterms:modified>
</cp:coreProperties>
</file>