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6"/>
          </a:solidFill>
        </a:fill>
      </a:tcStyle>
    </a:wholeTbl>
    <a:band2H>
      <a:tcTxStyle b="def" i="def"/>
      <a:tcStyle>
        <a:tcBdr/>
        <a:fill>
          <a:solidFill>
            <a:srgbClr val="E6E7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F6CB"/>
          </a:solidFill>
        </a:fill>
      </a:tcStyle>
    </a:wholeTbl>
    <a:band2H>
      <a:tcTxStyle b="def" i="def"/>
      <a:tcStyle>
        <a:tcBdr/>
        <a:fill>
          <a:solidFill>
            <a:srgbClr val="FEF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E5"/>
          </a:solidFill>
        </a:fill>
      </a:tcStyle>
    </a:wholeTbl>
    <a:band2H>
      <a:tcTxStyle b="def" i="def"/>
      <a:tcStyle>
        <a:tcBdr/>
        <a:fill>
          <a:solidFill>
            <a:srgbClr val="F2E7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574" y="6227883"/>
            <a:ext cx="821729" cy="315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06100" y="5892191"/>
            <a:ext cx="1485900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3.png"/>
          <p:cNvPicPr>
            <a:picLocks noChangeAspect="1"/>
          </p:cNvPicPr>
          <p:nvPr/>
        </p:nvPicPr>
        <p:blipFill>
          <a:blip r:embed="rId4">
            <a:alphaModFix amt="62000"/>
            <a:extLst/>
          </a:blip>
          <a:stretch>
            <a:fillRect/>
          </a:stretch>
        </p:blipFill>
        <p:spPr>
          <a:xfrm>
            <a:off x="0" y="2145522"/>
            <a:ext cx="12192000" cy="4715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574" y="6227883"/>
            <a:ext cx="821729" cy="31507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body" sz="quarter" idx="1"/>
          </p:nvPr>
        </p:nvSpPr>
        <p:spPr>
          <a:xfrm>
            <a:off x="3417251" y="1866987"/>
            <a:ext cx="5357499" cy="571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1" sz="32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b="1" sz="32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b="1" sz="32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b="1" sz="32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b="1"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body" sz="quarter" idx="13"/>
          </p:nvPr>
        </p:nvSpPr>
        <p:spPr>
          <a:xfrm>
            <a:off x="3417253" y="2731452"/>
            <a:ext cx="5357496" cy="8004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1"/>
            <a:ext cx="12192000" cy="73154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600"/>
            </a:pP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8610600" y="6356350"/>
            <a:ext cx="301908" cy="288824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4" name="Shape 104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indent="457200">
              <a:defRPr sz="1600"/>
            </a:lvl2pPr>
            <a:lvl3pPr indent="914400">
              <a:defRPr sz="1600"/>
            </a:lvl3pPr>
            <a:lvl4pPr indent="1371600">
              <a:defRPr sz="1600"/>
            </a:lvl4pPr>
            <a:lvl5pPr indent="1828800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>
            <a:off x="8610600" y="6356350"/>
            <a:ext cx="301908" cy="288824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body" idx="1"/>
          </p:nvPr>
        </p:nvSpPr>
        <p:spPr>
          <a:xfrm>
            <a:off x="838200" y="1121289"/>
            <a:ext cx="10515600" cy="43513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>
            <a:off x="8610600" y="5652015"/>
            <a:ext cx="301908" cy="288824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xfrm>
            <a:off x="8610600" y="6356350"/>
            <a:ext cx="301908" cy="288824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2400"/>
            </a:lvl1pPr>
            <a:lvl2pPr indent="457200" algn="ctr">
              <a:defRPr sz="2400"/>
            </a:lvl2pPr>
            <a:lvl3pPr indent="914400" algn="ctr">
              <a:defRPr sz="2400"/>
            </a:lvl3pPr>
            <a:lvl4pPr indent="1371600" algn="ctr">
              <a:defRPr sz="2400"/>
            </a:lvl4pPr>
            <a:lvl5pPr indent="1828800" algn="ctr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8610600" y="6356350"/>
            <a:ext cx="301908" cy="288824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xfrm>
            <a:off x="838200" y="1158360"/>
            <a:ext cx="10515600" cy="4351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8610600" y="5689084"/>
            <a:ext cx="301908" cy="288825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819493" y="1079543"/>
            <a:ext cx="10515601" cy="28527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819493" y="3959269"/>
            <a:ext cx="10515601" cy="15001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>
                <a:solidFill>
                  <a:srgbClr val="888888"/>
                </a:solidFill>
              </a:defRPr>
            </a:lvl1pPr>
            <a:lvl2pPr indent="457200">
              <a:defRPr sz="2400">
                <a:solidFill>
                  <a:srgbClr val="888888"/>
                </a:solidFill>
              </a:defRPr>
            </a:lvl2pPr>
            <a:lvl3pPr indent="914400">
              <a:defRPr sz="2400">
                <a:solidFill>
                  <a:srgbClr val="888888"/>
                </a:solidFill>
              </a:defRPr>
            </a:lvl3pPr>
            <a:lvl4pPr indent="1371600">
              <a:defRPr sz="2400">
                <a:solidFill>
                  <a:srgbClr val="888888"/>
                </a:solidFill>
              </a:defRPr>
            </a:lvl4pPr>
            <a:lvl5pPr indent="1828800"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8598242" y="5726155"/>
            <a:ext cx="301909" cy="288825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half" idx="1"/>
          </p:nvPr>
        </p:nvSpPr>
        <p:spPr>
          <a:xfrm>
            <a:off x="825843" y="1133646"/>
            <a:ext cx="5181601" cy="4351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8598242" y="5664370"/>
            <a:ext cx="301909" cy="288825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sz="quarter" idx="1"/>
          </p:nvPr>
        </p:nvSpPr>
        <p:spPr>
          <a:xfrm>
            <a:off x="864501" y="1100396"/>
            <a:ext cx="5157789" cy="82391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b="1" sz="2400"/>
            </a:lvl1pPr>
            <a:lvl2pPr indent="457200">
              <a:defRPr b="1" sz="2400"/>
            </a:lvl2pPr>
            <a:lvl3pPr indent="914400">
              <a:defRPr b="1" sz="2400"/>
            </a:lvl3pPr>
            <a:lvl4pPr indent="1371600">
              <a:defRPr b="1" sz="2400"/>
            </a:lvl4pPr>
            <a:lvl5pPr indent="1828800"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/>
          <p:nvPr>
            <p:ph type="body" sz="quarter" idx="13"/>
          </p:nvPr>
        </p:nvSpPr>
        <p:spPr>
          <a:xfrm>
            <a:off x="6196913" y="1100396"/>
            <a:ext cx="5183189" cy="82391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>
              <a:defRPr b="1" sz="2400"/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8635313" y="5775583"/>
            <a:ext cx="301909" cy="288824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Num" sz="quarter" idx="2"/>
          </p:nvPr>
        </p:nvSpPr>
        <p:spPr>
          <a:xfrm>
            <a:off x="8610600" y="5429593"/>
            <a:ext cx="301908" cy="288824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Num" sz="quarter" idx="2"/>
          </p:nvPr>
        </p:nvSpPr>
        <p:spPr>
          <a:xfrm>
            <a:off x="8610600" y="5454306"/>
            <a:ext cx="301908" cy="288825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50000">
              <a:srgbClr val="FFFFFF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574" y="6227883"/>
            <a:ext cx="821729" cy="315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06100" y="5892191"/>
            <a:ext cx="1485900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0" y="0"/>
            <a:ext cx="12192000" cy="770454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5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2075"/>
            <a:ext cx="12192000" cy="7704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787851" y="6303002"/>
            <a:ext cx="2616300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CONFIDENTIAL</a:t>
            </a:r>
          </a:p>
        </p:txBody>
      </p:sp>
      <p:grpSp>
        <p:nvGrpSpPr>
          <p:cNvPr id="137" name="Group 137"/>
          <p:cNvGrpSpPr/>
          <p:nvPr/>
        </p:nvGrpSpPr>
        <p:grpSpPr>
          <a:xfrm>
            <a:off x="1559201" y="87769"/>
            <a:ext cx="8962691" cy="5875956"/>
            <a:chOff x="0" y="0"/>
            <a:chExt cx="8962690" cy="5875954"/>
          </a:xfrm>
        </p:grpSpPr>
        <p:pic>
          <p:nvPicPr>
            <p:cNvPr id="133" name="article-2403205-1B7C5157000005DC-663_964x63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962691" cy="5875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" name="Shape 134"/>
            <p:cNvSpPr/>
            <p:nvPr/>
          </p:nvSpPr>
          <p:spPr>
            <a:xfrm>
              <a:off x="5470162" y="1134706"/>
              <a:ext cx="3183655" cy="184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3100">
                  <a:solidFill>
                    <a:srgbClr val="FDE60A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Bill Gallmeister</a:t>
              </a:r>
            </a:p>
            <a:p>
              <a:pPr algn="ctr">
                <a:defRPr b="1" sz="3100">
                  <a:solidFill>
                    <a:srgbClr val="FDE60A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Magnus Stensmo</a:t>
              </a:r>
            </a:p>
            <a:p>
              <a:pPr algn="ctr">
                <a:defRPr b="1" sz="3100">
                  <a:solidFill>
                    <a:srgbClr val="FDE60A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  <a:p>
              <a:pPr algn="ctr">
                <a:defRPr b="1" sz="2600">
                  <a:solidFill>
                    <a:srgbClr val="FDE60A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July 19, 2016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5997893" y="4189"/>
              <a:ext cx="2128194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5500">
                  <a:solidFill>
                    <a:srgbClr val="FBF31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steam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6762270" y="946891"/>
              <a:ext cx="548641" cy="73153"/>
            </a:xfrm>
            <a:prstGeom prst="rect">
              <a:avLst/>
            </a:prstGeom>
            <a:solidFill>
              <a:srgbClr val="FAE8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body" idx="1"/>
          </p:nvPr>
        </p:nvSpPr>
        <p:spPr>
          <a:xfrm>
            <a:off x="838200" y="1158360"/>
            <a:ext cx="10515600" cy="4351338"/>
          </a:xfrm>
          <a:prstGeom prst="rect">
            <a:avLst/>
          </a:prstGeom>
        </p:spPr>
        <p:txBody>
          <a:bodyPr/>
          <a:lstStyle/>
          <a:p>
            <a:pPr defTabSz="512063">
              <a:defRPr sz="224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Steam:  a Data Science Platform for BUILDING and SCALING Smart Data Products</a:t>
            </a:r>
          </a:p>
          <a:p>
            <a:pPr lvl="1" defTabSz="512063">
              <a:defRPr sz="224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lvl="1" defTabSz="512063">
              <a:defRPr sz="224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 collaborative environment that brings data scientists, DevOps, and developers together by providing an end-to-end workflow for operationalizing models</a:t>
            </a:r>
          </a:p>
          <a:p>
            <a:pPr defTabSz="512063">
              <a:defRPr sz="224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defTabSz="512063">
              <a:defRPr sz="224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Improve:</a:t>
            </a:r>
          </a:p>
          <a:p>
            <a:pPr marL="224589" indent="-224589" defTabSz="512063">
              <a:buSzPct val="100000"/>
              <a:buChar char="•"/>
              <a:defRPr sz="224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Collaboration between Data Scientists: model library, leaderboard, and comparisons</a:t>
            </a:r>
          </a:p>
          <a:p>
            <a:pPr marL="224589" indent="-224589" defTabSz="512063">
              <a:buSzPct val="100000"/>
              <a:buChar char="•"/>
              <a:defRPr sz="224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Resource Utilization: Cluster management and usage monitoring</a:t>
            </a:r>
          </a:p>
          <a:p>
            <a:pPr marL="224589" indent="-224589" defTabSz="512063">
              <a:buSzPct val="100000"/>
              <a:buChar char="•"/>
              <a:defRPr sz="224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Deployment of chosen models</a:t>
            </a:r>
          </a:p>
          <a:p>
            <a:pPr marL="224589" indent="-224589" defTabSz="512063">
              <a:buSzPct val="100000"/>
              <a:buChar char="•"/>
              <a:defRPr sz="224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defTabSz="512063">
              <a:defRPr sz="224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Let Data Scientists be Data Scientists!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98122" y="659130"/>
            <a:ext cx="12700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6">
              <a:defRPr sz="3000"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1473343" y="938808"/>
            <a:ext cx="9632206" cy="552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6">
              <a:defRPr sz="3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Steam Alpha available NOW</a:t>
            </a:r>
          </a:p>
          <a:p>
            <a:pPr marL="200526" indent="-200526">
              <a:buSzPct val="100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ElasticML for Cluster management</a:t>
            </a:r>
          </a:p>
          <a:p>
            <a:pPr marL="200526" indent="-200526">
              <a:buSzPct val="100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Deployment automation: REST API, bulk, in-app</a:t>
            </a:r>
          </a:p>
          <a:p>
            <a:pPr marL="200526" indent="-200526">
              <a:buSzPct val="100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Model library</a:t>
            </a:r>
          </a:p>
          <a:p>
            <a:pPr marL="200526" indent="-200526">
              <a:buSzPct val="100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http://www.h2o.ai/steam</a:t>
            </a:r>
          </a:p>
          <a:p>
            <a:pPr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lvl="6">
              <a:defRPr sz="3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Steam Beta: 8/10</a:t>
            </a:r>
          </a:p>
          <a:p>
            <a:pPr marL="200526" indent="-200526">
              <a:buSzPct val="100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Project-based model collaboration</a:t>
            </a:r>
          </a:p>
          <a:p>
            <a:pPr marL="200526" indent="-200526">
              <a:buSzPct val="100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Model leaderboard and comparison</a:t>
            </a:r>
          </a:p>
          <a:p>
            <a:pPr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>
              <a:defRPr sz="3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Roadmap</a:t>
            </a:r>
          </a:p>
          <a:p>
            <a:pPr marL="200526" indent="-200526">
              <a:buSzPct val="100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Simplified model creation</a:t>
            </a:r>
          </a:p>
          <a:p>
            <a:pPr marL="200526" indent="-200526">
              <a:buSzPct val="100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ElasticML Cluster usage monitoring</a:t>
            </a:r>
          </a:p>
          <a:p>
            <a:pPr marL="200526" indent="-200526">
              <a:buSzPct val="100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ElasticML Additional Cluster management and Deployment options</a:t>
            </a:r>
          </a:p>
          <a:p>
            <a:pPr marL="200526" indent="-200526">
              <a:buSzPct val="100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Enhanced Model Leaderboard and Visualizations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sz="half" idx="1"/>
          </p:nvPr>
        </p:nvSpPr>
        <p:spPr>
          <a:xfrm>
            <a:off x="3505200" y="1253331"/>
            <a:ext cx="5181600" cy="4351338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49" name="Group 149"/>
          <p:cNvGrpSpPr/>
          <p:nvPr/>
        </p:nvGrpSpPr>
        <p:grpSpPr>
          <a:xfrm>
            <a:off x="1559201" y="87769"/>
            <a:ext cx="8962691" cy="5875956"/>
            <a:chOff x="0" y="0"/>
            <a:chExt cx="8962690" cy="5875954"/>
          </a:xfrm>
        </p:grpSpPr>
        <p:pic>
          <p:nvPicPr>
            <p:cNvPr id="147" name="article-2403205-1B7C5157000005DC-663_964x63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962691" cy="5875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Shape 148"/>
            <p:cNvSpPr/>
            <p:nvPr/>
          </p:nvSpPr>
          <p:spPr>
            <a:xfrm>
              <a:off x="5470162" y="436206"/>
              <a:ext cx="3183655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3100">
                  <a:solidFill>
                    <a:srgbClr val="FDE60A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Join us for the Journey!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h2o new presentation template">
  <a:themeElements>
    <a:clrScheme name="h2o new presentation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0000FF"/>
      </a:hlink>
      <a:folHlink>
        <a:srgbClr val="FF00FF"/>
      </a:folHlink>
    </a:clrScheme>
    <a:fontScheme name="h2o new presentation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2o new presentatio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2o new presentation template">
  <a:themeElements>
    <a:clrScheme name="h2o new presentation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0000FF"/>
      </a:hlink>
      <a:folHlink>
        <a:srgbClr val="FF00FF"/>
      </a:folHlink>
    </a:clrScheme>
    <a:fontScheme name="h2o new presentation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2o new presentatio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