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25" r:id="rId3"/>
    <p:sldId id="321" r:id="rId4"/>
    <p:sldId id="323" r:id="rId5"/>
    <p:sldId id="324" r:id="rId6"/>
    <p:sldId id="314" r:id="rId7"/>
    <p:sldId id="315" r:id="rId8"/>
    <p:sldId id="316" r:id="rId9"/>
    <p:sldId id="319" r:id="rId10"/>
    <p:sldId id="320" r:id="rId11"/>
    <p:sldId id="318" r:id="rId12"/>
    <p:sldId id="31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FFCC"/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3" autoAdjust="0"/>
    <p:restoredTop sz="93192" autoAdjust="0"/>
  </p:normalViewPr>
  <p:slideViewPr>
    <p:cSldViewPr snapToGrid="0" snapToObjects="1" showGuides="1">
      <p:cViewPr>
        <p:scale>
          <a:sx n="100" d="100"/>
          <a:sy n="100" d="100"/>
        </p:scale>
        <p:origin x="-640" y="-3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6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7" y="4425173"/>
            <a:ext cx="781849" cy="6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2"/>
            <a:ext cx="7772400" cy="1225643"/>
          </a:xfrm>
        </p:spPr>
        <p:txBody>
          <a:bodyPr>
            <a:normAutofit/>
          </a:bodyPr>
          <a:lstStyle/>
          <a:p>
            <a:r>
              <a:rPr lang="en-US" dirty="0" smtClean="0"/>
              <a:t>SPARKLING WATER 2.0 PREVIEW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1685925"/>
            <a:ext cx="5905500" cy="29432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Tom Kraljevic</a:t>
            </a:r>
          </a:p>
          <a:p>
            <a:r>
              <a:rPr lang="en-US" dirty="0" smtClean="0"/>
              <a:t>tomk@h2o.ai</a:t>
            </a:r>
          </a:p>
          <a:p>
            <a:r>
              <a:rPr lang="en-US" dirty="0" smtClean="0"/>
              <a:t>H2O Open Tour 2016, New York City</a:t>
            </a:r>
          </a:p>
          <a:p>
            <a:r>
              <a:rPr lang="en-US" dirty="0" smtClean="0"/>
              <a:t>July 19, 2016</a:t>
            </a:r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7201747" y="1041404"/>
            <a:ext cx="1706880" cy="398272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SPARKLING WATER 2.0 (OPTIONAL)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46039" y="1081622"/>
            <a:ext cx="1825917" cy="367379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322520" y="2812744"/>
            <a:ext cx="711470" cy="64259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Sparkling App</a:t>
            </a:r>
          </a:p>
          <a:p>
            <a:pPr algn="ctr"/>
            <a:r>
              <a:rPr lang="en-US" sz="1100" dirty="0"/>
              <a:t>j</a:t>
            </a:r>
            <a:r>
              <a:rPr lang="en-US" sz="1100" dirty="0" smtClean="0"/>
              <a:t>ar file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1955307" y="2589295"/>
            <a:ext cx="904965" cy="891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Spark</a:t>
            </a:r>
          </a:p>
          <a:p>
            <a:pPr algn="ctr"/>
            <a:r>
              <a:rPr lang="en-US" sz="1100" dirty="0" smtClean="0"/>
              <a:t>Master</a:t>
            </a:r>
          </a:p>
          <a:p>
            <a:pPr algn="ctr"/>
            <a:r>
              <a:rPr lang="en-US" sz="1100" dirty="0" smtClean="0"/>
              <a:t>JVM</a:t>
            </a:r>
            <a:endParaRPr lang="en-US" sz="11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2216" y="3138306"/>
            <a:ext cx="805060" cy="0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1256" y="2783351"/>
            <a:ext cx="992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spark-submit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3179097" y="1440984"/>
            <a:ext cx="906054" cy="8905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Spark</a:t>
            </a:r>
          </a:p>
          <a:p>
            <a:pPr algn="ctr"/>
            <a:r>
              <a:rPr lang="en-US" sz="1100" dirty="0" smtClean="0"/>
              <a:t>Worker</a:t>
            </a:r>
          </a:p>
          <a:p>
            <a:pPr algn="ctr"/>
            <a:r>
              <a:rPr lang="en-US" sz="1100" dirty="0" smtClean="0"/>
              <a:t>JVM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47973" y="2182664"/>
            <a:ext cx="466118" cy="445819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53805" y="1899257"/>
            <a:ext cx="338719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79097" y="2588758"/>
            <a:ext cx="906054" cy="8905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Spark</a:t>
            </a:r>
          </a:p>
          <a:p>
            <a:pPr algn="ctr"/>
            <a:r>
              <a:rPr lang="en-US" sz="1100" dirty="0" smtClean="0"/>
              <a:t>Worker</a:t>
            </a:r>
          </a:p>
          <a:p>
            <a:pPr algn="ctr"/>
            <a:r>
              <a:rPr lang="en-US" sz="1100" dirty="0" smtClean="0"/>
              <a:t>JVM</a:t>
            </a:r>
            <a:endParaRPr lang="en-US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06026" y="3040007"/>
            <a:ext cx="241517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53805" y="3047031"/>
            <a:ext cx="338719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79097" y="3735608"/>
            <a:ext cx="906054" cy="8905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Spark</a:t>
            </a:r>
          </a:p>
          <a:p>
            <a:pPr algn="ctr"/>
            <a:r>
              <a:rPr lang="en-US" sz="1100" dirty="0" smtClean="0"/>
              <a:t>Worker</a:t>
            </a:r>
          </a:p>
          <a:p>
            <a:pPr algn="ctr"/>
            <a:r>
              <a:rPr lang="en-US" sz="1100" dirty="0" smtClean="0"/>
              <a:t>JVM</a:t>
            </a:r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53805" y="4193881"/>
            <a:ext cx="338719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7973" y="3436366"/>
            <a:ext cx="466118" cy="445819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6039" y="111689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Sparkling Water Cluster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521659" y="1440984"/>
            <a:ext cx="1664272" cy="8905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  Spark </a:t>
            </a:r>
          </a:p>
          <a:p>
            <a:r>
              <a:rPr lang="en-US" sz="1100" dirty="0" smtClean="0"/>
              <a:t>Executor </a:t>
            </a:r>
          </a:p>
          <a:p>
            <a:r>
              <a:rPr lang="en-US" sz="1100" dirty="0" smtClean="0"/>
              <a:t>    JVM</a:t>
            </a:r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7732314" y="1581962"/>
            <a:ext cx="627089" cy="6345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O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53851" y="1899257"/>
            <a:ext cx="1280160" cy="610263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  <a:effectLst>
            <a:glow rad="25400">
              <a:schemeClr val="tx1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16959" y="2601760"/>
            <a:ext cx="1664272" cy="8905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 </a:t>
            </a:r>
            <a:r>
              <a:rPr lang="en-US" sz="1100" dirty="0"/>
              <a:t> </a:t>
            </a:r>
            <a:r>
              <a:rPr lang="en-US" sz="1100" dirty="0" smtClean="0"/>
              <a:t> Spark </a:t>
            </a:r>
          </a:p>
          <a:p>
            <a:r>
              <a:rPr lang="en-US" sz="1100" dirty="0" smtClean="0"/>
              <a:t>Executor </a:t>
            </a:r>
          </a:p>
          <a:p>
            <a:r>
              <a:rPr lang="en-US" sz="1100" dirty="0" smtClean="0"/>
              <a:t>    JVM</a:t>
            </a:r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7738440" y="2331526"/>
            <a:ext cx="627090" cy="6345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853851" y="3047033"/>
            <a:ext cx="1217930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  <a:effectLst>
            <a:glow rad="25400">
              <a:schemeClr val="tx1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527784" y="3735608"/>
            <a:ext cx="1664272" cy="8905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   Spark </a:t>
            </a:r>
          </a:p>
          <a:p>
            <a:r>
              <a:rPr lang="en-US" sz="1100" dirty="0" smtClean="0"/>
              <a:t>Executor </a:t>
            </a:r>
          </a:p>
          <a:p>
            <a:r>
              <a:rPr lang="en-US" sz="1100" dirty="0" smtClean="0"/>
              <a:t>    JVM</a:t>
            </a:r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7738440" y="3876586"/>
            <a:ext cx="627090" cy="6345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O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853851" y="3566160"/>
            <a:ext cx="1280160" cy="627722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  <a:effectLst>
            <a:glow rad="25400">
              <a:schemeClr val="tx1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36194" y="730925"/>
            <a:ext cx="103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H2O Cluster</a:t>
            </a:r>
            <a:endParaRPr lang="en-US" sz="1200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5570573" y="1606556"/>
            <a:ext cx="508000" cy="594778"/>
          </a:xfrm>
          <a:prstGeom prst="blockArc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 rot="16200000">
            <a:off x="5599851" y="2758109"/>
            <a:ext cx="508000" cy="594778"/>
          </a:xfrm>
          <a:prstGeom prst="blockArc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 rot="16200000">
            <a:off x="5599851" y="3888531"/>
            <a:ext cx="508000" cy="594778"/>
          </a:xfrm>
          <a:prstGeom prst="blockArc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275573" y="1904491"/>
            <a:ext cx="329161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270873" y="3065267"/>
            <a:ext cx="329162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281698" y="4199115"/>
            <a:ext cx="329162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732313" y="3101019"/>
            <a:ext cx="627090" cy="6345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9700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Dependent on the release of Spark 2.0</a:t>
            </a:r>
          </a:p>
          <a:p>
            <a:pPr lvl="1"/>
            <a:r>
              <a:rPr lang="en-US" dirty="0" smtClean="0"/>
              <a:t>So…  Not a concrete answer…</a:t>
            </a:r>
          </a:p>
          <a:p>
            <a:pPr lvl="1"/>
            <a:r>
              <a:rPr lang="en-US" dirty="0" smtClean="0"/>
              <a:t>BUT…  First hand-held preview trial will start Aug.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Also:  keep aware of the numbering scheme</a:t>
            </a:r>
          </a:p>
          <a:p>
            <a:pPr lvl="1"/>
            <a:r>
              <a:rPr lang="en-US" dirty="0" smtClean="0"/>
              <a:t>The things I just talked about will likely also be available in (for example) Sparkling Water 1.6.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2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attending!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smtClean="0"/>
              <a:t>h2ostream</a:t>
            </a:r>
          </a:p>
          <a:p>
            <a:pPr marL="0" indent="0" algn="ctr">
              <a:buNone/>
            </a:pPr>
            <a:r>
              <a:rPr lang="en-US" dirty="0" smtClean="0"/>
              <a:t>(H2O Open Source Community Forum)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SPARKLING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Michal - Mt. View, CA</a:t>
            </a:r>
          </a:p>
          <a:p>
            <a:r>
              <a:rPr lang="en-US" dirty="0" err="1" smtClean="0"/>
              <a:t>Kuba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Prague, CZ</a:t>
            </a:r>
          </a:p>
          <a:p>
            <a:r>
              <a:rPr lang="en-US" dirty="0" smtClean="0"/>
              <a:t>Mateusz – Tokyo, 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1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SPARKLING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Sparkling water brings H2O’s world class modeling algorithms seamlessly to Spark users</a:t>
            </a:r>
          </a:p>
          <a:p>
            <a:pPr lvl="1"/>
            <a:r>
              <a:rPr lang="en-US" dirty="0" smtClean="0"/>
              <a:t>Transparent availability in Spark workflows</a:t>
            </a:r>
          </a:p>
          <a:p>
            <a:r>
              <a:rPr lang="en-US" dirty="0" smtClean="0"/>
              <a:t>Access </a:t>
            </a:r>
            <a:r>
              <a:rPr lang="en-US" dirty="0" err="1" smtClean="0"/>
              <a:t>MLlib</a:t>
            </a:r>
            <a:r>
              <a:rPr lang="en-US" dirty="0" smtClean="0"/>
              <a:t> and H2O algorithms side-by-side from a single Scala or Python driver program</a:t>
            </a:r>
          </a:p>
        </p:txBody>
      </p:sp>
    </p:spTree>
    <p:extLst>
      <p:ext uri="{BB962C8B-B14F-4D97-AF65-F5344CB8AC3E}">
        <p14:creationId xmlns:p14="http://schemas.microsoft.com/office/powerpoint/2010/main" val="218067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arkling Water 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CODE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" y="669826"/>
            <a:ext cx="8229600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1100" dirty="0">
                <a:solidFill>
                  <a:srgbClr val="FF0000"/>
                </a:solidFill>
                <a:latin typeface="Monaco"/>
                <a:cs typeface="Monaco"/>
              </a:rPr>
              <a:t>/ Perform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cs typeface="Monaco"/>
              </a:rPr>
              <a:t>Spark SQL </a:t>
            </a:r>
            <a:r>
              <a:rPr lang="en-US" sz="1100" dirty="0">
                <a:solidFill>
                  <a:srgbClr val="FF0000"/>
                </a:solidFill>
                <a:latin typeface="Monaco"/>
                <a:cs typeface="Monaco"/>
              </a:rPr>
              <a:t>Join on both tables</a:t>
            </a:r>
            <a:r>
              <a:rPr lang="en-US" sz="1100" dirty="0">
                <a:latin typeface="Monaco"/>
                <a:cs typeface="Monaco"/>
              </a:rPr>
              <a:t>		</a:t>
            </a:r>
          </a:p>
          <a:p>
            <a:r>
              <a:rPr lang="en-US" sz="1100" dirty="0" err="1" smtClean="0">
                <a:latin typeface="Monaco"/>
                <a:cs typeface="Monaco"/>
              </a:rPr>
              <a:t>val</a:t>
            </a:r>
            <a:r>
              <a:rPr lang="en-US" sz="1100" dirty="0" smtClean="0">
                <a:latin typeface="Monaco"/>
                <a:cs typeface="Monaco"/>
              </a:rPr>
              <a:t> </a:t>
            </a:r>
            <a:r>
              <a:rPr lang="en-US" sz="1100" dirty="0" err="1">
                <a:latin typeface="Monaco"/>
                <a:cs typeface="Monaco"/>
              </a:rPr>
              <a:t>bigTable</a:t>
            </a:r>
            <a:r>
              <a:rPr lang="en-US" sz="1100" dirty="0">
                <a:latin typeface="Monaco"/>
                <a:cs typeface="Monaco"/>
              </a:rPr>
              <a:t> = </a:t>
            </a:r>
            <a:r>
              <a:rPr lang="en-US" sz="1100" dirty="0" err="1">
                <a:latin typeface="Monaco"/>
                <a:cs typeface="Monaco"/>
              </a:rPr>
              <a:t>sqlContext.sql</a:t>
            </a:r>
            <a:r>
              <a:rPr lang="en-US" sz="1100" dirty="0">
                <a:latin typeface="Monaco"/>
                <a:cs typeface="Monaco"/>
              </a:rPr>
              <a:t>(	</a:t>
            </a:r>
            <a:endParaRPr lang="en-US" sz="1100" dirty="0" smtClean="0">
              <a:latin typeface="Monaco"/>
              <a:cs typeface="Monaco"/>
            </a:endParaRPr>
          </a:p>
          <a:p>
            <a:r>
              <a:rPr lang="en-US" sz="1100" dirty="0" smtClean="0">
                <a:latin typeface="Monaco"/>
                <a:cs typeface="Monaco"/>
              </a:rPr>
              <a:t>  """SELECT	</a:t>
            </a:r>
          </a:p>
          <a:p>
            <a:r>
              <a:rPr lang="en-US" sz="1100" dirty="0" smtClean="0">
                <a:latin typeface="Monaco"/>
                <a:cs typeface="Monaco"/>
              </a:rPr>
              <a:t>          </a:t>
            </a:r>
            <a:r>
              <a:rPr lang="en-US" sz="1100" dirty="0">
                <a:latin typeface="Monaco"/>
                <a:cs typeface="Monaco"/>
              </a:rPr>
              <a:t>|</a:t>
            </a:r>
            <a:r>
              <a:rPr lang="en-US" sz="1100" dirty="0" err="1">
                <a:latin typeface="Monaco"/>
                <a:cs typeface="Monaco"/>
              </a:rPr>
              <a:t>f.Year,f.Month,f.DayofMonth</a:t>
            </a:r>
            <a:r>
              <a:rPr lang="en-US" sz="1100" dirty="0">
                <a:latin typeface="Monaco"/>
                <a:cs typeface="Monaco"/>
              </a:rPr>
              <a:t>,	</a:t>
            </a:r>
            <a:endParaRPr lang="en-US" sz="1100" dirty="0" smtClean="0">
              <a:latin typeface="Monaco"/>
              <a:cs typeface="Monaco"/>
            </a:endParaRPr>
          </a:p>
          <a:p>
            <a:r>
              <a:rPr lang="en-US" sz="1100" dirty="0" smtClean="0">
                <a:latin typeface="Monaco"/>
                <a:cs typeface="Monaco"/>
              </a:rPr>
              <a:t>          |</a:t>
            </a:r>
            <a:r>
              <a:rPr lang="en-US" sz="1100" dirty="0" err="1" smtClean="0">
                <a:latin typeface="Monaco"/>
                <a:cs typeface="Monaco"/>
              </a:rPr>
              <a:t>f.CRSDepTime,f.CRSArrTime,f.CRSElapsedTime</a:t>
            </a:r>
            <a:r>
              <a:rPr lang="en-US" sz="1100" dirty="0" smtClean="0">
                <a:latin typeface="Monaco"/>
                <a:cs typeface="Monaco"/>
              </a:rPr>
              <a:t>,	</a:t>
            </a:r>
          </a:p>
          <a:p>
            <a:r>
              <a:rPr lang="en-US" sz="1100" dirty="0" smtClean="0">
                <a:latin typeface="Monaco"/>
                <a:cs typeface="Monaco"/>
              </a:rPr>
              <a:t>          </a:t>
            </a:r>
            <a:r>
              <a:rPr lang="en-US" sz="1100" dirty="0">
                <a:latin typeface="Monaco"/>
                <a:cs typeface="Monaco"/>
              </a:rPr>
              <a:t>|</a:t>
            </a:r>
            <a:r>
              <a:rPr lang="en-US" sz="1100" dirty="0" err="1">
                <a:latin typeface="Monaco"/>
                <a:cs typeface="Monaco"/>
              </a:rPr>
              <a:t>f.UniqueCarrier,f.FlightNum,f.TailNum</a:t>
            </a:r>
            <a:r>
              <a:rPr lang="en-US" sz="1100" dirty="0">
                <a:latin typeface="Monaco"/>
                <a:cs typeface="Monaco"/>
              </a:rPr>
              <a:t>,	</a:t>
            </a:r>
          </a:p>
          <a:p>
            <a:r>
              <a:rPr lang="en-US" sz="1100" dirty="0" smtClean="0">
                <a:latin typeface="Monaco"/>
                <a:cs typeface="Monaco"/>
              </a:rPr>
              <a:t>          </a:t>
            </a:r>
            <a:r>
              <a:rPr lang="en-US" sz="1100" dirty="0">
                <a:latin typeface="Monaco"/>
                <a:cs typeface="Monaco"/>
              </a:rPr>
              <a:t>|</a:t>
            </a:r>
            <a:r>
              <a:rPr lang="en-US" sz="1100" dirty="0" err="1">
                <a:latin typeface="Monaco"/>
                <a:cs typeface="Monaco"/>
              </a:rPr>
              <a:t>f.Origin,f.Distance</a:t>
            </a:r>
            <a:r>
              <a:rPr lang="en-US" sz="1100" dirty="0">
                <a:latin typeface="Monaco"/>
                <a:cs typeface="Monaco"/>
              </a:rPr>
              <a:t>,	</a:t>
            </a:r>
          </a:p>
          <a:p>
            <a:r>
              <a:rPr lang="en-US" sz="1100" dirty="0" smtClean="0">
                <a:latin typeface="Monaco"/>
                <a:cs typeface="Monaco"/>
              </a:rPr>
              <a:t>          </a:t>
            </a:r>
            <a:r>
              <a:rPr lang="en-US" sz="1100" dirty="0">
                <a:latin typeface="Monaco"/>
                <a:cs typeface="Monaco"/>
              </a:rPr>
              <a:t>|</a:t>
            </a:r>
            <a:r>
              <a:rPr lang="en-US" sz="1100" dirty="0" err="1">
                <a:latin typeface="Monaco"/>
                <a:cs typeface="Monaco"/>
              </a:rPr>
              <a:t>w.TmaxF,w.TminF,w.TmeanF,w.PrcpIn,w.SnowIn,w.CDD,w.HDD,w.GDD</a:t>
            </a:r>
            <a:r>
              <a:rPr lang="en-US" sz="1100" dirty="0">
                <a:latin typeface="Monaco"/>
                <a:cs typeface="Monaco"/>
              </a:rPr>
              <a:t>,	</a:t>
            </a:r>
          </a:p>
          <a:p>
            <a:r>
              <a:rPr lang="en-US" sz="1100" dirty="0" smtClean="0">
                <a:latin typeface="Monaco"/>
                <a:cs typeface="Monaco"/>
              </a:rPr>
              <a:t>          </a:t>
            </a:r>
            <a:r>
              <a:rPr lang="en-US" sz="1100" dirty="0">
                <a:latin typeface="Monaco"/>
                <a:cs typeface="Monaco"/>
              </a:rPr>
              <a:t>|</a:t>
            </a:r>
            <a:r>
              <a:rPr lang="en-US" sz="1100" dirty="0" err="1">
                <a:latin typeface="Monaco"/>
                <a:cs typeface="Monaco"/>
              </a:rPr>
              <a:t>f.IsDepDelayed</a:t>
            </a:r>
            <a:r>
              <a:rPr lang="en-US" sz="1100" dirty="0">
                <a:latin typeface="Monaco"/>
                <a:cs typeface="Monaco"/>
              </a:rPr>
              <a:t>	</a:t>
            </a:r>
          </a:p>
          <a:p>
            <a:r>
              <a:rPr lang="en-US" sz="1100" dirty="0" smtClean="0">
                <a:latin typeface="Monaco"/>
                <a:cs typeface="Monaco"/>
              </a:rPr>
              <a:t>          </a:t>
            </a:r>
            <a:r>
              <a:rPr lang="en-US" sz="1100" dirty="0">
                <a:latin typeface="Monaco"/>
                <a:cs typeface="Monaco"/>
              </a:rPr>
              <a:t>|FROM </a:t>
            </a:r>
            <a:r>
              <a:rPr lang="en-US" sz="1100" dirty="0" err="1">
                <a:latin typeface="Monaco"/>
                <a:cs typeface="Monaco"/>
              </a:rPr>
              <a:t>FlightsToORD</a:t>
            </a:r>
            <a:r>
              <a:rPr lang="en-US" sz="1100" dirty="0">
                <a:latin typeface="Monaco"/>
                <a:cs typeface="Monaco"/>
              </a:rPr>
              <a:t> f	</a:t>
            </a:r>
          </a:p>
          <a:p>
            <a:r>
              <a:rPr lang="en-US" sz="1100" dirty="0" smtClean="0">
                <a:latin typeface="Monaco"/>
                <a:cs typeface="Monaco"/>
              </a:rPr>
              <a:t>          </a:t>
            </a:r>
            <a:r>
              <a:rPr lang="en-US" sz="1100" dirty="0">
                <a:latin typeface="Monaco"/>
                <a:cs typeface="Monaco"/>
              </a:rPr>
              <a:t>|JOIN </a:t>
            </a:r>
            <a:r>
              <a:rPr lang="en-US" sz="1100" dirty="0" err="1">
                <a:latin typeface="Monaco"/>
                <a:cs typeface="Monaco"/>
              </a:rPr>
              <a:t>WeatherORD</a:t>
            </a:r>
            <a:r>
              <a:rPr lang="en-US" sz="1100" dirty="0">
                <a:latin typeface="Monaco"/>
                <a:cs typeface="Monaco"/>
              </a:rPr>
              <a:t> w	</a:t>
            </a:r>
          </a:p>
          <a:p>
            <a:r>
              <a:rPr lang="en-US" sz="1100" dirty="0" smtClean="0">
                <a:latin typeface="Monaco"/>
                <a:cs typeface="Monaco"/>
              </a:rPr>
              <a:t>          </a:t>
            </a:r>
            <a:r>
              <a:rPr lang="en-US" sz="1100" dirty="0">
                <a:latin typeface="Monaco"/>
                <a:cs typeface="Monaco"/>
              </a:rPr>
              <a:t>|ON </a:t>
            </a:r>
            <a:r>
              <a:rPr lang="en-US" sz="1100" dirty="0" err="1">
                <a:latin typeface="Monaco"/>
                <a:cs typeface="Monaco"/>
              </a:rPr>
              <a:t>f.Year</a:t>
            </a:r>
            <a:r>
              <a:rPr lang="en-US" sz="1100" dirty="0">
                <a:latin typeface="Monaco"/>
                <a:cs typeface="Monaco"/>
              </a:rPr>
              <a:t>=</a:t>
            </a:r>
            <a:r>
              <a:rPr lang="en-US" sz="1100" dirty="0" err="1">
                <a:latin typeface="Monaco"/>
                <a:cs typeface="Monaco"/>
              </a:rPr>
              <a:t>w.Year</a:t>
            </a:r>
            <a:r>
              <a:rPr lang="en-US" sz="1100" dirty="0">
                <a:latin typeface="Monaco"/>
                <a:cs typeface="Monaco"/>
              </a:rPr>
              <a:t> AND </a:t>
            </a:r>
            <a:r>
              <a:rPr lang="en-US" sz="1100" dirty="0" err="1">
                <a:latin typeface="Monaco"/>
                <a:cs typeface="Monaco"/>
              </a:rPr>
              <a:t>f.Month</a:t>
            </a:r>
            <a:r>
              <a:rPr lang="en-US" sz="1100" dirty="0">
                <a:latin typeface="Monaco"/>
                <a:cs typeface="Monaco"/>
              </a:rPr>
              <a:t>=</a:t>
            </a:r>
            <a:r>
              <a:rPr lang="en-US" sz="1100" dirty="0" err="1">
                <a:latin typeface="Monaco"/>
                <a:cs typeface="Monaco"/>
              </a:rPr>
              <a:t>w.Month</a:t>
            </a:r>
            <a:r>
              <a:rPr lang="en-US" sz="1100" dirty="0">
                <a:latin typeface="Monaco"/>
                <a:cs typeface="Monaco"/>
              </a:rPr>
              <a:t> AND </a:t>
            </a:r>
            <a:r>
              <a:rPr lang="en-US" sz="1100" dirty="0" err="1">
                <a:latin typeface="Monaco"/>
                <a:cs typeface="Monaco"/>
              </a:rPr>
              <a:t>f.DayofMonth</a:t>
            </a:r>
            <a:r>
              <a:rPr lang="en-US" sz="1100" dirty="0">
                <a:latin typeface="Monaco"/>
                <a:cs typeface="Monaco"/>
              </a:rPr>
              <a:t>=w.Day""".</a:t>
            </a:r>
            <a:r>
              <a:rPr lang="en-US" sz="1100" dirty="0" err="1">
                <a:latin typeface="Monaco"/>
                <a:cs typeface="Monaco"/>
              </a:rPr>
              <a:t>stripMargin</a:t>
            </a:r>
            <a:r>
              <a:rPr lang="en-US" sz="1100" dirty="0">
                <a:latin typeface="Monaco"/>
                <a:cs typeface="Monaco"/>
              </a:rPr>
              <a:t>)</a:t>
            </a:r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" y="2872255"/>
            <a:ext cx="7874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Monaco"/>
                <a:cs typeface="Monaco"/>
              </a:rPr>
              <a:t>// Train H2O Deep Learning model</a:t>
            </a:r>
          </a:p>
          <a:p>
            <a:r>
              <a:rPr lang="en-US" sz="1100" dirty="0" err="1" smtClean="0">
                <a:latin typeface="Monaco"/>
                <a:cs typeface="Monaco"/>
              </a:rPr>
              <a:t>val</a:t>
            </a:r>
            <a:r>
              <a:rPr lang="en-US" sz="1100" dirty="0" smtClean="0">
                <a:latin typeface="Monaco"/>
                <a:cs typeface="Monaco"/>
              </a:rPr>
              <a:t> </a:t>
            </a:r>
            <a:r>
              <a:rPr lang="en-US" sz="1100" dirty="0">
                <a:latin typeface="Monaco"/>
                <a:cs typeface="Monaco"/>
              </a:rPr>
              <a:t>trainFrame:H2OFrame = </a:t>
            </a:r>
            <a:r>
              <a:rPr lang="en-US" sz="1100" dirty="0" err="1">
                <a:latin typeface="Monaco"/>
                <a:cs typeface="Monaco"/>
              </a:rPr>
              <a:t>bigTable</a:t>
            </a:r>
            <a:r>
              <a:rPr lang="en-US" sz="1100" dirty="0">
                <a:latin typeface="Monaco"/>
                <a:cs typeface="Monaco"/>
              </a:rPr>
              <a:t>		</a:t>
            </a:r>
          </a:p>
          <a:p>
            <a:r>
              <a:rPr lang="en-US" sz="1100" dirty="0" err="1" smtClean="0">
                <a:latin typeface="Monaco"/>
                <a:cs typeface="Monaco"/>
              </a:rPr>
              <a:t>trainFrame.replace</a:t>
            </a:r>
            <a:r>
              <a:rPr lang="en-US" sz="1100" dirty="0">
                <a:latin typeface="Monaco"/>
                <a:cs typeface="Monaco"/>
              </a:rPr>
              <a:t>(19, </a:t>
            </a:r>
            <a:r>
              <a:rPr lang="en-US" sz="1100" dirty="0" err="1">
                <a:latin typeface="Monaco"/>
                <a:cs typeface="Monaco"/>
              </a:rPr>
              <a:t>trainFrame.vec</a:t>
            </a:r>
            <a:r>
              <a:rPr lang="en-US" sz="1100" dirty="0">
                <a:latin typeface="Monaco"/>
                <a:cs typeface="Monaco"/>
              </a:rPr>
              <a:t>("</a:t>
            </a:r>
            <a:r>
              <a:rPr lang="en-US" sz="1100" dirty="0" err="1">
                <a:latin typeface="Monaco"/>
                <a:cs typeface="Monaco"/>
              </a:rPr>
              <a:t>IsDepDelayed</a:t>
            </a:r>
            <a:r>
              <a:rPr lang="en-US" sz="1100" dirty="0">
                <a:latin typeface="Monaco"/>
                <a:cs typeface="Monaco"/>
              </a:rPr>
              <a:t>").</a:t>
            </a:r>
            <a:r>
              <a:rPr lang="en-US" sz="1100" dirty="0" err="1">
                <a:latin typeface="Monaco"/>
                <a:cs typeface="Monaco"/>
              </a:rPr>
              <a:t>toCategoricalVec</a:t>
            </a:r>
            <a:r>
              <a:rPr lang="en-US" sz="1100" dirty="0">
                <a:latin typeface="Monaco"/>
                <a:cs typeface="Monaco"/>
              </a:rPr>
              <a:t>)	</a:t>
            </a:r>
            <a:endParaRPr lang="en-US" sz="1100" dirty="0" smtClean="0">
              <a:latin typeface="Monaco"/>
              <a:cs typeface="Monaco"/>
            </a:endParaRPr>
          </a:p>
          <a:p>
            <a:r>
              <a:rPr lang="en-US" sz="1100" dirty="0" err="1" smtClean="0">
                <a:latin typeface="Monaco"/>
                <a:cs typeface="Monaco"/>
              </a:rPr>
              <a:t>trainFrame.update</a:t>
            </a:r>
            <a:r>
              <a:rPr lang="en-US" sz="1100" dirty="0">
                <a:latin typeface="Monaco"/>
                <a:cs typeface="Monaco"/>
              </a:rPr>
              <a:t>()	</a:t>
            </a:r>
          </a:p>
          <a:p>
            <a:r>
              <a:rPr lang="en-US" sz="1100" dirty="0">
                <a:latin typeface="Monaco"/>
                <a:cs typeface="Monaco"/>
              </a:rPr>
              <a:t>	</a:t>
            </a:r>
          </a:p>
          <a:p>
            <a:r>
              <a:rPr lang="en-US" sz="1100" dirty="0" err="1" smtClean="0">
                <a:latin typeface="Monaco"/>
                <a:cs typeface="Monaco"/>
              </a:rPr>
              <a:t>val</a:t>
            </a:r>
            <a:r>
              <a:rPr lang="en-US" sz="1100" dirty="0" smtClean="0">
                <a:latin typeface="Monaco"/>
                <a:cs typeface="Monaco"/>
              </a:rPr>
              <a:t> </a:t>
            </a:r>
            <a:r>
              <a:rPr lang="en-US" sz="1100" dirty="0" err="1">
                <a:latin typeface="Monaco"/>
                <a:cs typeface="Monaco"/>
              </a:rPr>
              <a:t>dlParams</a:t>
            </a:r>
            <a:r>
              <a:rPr lang="en-US" sz="1100" dirty="0">
                <a:latin typeface="Monaco"/>
                <a:cs typeface="Monaco"/>
              </a:rPr>
              <a:t> = new </a:t>
            </a:r>
            <a:r>
              <a:rPr lang="en-US" sz="1100" dirty="0" err="1">
                <a:latin typeface="Monaco"/>
                <a:cs typeface="Monaco"/>
              </a:rPr>
              <a:t>DeepLearningParameters</a:t>
            </a:r>
            <a:r>
              <a:rPr lang="en-US" sz="1100" dirty="0">
                <a:latin typeface="Monaco"/>
                <a:cs typeface="Monaco"/>
              </a:rPr>
              <a:t>()	</a:t>
            </a:r>
          </a:p>
          <a:p>
            <a:r>
              <a:rPr lang="en-US" sz="1100" dirty="0" err="1" smtClean="0">
                <a:latin typeface="Monaco"/>
                <a:cs typeface="Monaco"/>
              </a:rPr>
              <a:t>dlParams</a:t>
            </a:r>
            <a:r>
              <a:rPr lang="en-US" sz="1100" dirty="0">
                <a:latin typeface="Monaco"/>
                <a:cs typeface="Monaco"/>
              </a:rPr>
              <a:t>._epochs = 100	</a:t>
            </a:r>
            <a:endParaRPr lang="en-US" sz="1100" dirty="0" smtClean="0">
              <a:latin typeface="Monaco"/>
              <a:cs typeface="Monaco"/>
            </a:endParaRPr>
          </a:p>
          <a:p>
            <a:r>
              <a:rPr lang="en-US" sz="1100" dirty="0" err="1" smtClean="0">
                <a:latin typeface="Monaco"/>
                <a:cs typeface="Monaco"/>
              </a:rPr>
              <a:t>dlParams</a:t>
            </a:r>
            <a:r>
              <a:rPr lang="en-US" sz="1100" dirty="0">
                <a:latin typeface="Monaco"/>
                <a:cs typeface="Monaco"/>
              </a:rPr>
              <a:t>._train = </a:t>
            </a:r>
            <a:r>
              <a:rPr lang="en-US" sz="1100" dirty="0" err="1">
                <a:latin typeface="Monaco"/>
                <a:cs typeface="Monaco"/>
              </a:rPr>
              <a:t>trainFrame</a:t>
            </a:r>
            <a:r>
              <a:rPr lang="en-US" sz="1100" dirty="0">
                <a:latin typeface="Monaco"/>
                <a:cs typeface="Monaco"/>
              </a:rPr>
              <a:t>	</a:t>
            </a:r>
          </a:p>
          <a:p>
            <a:r>
              <a:rPr lang="en-US" sz="1100" dirty="0" err="1" smtClean="0">
                <a:latin typeface="Monaco"/>
                <a:cs typeface="Monaco"/>
              </a:rPr>
              <a:t>dlParams</a:t>
            </a:r>
            <a:r>
              <a:rPr lang="en-US" sz="1100" dirty="0">
                <a:latin typeface="Monaco"/>
                <a:cs typeface="Monaco"/>
              </a:rPr>
              <a:t>._</a:t>
            </a:r>
            <a:r>
              <a:rPr lang="en-US" sz="1100" dirty="0" err="1">
                <a:latin typeface="Monaco"/>
                <a:cs typeface="Monaco"/>
              </a:rPr>
              <a:t>response_column</a:t>
            </a:r>
            <a:r>
              <a:rPr lang="en-US" sz="1100" dirty="0">
                <a:latin typeface="Monaco"/>
                <a:cs typeface="Monaco"/>
              </a:rPr>
              <a:t> = '</a:t>
            </a:r>
            <a:r>
              <a:rPr lang="en-US" sz="1100" dirty="0" err="1">
                <a:latin typeface="Monaco"/>
                <a:cs typeface="Monaco"/>
              </a:rPr>
              <a:t>IsDepDelayed</a:t>
            </a:r>
            <a:r>
              <a:rPr lang="en-US" sz="1100" dirty="0">
                <a:latin typeface="Monaco"/>
                <a:cs typeface="Monaco"/>
              </a:rPr>
              <a:t>	</a:t>
            </a:r>
          </a:p>
          <a:p>
            <a:r>
              <a:rPr lang="en-US" sz="1100" dirty="0" err="1" smtClean="0">
                <a:latin typeface="Monaco"/>
                <a:cs typeface="Monaco"/>
              </a:rPr>
              <a:t>dlParams</a:t>
            </a:r>
            <a:r>
              <a:rPr lang="en-US" sz="1100" dirty="0">
                <a:latin typeface="Monaco"/>
                <a:cs typeface="Monaco"/>
              </a:rPr>
              <a:t>._</a:t>
            </a:r>
            <a:r>
              <a:rPr lang="en-US" sz="1100" dirty="0" err="1">
                <a:latin typeface="Monaco"/>
                <a:cs typeface="Monaco"/>
              </a:rPr>
              <a:t>variable_importances</a:t>
            </a:r>
            <a:r>
              <a:rPr lang="en-US" sz="1100" dirty="0">
                <a:latin typeface="Monaco"/>
                <a:cs typeface="Monaco"/>
              </a:rPr>
              <a:t> = true	</a:t>
            </a:r>
          </a:p>
          <a:p>
            <a:r>
              <a:rPr lang="en-US" sz="1100" dirty="0" err="1" smtClean="0">
                <a:latin typeface="Monaco"/>
                <a:cs typeface="Monaco"/>
              </a:rPr>
              <a:t>val</a:t>
            </a:r>
            <a:r>
              <a:rPr lang="en-US" sz="1100" dirty="0" smtClean="0">
                <a:latin typeface="Monaco"/>
                <a:cs typeface="Monaco"/>
              </a:rPr>
              <a:t> </a:t>
            </a:r>
            <a:r>
              <a:rPr lang="en-US" sz="1100" dirty="0">
                <a:latin typeface="Monaco"/>
                <a:cs typeface="Monaco"/>
              </a:rPr>
              <a:t>dl = new </a:t>
            </a:r>
            <a:r>
              <a:rPr lang="en-US" sz="1100" dirty="0" err="1">
                <a:latin typeface="Monaco"/>
                <a:cs typeface="Monaco"/>
              </a:rPr>
              <a:t>DeepLearning</a:t>
            </a:r>
            <a:r>
              <a:rPr lang="en-US" sz="1100" dirty="0">
                <a:latin typeface="Monaco"/>
                <a:cs typeface="Monaco"/>
              </a:rPr>
              <a:t>(</a:t>
            </a:r>
            <a:r>
              <a:rPr lang="en-US" sz="1100" dirty="0" err="1">
                <a:latin typeface="Monaco"/>
                <a:cs typeface="Monaco"/>
              </a:rPr>
              <a:t>dlParams</a:t>
            </a:r>
            <a:r>
              <a:rPr lang="en-US" sz="1100" dirty="0">
                <a:latin typeface="Monaco"/>
                <a:cs typeface="Monaco"/>
              </a:rPr>
              <a:t>, </a:t>
            </a:r>
            <a:r>
              <a:rPr lang="en-US" sz="1100" dirty="0" err="1">
                <a:latin typeface="Monaco"/>
                <a:cs typeface="Monaco"/>
              </a:rPr>
              <a:t>Key.make</a:t>
            </a:r>
            <a:r>
              <a:rPr lang="en-US" sz="1100" dirty="0">
                <a:latin typeface="Monaco"/>
                <a:cs typeface="Monaco"/>
              </a:rPr>
              <a:t>("</a:t>
            </a:r>
            <a:r>
              <a:rPr lang="en-US" sz="1100" dirty="0" err="1">
                <a:latin typeface="Monaco"/>
                <a:cs typeface="Monaco"/>
              </a:rPr>
              <a:t>dlModel.hex</a:t>
            </a:r>
            <a:r>
              <a:rPr lang="en-US" sz="1100" dirty="0">
                <a:latin typeface="Monaco"/>
                <a:cs typeface="Monaco"/>
              </a:rPr>
              <a:t>"))	</a:t>
            </a:r>
          </a:p>
          <a:p>
            <a:r>
              <a:rPr lang="en-US" sz="1100" dirty="0" err="1" smtClean="0">
                <a:latin typeface="Monaco"/>
                <a:cs typeface="Monaco"/>
              </a:rPr>
              <a:t>val</a:t>
            </a:r>
            <a:r>
              <a:rPr lang="en-US" sz="1100" dirty="0" smtClean="0">
                <a:latin typeface="Monaco"/>
                <a:cs typeface="Monaco"/>
              </a:rPr>
              <a:t> </a:t>
            </a:r>
            <a:r>
              <a:rPr lang="en-US" sz="1100" dirty="0" err="1">
                <a:latin typeface="Monaco"/>
                <a:cs typeface="Monaco"/>
              </a:rPr>
              <a:t>dlModel</a:t>
            </a:r>
            <a:r>
              <a:rPr lang="en-US" sz="1100" dirty="0">
                <a:latin typeface="Monaco"/>
                <a:cs typeface="Monaco"/>
              </a:rPr>
              <a:t> = </a:t>
            </a:r>
            <a:r>
              <a:rPr lang="en-US" sz="1100" dirty="0" err="1">
                <a:latin typeface="Monaco"/>
                <a:cs typeface="Monaco"/>
              </a:rPr>
              <a:t>dl.trainModel.get</a:t>
            </a:r>
            <a:r>
              <a:rPr lang="en-US" dirty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979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FOR SPARKLING WATER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Enabling first pure </a:t>
            </a:r>
            <a:r>
              <a:rPr lang="en-US" dirty="0" err="1" smtClean="0"/>
              <a:t>MLlib</a:t>
            </a:r>
            <a:r>
              <a:rPr lang="en-US" dirty="0" smtClean="0"/>
              <a:t> algorithm from the H2O Flow Web UI</a:t>
            </a:r>
          </a:p>
          <a:p>
            <a:pPr lvl="1"/>
            <a:r>
              <a:rPr lang="en-US" dirty="0" smtClean="0"/>
              <a:t>SVM</a:t>
            </a:r>
          </a:p>
          <a:p>
            <a:r>
              <a:rPr lang="en-US" dirty="0" smtClean="0"/>
              <a:t>Providing cluster stability during Spark HA events</a:t>
            </a:r>
          </a:p>
          <a:p>
            <a:pPr lvl="1"/>
            <a:r>
              <a:rPr lang="en-US" dirty="0" smtClean="0"/>
              <a:t>(Optionally) separating the Spark and H2O clusters as two separate jobs</a:t>
            </a:r>
          </a:p>
        </p:txBody>
      </p:sp>
    </p:spTree>
    <p:extLst>
      <p:ext uri="{BB962C8B-B14F-4D97-AF65-F5344CB8AC3E}">
        <p14:creationId xmlns:p14="http://schemas.microsoft.com/office/powerpoint/2010/main" val="61420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ALGORITHM FROM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8752"/>
            <a:ext cx="979652" cy="97965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548231" y="2521868"/>
            <a:ext cx="2140297" cy="214044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/>
          <p:cNvSpPr/>
          <p:nvPr/>
        </p:nvSpPr>
        <p:spPr>
          <a:xfrm>
            <a:off x="4254573" y="2387326"/>
            <a:ext cx="701592" cy="687471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4357" y="2706216"/>
            <a:ext cx="239784" cy="306411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54573" y="2852764"/>
            <a:ext cx="701592" cy="25756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54573" y="3252431"/>
            <a:ext cx="701592" cy="6572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7140" y="2317681"/>
            <a:ext cx="2280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REST API Facade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06830" y="2706216"/>
            <a:ext cx="2878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REST API Adapter </a:t>
            </a:r>
            <a:r>
              <a:rPr lang="en-US" sz="2000" dirty="0" err="1" smtClean="0"/>
              <a:t>Impl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07140" y="3304804"/>
            <a:ext cx="2422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H2O Algorithm </a:t>
            </a:r>
            <a:r>
              <a:rPr lang="en-US" sz="2000" dirty="0" err="1" smtClean="0"/>
              <a:t>Impl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600620" y="2103118"/>
            <a:ext cx="1" cy="284208"/>
          </a:xfrm>
          <a:prstGeom prst="line">
            <a:avLst/>
          </a:prstGeom>
          <a:ln w="508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6830" y="1866141"/>
            <a:ext cx="326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REST API TCP Port 54321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436852" y="1039125"/>
            <a:ext cx="985780" cy="827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H2O Flow Web UI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04415" y="1452633"/>
            <a:ext cx="1989942" cy="554576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6603" y="853418"/>
            <a:ext cx="503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H2O Algorithm API Call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867087" y="467584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Sparkling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5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MLLIB ALGORITHM FROM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8752"/>
            <a:ext cx="979652" cy="97965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548231" y="2521868"/>
            <a:ext cx="2140297" cy="214044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/>
          <p:cNvSpPr/>
          <p:nvPr/>
        </p:nvSpPr>
        <p:spPr>
          <a:xfrm>
            <a:off x="4254573" y="2387326"/>
            <a:ext cx="701592" cy="687471"/>
          </a:xfrm>
          <a:prstGeom prst="blockArc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4357" y="2706216"/>
            <a:ext cx="239784" cy="306411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54573" y="2852764"/>
            <a:ext cx="701592" cy="25756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54573" y="3252431"/>
            <a:ext cx="701592" cy="4866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7140" y="2317681"/>
            <a:ext cx="2280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REST API Facade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06830" y="2706216"/>
            <a:ext cx="2878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REST API Adapter </a:t>
            </a:r>
            <a:r>
              <a:rPr lang="en-US" sz="2000" dirty="0" err="1" smtClean="0"/>
              <a:t>Impl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600620" y="2103118"/>
            <a:ext cx="1" cy="284208"/>
          </a:xfrm>
          <a:prstGeom prst="line">
            <a:avLst/>
          </a:prstGeom>
          <a:ln w="508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6830" y="1866141"/>
            <a:ext cx="326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REST API TCP Port 54321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436852" y="1039125"/>
            <a:ext cx="985780" cy="827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H2O Flow Web UI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04415" y="1452633"/>
            <a:ext cx="1989942" cy="554576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54573" y="3891502"/>
            <a:ext cx="701592" cy="4866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7140" y="3252431"/>
            <a:ext cx="126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Mllib</a:t>
            </a:r>
            <a:r>
              <a:rPr lang="en-US" sz="2000" dirty="0" smtClean="0"/>
              <a:t> </a:t>
            </a:r>
            <a:r>
              <a:rPr lang="en-US" sz="2000" dirty="0" err="1" smtClean="0"/>
              <a:t>Impl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08564" y="3904051"/>
            <a:ext cx="85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Spark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86603" y="844536"/>
            <a:ext cx="503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MLlib</a:t>
            </a:r>
            <a:r>
              <a:rPr lang="en-US" sz="2400" dirty="0" smtClean="0"/>
              <a:t> SVM Algorithm API Call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67087" y="467584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Sparkling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SPARKLING WATER PRE-2.0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22520" y="1081622"/>
            <a:ext cx="5949436" cy="3673795"/>
            <a:chOff x="322519" y="1301750"/>
            <a:chExt cx="8409983" cy="5270935"/>
          </a:xfrm>
        </p:grpSpPr>
        <p:sp>
          <p:nvSpPr>
            <p:cNvPr id="3" name="Rounded Rectangle 2"/>
            <p:cNvSpPr/>
            <p:nvPr/>
          </p:nvSpPr>
          <p:spPr>
            <a:xfrm>
              <a:off x="6151428" y="1301750"/>
              <a:ext cx="2581074" cy="527093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olded Corner 3"/>
            <p:cNvSpPr/>
            <p:nvPr/>
          </p:nvSpPr>
          <p:spPr>
            <a:xfrm>
              <a:off x="322519" y="3785457"/>
              <a:ext cx="1005717" cy="921951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Sparkling App</a:t>
              </a:r>
            </a:p>
            <a:p>
              <a:pPr algn="ctr"/>
              <a:r>
                <a:rPr lang="en-US" sz="1100" dirty="0"/>
                <a:t>j</a:t>
              </a:r>
              <a:r>
                <a:rPr lang="en-US" sz="1100" dirty="0" smtClean="0"/>
                <a:t>ar file</a:t>
              </a:r>
              <a:endParaRPr lang="en-US" sz="11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30589" y="3464867"/>
              <a:ext cx="1279237" cy="12792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Spark</a:t>
              </a:r>
            </a:p>
            <a:p>
              <a:pPr algn="ctr"/>
              <a:r>
                <a:rPr lang="en-US" sz="1100" dirty="0" smtClean="0"/>
                <a:t>Master</a:t>
              </a:r>
            </a:p>
            <a:p>
              <a:pPr algn="ctr"/>
              <a:r>
                <a:rPr lang="en-US" sz="1100" dirty="0" smtClean="0"/>
                <a:t>JVM</a:t>
              </a:r>
              <a:endParaRPr lang="en-US" sz="11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396408" y="4252553"/>
              <a:ext cx="1138014" cy="0"/>
            </a:xfrm>
            <a:prstGeom prst="straightConnector1">
              <a:avLst/>
            </a:prstGeom>
            <a:ln w="762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10236" y="3743286"/>
              <a:ext cx="1402361" cy="375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spark-submit</a:t>
              </a:r>
              <a:endParaRPr lang="en-US" sz="11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360509" y="1817340"/>
              <a:ext cx="1280777" cy="12776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Spark</a:t>
              </a:r>
            </a:p>
            <a:p>
              <a:pPr algn="ctr"/>
              <a:r>
                <a:rPr lang="en-US" sz="1100" dirty="0" smtClean="0"/>
                <a:t>Worker</a:t>
              </a:r>
            </a:p>
            <a:p>
              <a:pPr algn="ctr"/>
              <a:r>
                <a:rPr lang="en-US" sz="1100" dirty="0" smtClean="0"/>
                <a:t>JVM</a:t>
              </a:r>
              <a:endParaRPr lang="en-US" sz="11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751083" y="2881458"/>
              <a:ext cx="658893" cy="639634"/>
            </a:xfrm>
            <a:prstGeom prst="straightConnector1">
              <a:avLst/>
            </a:prstGeom>
            <a:ln w="762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738334" y="2474842"/>
              <a:ext cx="478805" cy="1"/>
            </a:xfrm>
            <a:prstGeom prst="straightConnector1">
              <a:avLst/>
            </a:prstGeom>
            <a:ln w="762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360509" y="3464096"/>
              <a:ext cx="1280777" cy="12776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Spark</a:t>
              </a:r>
            </a:p>
            <a:p>
              <a:pPr algn="ctr"/>
              <a:r>
                <a:rPr lang="en-US" sz="1100" dirty="0" smtClean="0"/>
                <a:t>Worker</a:t>
              </a:r>
            </a:p>
            <a:p>
              <a:pPr algn="ctr"/>
              <a:r>
                <a:rPr lang="en-US" sz="1100" dirty="0" smtClean="0"/>
                <a:t>JVM</a:t>
              </a:r>
              <a:endParaRPr lang="en-US" sz="11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974502" y="4111521"/>
              <a:ext cx="341403" cy="1"/>
            </a:xfrm>
            <a:prstGeom prst="straightConnector1">
              <a:avLst/>
            </a:prstGeom>
            <a:ln w="762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738334" y="4121598"/>
              <a:ext cx="478805" cy="1"/>
            </a:xfrm>
            <a:prstGeom prst="straightConnector1">
              <a:avLst/>
            </a:prstGeom>
            <a:ln w="762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360509" y="5109526"/>
              <a:ext cx="1280777" cy="12776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Spark</a:t>
              </a:r>
            </a:p>
            <a:p>
              <a:pPr algn="ctr"/>
              <a:r>
                <a:rPr lang="en-US" sz="1100" dirty="0" smtClean="0"/>
                <a:t>Worker</a:t>
              </a:r>
            </a:p>
            <a:p>
              <a:pPr algn="ctr"/>
              <a:r>
                <a:rPr lang="en-US" sz="1100" dirty="0" smtClean="0"/>
                <a:t>JVM</a:t>
              </a:r>
              <a:endParaRPr lang="en-US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738334" y="5767028"/>
              <a:ext cx="478805" cy="1"/>
            </a:xfrm>
            <a:prstGeom prst="straightConnector1">
              <a:avLst/>
            </a:prstGeom>
            <a:ln w="762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751083" y="4680192"/>
              <a:ext cx="658893" cy="639634"/>
            </a:xfrm>
            <a:prstGeom prst="straightConnector1">
              <a:avLst/>
            </a:prstGeom>
            <a:ln w="76200" cmpd="sng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51429" y="1352360"/>
              <a:ext cx="2563262" cy="397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Sparkling Water Cluster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258323" y="1817340"/>
              <a:ext cx="2352576" cy="1277695"/>
              <a:chOff x="6258323" y="1817340"/>
              <a:chExt cx="2352576" cy="127769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6258323" y="1817340"/>
                <a:ext cx="2352576" cy="127769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/>
                  <a:t>  Spark </a:t>
                </a:r>
              </a:p>
              <a:p>
                <a:r>
                  <a:rPr lang="en-US" sz="1100" dirty="0" smtClean="0"/>
                  <a:t>Executor </a:t>
                </a:r>
              </a:p>
              <a:p>
                <a:r>
                  <a:rPr lang="en-US" sz="1100" dirty="0" smtClean="0"/>
                  <a:t>    JVM</a:t>
                </a:r>
                <a:endParaRPr lang="en-US" sz="11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651566" y="2019607"/>
                <a:ext cx="886439" cy="910469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H</a:t>
                </a:r>
                <a:r>
                  <a:rPr lang="en-US" sz="1100" baseline="-25000" dirty="0" smtClean="0"/>
                  <a:t>2</a:t>
                </a:r>
                <a:r>
                  <a:rPr lang="en-US" sz="1100" dirty="0" smtClean="0"/>
                  <a:t>O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7324038" y="2482351"/>
                <a:ext cx="465294" cy="0"/>
              </a:xfrm>
              <a:prstGeom prst="straightConnector1">
                <a:avLst/>
              </a:prstGeom>
              <a:ln w="76200" cmpd="sng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ounded Rectangle 25"/>
            <p:cNvSpPr/>
            <p:nvPr/>
          </p:nvSpPr>
          <p:spPr>
            <a:xfrm>
              <a:off x="6251680" y="3482751"/>
              <a:ext cx="2352576" cy="12776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</a:t>
              </a:r>
              <a:r>
                <a:rPr lang="en-US" sz="1100" dirty="0"/>
                <a:t> </a:t>
              </a:r>
              <a:r>
                <a:rPr lang="en-US" sz="1100" dirty="0" smtClean="0"/>
                <a:t> Spark </a:t>
              </a:r>
            </a:p>
            <a:p>
              <a:r>
                <a:rPr lang="en-US" sz="1100" dirty="0" smtClean="0"/>
                <a:t>Executor </a:t>
              </a:r>
            </a:p>
            <a:p>
              <a:r>
                <a:rPr lang="en-US" sz="1100" dirty="0" smtClean="0"/>
                <a:t>    JVM</a:t>
              </a:r>
              <a:endParaRPr lang="en-US" sz="11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644923" y="3685018"/>
              <a:ext cx="886439" cy="910469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</a:t>
              </a:r>
              <a:r>
                <a:rPr lang="en-US" sz="1100" baseline="-25000" dirty="0" smtClean="0"/>
                <a:t>2</a:t>
              </a:r>
              <a:r>
                <a:rPr lang="en-US" sz="1100" dirty="0" smtClean="0"/>
                <a:t>O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317395" y="4147762"/>
              <a:ext cx="465296" cy="0"/>
            </a:xfrm>
            <a:prstGeom prst="straightConnector1">
              <a:avLst/>
            </a:prstGeom>
            <a:ln w="76200" cmpd="sng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6266982" y="5109526"/>
              <a:ext cx="2352576" cy="12776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  Spark </a:t>
              </a:r>
            </a:p>
            <a:p>
              <a:r>
                <a:rPr lang="en-US" sz="1100" dirty="0" smtClean="0"/>
                <a:t>Executor </a:t>
              </a:r>
            </a:p>
            <a:p>
              <a:r>
                <a:rPr lang="en-US" sz="1100" dirty="0" smtClean="0"/>
                <a:t>    JVM</a:t>
              </a:r>
              <a:endParaRPr lang="en-US" sz="11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660225" y="5311793"/>
              <a:ext cx="886439" cy="910469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</a:t>
              </a:r>
              <a:r>
                <a:rPr lang="en-US" sz="1100" baseline="-25000" dirty="0" smtClean="0"/>
                <a:t>2</a:t>
              </a:r>
              <a:r>
                <a:rPr lang="en-US" sz="1100" dirty="0" smtClean="0"/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332697" y="5774537"/>
              <a:ext cx="465296" cy="0"/>
            </a:xfrm>
            <a:prstGeom prst="straightConnector1">
              <a:avLst/>
            </a:prstGeom>
            <a:ln w="76200" cmpd="sng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3954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12920</TotalTime>
  <Words>373</Words>
  <Application>Microsoft Macintosh PowerPoint</Application>
  <PresentationFormat>On-screen Show (16:9)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 Design</vt:lpstr>
      <vt:lpstr>SPARKLING WATER 2.0 PREVIEW</vt:lpstr>
      <vt:lpstr>DISTRIBUTED SPARKLING TEAM</vt:lpstr>
      <vt:lpstr>INTRO TO SPARKLING WATER</vt:lpstr>
      <vt:lpstr>PowerPoint Presentation</vt:lpstr>
      <vt:lpstr>SCALA CODE EXAMPLE</vt:lpstr>
      <vt:lpstr>NEW FOR SPARKLING WATER 2.0</vt:lpstr>
      <vt:lpstr>H2O ALGORITHM FROM FLOW</vt:lpstr>
      <vt:lpstr>PURE MLLIB ALGORITHM FROM FLOW</vt:lpstr>
      <vt:lpstr>SPARKLING WATER PRE-2.0</vt:lpstr>
      <vt:lpstr>SPARKLING WATER 2.0 (OPTIONAL)</vt:lpstr>
      <vt:lpstr>WHEN?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Tom Kraljevic</cp:lastModifiedBy>
  <cp:revision>630</cp:revision>
  <cp:lastPrinted>2015-11-06T17:28:13Z</cp:lastPrinted>
  <dcterms:created xsi:type="dcterms:W3CDTF">2015-09-15T15:26:47Z</dcterms:created>
  <dcterms:modified xsi:type="dcterms:W3CDTF">2016-07-22T17:38:15Z</dcterms:modified>
</cp:coreProperties>
</file>