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46"/>
  </p:notesMasterIdLst>
  <p:sldIdLst>
    <p:sldId id="257" r:id="rId2"/>
    <p:sldId id="273" r:id="rId3"/>
    <p:sldId id="258" r:id="rId4"/>
    <p:sldId id="272" r:id="rId5"/>
    <p:sldId id="271" r:id="rId6"/>
    <p:sldId id="274" r:id="rId7"/>
    <p:sldId id="278" r:id="rId8"/>
    <p:sldId id="279" r:id="rId9"/>
    <p:sldId id="280" r:id="rId10"/>
    <p:sldId id="282" r:id="rId11"/>
    <p:sldId id="281" r:id="rId12"/>
    <p:sldId id="283" r:id="rId13"/>
    <p:sldId id="284" r:id="rId14"/>
    <p:sldId id="291" r:id="rId15"/>
    <p:sldId id="275" r:id="rId16"/>
    <p:sldId id="259" r:id="rId17"/>
    <p:sldId id="260" r:id="rId18"/>
    <p:sldId id="261" r:id="rId19"/>
    <p:sldId id="262" r:id="rId20"/>
    <p:sldId id="263" r:id="rId21"/>
    <p:sldId id="264" r:id="rId22"/>
    <p:sldId id="305" r:id="rId23"/>
    <p:sldId id="299" r:id="rId24"/>
    <p:sldId id="298" r:id="rId25"/>
    <p:sldId id="300" r:id="rId26"/>
    <p:sldId id="296" r:id="rId27"/>
    <p:sldId id="297" r:id="rId28"/>
    <p:sldId id="293" r:id="rId29"/>
    <p:sldId id="294" r:id="rId30"/>
    <p:sldId id="295" r:id="rId31"/>
    <p:sldId id="292" r:id="rId32"/>
    <p:sldId id="285" r:id="rId33"/>
    <p:sldId id="286" r:id="rId34"/>
    <p:sldId id="287" r:id="rId35"/>
    <p:sldId id="301" r:id="rId36"/>
    <p:sldId id="304" r:id="rId37"/>
    <p:sldId id="303" r:id="rId38"/>
    <p:sldId id="277" r:id="rId39"/>
    <p:sldId id="265" r:id="rId40"/>
    <p:sldId id="266" r:id="rId41"/>
    <p:sldId id="267" r:id="rId42"/>
    <p:sldId id="268" r:id="rId43"/>
    <p:sldId id="269" r:id="rId44"/>
    <p:sldId id="270" r:id="rId45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9FFCC"/>
    <a:srgbClr val="FBE8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46" autoAdjust="0"/>
    <p:restoredTop sz="93192" autoAdjust="0"/>
  </p:normalViewPr>
  <p:slideViewPr>
    <p:cSldViewPr snapToGrid="0" snapToObjects="1" showGuides="1">
      <p:cViewPr varScale="1">
        <p:scale>
          <a:sx n="118" d="100"/>
          <a:sy n="118" d="100"/>
        </p:scale>
        <p:origin x="-920" y="-96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1" d="100"/>
        <a:sy n="14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9665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913"/>
            <a:ext cx="7772400" cy="53039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3252" y="2146429"/>
            <a:ext cx="4066505" cy="927806"/>
          </a:xfrm>
        </p:spPr>
        <p:txBody>
          <a:bodyPr>
            <a:normAutofit/>
          </a:bodyPr>
          <a:lstStyle>
            <a:lvl1pPr marL="0" indent="0" algn="ctr">
              <a:buNone/>
              <a:defRPr sz="2800" i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Names Here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824414">
            <a:off x="-1894247" y="3883786"/>
            <a:ext cx="9144000" cy="298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44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0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7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78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72"/>
          <p:cNvSpPr/>
          <p:nvPr userDrawn="1"/>
        </p:nvSpPr>
        <p:spPr>
          <a:xfrm>
            <a:off x="0" y="0"/>
            <a:ext cx="9144000" cy="654050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3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72"/>
          <p:cNvSpPr/>
          <p:nvPr userDrawn="1"/>
        </p:nvSpPr>
        <p:spPr>
          <a:xfrm>
            <a:off x="0" y="0"/>
            <a:ext cx="9144000" cy="654050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9925" y="935584"/>
            <a:ext cx="4946875" cy="123380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740149" y="2346171"/>
            <a:ext cx="4946650" cy="11636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3740150" y="3738563"/>
            <a:ext cx="4946650" cy="1028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326009" y="935584"/>
            <a:ext cx="0" cy="3831679"/>
          </a:xfrm>
          <a:prstGeom prst="line">
            <a:avLst/>
          </a:prstGeom>
          <a:ln w="57150" cmpd="sng">
            <a:solidFill>
              <a:srgbClr val="FBE91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3740150" y="2253605"/>
            <a:ext cx="495876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3740150" y="3628358"/>
            <a:ext cx="495876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211138" y="935831"/>
            <a:ext cx="2913062" cy="1233488"/>
          </a:xfrm>
        </p:spPr>
        <p:txBody>
          <a:bodyPr>
            <a:normAutofit/>
          </a:bodyPr>
          <a:lstStyle>
            <a:lvl1pPr marL="0" indent="0" algn="ctr">
              <a:buNone/>
              <a:defRPr sz="4000" b="0" i="0"/>
            </a:lvl1pPr>
            <a:lvl2pPr marL="457200" indent="0" algn="ctr">
              <a:buNone/>
              <a:defRPr baseline="0"/>
            </a:lvl2pPr>
          </a:lstStyle>
          <a:p>
            <a:pPr lvl="0"/>
            <a:r>
              <a:rPr lang="en-US" dirty="0" smtClean="0"/>
              <a:t>Topic 1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211138" y="2346723"/>
            <a:ext cx="2913062" cy="1163240"/>
          </a:xfrm>
        </p:spPr>
        <p:txBody>
          <a:bodyPr>
            <a:normAutofit/>
          </a:bodyPr>
          <a:lstStyle>
            <a:lvl1pPr marL="0" indent="0" algn="ctr">
              <a:buNone/>
              <a:defRPr sz="4000" baseline="0"/>
            </a:lvl1pPr>
          </a:lstStyle>
          <a:p>
            <a:pPr lvl="0"/>
            <a:r>
              <a:rPr lang="en-US" dirty="0" smtClean="0"/>
              <a:t>Topic 2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7" hasCustomPrompt="1"/>
          </p:nvPr>
        </p:nvSpPr>
        <p:spPr>
          <a:xfrm>
            <a:off x="211138" y="3738563"/>
            <a:ext cx="2913062" cy="1028700"/>
          </a:xfrm>
        </p:spPr>
        <p:txBody>
          <a:bodyPr>
            <a:normAutofit/>
          </a:bodyPr>
          <a:lstStyle>
            <a:lvl1pPr marL="0" indent="0" algn="ctr">
              <a:buNone/>
              <a:defRPr sz="4000" baseline="0"/>
            </a:lvl1pPr>
          </a:lstStyle>
          <a:p>
            <a:pPr lvl="0"/>
            <a:r>
              <a:rPr lang="en-US" dirty="0" smtClean="0"/>
              <a:t>Topic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166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13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72"/>
          <p:cNvSpPr/>
          <p:nvPr userDrawn="1"/>
        </p:nvSpPr>
        <p:spPr>
          <a:xfrm>
            <a:off x="0" y="0"/>
            <a:ext cx="9144000" cy="654050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71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472"/>
          <p:cNvSpPr/>
          <p:nvPr userDrawn="1"/>
        </p:nvSpPr>
        <p:spPr>
          <a:xfrm>
            <a:off x="0" y="0"/>
            <a:ext cx="9144000" cy="654050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85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72"/>
          <p:cNvSpPr/>
          <p:nvPr userDrawn="1"/>
        </p:nvSpPr>
        <p:spPr>
          <a:xfrm>
            <a:off x="0" y="0"/>
            <a:ext cx="9144000" cy="654050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30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7/19/16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3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50000">
              <a:schemeClr val="bg1"/>
            </a:gs>
            <a:gs pos="100000">
              <a:schemeClr val="bg1">
                <a:lumMod val="85000"/>
                <a:alpha val="41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7100"/>
            <a:ext cx="8229600" cy="661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80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3200" b="1" kern="1200" spc="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Courier New"/>
        <a:buChar char="o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tif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1682"/>
            <a:ext cx="7772400" cy="1225643"/>
          </a:xfrm>
        </p:spPr>
        <p:txBody>
          <a:bodyPr>
            <a:normAutofit/>
          </a:bodyPr>
          <a:lstStyle/>
          <a:p>
            <a:r>
              <a:rPr lang="en-US" dirty="0" smtClean="0"/>
              <a:t>WAYS TO</a:t>
            </a:r>
            <a:br>
              <a:rPr lang="en-US" dirty="0" smtClean="0"/>
            </a:br>
            <a:r>
              <a:rPr lang="en-US" dirty="0" smtClean="0"/>
              <a:t>PRODUCTIONIZE</a:t>
            </a:r>
            <a:r>
              <a:rPr lang="en-US" dirty="0"/>
              <a:t> </a:t>
            </a:r>
            <a:r>
              <a:rPr lang="en-US" dirty="0" smtClean="0"/>
              <a:t>H2O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250" y="1685925"/>
            <a:ext cx="5905500" cy="294322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Tom Kraljevic</a:t>
            </a:r>
          </a:p>
          <a:p>
            <a:r>
              <a:rPr lang="en-US" dirty="0" smtClean="0"/>
              <a:t>tomk@h2o.ai</a:t>
            </a:r>
          </a:p>
          <a:p>
            <a:r>
              <a:rPr lang="en-US" dirty="0" smtClean="0"/>
              <a:t>H2O Open Tour 2016, New York City</a:t>
            </a:r>
          </a:p>
          <a:p>
            <a:r>
              <a:rPr lang="en-US" dirty="0" smtClean="0"/>
              <a:t>July 19, 2016</a:t>
            </a:r>
          </a:p>
        </p:txBody>
      </p:sp>
    </p:spTree>
    <p:extLst>
      <p:ext uri="{BB962C8B-B14F-4D97-AF65-F5344CB8AC3E}">
        <p14:creationId xmlns:p14="http://schemas.microsoft.com/office/powerpoint/2010/main" val="994042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H2O USER PROVISIONING BEST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Individual H2O </a:t>
            </a:r>
            <a:r>
              <a:rPr lang="en-US" dirty="0" smtClean="0"/>
              <a:t>jobs (aka application instances, aka clusters) </a:t>
            </a:r>
            <a:r>
              <a:rPr lang="en-US" dirty="0"/>
              <a:t>are not multi-tenant</a:t>
            </a:r>
          </a:p>
          <a:p>
            <a:pPr lvl="1"/>
            <a:r>
              <a:rPr lang="en-US" dirty="0"/>
              <a:t>Think of YARN as providing multi-tenancy and H2O as a single job</a:t>
            </a:r>
          </a:p>
          <a:p>
            <a:pPr lvl="2"/>
            <a:r>
              <a:rPr lang="en-US" dirty="0"/>
              <a:t>H2O instance per interactive user, or per batch job</a:t>
            </a:r>
          </a:p>
          <a:p>
            <a:pPr lvl="1"/>
            <a:r>
              <a:rPr lang="en-US" dirty="0"/>
              <a:t>Steam product from H2O.ai simplifies management of H2O clusters</a:t>
            </a:r>
          </a:p>
        </p:txBody>
      </p:sp>
    </p:spTree>
    <p:extLst>
      <p:ext uri="{BB962C8B-B14F-4D97-AF65-F5344CB8AC3E}">
        <p14:creationId xmlns:p14="http://schemas.microsoft.com/office/powerpoint/2010/main" val="2166724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H2O USER PROVISIONING BEST PRACTICE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31143" y="1260630"/>
            <a:ext cx="17528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 User per</a:t>
            </a:r>
          </a:p>
          <a:p>
            <a:r>
              <a:rPr lang="en-US" sz="2000" dirty="0" smtClean="0"/>
              <a:t>H2O Instance</a:t>
            </a:r>
            <a:endParaRPr lang="en-US" sz="20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01232" y="2895370"/>
            <a:ext cx="72201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3097" y="1397177"/>
            <a:ext cx="2619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Recommended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173097" y="3524331"/>
            <a:ext cx="26196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</a:t>
            </a:r>
          </a:p>
          <a:p>
            <a:r>
              <a:rPr lang="en-US" sz="2800" dirty="0" smtClean="0"/>
              <a:t>Recommended</a:t>
            </a:r>
            <a:endParaRPr lang="en-US" sz="28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2995250" y="1203669"/>
            <a:ext cx="2156531" cy="1119191"/>
            <a:chOff x="3140576" y="798756"/>
            <a:chExt cx="3759886" cy="1972273"/>
          </a:xfrm>
        </p:grpSpPr>
        <p:sp>
          <p:nvSpPr>
            <p:cNvPr id="10" name="Cloud 9"/>
            <p:cNvSpPr/>
            <p:nvPr/>
          </p:nvSpPr>
          <p:spPr>
            <a:xfrm>
              <a:off x="3140576" y="1718555"/>
              <a:ext cx="3759886" cy="1052474"/>
            </a:xfrm>
            <a:prstGeom prst="cloud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3751004" y="1909523"/>
              <a:ext cx="639425" cy="6394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4699423" y="1909523"/>
              <a:ext cx="639425" cy="6394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658561" y="1909523"/>
              <a:ext cx="639425" cy="6394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72883965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5448" y="798756"/>
              <a:ext cx="930141" cy="569648"/>
            </a:xfrm>
            <a:prstGeom prst="rect">
              <a:avLst/>
            </a:prstGeom>
          </p:spPr>
        </p:pic>
        <p:cxnSp>
          <p:nvCxnSpPr>
            <p:cNvPr id="15" name="Straight Arrow Connector 14"/>
            <p:cNvCxnSpPr>
              <a:stCxn id="7" idx="2"/>
              <a:endCxn id="10" idx="3"/>
            </p:cNvCxnSpPr>
            <p:nvPr/>
          </p:nvCxnSpPr>
          <p:spPr>
            <a:xfrm>
              <a:off x="5020519" y="1368404"/>
              <a:ext cx="0" cy="4103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7131143" y="3511496"/>
            <a:ext cx="17958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Shared Group</a:t>
            </a:r>
          </a:p>
          <a:p>
            <a:r>
              <a:rPr lang="en-US" sz="2000" dirty="0" smtClean="0"/>
              <a:t>H2O Instance</a:t>
            </a:r>
            <a:endParaRPr lang="en-US" sz="20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3490695" y="3121291"/>
            <a:ext cx="3409767" cy="1672669"/>
            <a:chOff x="3490695" y="3121291"/>
            <a:chExt cx="3409767" cy="1672669"/>
          </a:xfrm>
        </p:grpSpPr>
        <p:sp>
          <p:nvSpPr>
            <p:cNvPr id="17" name="Cloud 16"/>
            <p:cNvSpPr/>
            <p:nvPr/>
          </p:nvSpPr>
          <p:spPr>
            <a:xfrm>
              <a:off x="3490695" y="3903856"/>
              <a:ext cx="3409767" cy="890104"/>
            </a:xfrm>
            <a:prstGeom prst="cloud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044280" y="4065363"/>
              <a:ext cx="579882" cy="54081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904383" y="4065363"/>
              <a:ext cx="579882" cy="54081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774206" y="4065363"/>
              <a:ext cx="579882" cy="54081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 descr="72883965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2398" y="3121291"/>
              <a:ext cx="843527" cy="481766"/>
            </a:xfrm>
            <a:prstGeom prst="rect">
              <a:avLst/>
            </a:prstGeom>
          </p:spPr>
        </p:pic>
        <p:cxnSp>
          <p:nvCxnSpPr>
            <p:cNvPr id="24" name="Straight Arrow Connector 23"/>
            <p:cNvCxnSpPr>
              <a:stCxn id="21" idx="2"/>
            </p:cNvCxnSpPr>
            <p:nvPr/>
          </p:nvCxnSpPr>
          <p:spPr>
            <a:xfrm>
              <a:off x="4624162" y="3603057"/>
              <a:ext cx="0" cy="36199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24" descr="72883965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7554" y="3125959"/>
              <a:ext cx="843527" cy="481766"/>
            </a:xfrm>
            <a:prstGeom prst="rect">
              <a:avLst/>
            </a:prstGeom>
          </p:spPr>
        </p:pic>
        <p:cxnSp>
          <p:nvCxnSpPr>
            <p:cNvPr id="26" name="Straight Arrow Connector 25"/>
            <p:cNvCxnSpPr>
              <a:stCxn id="25" idx="2"/>
            </p:cNvCxnSpPr>
            <p:nvPr/>
          </p:nvCxnSpPr>
          <p:spPr>
            <a:xfrm>
              <a:off x="5799318" y="3607725"/>
              <a:ext cx="0" cy="29613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5045925" y="1477656"/>
            <a:ext cx="2156531" cy="1119191"/>
            <a:chOff x="3140576" y="798756"/>
            <a:chExt cx="3759886" cy="1972273"/>
          </a:xfrm>
        </p:grpSpPr>
        <p:sp>
          <p:nvSpPr>
            <p:cNvPr id="40" name="Cloud 39"/>
            <p:cNvSpPr/>
            <p:nvPr/>
          </p:nvSpPr>
          <p:spPr>
            <a:xfrm>
              <a:off x="3140576" y="1718555"/>
              <a:ext cx="3759886" cy="1052474"/>
            </a:xfrm>
            <a:prstGeom prst="cloud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3751004" y="1909523"/>
              <a:ext cx="639425" cy="6394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699423" y="1909523"/>
              <a:ext cx="639425" cy="6394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658561" y="1909523"/>
              <a:ext cx="639425" cy="6394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43" descr="72883965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5448" y="798756"/>
              <a:ext cx="930141" cy="569648"/>
            </a:xfrm>
            <a:prstGeom prst="rect">
              <a:avLst/>
            </a:prstGeom>
          </p:spPr>
        </p:pic>
        <p:cxnSp>
          <p:nvCxnSpPr>
            <p:cNvPr id="45" name="Straight Arrow Connector 44"/>
            <p:cNvCxnSpPr>
              <a:stCxn id="44" idx="2"/>
              <a:endCxn id="40" idx="3"/>
            </p:cNvCxnSpPr>
            <p:nvPr/>
          </p:nvCxnSpPr>
          <p:spPr>
            <a:xfrm>
              <a:off x="5020519" y="1368404"/>
              <a:ext cx="0" cy="4103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5867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H2O </a:t>
            </a:r>
            <a:r>
              <a:rPr lang="en-US" dirty="0" smtClean="0"/>
              <a:t>MONITORING BEST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Monitor your H2O instance’s </a:t>
            </a:r>
            <a:r>
              <a:rPr lang="en-US" dirty="0"/>
              <a:t>resource utilization</a:t>
            </a:r>
          </a:p>
          <a:p>
            <a:pPr lvl="1"/>
            <a:r>
              <a:rPr lang="en-US" dirty="0"/>
              <a:t>Watch the Water Meter in the Flow Web UI to see:</a:t>
            </a:r>
          </a:p>
          <a:p>
            <a:pPr lvl="2"/>
            <a:r>
              <a:rPr lang="en-US" dirty="0"/>
              <a:t>If your hardware cluster is already being slammed before H2O even starts doing anything</a:t>
            </a:r>
          </a:p>
          <a:p>
            <a:pPr lvl="2"/>
            <a:r>
              <a:rPr lang="en-US" dirty="0"/>
              <a:t>If your H2O instance is using CPU when you expect it to</a:t>
            </a:r>
          </a:p>
          <a:p>
            <a:pPr lvl="1"/>
            <a:r>
              <a:rPr lang="en-US" dirty="0"/>
              <a:t>Look at H2O log files for detailed memory utilization information (advanced)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623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H2O MONITORING BEST </a:t>
            </a:r>
            <a:r>
              <a:rPr lang="en-US" dirty="0" smtClean="0"/>
              <a:t>PRACTICE</a:t>
            </a:r>
            <a:endParaRPr lang="en-US" dirty="0"/>
          </a:p>
        </p:txBody>
      </p:sp>
      <p:pic>
        <p:nvPicPr>
          <p:cNvPr id="4" name="Picture 3" descr="Screen Shot 2016-07-18 at 8.31.4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"/>
          <a:stretch/>
        </p:blipFill>
        <p:spPr>
          <a:xfrm>
            <a:off x="735565" y="1395003"/>
            <a:ext cx="1622606" cy="35803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30727" y="1340224"/>
            <a:ext cx="42455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yarn logs -</a:t>
            </a:r>
            <a:r>
              <a:rPr lang="en-US" sz="1200" dirty="0" err="1"/>
              <a:t>applicationId</a:t>
            </a:r>
            <a:r>
              <a:rPr lang="en-US" sz="1200" dirty="0"/>
              <a:t> application_1457562501251_2398</a:t>
            </a:r>
          </a:p>
        </p:txBody>
      </p:sp>
      <p:sp>
        <p:nvSpPr>
          <p:cNvPr id="8" name="Rectangle 7"/>
          <p:cNvSpPr/>
          <p:nvPr/>
        </p:nvSpPr>
        <p:spPr>
          <a:xfrm>
            <a:off x="3721717" y="3850398"/>
            <a:ext cx="5230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>
                <a:latin typeface="Menlo Regular"/>
                <a:cs typeface="Menlo Regular"/>
              </a:rPr>
              <a:t>792.586: [GC [</a:t>
            </a:r>
            <a:r>
              <a:rPr lang="en-US" sz="400" dirty="0" err="1">
                <a:latin typeface="Menlo Regular"/>
                <a:cs typeface="Menlo Regular"/>
              </a:rPr>
              <a:t>PSYoungGen</a:t>
            </a:r>
            <a:r>
              <a:rPr lang="en-US" sz="400" dirty="0">
                <a:latin typeface="Menlo Regular"/>
                <a:cs typeface="Menlo Regular"/>
              </a:rPr>
              <a:t>: 2353508K-&gt;1553406K(3107328K)] </a:t>
            </a:r>
            <a:r>
              <a:rPr lang="en-US" sz="400" dirty="0" smtClean="0">
                <a:latin typeface="Menlo Regular"/>
                <a:cs typeface="Menlo Regular"/>
              </a:rPr>
              <a:t>6945343K-&gt;6408429K(40390144K), 0.1256170 </a:t>
            </a:r>
            <a:r>
              <a:rPr lang="en-US" sz="400" dirty="0" err="1" smtClean="0">
                <a:latin typeface="Menlo Regular"/>
                <a:cs typeface="Menlo Regular"/>
              </a:rPr>
              <a:t>secs</a:t>
            </a:r>
            <a:r>
              <a:rPr lang="en-US" sz="400" dirty="0" smtClean="0">
                <a:latin typeface="Menlo Regular"/>
                <a:cs typeface="Menlo Regular"/>
              </a:rPr>
              <a:t>] [</a:t>
            </a:r>
            <a:r>
              <a:rPr lang="en-US" sz="400" dirty="0">
                <a:latin typeface="Menlo Regular"/>
                <a:cs typeface="Menlo Regular"/>
              </a:rPr>
              <a:t>Times: user=2.19 sys=0.53, real=0.12 </a:t>
            </a:r>
            <a:r>
              <a:rPr lang="en-US" sz="400" dirty="0" err="1">
                <a:latin typeface="Menlo Regular"/>
                <a:cs typeface="Menlo Regular"/>
              </a:rPr>
              <a:t>secs</a:t>
            </a:r>
            <a:r>
              <a:rPr lang="en-US" sz="400" dirty="0">
                <a:latin typeface="Menlo Regular"/>
                <a:cs typeface="Menlo Regular"/>
              </a:rPr>
              <a:t>] </a:t>
            </a:r>
          </a:p>
          <a:p>
            <a:r>
              <a:rPr lang="en-US" sz="400" dirty="0">
                <a:latin typeface="Menlo Regular"/>
                <a:cs typeface="Menlo Regular"/>
              </a:rPr>
              <a:t>793.632: [GC [</a:t>
            </a:r>
            <a:r>
              <a:rPr lang="en-US" sz="400" dirty="0" err="1">
                <a:latin typeface="Menlo Regular"/>
                <a:cs typeface="Menlo Regular"/>
              </a:rPr>
              <a:t>PSYoungGen</a:t>
            </a:r>
            <a:r>
              <a:rPr lang="en-US" sz="400" dirty="0">
                <a:latin typeface="Menlo Regular"/>
                <a:cs typeface="Menlo Regular"/>
              </a:rPr>
              <a:t>: 3107117K-&gt;1553392K(3107328K)] </a:t>
            </a:r>
            <a:r>
              <a:rPr lang="en-US" sz="400" dirty="0" smtClean="0">
                <a:latin typeface="Menlo Regular"/>
                <a:cs typeface="Menlo Regular"/>
              </a:rPr>
              <a:t>7962139K-&gt;7350065K(40390144K), 0.1929720 </a:t>
            </a:r>
            <a:r>
              <a:rPr lang="en-US" sz="400" dirty="0" err="1" smtClean="0">
                <a:latin typeface="Menlo Regular"/>
                <a:cs typeface="Menlo Regular"/>
              </a:rPr>
              <a:t>secs</a:t>
            </a:r>
            <a:r>
              <a:rPr lang="en-US" sz="400" dirty="0" smtClean="0">
                <a:latin typeface="Menlo Regular"/>
                <a:cs typeface="Menlo Regular"/>
              </a:rPr>
              <a:t>] [</a:t>
            </a:r>
            <a:r>
              <a:rPr lang="en-US" sz="400" dirty="0">
                <a:latin typeface="Menlo Regular"/>
                <a:cs typeface="Menlo Regular"/>
              </a:rPr>
              <a:t>Times: user=2.61 sys=1.67, real=0.20 </a:t>
            </a:r>
            <a:r>
              <a:rPr lang="en-US" sz="400" dirty="0" err="1">
                <a:latin typeface="Menlo Regular"/>
                <a:cs typeface="Menlo Regular"/>
              </a:rPr>
              <a:t>secs</a:t>
            </a:r>
            <a:r>
              <a:rPr lang="en-US" sz="400" dirty="0">
                <a:latin typeface="Menlo Regular"/>
                <a:cs typeface="Menlo Regular"/>
              </a:rPr>
              <a:t>] </a:t>
            </a:r>
          </a:p>
          <a:p>
            <a:r>
              <a:rPr lang="en-US" sz="400" dirty="0">
                <a:latin typeface="Menlo Regular"/>
                <a:cs typeface="Menlo Regular"/>
              </a:rPr>
              <a:t>794.524: [GC [</a:t>
            </a:r>
            <a:r>
              <a:rPr lang="en-US" sz="400" dirty="0" err="1">
                <a:latin typeface="Menlo Regular"/>
                <a:cs typeface="Menlo Regular"/>
              </a:rPr>
              <a:t>PSYoungGen</a:t>
            </a:r>
            <a:r>
              <a:rPr lang="en-US" sz="400" dirty="0">
                <a:latin typeface="Menlo Regular"/>
                <a:cs typeface="Menlo Regular"/>
              </a:rPr>
              <a:t>: 3106455K-&gt;1221115K(3107328K)] </a:t>
            </a:r>
            <a:r>
              <a:rPr lang="en-US" sz="400" dirty="0" smtClean="0">
                <a:latin typeface="Menlo Regular"/>
                <a:cs typeface="Menlo Regular"/>
              </a:rPr>
              <a:t>8903127K-&gt;8571453K(40390144K), 0.1658980 </a:t>
            </a:r>
            <a:r>
              <a:rPr lang="en-US" sz="400" dirty="0" err="1" smtClean="0">
                <a:latin typeface="Menlo Regular"/>
                <a:cs typeface="Menlo Regular"/>
              </a:rPr>
              <a:t>secs</a:t>
            </a:r>
            <a:r>
              <a:rPr lang="en-US" sz="400" dirty="0" smtClean="0">
                <a:latin typeface="Menlo Regular"/>
                <a:cs typeface="Menlo Regular"/>
              </a:rPr>
              <a:t>] [</a:t>
            </a:r>
            <a:r>
              <a:rPr lang="en-US" sz="400" dirty="0">
                <a:latin typeface="Menlo Regular"/>
                <a:cs typeface="Menlo Regular"/>
              </a:rPr>
              <a:t>Times: user=2.92 sys=0.77, real=0.17 </a:t>
            </a:r>
            <a:r>
              <a:rPr lang="en-US" sz="400" dirty="0" err="1">
                <a:latin typeface="Menlo Regular"/>
                <a:cs typeface="Menlo Regular"/>
              </a:rPr>
              <a:t>secs</a:t>
            </a:r>
            <a:r>
              <a:rPr lang="en-US" sz="400" dirty="0">
                <a:latin typeface="Menlo Regular"/>
                <a:cs typeface="Menlo Regular"/>
              </a:rPr>
              <a:t>] </a:t>
            </a:r>
          </a:p>
          <a:p>
            <a:r>
              <a:rPr lang="en-US" sz="400" dirty="0">
                <a:latin typeface="Menlo Regular"/>
                <a:cs typeface="Menlo Regular"/>
              </a:rPr>
              <a:t>795.501: [GC [</a:t>
            </a:r>
            <a:r>
              <a:rPr lang="en-US" sz="400" dirty="0" err="1">
                <a:latin typeface="Menlo Regular"/>
                <a:cs typeface="Menlo Regular"/>
              </a:rPr>
              <a:t>PSYoungGen</a:t>
            </a:r>
            <a:r>
              <a:rPr lang="en-US" sz="400" dirty="0">
                <a:latin typeface="Menlo Regular"/>
                <a:cs typeface="Menlo Regular"/>
              </a:rPr>
              <a:t>: 2774868K-&gt;1496653K(3107328K)] </a:t>
            </a:r>
            <a:r>
              <a:rPr lang="en-US" sz="400" dirty="0" smtClean="0">
                <a:latin typeface="Menlo Regular"/>
                <a:cs typeface="Menlo Regular"/>
              </a:rPr>
              <a:t>10125206K-&gt;9965740K(40390144K), 0.1611300 </a:t>
            </a:r>
            <a:r>
              <a:rPr lang="en-US" sz="400" dirty="0" err="1" smtClean="0">
                <a:latin typeface="Menlo Regular"/>
                <a:cs typeface="Menlo Regular"/>
              </a:rPr>
              <a:t>secs</a:t>
            </a:r>
            <a:r>
              <a:rPr lang="en-US" sz="400" dirty="0" smtClean="0">
                <a:latin typeface="Menlo Regular"/>
                <a:cs typeface="Menlo Regular"/>
              </a:rPr>
              <a:t>] [</a:t>
            </a:r>
            <a:r>
              <a:rPr lang="en-US" sz="400" dirty="0">
                <a:latin typeface="Menlo Regular"/>
                <a:cs typeface="Menlo Regular"/>
              </a:rPr>
              <a:t>Times: user=2.81 sys=0.82, real=0.16 </a:t>
            </a:r>
            <a:r>
              <a:rPr lang="en-US" sz="400" dirty="0" err="1">
                <a:latin typeface="Menlo Regular"/>
                <a:cs typeface="Menlo Regular"/>
              </a:rPr>
              <a:t>secs</a:t>
            </a:r>
            <a:r>
              <a:rPr lang="en-US" sz="400" dirty="0">
                <a:latin typeface="Menlo Regular"/>
                <a:cs typeface="Menlo Regular"/>
              </a:rPr>
              <a:t>] </a:t>
            </a:r>
          </a:p>
          <a:p>
            <a:r>
              <a:rPr lang="en-US" sz="400" dirty="0">
                <a:latin typeface="Menlo Regular"/>
                <a:cs typeface="Menlo Regular"/>
              </a:rPr>
              <a:t>796.684: [GC [</a:t>
            </a:r>
            <a:r>
              <a:rPr lang="en-US" sz="400" dirty="0" err="1">
                <a:latin typeface="Menlo Regular"/>
                <a:cs typeface="Menlo Regular"/>
              </a:rPr>
              <a:t>PSYoungGen</a:t>
            </a:r>
            <a:r>
              <a:rPr lang="en-US" sz="400" dirty="0">
                <a:latin typeface="Menlo Regular"/>
                <a:cs typeface="Menlo Regular"/>
              </a:rPr>
              <a:t>: 3050216K-&gt;986551K(3107328K</a:t>
            </a:r>
            <a:r>
              <a:rPr lang="en-US" sz="400" dirty="0" smtClean="0">
                <a:latin typeface="Menlo Regular"/>
                <a:cs typeface="Menlo Regular"/>
              </a:rPr>
              <a:t>)] 11519302K-&gt;10546313K(40390144K), 0.1470070 </a:t>
            </a:r>
            <a:r>
              <a:rPr lang="en-US" sz="400" dirty="0" err="1" smtClean="0">
                <a:latin typeface="Menlo Regular"/>
                <a:cs typeface="Menlo Regular"/>
              </a:rPr>
              <a:t>secs</a:t>
            </a:r>
            <a:r>
              <a:rPr lang="en-US" sz="400" dirty="0" smtClean="0">
                <a:latin typeface="Menlo Regular"/>
                <a:cs typeface="Menlo Regular"/>
              </a:rPr>
              <a:t>] </a:t>
            </a:r>
            <a:r>
              <a:rPr lang="en-US" sz="400" dirty="0">
                <a:latin typeface="Menlo Regular"/>
                <a:cs typeface="Menlo Regular"/>
              </a:rPr>
              <a:t>[Times: user=2.03 sys=1.27, real=0.15 </a:t>
            </a:r>
            <a:r>
              <a:rPr lang="en-US" sz="400" dirty="0" err="1">
                <a:latin typeface="Menlo Regular"/>
                <a:cs typeface="Menlo Regular"/>
              </a:rPr>
              <a:t>secs</a:t>
            </a:r>
            <a:r>
              <a:rPr lang="en-US" sz="400" dirty="0">
                <a:latin typeface="Menlo Regular"/>
                <a:cs typeface="Menlo Regular"/>
              </a:rPr>
              <a:t>] </a:t>
            </a:r>
          </a:p>
          <a:p>
            <a:r>
              <a:rPr lang="en-US" sz="400" dirty="0">
                <a:latin typeface="Menlo Regular"/>
                <a:cs typeface="Menlo Regular"/>
              </a:rPr>
              <a:t>797.983: [GC [</a:t>
            </a:r>
            <a:r>
              <a:rPr lang="en-US" sz="400" dirty="0" err="1">
                <a:latin typeface="Menlo Regular"/>
                <a:cs typeface="Menlo Regular"/>
              </a:rPr>
              <a:t>PSYoungGen</a:t>
            </a:r>
            <a:r>
              <a:rPr lang="en-US" sz="400" dirty="0">
                <a:latin typeface="Menlo Regular"/>
                <a:cs typeface="Menlo Regular"/>
              </a:rPr>
              <a:t>: 2540021K-&gt;781681K(3107328K</a:t>
            </a:r>
            <a:r>
              <a:rPr lang="en-US" sz="400" dirty="0" smtClean="0">
                <a:latin typeface="Menlo Regular"/>
                <a:cs typeface="Menlo Regular"/>
              </a:rPr>
              <a:t>)] 12099782K-&gt;11006879K(40390144K), 0.1154810 </a:t>
            </a:r>
            <a:r>
              <a:rPr lang="en-US" sz="400" dirty="0" err="1" smtClean="0">
                <a:latin typeface="Menlo Regular"/>
                <a:cs typeface="Menlo Regular"/>
              </a:rPr>
              <a:t>secs</a:t>
            </a:r>
            <a:r>
              <a:rPr lang="en-US" sz="400" dirty="0" smtClean="0">
                <a:latin typeface="Menlo Regular"/>
                <a:cs typeface="Menlo Regular"/>
              </a:rPr>
              <a:t>] </a:t>
            </a:r>
            <a:r>
              <a:rPr lang="en-US" sz="400" dirty="0">
                <a:latin typeface="Menlo Regular"/>
                <a:cs typeface="Menlo Regular"/>
              </a:rPr>
              <a:t>[Times: user=1.38 sys=1.21, real=0.12 </a:t>
            </a:r>
            <a:r>
              <a:rPr lang="en-US" sz="400" dirty="0" err="1">
                <a:latin typeface="Menlo Regular"/>
                <a:cs typeface="Menlo Regular"/>
              </a:rPr>
              <a:t>secs</a:t>
            </a:r>
            <a:r>
              <a:rPr lang="en-US" sz="400" dirty="0">
                <a:latin typeface="Menlo Regular"/>
                <a:cs typeface="Menlo Regular"/>
              </a:rPr>
              <a:t>]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30728" y="3190925"/>
            <a:ext cx="523089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>
                <a:latin typeface="Menlo Regular"/>
                <a:cs typeface="Menlo Regular"/>
              </a:rPr>
              <a:t>07-18 20:29:58.542 172.16.2.184:54321    31423  FJ-1-15   INFO: Frame distribution summary:</a:t>
            </a:r>
          </a:p>
          <a:p>
            <a:r>
              <a:rPr lang="en-US" sz="400" dirty="0">
                <a:latin typeface="Menlo Regular"/>
                <a:cs typeface="Menlo Regular"/>
              </a:rPr>
              <a:t>07-18 20:29:58.542 172.16.2.184:54321    31423  FJ-1-15   INFO:                           Size    Number of Rows  Number of Chunks per Column  Number of Chunks</a:t>
            </a:r>
          </a:p>
          <a:p>
            <a:r>
              <a:rPr lang="en-US" sz="400" dirty="0">
                <a:latin typeface="Menlo Regular"/>
                <a:cs typeface="Menlo Regular"/>
              </a:rPr>
              <a:t>07-18 20:29:58.542 172.16.2.184:54321    31423  FJ-1-15   INFO: 172.16.2.181:54323    918.6 MB   29811120.000000                   131.000000       4061.000000</a:t>
            </a:r>
          </a:p>
          <a:p>
            <a:r>
              <a:rPr lang="en-US" sz="400" dirty="0">
                <a:latin typeface="Menlo Regular"/>
                <a:cs typeface="Menlo Regular"/>
              </a:rPr>
              <a:t>07-18 20:29:58.542 172.16.2.184:54321    31423  FJ-1-15   INFO: 172.16.2.183:54323    883.7 MB   29023380.000000                   127.000000       3937.000000</a:t>
            </a:r>
          </a:p>
          <a:p>
            <a:r>
              <a:rPr lang="en-US" sz="400" dirty="0">
                <a:latin typeface="Menlo Regular"/>
                <a:cs typeface="Menlo Regular"/>
              </a:rPr>
              <a:t>07-18 20:29:58.542 172.16.2.184:54321    31423  FJ-1-15   INFO: 172.16.2.184:54321    919.5 MB   28959996.000000                   127.000000       3937.000000</a:t>
            </a:r>
          </a:p>
          <a:p>
            <a:r>
              <a:rPr lang="en-US" sz="400" dirty="0">
                <a:latin typeface="Menlo Regular"/>
                <a:cs typeface="Menlo Regular"/>
              </a:rPr>
              <a:t>07-18 20:29:58.542 172.16.2.184:54321    31423  FJ-1-15   INFO: 172.16.2.186:54321    925.5 MB   28900760.000000                   127.000000       3937.000000</a:t>
            </a:r>
          </a:p>
          <a:p>
            <a:r>
              <a:rPr lang="en-US" sz="400" dirty="0">
                <a:latin typeface="Menlo Regular"/>
                <a:cs typeface="Menlo Regular"/>
              </a:rPr>
              <a:t>07-18 20:29:58.542 172.16.2.184:54321    31423  FJ-1-15   INFO:               mean    911.8 MB   29173814.000000                   128.000000       3968.000000</a:t>
            </a:r>
          </a:p>
          <a:p>
            <a:r>
              <a:rPr lang="fi-FI" sz="400" dirty="0">
                <a:latin typeface="Menlo Regular"/>
                <a:cs typeface="Menlo Regular"/>
              </a:rPr>
              <a:t>07-18 20:29:58.542 172.16.2.184:54321    31423  FJ-1-15   INFO:                min    883.7 MB   28900760.000000                   127.000000       3937.000000</a:t>
            </a:r>
          </a:p>
          <a:p>
            <a:r>
              <a:rPr lang="fr-FR" sz="400" dirty="0">
                <a:latin typeface="Menlo Regular"/>
                <a:cs typeface="Menlo Regular"/>
              </a:rPr>
              <a:t>07-18 20:29:58.542 172.16.2.184:54321    31423  FJ-1-15   INFO:                max    925.5 MB   29811120.000000                   131.000000       4061.000000</a:t>
            </a:r>
          </a:p>
          <a:p>
            <a:r>
              <a:rPr lang="da-DK" sz="400" dirty="0">
                <a:latin typeface="Menlo Regular"/>
                <a:cs typeface="Menlo Regular"/>
              </a:rPr>
              <a:t>07-18 20:29:58.542 172.16.2.184:54321    31423  FJ-1-15   INFO:             </a:t>
            </a:r>
            <a:r>
              <a:rPr lang="da-DK" sz="400" dirty="0" err="1">
                <a:latin typeface="Menlo Regular"/>
                <a:cs typeface="Menlo Regular"/>
              </a:rPr>
              <a:t>stddev</a:t>
            </a:r>
            <a:r>
              <a:rPr lang="da-DK" sz="400" dirty="0">
                <a:latin typeface="Menlo Regular"/>
                <a:cs typeface="Menlo Regular"/>
              </a:rPr>
              <a:t>     16.5 MB     370495.062500                     1.732051         53.693577</a:t>
            </a:r>
          </a:p>
          <a:p>
            <a:r>
              <a:rPr lang="nl-NL" sz="400" dirty="0">
                <a:latin typeface="Menlo Regular"/>
                <a:cs typeface="Menlo Regular"/>
              </a:rPr>
              <a:t>07-18 20:29:58.542 172.16.2.184:54321    31423  FJ-1-15   INFO:              </a:t>
            </a:r>
            <a:r>
              <a:rPr lang="nl-NL" sz="400" dirty="0" err="1">
                <a:latin typeface="Menlo Regular"/>
                <a:cs typeface="Menlo Regular"/>
              </a:rPr>
              <a:t>total</a:t>
            </a:r>
            <a:r>
              <a:rPr lang="nl-NL" sz="400" dirty="0">
                <a:latin typeface="Menlo Regular"/>
                <a:cs typeface="Menlo Regular"/>
              </a:rPr>
              <a:t>     3.56 GB  116695256.000000                   512.000000      15872.000000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30728" y="1739021"/>
            <a:ext cx="539301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>
                <a:latin typeface="Menlo Regular"/>
                <a:cs typeface="Menlo Regular"/>
              </a:rPr>
              <a:t>07-18 20:18:03.364 172.16.2.184:54321    31423  main      INFO: ----- H2O started  -----</a:t>
            </a:r>
          </a:p>
          <a:p>
            <a:r>
              <a:rPr lang="en-US" sz="400" dirty="0">
                <a:latin typeface="Menlo Regular"/>
                <a:cs typeface="Menlo Regular"/>
              </a:rPr>
              <a:t>07-18 20:18:03.430 172.16.2.184:54321    31423  main      INFO: Build </a:t>
            </a:r>
            <a:r>
              <a:rPr lang="en-US" sz="400" dirty="0" err="1">
                <a:latin typeface="Menlo Regular"/>
                <a:cs typeface="Menlo Regular"/>
              </a:rPr>
              <a:t>git</a:t>
            </a:r>
            <a:r>
              <a:rPr lang="en-US" sz="400" dirty="0">
                <a:latin typeface="Menlo Regular"/>
                <a:cs typeface="Menlo Regular"/>
              </a:rPr>
              <a:t> branch: </a:t>
            </a:r>
            <a:r>
              <a:rPr lang="en-US" sz="400" dirty="0" err="1">
                <a:latin typeface="Menlo Regular"/>
                <a:cs typeface="Menlo Regular"/>
              </a:rPr>
              <a:t>rel-turchin</a:t>
            </a:r>
            <a:endParaRPr lang="en-US" sz="400" dirty="0">
              <a:latin typeface="Menlo Regular"/>
              <a:cs typeface="Menlo Regular"/>
            </a:endParaRPr>
          </a:p>
          <a:p>
            <a:r>
              <a:rPr lang="en-US" sz="400" dirty="0">
                <a:latin typeface="Menlo Regular"/>
                <a:cs typeface="Menlo Regular"/>
              </a:rPr>
              <a:t>07-18 20:18:03.430 172.16.2.184:54321    31423  main      INFO: Build </a:t>
            </a:r>
            <a:r>
              <a:rPr lang="en-US" sz="400" dirty="0" err="1">
                <a:latin typeface="Menlo Regular"/>
                <a:cs typeface="Menlo Regular"/>
              </a:rPr>
              <a:t>git</a:t>
            </a:r>
            <a:r>
              <a:rPr lang="en-US" sz="400" dirty="0">
                <a:latin typeface="Menlo Regular"/>
                <a:cs typeface="Menlo Regular"/>
              </a:rPr>
              <a:t> hash: c09d9da94e7c61eb7ef4573f9f5029e0ca501469</a:t>
            </a:r>
          </a:p>
          <a:p>
            <a:r>
              <a:rPr lang="en-US" sz="400" dirty="0">
                <a:latin typeface="Menlo Regular"/>
                <a:cs typeface="Menlo Regular"/>
              </a:rPr>
              <a:t>07-18 20:18:03.430 172.16.2.184:54321    31423  main      INFO: Build </a:t>
            </a:r>
            <a:r>
              <a:rPr lang="en-US" sz="400" dirty="0" err="1">
                <a:latin typeface="Menlo Regular"/>
                <a:cs typeface="Menlo Regular"/>
              </a:rPr>
              <a:t>git</a:t>
            </a:r>
            <a:r>
              <a:rPr lang="en-US" sz="400" dirty="0">
                <a:latin typeface="Menlo Regular"/>
                <a:cs typeface="Menlo Regular"/>
              </a:rPr>
              <a:t> describe: jenkins-rel-turchin-3</a:t>
            </a:r>
          </a:p>
          <a:p>
            <a:r>
              <a:rPr lang="en-US" sz="400" dirty="0">
                <a:latin typeface="Menlo Regular"/>
                <a:cs typeface="Menlo Regular"/>
              </a:rPr>
              <a:t>07-18 20:18:03.431 172.16.2.184:54321    31423  main      INFO: Build project version: 3.8.2.3</a:t>
            </a:r>
          </a:p>
          <a:p>
            <a:r>
              <a:rPr lang="fi-FI" sz="400" dirty="0">
                <a:latin typeface="Menlo Regular"/>
                <a:cs typeface="Menlo Regular"/>
              </a:rPr>
              <a:t>07-18 20:18:03.431 172.16.2.184:54321    31423  main      INFO: </a:t>
            </a:r>
            <a:r>
              <a:rPr lang="fi-FI" sz="400" dirty="0" err="1">
                <a:latin typeface="Menlo Regular"/>
                <a:cs typeface="Menlo Regular"/>
              </a:rPr>
              <a:t>Built</a:t>
            </a:r>
            <a:r>
              <a:rPr lang="fi-FI" sz="400" dirty="0">
                <a:latin typeface="Menlo Regular"/>
                <a:cs typeface="Menlo Regular"/>
              </a:rPr>
              <a:t> </a:t>
            </a:r>
            <a:r>
              <a:rPr lang="fi-FI" sz="400" dirty="0" err="1">
                <a:latin typeface="Menlo Regular"/>
                <a:cs typeface="Menlo Regular"/>
              </a:rPr>
              <a:t>by</a:t>
            </a:r>
            <a:r>
              <a:rPr lang="fi-FI" sz="400" dirty="0">
                <a:latin typeface="Menlo Regular"/>
                <a:cs typeface="Menlo Regular"/>
              </a:rPr>
              <a:t>: '</a:t>
            </a:r>
            <a:r>
              <a:rPr lang="fi-FI" sz="400" dirty="0" err="1">
                <a:latin typeface="Menlo Regular"/>
                <a:cs typeface="Menlo Regular"/>
              </a:rPr>
              <a:t>jenkins</a:t>
            </a:r>
            <a:r>
              <a:rPr lang="fi-FI" sz="400" dirty="0">
                <a:latin typeface="Menlo Regular"/>
                <a:cs typeface="Menlo Regular"/>
              </a:rPr>
              <a:t>'</a:t>
            </a:r>
          </a:p>
          <a:p>
            <a:r>
              <a:rPr lang="fr-FR" sz="400" dirty="0">
                <a:latin typeface="Menlo Regular"/>
                <a:cs typeface="Menlo Regular"/>
              </a:rPr>
              <a:t>07-18 20:18:03.431 172.16.2.184:54321    31423  main      INFO: </a:t>
            </a:r>
            <a:r>
              <a:rPr lang="fr-FR" sz="400" dirty="0" err="1">
                <a:latin typeface="Menlo Regular"/>
                <a:cs typeface="Menlo Regular"/>
              </a:rPr>
              <a:t>Built</a:t>
            </a:r>
            <a:r>
              <a:rPr lang="fr-FR" sz="400" dirty="0">
                <a:latin typeface="Menlo Regular"/>
                <a:cs typeface="Menlo Regular"/>
              </a:rPr>
              <a:t> on: '2016-04-25 13:07:53'</a:t>
            </a:r>
          </a:p>
          <a:p>
            <a:r>
              <a:rPr lang="fr-FR" sz="400" dirty="0">
                <a:latin typeface="Menlo Regular"/>
                <a:cs typeface="Menlo Regular"/>
              </a:rPr>
              <a:t>07-18 20:18:03.431 172.16.2.184:54321    31423  main      INFO: Java </a:t>
            </a:r>
            <a:r>
              <a:rPr lang="fr-FR" sz="400" dirty="0" err="1">
                <a:latin typeface="Menlo Regular"/>
                <a:cs typeface="Menlo Regular"/>
              </a:rPr>
              <a:t>availableProcessors</a:t>
            </a:r>
            <a:r>
              <a:rPr lang="fr-FR" sz="400" dirty="0">
                <a:latin typeface="Menlo Regular"/>
                <a:cs typeface="Menlo Regular"/>
              </a:rPr>
              <a:t>: 32</a:t>
            </a:r>
          </a:p>
          <a:p>
            <a:r>
              <a:rPr lang="en-US" sz="400" dirty="0">
                <a:latin typeface="Menlo Regular"/>
                <a:cs typeface="Menlo Regular"/>
              </a:rPr>
              <a:t>07-18 20:18:03.431 172.16.2.184:54321    31423  main      INFO: Java heap </a:t>
            </a:r>
            <a:r>
              <a:rPr lang="en-US" sz="400" dirty="0" err="1">
                <a:latin typeface="Menlo Regular"/>
                <a:cs typeface="Menlo Regular"/>
              </a:rPr>
              <a:t>totalMemory</a:t>
            </a:r>
            <a:r>
              <a:rPr lang="en-US" sz="400" dirty="0">
                <a:latin typeface="Menlo Regular"/>
                <a:cs typeface="Menlo Regular"/>
              </a:rPr>
              <a:t>: 39.45 GB</a:t>
            </a:r>
          </a:p>
          <a:p>
            <a:r>
              <a:rPr lang="en-US" sz="400" dirty="0">
                <a:latin typeface="Menlo Regular"/>
                <a:cs typeface="Menlo Regular"/>
              </a:rPr>
              <a:t>07-18 20:18:03.431 172.16.2.184:54321    31423  main      INFO: Java heap </a:t>
            </a:r>
            <a:r>
              <a:rPr lang="en-US" sz="400" dirty="0" err="1">
                <a:latin typeface="Menlo Regular"/>
                <a:cs typeface="Menlo Regular"/>
              </a:rPr>
              <a:t>maxMemory</a:t>
            </a:r>
            <a:r>
              <a:rPr lang="en-US" sz="400" dirty="0">
                <a:latin typeface="Menlo Regular"/>
                <a:cs typeface="Menlo Regular"/>
              </a:rPr>
              <a:t>: 39.45 GB</a:t>
            </a:r>
          </a:p>
          <a:p>
            <a:r>
              <a:rPr lang="en-US" sz="400" dirty="0">
                <a:latin typeface="Menlo Regular"/>
                <a:cs typeface="Menlo Regular"/>
              </a:rPr>
              <a:t>07-18 20:18:03.431 172.16.2.184:54321    31423  main      INFO: Java version: Java 1.7.0_67 (from Oracle Corporation)</a:t>
            </a:r>
          </a:p>
          <a:p>
            <a:r>
              <a:rPr lang="en-US" sz="400" dirty="0">
                <a:latin typeface="Menlo Regular"/>
                <a:cs typeface="Menlo Regular"/>
              </a:rPr>
              <a:t>07-18 20:18:03.431 172.16.2.184:54321    31423  main      INFO: JVM launch parameters: [-</a:t>
            </a:r>
            <a:r>
              <a:rPr lang="en-US" sz="400" dirty="0" err="1">
                <a:latin typeface="Menlo Regular"/>
                <a:cs typeface="Menlo Regular"/>
              </a:rPr>
              <a:t>XX:NewRatio</a:t>
            </a:r>
            <a:r>
              <a:rPr lang="en-US" sz="400" dirty="0">
                <a:latin typeface="Menlo Regular"/>
                <a:cs typeface="Menlo Regular"/>
              </a:rPr>
              <a:t>=8, -Djava.net.preferIPv4Stack=true, -</a:t>
            </a:r>
            <a:r>
              <a:rPr lang="en-US" sz="400" dirty="0" err="1">
                <a:latin typeface="Menlo Regular"/>
                <a:cs typeface="Menlo Regular"/>
              </a:rPr>
              <a:t>Dhdp.version</a:t>
            </a:r>
            <a:r>
              <a:rPr lang="en-US" sz="400" dirty="0">
                <a:latin typeface="Menlo Regular"/>
                <a:cs typeface="Menlo Regular"/>
              </a:rPr>
              <a:t>=2.2.6.3-1, -Xms40g, -</a:t>
            </a:r>
            <a:r>
              <a:rPr lang="en-US" sz="400" dirty="0" smtClean="0">
                <a:latin typeface="Menlo Regular"/>
                <a:cs typeface="Menlo Regular"/>
              </a:rPr>
              <a:t>Xmx40g</a:t>
            </a:r>
            <a:r>
              <a:rPr lang="en-US" sz="400" dirty="0">
                <a:latin typeface="Menlo Regular"/>
                <a:cs typeface="Menlo Regular"/>
              </a:rPr>
              <a:t>, -</a:t>
            </a:r>
            <a:r>
              <a:rPr lang="en-US" sz="400" dirty="0" err="1">
                <a:latin typeface="Menlo Regular"/>
                <a:cs typeface="Menlo Regular"/>
              </a:rPr>
              <a:t>XX:PermSize</a:t>
            </a:r>
            <a:r>
              <a:rPr lang="en-US" sz="400" dirty="0">
                <a:latin typeface="Menlo Regular"/>
                <a:cs typeface="Menlo Regular"/>
              </a:rPr>
              <a:t>=256m, -</a:t>
            </a:r>
            <a:r>
              <a:rPr lang="en-US" sz="400" dirty="0" err="1">
                <a:latin typeface="Menlo Regular"/>
                <a:cs typeface="Menlo Regular"/>
              </a:rPr>
              <a:t>verbose:gc</a:t>
            </a:r>
            <a:r>
              <a:rPr lang="en-US" sz="400" dirty="0">
                <a:latin typeface="Menlo Regular"/>
                <a:cs typeface="Menlo Regular"/>
              </a:rPr>
              <a:t>, -XX:+</a:t>
            </a:r>
            <a:r>
              <a:rPr lang="en-US" sz="400" dirty="0" err="1">
                <a:latin typeface="Menlo Regular"/>
                <a:cs typeface="Menlo Regular"/>
              </a:rPr>
              <a:t>PrintGCDetails</a:t>
            </a:r>
            <a:r>
              <a:rPr lang="en-US" sz="400" dirty="0">
                <a:latin typeface="Menlo Regular"/>
                <a:cs typeface="Menlo Regular"/>
              </a:rPr>
              <a:t>, -XX:+</a:t>
            </a:r>
            <a:r>
              <a:rPr lang="en-US" sz="400" dirty="0" err="1">
                <a:latin typeface="Menlo Regular"/>
                <a:cs typeface="Menlo Regular"/>
              </a:rPr>
              <a:t>PrintGCTimeStamps</a:t>
            </a:r>
            <a:r>
              <a:rPr lang="en-US" sz="400" dirty="0">
                <a:latin typeface="Menlo Regular"/>
                <a:cs typeface="Menlo Regular"/>
              </a:rPr>
              <a:t>, -Dlog4j.defaultInitOverride=true, </a:t>
            </a:r>
            <a:endParaRPr lang="en-US" sz="400" dirty="0" smtClean="0">
              <a:latin typeface="Menlo Regular"/>
              <a:cs typeface="Menlo Regular"/>
            </a:endParaRPr>
          </a:p>
          <a:p>
            <a:r>
              <a:rPr lang="en-US" sz="400" dirty="0" smtClean="0">
                <a:latin typeface="Menlo Regular"/>
                <a:cs typeface="Menlo Regular"/>
              </a:rPr>
              <a:t>-</a:t>
            </a:r>
            <a:r>
              <a:rPr lang="en-US" sz="400" dirty="0" err="1">
                <a:latin typeface="Menlo Regular"/>
                <a:cs typeface="Menlo Regular"/>
              </a:rPr>
              <a:t>Djava.io.tmpdir</a:t>
            </a:r>
            <a:r>
              <a:rPr lang="en-US" sz="400" dirty="0">
                <a:latin typeface="Menlo Regular"/>
                <a:cs typeface="Menlo Regular"/>
              </a:rPr>
              <a:t>=/opt2/</a:t>
            </a:r>
            <a:r>
              <a:rPr lang="en-US" sz="400" dirty="0" err="1">
                <a:latin typeface="Menlo Regular"/>
                <a:cs typeface="Menlo Regular"/>
              </a:rPr>
              <a:t>hdp</a:t>
            </a:r>
            <a:r>
              <a:rPr lang="en-US" sz="400" dirty="0">
                <a:latin typeface="Menlo Regular"/>
                <a:cs typeface="Menlo Regular"/>
              </a:rPr>
              <a:t>/yarn/local/</a:t>
            </a:r>
            <a:r>
              <a:rPr lang="en-US" sz="400" dirty="0" err="1">
                <a:latin typeface="Menlo Regular"/>
                <a:cs typeface="Menlo Regular"/>
              </a:rPr>
              <a:t>usercache</a:t>
            </a:r>
            <a:r>
              <a:rPr lang="en-US" sz="400" dirty="0">
                <a:latin typeface="Menlo Regular"/>
                <a:cs typeface="Menlo Regular"/>
              </a:rPr>
              <a:t>/</a:t>
            </a:r>
            <a:r>
              <a:rPr lang="en-US" sz="400" dirty="0" err="1">
                <a:latin typeface="Menlo Regular"/>
                <a:cs typeface="Menlo Regular"/>
              </a:rPr>
              <a:t>tomk</a:t>
            </a:r>
            <a:r>
              <a:rPr lang="en-US" sz="400" dirty="0">
                <a:latin typeface="Menlo Regular"/>
                <a:cs typeface="Menlo Regular"/>
              </a:rPr>
              <a:t>/</a:t>
            </a:r>
            <a:r>
              <a:rPr lang="en-US" sz="400" dirty="0" err="1">
                <a:latin typeface="Menlo Regular"/>
                <a:cs typeface="Menlo Regular"/>
              </a:rPr>
              <a:t>appcache</a:t>
            </a:r>
            <a:r>
              <a:rPr lang="en-US" sz="400" dirty="0">
                <a:latin typeface="Menlo Regular"/>
                <a:cs typeface="Menlo Regular"/>
              </a:rPr>
              <a:t>/</a:t>
            </a:r>
            <a:r>
              <a:rPr lang="en-US" sz="400" dirty="0" smtClean="0">
                <a:latin typeface="Menlo Regular"/>
                <a:cs typeface="Menlo Regular"/>
              </a:rPr>
              <a:t>application_1457562501251_2398</a:t>
            </a:r>
            <a:r>
              <a:rPr lang="en-US" sz="400" dirty="0">
                <a:latin typeface="Menlo Regular"/>
                <a:cs typeface="Menlo Regular"/>
              </a:rPr>
              <a:t>/container_e13_1457562501251_2398_01_000005/</a:t>
            </a:r>
            <a:r>
              <a:rPr lang="en-US" sz="400" dirty="0" err="1">
                <a:latin typeface="Menlo Regular"/>
                <a:cs typeface="Menlo Regular"/>
              </a:rPr>
              <a:t>tmp</a:t>
            </a:r>
            <a:r>
              <a:rPr lang="en-US" sz="400" dirty="0">
                <a:latin typeface="Menlo Regular"/>
                <a:cs typeface="Menlo Regular"/>
              </a:rPr>
              <a:t>, </a:t>
            </a:r>
            <a:endParaRPr lang="en-US" sz="400" dirty="0" smtClean="0">
              <a:latin typeface="Menlo Regular"/>
              <a:cs typeface="Menlo Regular"/>
            </a:endParaRPr>
          </a:p>
          <a:p>
            <a:r>
              <a:rPr lang="en-US" sz="400" dirty="0" smtClean="0">
                <a:latin typeface="Menlo Regular"/>
                <a:cs typeface="Menlo Regular"/>
              </a:rPr>
              <a:t>-Dlog4j.configuration</a:t>
            </a:r>
            <a:r>
              <a:rPr lang="en-US" sz="400" dirty="0">
                <a:latin typeface="Menlo Regular"/>
                <a:cs typeface="Menlo Regular"/>
              </a:rPr>
              <a:t>=container-log4j.properties, -</a:t>
            </a:r>
            <a:r>
              <a:rPr lang="en-US" sz="400" dirty="0" err="1">
                <a:latin typeface="Menlo Regular"/>
                <a:cs typeface="Menlo Regular"/>
              </a:rPr>
              <a:t>Dyarn.app.container.log.dir</a:t>
            </a:r>
            <a:r>
              <a:rPr lang="en-US" sz="400" dirty="0">
                <a:latin typeface="Menlo Regular"/>
                <a:cs typeface="Menlo Regular"/>
              </a:rPr>
              <a:t>=/opt2/</a:t>
            </a:r>
            <a:r>
              <a:rPr lang="en-US" sz="400" dirty="0" err="1">
                <a:latin typeface="Menlo Regular"/>
                <a:cs typeface="Menlo Regular"/>
              </a:rPr>
              <a:t>hdp</a:t>
            </a:r>
            <a:r>
              <a:rPr lang="en-US" sz="400" dirty="0">
                <a:latin typeface="Menlo Regular"/>
                <a:cs typeface="Menlo Regular"/>
              </a:rPr>
              <a:t>/yarn/log/</a:t>
            </a:r>
            <a:r>
              <a:rPr lang="en-US" sz="400" dirty="0" smtClean="0">
                <a:latin typeface="Menlo Regular"/>
                <a:cs typeface="Menlo Regular"/>
              </a:rPr>
              <a:t>application_1457562501251_2398</a:t>
            </a:r>
            <a:r>
              <a:rPr lang="en-US" sz="400" dirty="0">
                <a:latin typeface="Menlo Regular"/>
                <a:cs typeface="Menlo Regular"/>
              </a:rPr>
              <a:t>/container_e13_1457562501251_2398_01_000005, -</a:t>
            </a:r>
            <a:r>
              <a:rPr lang="en-US" sz="400" dirty="0" err="1">
                <a:latin typeface="Menlo Regular"/>
                <a:cs typeface="Menlo Regular"/>
              </a:rPr>
              <a:t>Dyarn.app.container.log.filesize</a:t>
            </a:r>
            <a:r>
              <a:rPr lang="en-US" sz="400" dirty="0">
                <a:latin typeface="Menlo Regular"/>
                <a:cs typeface="Menlo Regular"/>
              </a:rPr>
              <a:t>=0, -</a:t>
            </a:r>
            <a:r>
              <a:rPr lang="en-US" sz="400" dirty="0" err="1">
                <a:latin typeface="Menlo Regular"/>
                <a:cs typeface="Menlo Regular"/>
              </a:rPr>
              <a:t>Dhadoop.root.logger</a:t>
            </a:r>
            <a:r>
              <a:rPr lang="en-US" sz="400" dirty="0">
                <a:latin typeface="Menlo Regular"/>
                <a:cs typeface="Menlo Regular"/>
              </a:rPr>
              <a:t>=INFO,CLA]</a:t>
            </a:r>
          </a:p>
          <a:p>
            <a:r>
              <a:rPr lang="fr-FR" sz="400" dirty="0">
                <a:latin typeface="Menlo Regular"/>
                <a:cs typeface="Menlo Regular"/>
              </a:rPr>
              <a:t>07-18 20:18:03.431 172.16.2.184:54321    31423  main      INFO: OS version: Linux 3.13.0-61-generic (amd64)</a:t>
            </a:r>
          </a:p>
          <a:p>
            <a:r>
              <a:rPr lang="en-US" sz="400" dirty="0">
                <a:latin typeface="Menlo Regular"/>
                <a:cs typeface="Menlo Regular"/>
              </a:rPr>
              <a:t>07-18 20:18:03.431 172.16.2.184:54321    31423  main      INFO: Machine physical memory: 251.89 GB</a:t>
            </a:r>
          </a:p>
          <a:p>
            <a:r>
              <a:rPr lang="fr-FR" sz="400" dirty="0">
                <a:latin typeface="Menlo Regular"/>
                <a:cs typeface="Menlo Regular"/>
              </a:rPr>
              <a:t>07-18 20:18:03.431 172.16.2.184:54321    31423  main      INFO: X-h2o-cluster-id: 1468898282070</a:t>
            </a:r>
          </a:p>
          <a:p>
            <a:r>
              <a:rPr lang="en-US" sz="400" dirty="0">
                <a:latin typeface="Menlo Regular"/>
                <a:cs typeface="Menlo Regular"/>
              </a:rPr>
              <a:t>07-18 20:18:03.431 172.16.2.184:54321    31423  main      INFO: User name: '</a:t>
            </a:r>
            <a:r>
              <a:rPr lang="en-US" sz="400" dirty="0" err="1" smtClean="0">
                <a:latin typeface="Menlo Regular"/>
                <a:cs typeface="Menlo Regular"/>
              </a:rPr>
              <a:t>tomk</a:t>
            </a:r>
            <a:r>
              <a:rPr lang="en-US" sz="400" dirty="0" smtClean="0">
                <a:latin typeface="Menlo Regular"/>
                <a:cs typeface="Menlo Regular"/>
              </a:rPr>
              <a:t>’</a:t>
            </a:r>
            <a:endParaRPr lang="en-US" sz="400" dirty="0">
              <a:latin typeface="Menlo Regular"/>
              <a:cs typeface="Menlo Regular"/>
            </a:endParaRPr>
          </a:p>
          <a:p>
            <a:r>
              <a:rPr lang="en-US" sz="400" dirty="0" smtClean="0">
                <a:latin typeface="Menlo Regular"/>
                <a:cs typeface="Menlo Regular"/>
              </a:rPr>
              <a:t>07</a:t>
            </a:r>
            <a:r>
              <a:rPr lang="en-US" sz="400" dirty="0">
                <a:latin typeface="Menlo Regular"/>
                <a:cs typeface="Menlo Regular"/>
              </a:rPr>
              <a:t>-18 20:18:03.432 172.16.2.184:54321    31423  main      INFO: Possible IP Address: br2 (br2), 172.16.2.184</a:t>
            </a:r>
          </a:p>
          <a:p>
            <a:r>
              <a:rPr lang="en-US" sz="400" dirty="0">
                <a:latin typeface="Menlo Regular"/>
                <a:cs typeface="Menlo Regular"/>
              </a:rPr>
              <a:t>07-18 20:18:03.432 172.16.2.184:54321    31423  main      INFO: Possible IP Address: lo (lo), 127.0.0.1</a:t>
            </a:r>
          </a:p>
          <a:p>
            <a:r>
              <a:rPr lang="en-US" sz="400" dirty="0">
                <a:latin typeface="Menlo Regular"/>
                <a:cs typeface="Menlo Regular"/>
              </a:rPr>
              <a:t>07-18 20:18:03.432 172.16.2.184:54321    31423  main      INFO: Internal communication uses port: 54322</a:t>
            </a:r>
          </a:p>
          <a:p>
            <a:r>
              <a:rPr lang="en-US" sz="400" dirty="0">
                <a:latin typeface="Menlo Regular"/>
                <a:cs typeface="Menlo Regular"/>
              </a:rPr>
              <a:t>07-18 20:18:03.432 172.16.2.184:54321    31423  main      INFO: Listening for HTTP and REST traffic on http://172.16.2.184:54321/</a:t>
            </a:r>
          </a:p>
          <a:p>
            <a:endParaRPr lang="en-US" sz="400" dirty="0">
              <a:latin typeface="Menlo Regular"/>
              <a:cs typeface="Menlo Regula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2516" y="780201"/>
            <a:ext cx="1994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CPU Monitoring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19707" y="780201"/>
            <a:ext cx="3734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Memory Monitoring (advanced)</a:t>
            </a:r>
          </a:p>
        </p:txBody>
      </p:sp>
    </p:spTree>
    <p:extLst>
      <p:ext uri="{BB962C8B-B14F-4D97-AF65-F5344CB8AC3E}">
        <p14:creationId xmlns:p14="http://schemas.microsoft.com/office/powerpoint/2010/main" val="3186352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ADDITONAL YARN 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Limiting memory occurs “naturally”</a:t>
            </a:r>
          </a:p>
          <a:p>
            <a:r>
              <a:rPr lang="en-US" dirty="0" smtClean="0"/>
              <a:t>No CPU usage limit by default, but you can use:</a:t>
            </a:r>
          </a:p>
          <a:p>
            <a:pPr lvl="1"/>
            <a:r>
              <a:rPr lang="en-US" dirty="0" smtClean="0"/>
              <a:t>YARN </a:t>
            </a:r>
            <a:r>
              <a:rPr lang="en-US" dirty="0" err="1" smtClean="0"/>
              <a:t>cgroups</a:t>
            </a:r>
            <a:endParaRPr lang="en-US" dirty="0" smtClean="0"/>
          </a:p>
          <a:p>
            <a:pPr lvl="1"/>
            <a:r>
              <a:rPr lang="en-US" dirty="0" smtClean="0"/>
              <a:t>H2O –</a:t>
            </a:r>
            <a:r>
              <a:rPr lang="en-US" dirty="0" err="1" smtClean="0"/>
              <a:t>nthreads</a:t>
            </a:r>
            <a:r>
              <a:rPr lang="en-US" dirty="0" smtClean="0"/>
              <a:t> startup option</a:t>
            </a:r>
          </a:p>
          <a:p>
            <a:r>
              <a:rPr lang="en-US" dirty="0" smtClean="0"/>
              <a:t>Use node labels to direct container placement</a:t>
            </a:r>
          </a:p>
          <a:p>
            <a:r>
              <a:rPr lang="en-US" dirty="0" smtClean="0"/>
              <a:t>Capacity and Fair schedulers are both fine</a:t>
            </a:r>
          </a:p>
          <a:p>
            <a:r>
              <a:rPr lang="en-US" dirty="0" smtClean="0"/>
              <a:t>Many people provision YARN queues to manage resource use for teams</a:t>
            </a:r>
          </a:p>
          <a:p>
            <a:r>
              <a:rPr lang="en-US" dirty="0" smtClean="0"/>
              <a:t>You </a:t>
            </a:r>
            <a:r>
              <a:rPr lang="en-US" b="1" i="1" dirty="0" smtClean="0"/>
              <a:t>must</a:t>
            </a:r>
            <a:r>
              <a:rPr lang="en-US" dirty="0" smtClean="0"/>
              <a:t> disable preemption for H2O jobs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110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51711"/>
            <a:ext cx="7772400" cy="5303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PRODUCTIONIZING MODEL USE (SCORING AKA PREDICTING)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698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</a:t>
            </a:r>
            <a:r>
              <a:rPr lang="en-US" dirty="0"/>
              <a:t>H2O </a:t>
            </a:r>
            <a:r>
              <a:rPr lang="en-US" dirty="0" smtClean="0"/>
              <a:t>DIMENSIONS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In-H2O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Batch</a:t>
            </a:r>
          </a:p>
          <a:p>
            <a:r>
              <a:rPr lang="en-US" dirty="0"/>
              <a:t>Many rows at once</a:t>
            </a:r>
          </a:p>
          <a:p>
            <a:pPr lvl="1"/>
            <a:r>
              <a:rPr lang="en-US" dirty="0"/>
              <a:t>think Frames of data</a:t>
            </a:r>
          </a:p>
          <a:p>
            <a:r>
              <a:rPr lang="en-US" dirty="0"/>
              <a:t>R / Python / Scala</a:t>
            </a:r>
          </a:p>
          <a:p>
            <a:pPr lvl="1"/>
            <a:r>
              <a:rPr lang="en-US" dirty="0"/>
              <a:t>script driving </a:t>
            </a:r>
            <a:r>
              <a:rPr lang="en-US" dirty="0" smtClean="0"/>
              <a:t>H2O</a:t>
            </a:r>
          </a:p>
          <a:p>
            <a:r>
              <a:rPr lang="en-US" dirty="0" smtClean="0"/>
              <a:t>Script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POJO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Real-time</a:t>
            </a:r>
          </a:p>
          <a:p>
            <a:r>
              <a:rPr lang="en-US" dirty="0"/>
              <a:t>One row at a time</a:t>
            </a:r>
          </a:p>
          <a:p>
            <a:pPr lvl="1"/>
            <a:endParaRPr lang="en-US" dirty="0"/>
          </a:p>
          <a:p>
            <a:r>
              <a:rPr lang="en-US" dirty="0"/>
              <a:t>Java / Scala</a:t>
            </a:r>
          </a:p>
          <a:p>
            <a:pPr lvl="1"/>
            <a:r>
              <a:rPr lang="en-US" dirty="0"/>
              <a:t>embedded or as a </a:t>
            </a:r>
            <a:r>
              <a:rPr lang="en-US" dirty="0" smtClean="0"/>
              <a:t>service</a:t>
            </a:r>
          </a:p>
          <a:p>
            <a:r>
              <a:rPr lang="en-US" dirty="0" smtClean="0"/>
              <a:t>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750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INDEPENDENT DIMENSIONS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Choice 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On-premise</a:t>
            </a:r>
          </a:p>
          <a:p>
            <a:r>
              <a:rPr lang="en-US" dirty="0"/>
              <a:t>Data Science</a:t>
            </a:r>
          </a:p>
          <a:p>
            <a:r>
              <a:rPr lang="en-US" dirty="0" smtClean="0"/>
              <a:t>Micro-service with REST API</a:t>
            </a:r>
            <a:endParaRPr lang="en-US" dirty="0"/>
          </a:p>
          <a:p>
            <a:r>
              <a:rPr lang="en-US" dirty="0"/>
              <a:t>Model only</a:t>
            </a:r>
            <a:br>
              <a:rPr lang="en-US" dirty="0"/>
            </a:br>
            <a:endParaRPr lang="en-US" dirty="0"/>
          </a:p>
          <a:p>
            <a:r>
              <a:rPr lang="en-US" dirty="0"/>
              <a:t>Train and predict </a:t>
            </a:r>
            <a:r>
              <a:rPr lang="en-US" dirty="0" smtClean="0"/>
              <a:t>together</a:t>
            </a:r>
          </a:p>
          <a:p>
            <a:r>
              <a:rPr lang="en-US" dirty="0" smtClean="0"/>
              <a:t>Pre-calculated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Choice B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Cloud</a:t>
            </a:r>
          </a:p>
          <a:p>
            <a:r>
              <a:rPr lang="en-US" dirty="0"/>
              <a:t>Computer Science</a:t>
            </a:r>
          </a:p>
          <a:p>
            <a:r>
              <a:rPr lang="en-US" dirty="0"/>
              <a:t>Embedded</a:t>
            </a:r>
          </a:p>
          <a:p>
            <a:r>
              <a:rPr lang="en-US" dirty="0"/>
              <a:t>Model +</a:t>
            </a:r>
            <a:br>
              <a:rPr lang="en-US" dirty="0"/>
            </a:br>
            <a:r>
              <a:rPr lang="en-US" dirty="0"/>
              <a:t>Feature engineering</a:t>
            </a:r>
          </a:p>
          <a:p>
            <a:r>
              <a:rPr lang="en-US" dirty="0"/>
              <a:t>Train and predict </a:t>
            </a:r>
            <a:r>
              <a:rPr lang="en-US" dirty="0" smtClean="0"/>
              <a:t>separately</a:t>
            </a:r>
          </a:p>
          <a:p>
            <a:r>
              <a:rPr lang="en-US" dirty="0" smtClean="0"/>
              <a:t>Calculate live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855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Hive</a:t>
            </a:r>
            <a:endParaRPr lang="en-US" dirty="0"/>
          </a:p>
          <a:p>
            <a:r>
              <a:rPr lang="en-US" dirty="0" smtClean="0"/>
              <a:t>Databases</a:t>
            </a:r>
          </a:p>
          <a:p>
            <a:pPr lvl="1"/>
            <a:r>
              <a:rPr lang="en-US" dirty="0" smtClean="0"/>
              <a:t>Oracle, MS SQL, SQLite, etc.</a:t>
            </a:r>
          </a:p>
          <a:p>
            <a:r>
              <a:rPr lang="en-US" dirty="0" smtClean="0"/>
              <a:t>Cloud databases (Amazon RDS)</a:t>
            </a:r>
          </a:p>
          <a:p>
            <a:r>
              <a:rPr lang="en-US" dirty="0" smtClean="0"/>
              <a:t>Teradata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Bare flat files</a:t>
            </a:r>
          </a:p>
          <a:p>
            <a:r>
              <a:rPr lang="en-US" dirty="0" smtClean="0"/>
              <a:t>Hadoop HDFS</a:t>
            </a:r>
          </a:p>
          <a:p>
            <a:r>
              <a:rPr lang="en-US" dirty="0" smtClean="0"/>
              <a:t>Amazon S3</a:t>
            </a:r>
          </a:p>
          <a:p>
            <a:r>
              <a:rPr lang="en-US" dirty="0" smtClean="0"/>
              <a:t>Storm spout</a:t>
            </a:r>
          </a:p>
          <a:p>
            <a:r>
              <a:rPr lang="en-US" dirty="0" smtClean="0"/>
              <a:t>Spark stream</a:t>
            </a:r>
          </a:p>
          <a:p>
            <a:r>
              <a:rPr lang="en-US" dirty="0" smtClean="0"/>
              <a:t>Apache Apex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112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Laptop / Desktop</a:t>
            </a:r>
          </a:p>
          <a:p>
            <a:r>
              <a:rPr lang="en-US" dirty="0" smtClean="0"/>
              <a:t>Hadoop</a:t>
            </a:r>
          </a:p>
          <a:p>
            <a:r>
              <a:rPr lang="en-US" dirty="0" smtClean="0"/>
              <a:t>Standalone cluster</a:t>
            </a:r>
          </a:p>
          <a:p>
            <a:r>
              <a:rPr lang="en-US" dirty="0" smtClean="0"/>
              <a:t>Steam</a:t>
            </a:r>
          </a:p>
          <a:p>
            <a:r>
              <a:rPr lang="en-US" dirty="0" smtClean="0"/>
              <a:t>Cloud (e.g. EC2)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Cloud endpoint (e.g. AWS Lambda)</a:t>
            </a:r>
          </a:p>
          <a:p>
            <a:r>
              <a:rPr lang="en-US" dirty="0" smtClean="0"/>
              <a:t>Storm bolt</a:t>
            </a:r>
          </a:p>
          <a:p>
            <a:r>
              <a:rPr lang="en-US" dirty="0" smtClean="0"/>
              <a:t>Spark </a:t>
            </a:r>
            <a:r>
              <a:rPr lang="en-US" dirty="0" smtClean="0"/>
              <a:t>stream</a:t>
            </a:r>
          </a:p>
          <a:p>
            <a:r>
              <a:rPr lang="en-US" dirty="0" smtClean="0"/>
              <a:t>Apache Apex</a:t>
            </a:r>
            <a:endParaRPr lang="en-US" dirty="0" smtClean="0"/>
          </a:p>
          <a:p>
            <a:r>
              <a:rPr lang="en-US" dirty="0" smtClean="0"/>
              <a:t>Hive UDF</a:t>
            </a:r>
          </a:p>
          <a:p>
            <a:r>
              <a:rPr lang="en-US" dirty="0" smtClean="0"/>
              <a:t>POJO called from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215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FIND THE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smtClean="0"/>
              <a:t>They’re in </a:t>
            </a:r>
            <a:r>
              <a:rPr lang="en-US" dirty="0" err="1" smtClean="0"/>
              <a:t>GitHub</a:t>
            </a:r>
            <a:r>
              <a:rPr lang="en-US" dirty="0" smtClean="0"/>
              <a:t>…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h2oai/h2o</a:t>
            </a:r>
            <a:r>
              <a:rPr lang="en-US" dirty="0"/>
              <a:t>-meetups</a:t>
            </a:r>
            <a:r>
              <a:rPr lang="en-US" dirty="0" smtClean="0"/>
              <a:t>/tree/master/2016_07_19_H2O_Open_Tour_NYC_Prod</a:t>
            </a:r>
          </a:p>
        </p:txBody>
      </p:sp>
    </p:spTree>
    <p:extLst>
      <p:ext uri="{BB962C8B-B14F-4D97-AF65-F5344CB8AC3E}">
        <p14:creationId xmlns:p14="http://schemas.microsoft.com/office/powerpoint/2010/main" val="1460012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Model </a:t>
            </a:r>
            <a:r>
              <a:rPr lang="en-US" dirty="0" smtClean="0"/>
              <a:t>training</a:t>
            </a:r>
          </a:p>
          <a:p>
            <a:pPr lvl="1"/>
            <a:r>
              <a:rPr lang="en-US" dirty="0" smtClean="0"/>
              <a:t>Frequency</a:t>
            </a:r>
          </a:p>
          <a:p>
            <a:pPr lvl="1"/>
            <a:r>
              <a:rPr lang="en-US" dirty="0" smtClean="0"/>
              <a:t>Cost (memory, CPU, time)</a:t>
            </a:r>
            <a:endParaRPr lang="en-US" dirty="0"/>
          </a:p>
          <a:p>
            <a:r>
              <a:rPr lang="en-US" dirty="0" smtClean="0"/>
              <a:t>Prediction SLA</a:t>
            </a:r>
          </a:p>
          <a:p>
            <a:pPr lvl="1"/>
            <a:r>
              <a:rPr lang="en-US" dirty="0" smtClean="0"/>
              <a:t>Throughput</a:t>
            </a:r>
          </a:p>
          <a:p>
            <a:pPr lvl="1"/>
            <a:r>
              <a:rPr lang="en-US" dirty="0" smtClean="0"/>
              <a:t>Latency</a:t>
            </a:r>
          </a:p>
          <a:p>
            <a:pPr lvl="1"/>
            <a:r>
              <a:rPr lang="en-US" dirty="0" smtClean="0"/>
              <a:t>Availability</a:t>
            </a:r>
          </a:p>
          <a:p>
            <a:r>
              <a:rPr lang="en-US" dirty="0" smtClean="0"/>
              <a:t>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157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DESIGN PATTERNS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In-H2O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Driven from Flow</a:t>
            </a:r>
            <a:r>
              <a:rPr lang="en-US" dirty="0"/>
              <a:t>/R/Python/</a:t>
            </a:r>
            <a:r>
              <a:rPr lang="en-US" dirty="0" smtClean="0"/>
              <a:t>Scala</a:t>
            </a:r>
          </a:p>
          <a:p>
            <a:pPr lvl="1"/>
            <a:r>
              <a:rPr lang="en-US" dirty="0" smtClean="0"/>
              <a:t>Often launching on Hadoop</a:t>
            </a:r>
            <a:endParaRPr lang="en-US" dirty="0"/>
          </a:p>
          <a:p>
            <a:r>
              <a:rPr lang="en-US" dirty="0"/>
              <a:t>Embedding H2O (droplet)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POJO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JUnit test</a:t>
            </a:r>
          </a:p>
          <a:p>
            <a:r>
              <a:rPr lang="en-US" dirty="0"/>
              <a:t>Craigslist </a:t>
            </a:r>
            <a:r>
              <a:rPr lang="en-US" dirty="0" smtClean="0"/>
              <a:t>app (Sparkling Water)</a:t>
            </a:r>
            <a:endParaRPr lang="en-US" dirty="0"/>
          </a:p>
          <a:p>
            <a:r>
              <a:rPr lang="en-US" dirty="0"/>
              <a:t>App-consumer-loan </a:t>
            </a:r>
            <a:r>
              <a:rPr lang="en-US" dirty="0" smtClean="0"/>
              <a:t>(</a:t>
            </a:r>
            <a:r>
              <a:rPr lang="en-US" dirty="0"/>
              <a:t>J</a:t>
            </a:r>
            <a:r>
              <a:rPr lang="en-US" dirty="0" smtClean="0"/>
              <a:t>etty </a:t>
            </a:r>
            <a:r>
              <a:rPr lang="en-US" dirty="0"/>
              <a:t>servlet)</a:t>
            </a:r>
          </a:p>
          <a:p>
            <a:r>
              <a:rPr lang="en-US" dirty="0"/>
              <a:t>App-malicious-domain (AWS lambda)</a:t>
            </a:r>
          </a:p>
          <a:p>
            <a:r>
              <a:rPr lang="en-US" dirty="0" smtClean="0"/>
              <a:t>POJO </a:t>
            </a:r>
            <a:r>
              <a:rPr lang="en-US" dirty="0"/>
              <a:t>from R (jar file)</a:t>
            </a:r>
          </a:p>
          <a:p>
            <a:r>
              <a:rPr lang="en-US" dirty="0" err="1"/>
              <a:t>Journals.ai</a:t>
            </a:r>
            <a:r>
              <a:rPr lang="en-US" dirty="0"/>
              <a:t> desktop app </a:t>
            </a:r>
            <a:r>
              <a:rPr lang="en-US" dirty="0" smtClean="0"/>
              <a:t>(</a:t>
            </a:r>
            <a:r>
              <a:rPr lang="en-US" dirty="0" err="1" smtClean="0"/>
              <a:t>SQlite</a:t>
            </a:r>
            <a:r>
              <a:rPr lang="en-US" dirty="0" smtClean="0"/>
              <a:t> DB)</a:t>
            </a:r>
            <a:endParaRPr lang="en-US" dirty="0"/>
          </a:p>
          <a:p>
            <a:r>
              <a:rPr lang="en-US" dirty="0"/>
              <a:t>Storm bolt</a:t>
            </a:r>
          </a:p>
          <a:p>
            <a:r>
              <a:rPr lang="en-US" dirty="0"/>
              <a:t>Hive UDF</a:t>
            </a:r>
          </a:p>
          <a:p>
            <a:r>
              <a:rPr lang="en-US" dirty="0" smtClean="0"/>
              <a:t>Steam from H2O.ai (REST API)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87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WALKTHROUGH FOR 5 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Batch In-H2O</a:t>
            </a:r>
          </a:p>
          <a:p>
            <a:r>
              <a:rPr lang="en-US" dirty="0" smtClean="0"/>
              <a:t>Steam</a:t>
            </a:r>
          </a:p>
          <a:p>
            <a:r>
              <a:rPr lang="en-US" dirty="0" smtClean="0"/>
              <a:t>AWS Lambda</a:t>
            </a:r>
          </a:p>
          <a:p>
            <a:r>
              <a:rPr lang="en-US" dirty="0" smtClean="0"/>
              <a:t>Hive UDF</a:t>
            </a:r>
          </a:p>
          <a:p>
            <a:r>
              <a:rPr lang="en-US" dirty="0" smtClean="0"/>
              <a:t>Pre-calculated DB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908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BATCH H2O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Training and scoring data lives in data lake</a:t>
            </a:r>
          </a:p>
          <a:p>
            <a:r>
              <a:rPr lang="en-US" dirty="0" smtClean="0"/>
              <a:t>Entire process driven by R</a:t>
            </a:r>
          </a:p>
          <a:p>
            <a:r>
              <a:rPr lang="en-US" dirty="0" smtClean="0"/>
              <a:t>Training occurs periodically</a:t>
            </a:r>
          </a:p>
          <a:p>
            <a:r>
              <a:rPr lang="en-US" dirty="0" smtClean="0"/>
              <a:t>Scoring occurs frequently</a:t>
            </a:r>
          </a:p>
        </p:txBody>
      </p:sp>
    </p:spTree>
    <p:extLst>
      <p:ext uri="{BB962C8B-B14F-4D97-AF65-F5344CB8AC3E}">
        <p14:creationId xmlns:p14="http://schemas.microsoft.com/office/powerpoint/2010/main" val="2751686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PURE BATCH H2O DESIGN PATTERN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30512" y="662068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Training</a:t>
            </a:r>
            <a:endParaRPr lang="en-US" sz="2400" dirty="0"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46847" y="678274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Scoring</a:t>
            </a:r>
            <a:endParaRPr lang="en-US" sz="2400" dirty="0">
              <a:latin typeface="+mn-lt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4553176" y="808146"/>
            <a:ext cx="0" cy="40417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965420" y="1837646"/>
            <a:ext cx="2423457" cy="2224528"/>
          </a:xfrm>
          <a:prstGeom prst="round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cument 11"/>
          <p:cNvSpPr/>
          <p:nvPr/>
        </p:nvSpPr>
        <p:spPr>
          <a:xfrm>
            <a:off x="1128329" y="1165695"/>
            <a:ext cx="2126163" cy="455390"/>
          </a:xfrm>
          <a:prstGeom prst="flowChartDocumen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effectLst/>
              </a:rPr>
              <a:t>Data </a:t>
            </a:r>
            <a:r>
              <a:rPr lang="en-US" sz="2000" smtClean="0">
                <a:solidFill>
                  <a:schemeClr val="tx1"/>
                </a:solidFill>
                <a:effectLst/>
              </a:rPr>
              <a:t>in Hadoop</a:t>
            </a:r>
            <a:endParaRPr lang="en-US" sz="2000" dirty="0">
              <a:solidFill>
                <a:schemeClr val="tx1"/>
              </a:solidFill>
              <a:effectLst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58101" y="4278735"/>
            <a:ext cx="1872797" cy="38358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Binary Model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7" idx="2"/>
            <a:endCxn id="24" idx="0"/>
          </p:cNvCxnSpPr>
          <p:nvPr/>
        </p:nvCxnSpPr>
        <p:spPr>
          <a:xfrm>
            <a:off x="2194200" y="3206141"/>
            <a:ext cx="300" cy="107259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2" idx="2"/>
            <a:endCxn id="37" idx="0"/>
          </p:cNvCxnSpPr>
          <p:nvPr/>
        </p:nvCxnSpPr>
        <p:spPr>
          <a:xfrm>
            <a:off x="2191411" y="1590979"/>
            <a:ext cx="2789" cy="1183785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63" y="1821227"/>
            <a:ext cx="677873" cy="525352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1420317" y="2774764"/>
            <a:ext cx="1547766" cy="43137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Build Model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9" name="Curved Right Arrow 28"/>
          <p:cNvSpPr/>
          <p:nvPr/>
        </p:nvSpPr>
        <p:spPr>
          <a:xfrm>
            <a:off x="1137068" y="2818819"/>
            <a:ext cx="245084" cy="407452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Curved Right Arrow 42"/>
          <p:cNvSpPr/>
          <p:nvPr/>
        </p:nvSpPr>
        <p:spPr>
          <a:xfrm rot="10800000">
            <a:off x="3003180" y="2798689"/>
            <a:ext cx="245084" cy="407452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5632416" y="1846611"/>
            <a:ext cx="2471423" cy="2224528"/>
          </a:xfrm>
          <a:prstGeom prst="round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ocument 46"/>
          <p:cNvSpPr/>
          <p:nvPr/>
        </p:nvSpPr>
        <p:spPr>
          <a:xfrm>
            <a:off x="5814474" y="1174660"/>
            <a:ext cx="2126163" cy="455390"/>
          </a:xfrm>
          <a:prstGeom prst="flowChartDocumen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effectLst/>
              </a:rPr>
              <a:t>New Scoring Data</a:t>
            </a:r>
            <a:endParaRPr lang="en-US" sz="2000" dirty="0">
              <a:solidFill>
                <a:schemeClr val="tx1"/>
              </a:solidFill>
              <a:effectLst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944246" y="4287700"/>
            <a:ext cx="1872797" cy="38358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Predictions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stCxn id="63" idx="2"/>
            <a:endCxn id="49" idx="0"/>
          </p:cNvCxnSpPr>
          <p:nvPr/>
        </p:nvCxnSpPr>
        <p:spPr>
          <a:xfrm>
            <a:off x="6878039" y="3601139"/>
            <a:ext cx="2606" cy="68656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7" idx="2"/>
            <a:endCxn id="54" idx="0"/>
          </p:cNvCxnSpPr>
          <p:nvPr/>
        </p:nvCxnSpPr>
        <p:spPr>
          <a:xfrm>
            <a:off x="6877556" y="1599944"/>
            <a:ext cx="1637" cy="88377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4" idx="2"/>
            <a:endCxn id="63" idx="0"/>
          </p:cNvCxnSpPr>
          <p:nvPr/>
        </p:nvCxnSpPr>
        <p:spPr>
          <a:xfrm flipH="1">
            <a:off x="6878039" y="2875876"/>
            <a:ext cx="1154" cy="33310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747838" y="2483715"/>
            <a:ext cx="2262709" cy="39216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Load </a:t>
            </a:r>
            <a:r>
              <a:rPr lang="en-US" sz="2000" dirty="0">
                <a:solidFill>
                  <a:schemeClr val="tx1"/>
                </a:solidFill>
              </a:rPr>
              <a:t>Binary </a:t>
            </a:r>
            <a:r>
              <a:rPr lang="en-US" sz="2000" dirty="0" smtClean="0">
                <a:solidFill>
                  <a:schemeClr val="tx1"/>
                </a:solidFill>
              </a:rPr>
              <a:t>Model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104156" y="3208978"/>
            <a:ext cx="1547766" cy="39216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Score Model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451" y="1837646"/>
            <a:ext cx="677873" cy="525352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>
            <a:off x="585349" y="2417354"/>
            <a:ext cx="380071" cy="23987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252345" y="2449815"/>
            <a:ext cx="380071" cy="23987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43689" y="1917188"/>
            <a:ext cx="1172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H2O Cluster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931460" y="1915699"/>
            <a:ext cx="1172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H2O Cluster</a:t>
            </a:r>
          </a:p>
        </p:txBody>
      </p:sp>
    </p:spTree>
    <p:extLst>
      <p:ext uri="{BB962C8B-B14F-4D97-AF65-F5344CB8AC3E}">
        <p14:creationId xmlns:p14="http://schemas.microsoft.com/office/powerpoint/2010/main" val="2925847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STEAM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Training data lives in Hadoop</a:t>
            </a:r>
          </a:p>
          <a:p>
            <a:r>
              <a:rPr lang="en-US" dirty="0" smtClean="0"/>
              <a:t>POJO models are deployed as a service with a REST API</a:t>
            </a:r>
          </a:p>
        </p:txBody>
      </p:sp>
    </p:spTree>
    <p:extLst>
      <p:ext uri="{BB962C8B-B14F-4D97-AF65-F5344CB8AC3E}">
        <p14:creationId xmlns:p14="http://schemas.microsoft.com/office/powerpoint/2010/main" val="1183822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STEAM DESIGN PATTERN (TRAINING)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64156"/>
            <a:ext cx="979652" cy="9796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348205"/>
            <a:ext cx="979652" cy="9796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8218" y="1023379"/>
            <a:ext cx="898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8218" y="3040428"/>
            <a:ext cx="898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2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280745" y="1481959"/>
            <a:ext cx="2532993" cy="2438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10"/>
          <p:cNvSpPr/>
          <p:nvPr/>
        </p:nvSpPr>
        <p:spPr>
          <a:xfrm>
            <a:off x="5906815" y="1481959"/>
            <a:ext cx="2984938" cy="1156138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11"/>
          <p:cNvSpPr/>
          <p:nvPr/>
        </p:nvSpPr>
        <p:spPr>
          <a:xfrm>
            <a:off x="5985643" y="3171719"/>
            <a:ext cx="2984938" cy="1156138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6" idx="3"/>
          </p:cNvCxnSpPr>
          <p:nvPr/>
        </p:nvCxnSpPr>
        <p:spPr>
          <a:xfrm>
            <a:off x="1436852" y="1853982"/>
            <a:ext cx="843893" cy="66807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3"/>
            <a:endCxn id="10" idx="2"/>
          </p:cNvCxnSpPr>
          <p:nvPr/>
        </p:nvCxnSpPr>
        <p:spPr>
          <a:xfrm flipV="1">
            <a:off x="1436852" y="2701159"/>
            <a:ext cx="843893" cy="1136872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280745" y="2522052"/>
            <a:ext cx="264065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2"/>
          </p:cNvCxnSpPr>
          <p:nvPr/>
        </p:nvCxnSpPr>
        <p:spPr>
          <a:xfrm>
            <a:off x="2280745" y="2701159"/>
            <a:ext cx="2640650" cy="20005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913807" y="2063822"/>
            <a:ext cx="1011525" cy="45823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913807" y="2717370"/>
            <a:ext cx="1376768" cy="71250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563301" y="1697104"/>
            <a:ext cx="715722" cy="687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642629" y="1876727"/>
            <a:ext cx="595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7597220" y="1656464"/>
            <a:ext cx="715722" cy="687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676548" y="1846247"/>
            <a:ext cx="595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685798" y="3425751"/>
            <a:ext cx="715722" cy="687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775286" y="3615534"/>
            <a:ext cx="595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7603940" y="3375335"/>
            <a:ext cx="715722" cy="687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683268" y="3565118"/>
            <a:ext cx="595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72777" y="808347"/>
            <a:ext cx="1847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Steam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8229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/>
          <p:cNvCxnSpPr>
            <a:stCxn id="41" idx="4"/>
            <a:endCxn id="47" idx="3"/>
          </p:cNvCxnSpPr>
          <p:nvPr/>
        </p:nvCxnSpPr>
        <p:spPr>
          <a:xfrm>
            <a:off x="7756658" y="2176960"/>
            <a:ext cx="0" cy="1125535"/>
          </a:xfrm>
          <a:prstGeom prst="straightConnector1">
            <a:avLst/>
          </a:prstGeom>
          <a:ln w="50800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STEAM DESIGN PATTERN (SCORING)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20717" y="2448910"/>
            <a:ext cx="2017986" cy="77776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11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Application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100548" y="1052239"/>
            <a:ext cx="1051037" cy="959890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Feature </a:t>
            </a:r>
            <a:r>
              <a:rPr lang="en-US" sz="1800" dirty="0" smtClean="0"/>
              <a:t>Lookup</a:t>
            </a:r>
            <a:endParaRPr lang="en-US" sz="1800" dirty="0"/>
          </a:p>
        </p:txBody>
      </p:sp>
      <p:sp>
        <p:nvSpPr>
          <p:cNvPr id="14" name="Rounded Rectangle 13"/>
          <p:cNvSpPr/>
          <p:nvPr/>
        </p:nvSpPr>
        <p:spPr>
          <a:xfrm>
            <a:off x="3100548" y="2410319"/>
            <a:ext cx="1051037" cy="959890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Feature </a:t>
            </a:r>
            <a:r>
              <a:rPr lang="en-US" sz="1800" dirty="0" err="1" smtClean="0"/>
              <a:t>Eng</a:t>
            </a:r>
            <a:endParaRPr lang="en-US" sz="1800" dirty="0"/>
          </a:p>
        </p:txBody>
      </p:sp>
      <p:sp>
        <p:nvSpPr>
          <p:cNvPr id="15" name="Rounded Rectangle 14"/>
          <p:cNvSpPr/>
          <p:nvPr/>
        </p:nvSpPr>
        <p:spPr>
          <a:xfrm>
            <a:off x="3100548" y="3784130"/>
            <a:ext cx="1051037" cy="9598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Score</a:t>
            </a:r>
            <a:endParaRPr lang="en-US" sz="2000" dirty="0"/>
          </a:p>
        </p:txBody>
      </p:sp>
      <p:cxnSp>
        <p:nvCxnSpPr>
          <p:cNvPr id="17" name="Straight Arrow Connector 16"/>
          <p:cNvCxnSpPr>
            <a:endCxn id="11" idx="1"/>
          </p:cNvCxnSpPr>
          <p:nvPr/>
        </p:nvCxnSpPr>
        <p:spPr>
          <a:xfrm flipV="1">
            <a:off x="2084917" y="1532184"/>
            <a:ext cx="1015631" cy="916726"/>
          </a:xfrm>
          <a:prstGeom prst="straightConnector1">
            <a:avLst/>
          </a:prstGeom>
          <a:ln w="50800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2"/>
            <a:endCxn id="14" idx="0"/>
          </p:cNvCxnSpPr>
          <p:nvPr/>
        </p:nvCxnSpPr>
        <p:spPr>
          <a:xfrm>
            <a:off x="3626067" y="2012129"/>
            <a:ext cx="0" cy="398190"/>
          </a:xfrm>
          <a:prstGeom prst="straightConnector1">
            <a:avLst/>
          </a:prstGeom>
          <a:ln w="50800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2"/>
          </p:cNvCxnSpPr>
          <p:nvPr/>
        </p:nvCxnSpPr>
        <p:spPr>
          <a:xfrm>
            <a:off x="3626067" y="3370209"/>
            <a:ext cx="0" cy="396493"/>
          </a:xfrm>
          <a:prstGeom prst="straightConnector1">
            <a:avLst/>
          </a:prstGeom>
          <a:ln w="50800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666593" y="1030657"/>
            <a:ext cx="1051037" cy="959890"/>
          </a:xfrm>
          <a:prstGeom prst="round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Database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677104" y="2357848"/>
            <a:ext cx="1051037" cy="959890"/>
          </a:xfrm>
          <a:prstGeom prst="round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Python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67349" y="1477585"/>
            <a:ext cx="525519" cy="10511"/>
          </a:xfrm>
          <a:prstGeom prst="straightConnector1">
            <a:avLst/>
          </a:prstGeom>
          <a:ln w="50800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4151585" y="1650124"/>
            <a:ext cx="515008" cy="0"/>
          </a:xfrm>
          <a:prstGeom prst="straightConnector1">
            <a:avLst/>
          </a:prstGeom>
          <a:ln w="50800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167348" y="2814083"/>
            <a:ext cx="525519" cy="10511"/>
          </a:xfrm>
          <a:prstGeom prst="straightConnector1">
            <a:avLst/>
          </a:prstGeom>
          <a:ln w="50800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4167348" y="2979683"/>
            <a:ext cx="515008" cy="0"/>
          </a:xfrm>
          <a:prstGeom prst="straightConnector1">
            <a:avLst/>
          </a:prstGeom>
          <a:ln w="50800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241651" y="1157457"/>
            <a:ext cx="1030014" cy="101950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Steam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56159" y="3634008"/>
            <a:ext cx="735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REST API</a:t>
            </a:r>
            <a:endParaRPr lang="en-US" b="1" dirty="0"/>
          </a:p>
        </p:txBody>
      </p:sp>
      <p:cxnSp>
        <p:nvCxnSpPr>
          <p:cNvPr id="46" name="Straight Arrow Connector 45"/>
          <p:cNvCxnSpPr>
            <a:stCxn id="15" idx="3"/>
          </p:cNvCxnSpPr>
          <p:nvPr/>
        </p:nvCxnSpPr>
        <p:spPr>
          <a:xfrm>
            <a:off x="4151585" y="4264075"/>
            <a:ext cx="2785266" cy="0"/>
          </a:xfrm>
          <a:prstGeom prst="straightConnector1">
            <a:avLst/>
          </a:prstGeom>
          <a:ln w="50800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Snip Single Corner Rectangle 46"/>
          <p:cNvSpPr/>
          <p:nvPr/>
        </p:nvSpPr>
        <p:spPr>
          <a:xfrm>
            <a:off x="6936851" y="3302495"/>
            <a:ext cx="1639614" cy="1451633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36857" y="3634566"/>
            <a:ext cx="1445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Steam Scoring Service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756658" y="4157228"/>
            <a:ext cx="746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POJO Model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4156772" y="4418651"/>
            <a:ext cx="2769502" cy="0"/>
          </a:xfrm>
          <a:prstGeom prst="straightConnector1">
            <a:avLst/>
          </a:prstGeom>
          <a:ln w="50800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438530" y="3757658"/>
            <a:ext cx="1292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Prediction</a:t>
            </a:r>
            <a:endParaRPr lang="en-US" sz="1600" dirty="0"/>
          </a:p>
        </p:txBody>
      </p:sp>
      <p:cxnSp>
        <p:nvCxnSpPr>
          <p:cNvPr id="63" name="Straight Arrow Connector 62"/>
          <p:cNvCxnSpPr>
            <a:stCxn id="15" idx="1"/>
          </p:cNvCxnSpPr>
          <p:nvPr/>
        </p:nvCxnSpPr>
        <p:spPr>
          <a:xfrm flipH="1" flipV="1">
            <a:off x="2084917" y="3226676"/>
            <a:ext cx="1015631" cy="1037399"/>
          </a:xfrm>
          <a:prstGeom prst="straightConnector1">
            <a:avLst/>
          </a:prstGeom>
          <a:ln w="50800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53516" y="1673575"/>
            <a:ext cx="1677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New Request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28959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LAMBDA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Training data lives in data lake</a:t>
            </a:r>
          </a:p>
          <a:p>
            <a:r>
              <a:rPr lang="en-US" dirty="0" smtClean="0"/>
              <a:t>Scoring data arrives via API call</a:t>
            </a:r>
          </a:p>
          <a:p>
            <a:r>
              <a:rPr lang="en-US" dirty="0" smtClean="0"/>
              <a:t>Real-time POJO scoring in AWS Lambda</a:t>
            </a:r>
          </a:p>
        </p:txBody>
      </p:sp>
    </p:spTree>
    <p:extLst>
      <p:ext uri="{BB962C8B-B14F-4D97-AF65-F5344CB8AC3E}">
        <p14:creationId xmlns:p14="http://schemas.microsoft.com/office/powerpoint/2010/main" val="638731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</a:t>
            </a:r>
            <a:r>
              <a:rPr lang="en-US" dirty="0" smtClean="0"/>
              <a:t>FOR AWS LAMDA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776594"/>
              </p:ext>
            </p:extLst>
          </p:nvPr>
        </p:nvGraphicFramePr>
        <p:xfrm>
          <a:off x="177802" y="1047751"/>
          <a:ext cx="8813799" cy="3848099"/>
        </p:xfrm>
        <a:graphic>
          <a:graphicData uri="http://schemas.openxmlformats.org/drawingml/2006/table">
            <a:tbl>
              <a:tblPr firstRow="1" bandRow="1"/>
              <a:tblGrid>
                <a:gridCol w="2937933"/>
                <a:gridCol w="2937933"/>
                <a:gridCol w="2937933"/>
              </a:tblGrid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USE CASE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 marT="34290" marB="3429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REQUIREMENTS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TECHNOLOGY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97280">
                <a:tc>
                  <a:txBody>
                    <a:bodyPr/>
                    <a:lstStyle/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Feature engineering</a:t>
                      </a:r>
                      <a:endParaRPr lang="en-US" sz="1400" dirty="0"/>
                    </a:p>
                  </a:txBody>
                  <a:tcPr marT="34290" marB="3429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endParaRPr lang="en-US" sz="140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/>
                        <a:t>Use</a:t>
                      </a:r>
                      <a:r>
                        <a:rPr lang="en-US" sz="1400" baseline="0" dirty="0" smtClean="0"/>
                        <a:t> of Python for </a:t>
                      </a:r>
                      <a:r>
                        <a:rPr lang="en-US" sz="1400" baseline="0" dirty="0" err="1" smtClean="0"/>
                        <a:t>DataSci</a:t>
                      </a:r>
                      <a:endParaRPr lang="en-US" sz="1400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/>
                        <a:t>Code re-use for training and production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/>
                        <a:t>Speed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 smtClean="0"/>
                    </a:p>
                    <a:p>
                      <a:r>
                        <a:rPr lang="en-US" sz="1400" dirty="0" err="1" smtClean="0"/>
                        <a:t>Jython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Machine Learning Prediction</a:t>
                      </a:r>
                    </a:p>
                  </a:txBody>
                  <a:tcPr marT="34290" marB="3429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endParaRPr lang="en-US" sz="1400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/>
                        <a:t>High model accuracy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/>
                        <a:t>Real-time environment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H2O Generated POJO Model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087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Deployment to Production</a:t>
                      </a:r>
                    </a:p>
                  </a:txBody>
                  <a:tcPr marT="34290" marB="3429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sz="1400" baseline="0" dirty="0" smtClean="0"/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aseline="0" dirty="0" smtClean="0"/>
                        <a:t>Easy handoff to Ops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aseline="0" dirty="0" smtClean="0"/>
                        <a:t>Speed to deployment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/>
                        <a:t>Built-in scalability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aseline="0" dirty="0" smtClean="0"/>
                        <a:t>No infrastructure management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sz="1400" baseline="0" dirty="0" smtClean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AWS Lambda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348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DEFINING “IN PRODUCTION”?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Removal would impact value to the business</a:t>
            </a:r>
          </a:p>
          <a:p>
            <a:pPr lvl="1"/>
            <a:r>
              <a:rPr lang="en-US" dirty="0" smtClean="0"/>
              <a:t>Dollars</a:t>
            </a:r>
          </a:p>
          <a:p>
            <a:pPr lvl="1"/>
            <a:r>
              <a:rPr lang="en-US" dirty="0" smtClean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968687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6995" y="3737480"/>
            <a:ext cx="2652701" cy="1323439"/>
          </a:xfrm>
          <a:prstGeom prst="rect">
            <a:avLst/>
          </a:prstGeom>
          <a:solidFill>
            <a:srgbClr val="CCFFCC"/>
          </a:solidFill>
        </p:spPr>
        <p:txBody>
          <a:bodyPr wrap="square">
            <a:spAutoFit/>
          </a:bodyPr>
          <a:lstStyle/>
          <a:p>
            <a:r>
              <a:rPr lang="en-US" sz="800" dirty="0">
                <a:latin typeface="+mn-lt"/>
              </a:rPr>
              <a:t>{</a:t>
            </a:r>
          </a:p>
          <a:p>
            <a:r>
              <a:rPr lang="en-US" sz="800" dirty="0">
                <a:latin typeface="+mn-lt"/>
              </a:rPr>
              <a:t>  "label": 1,</a:t>
            </a:r>
          </a:p>
          <a:p>
            <a:r>
              <a:rPr lang="en-US" sz="800" dirty="0">
                <a:latin typeface="+mn-lt"/>
              </a:rPr>
              <a:t>  "class0Prob": 0.002564083122440164,</a:t>
            </a:r>
          </a:p>
          <a:p>
            <a:r>
              <a:rPr lang="en-US" sz="800" dirty="0">
                <a:latin typeface="+mn-lt"/>
              </a:rPr>
              <a:t>  "class1Prob": 0.9974359168775598,</a:t>
            </a:r>
          </a:p>
          <a:p>
            <a:r>
              <a:rPr lang="en-US" sz="800" dirty="0">
                <a:latin typeface="+mn-lt"/>
              </a:rPr>
              <a:t>  "intercept": -14.94132841574946,</a:t>
            </a:r>
          </a:p>
          <a:p>
            <a:r>
              <a:rPr lang="en-US" sz="800" dirty="0">
                <a:latin typeface="+mn-lt"/>
              </a:rPr>
              <a:t>  "length": 29.841565204329598,</a:t>
            </a:r>
          </a:p>
          <a:p>
            <a:r>
              <a:rPr lang="pl-PL" sz="800" dirty="0">
                <a:latin typeface="+mn-lt"/>
              </a:rPr>
              <a:t>  "</a:t>
            </a:r>
            <a:r>
              <a:rPr lang="pl-PL" sz="800" dirty="0" err="1">
                <a:latin typeface="+mn-lt"/>
              </a:rPr>
              <a:t>entropy</a:t>
            </a:r>
            <a:r>
              <a:rPr lang="pl-PL" sz="800" dirty="0">
                <a:latin typeface="+mn-lt"/>
              </a:rPr>
              <a:t>": 11.178560649883826,</a:t>
            </a:r>
          </a:p>
          <a:p>
            <a:r>
              <a:rPr lang="en-US" sz="800" dirty="0">
                <a:latin typeface="+mn-lt"/>
              </a:rPr>
              <a:t>  "</a:t>
            </a:r>
            <a:r>
              <a:rPr lang="en-US" sz="800" dirty="0" err="1">
                <a:latin typeface="+mn-lt"/>
              </a:rPr>
              <a:t>proVowels</a:t>
            </a:r>
            <a:r>
              <a:rPr lang="en-US" sz="800" dirty="0">
                <a:latin typeface="+mn-lt"/>
              </a:rPr>
              <a:t>": -1.7679609134401084,</a:t>
            </a:r>
          </a:p>
          <a:p>
            <a:r>
              <a:rPr lang="is-IS" sz="800" dirty="0">
                <a:latin typeface="+mn-lt"/>
              </a:rPr>
              <a:t>  "numWords": -18.347249579636706</a:t>
            </a:r>
          </a:p>
          <a:p>
            <a:r>
              <a:rPr lang="is-IS" sz="800" dirty="0">
                <a:latin typeface="+mn-lt"/>
              </a:rPr>
              <a:t>}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1821415" y="2417720"/>
            <a:ext cx="779575" cy="73764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AWS LAMBDA DESIGN PATTERN (SCORING)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3878158" y="2356514"/>
            <a:ext cx="684840" cy="895350"/>
            <a:chOff x="3751726" y="2638601"/>
            <a:chExt cx="736601" cy="1193800"/>
          </a:xfrm>
        </p:grpSpPr>
        <p:sp>
          <p:nvSpPr>
            <p:cNvPr id="12" name="TextBox 11"/>
            <p:cNvSpPr txBox="1"/>
            <p:nvPr/>
          </p:nvSpPr>
          <p:spPr>
            <a:xfrm>
              <a:off x="3751726" y="3493902"/>
              <a:ext cx="736601" cy="33849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square" lIns="0" tIns="0" rIns="0" bIns="0" rtlCol="0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/>
              <a:r>
                <a:rPr lang="en-US" b="1" kern="1200" dirty="0" smtClean="0"/>
                <a:t>REST endpoint</a:t>
              </a:r>
              <a:endParaRPr lang="en-US" b="1" kern="1200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5391" y="2638601"/>
              <a:ext cx="619353" cy="696245"/>
            </a:xfrm>
            <a:prstGeom prst="rect">
              <a:avLst/>
            </a:prstGeom>
          </p:spPr>
        </p:pic>
      </p:grpSp>
      <p:pic>
        <p:nvPicPr>
          <p:cNvPr id="28" name="Picture 27" descr="Us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69" y="2414045"/>
            <a:ext cx="731520" cy="54864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745641" y="2552020"/>
            <a:ext cx="951250" cy="29418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0" tIns="0" rIns="0" bIns="0" rtlCol="0" anchor="t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b="1" kern="1200" dirty="0" smtClean="0"/>
              <a:t>JavaScript App</a:t>
            </a:r>
            <a:endParaRPr lang="en-US" b="1" kern="1200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2775703" y="2665168"/>
            <a:ext cx="729276" cy="0"/>
          </a:xfrm>
          <a:prstGeom prst="straightConnector1">
            <a:avLst/>
          </a:prstGeom>
          <a:ln w="57150"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1094389" y="2687370"/>
            <a:ext cx="640080" cy="0"/>
          </a:xfrm>
          <a:prstGeom prst="straightConnector1">
            <a:avLst/>
          </a:prstGeom>
          <a:ln w="57150"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131336" y="1639895"/>
            <a:ext cx="1944286" cy="24111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0" tIns="0" rIns="0" bIns="0" rtlCol="0" anchor="t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b="1" kern="1200" dirty="0" smtClean="0"/>
              <a:t>Lambda</a:t>
            </a:r>
            <a:endParaRPr lang="en-US" b="1" kern="1200" dirty="0"/>
          </a:p>
        </p:txBody>
      </p:sp>
      <p:sp>
        <p:nvSpPr>
          <p:cNvPr id="65" name="Rounded Rectangle 64"/>
          <p:cNvSpPr/>
          <p:nvPr/>
        </p:nvSpPr>
        <p:spPr>
          <a:xfrm>
            <a:off x="3592959" y="2015264"/>
            <a:ext cx="5182741" cy="1628775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6278046" y="2346609"/>
            <a:ext cx="932688" cy="922732"/>
            <a:chOff x="4816407" y="2901247"/>
            <a:chExt cx="990599" cy="938728"/>
          </a:xfrm>
        </p:grpSpPr>
        <p:sp>
          <p:nvSpPr>
            <p:cNvPr id="93" name="Rectangle 92"/>
            <p:cNvSpPr/>
            <p:nvPr/>
          </p:nvSpPr>
          <p:spPr>
            <a:xfrm>
              <a:off x="4856413" y="2901247"/>
              <a:ext cx="887518" cy="93872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816407" y="3049945"/>
              <a:ext cx="990599" cy="41194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square" lIns="0" tIns="0" rIns="0" bIns="0" rtlCol="0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/>
              <a:r>
                <a:rPr lang="en-US" b="1" kern="1200" dirty="0" err="1" smtClean="0"/>
                <a:t>Jython</a:t>
              </a:r>
              <a:endParaRPr lang="en-US" b="1" kern="1200" dirty="0" smtClean="0"/>
            </a:p>
            <a:p>
              <a:pPr algn="ctr"/>
              <a:r>
                <a:rPr lang="en-US" b="1" kern="1200" dirty="0" smtClean="0"/>
                <a:t>Feature </a:t>
              </a:r>
              <a:r>
                <a:rPr lang="en-US" b="1" kern="1200" dirty="0" err="1" smtClean="0"/>
                <a:t>Munging</a:t>
              </a:r>
              <a:endParaRPr lang="en-US" b="1" kern="1200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4983180" y="2346609"/>
            <a:ext cx="914400" cy="922732"/>
            <a:chOff x="4479533" y="2785119"/>
            <a:chExt cx="990599" cy="938728"/>
          </a:xfrm>
        </p:grpSpPr>
        <p:sp>
          <p:nvSpPr>
            <p:cNvPr id="96" name="Rectangle 95"/>
            <p:cNvSpPr/>
            <p:nvPr/>
          </p:nvSpPr>
          <p:spPr>
            <a:xfrm>
              <a:off x="4556384" y="2785119"/>
              <a:ext cx="887518" cy="93872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479533" y="2933414"/>
              <a:ext cx="990599" cy="30605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square" lIns="0" tIns="0" rIns="0" bIns="0" rtlCol="0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/>
              <a:r>
                <a:rPr lang="en-US" b="1" kern="1200" dirty="0" smtClean="0"/>
                <a:t>Lambda</a:t>
              </a:r>
            </a:p>
            <a:p>
              <a:pPr algn="ctr"/>
              <a:r>
                <a:rPr lang="en-US" b="1" kern="1200" dirty="0" smtClean="0"/>
                <a:t>Function</a:t>
              </a:r>
            </a:p>
            <a:p>
              <a:pPr algn="ctr"/>
              <a:r>
                <a:rPr lang="en-US" b="1" kern="1200" dirty="0" smtClean="0"/>
                <a:t>Handler</a:t>
              </a:r>
              <a:endParaRPr lang="en-US" b="1" kern="1200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556740" y="2346609"/>
            <a:ext cx="931670" cy="922732"/>
            <a:chOff x="6027023" y="3743671"/>
            <a:chExt cx="1006563" cy="938728"/>
          </a:xfrm>
        </p:grpSpPr>
        <p:sp>
          <p:nvSpPr>
            <p:cNvPr id="99" name="Rectangle 98"/>
            <p:cNvSpPr/>
            <p:nvPr/>
          </p:nvSpPr>
          <p:spPr>
            <a:xfrm>
              <a:off x="6042987" y="3743671"/>
              <a:ext cx="990599" cy="93872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027023" y="3862363"/>
              <a:ext cx="990599" cy="30605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square" lIns="0" tIns="0" rIns="0" bIns="0" rtlCol="0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/>
              <a:r>
                <a:rPr lang="en-US" b="1" kern="1200" dirty="0" smtClean="0"/>
                <a:t>H2O Model POJO Prediction</a:t>
              </a:r>
              <a:endParaRPr lang="en-US" b="1" kern="1200" dirty="0"/>
            </a:p>
          </p:txBody>
        </p:sp>
      </p:grpSp>
      <p:cxnSp>
        <p:nvCxnSpPr>
          <p:cNvPr id="124" name="Straight Arrow Connector 123"/>
          <p:cNvCxnSpPr/>
          <p:nvPr/>
        </p:nvCxnSpPr>
        <p:spPr>
          <a:xfrm>
            <a:off x="5939222" y="2648145"/>
            <a:ext cx="294834" cy="191"/>
          </a:xfrm>
          <a:prstGeom prst="straightConnector1">
            <a:avLst/>
          </a:prstGeom>
          <a:ln w="57150"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2441155" y="2130300"/>
            <a:ext cx="1277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HTTPS POST 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852936" y="2135160"/>
            <a:ext cx="968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  <a:r>
              <a:rPr lang="en-US" dirty="0" smtClean="0"/>
              <a:t>omain name</a:t>
            </a:r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2561621" y="2953301"/>
            <a:ext cx="10068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JSON</a:t>
            </a:r>
          </a:p>
          <a:p>
            <a:pPr algn="ctr"/>
            <a:r>
              <a:rPr lang="en-US" dirty="0"/>
              <a:t>w</a:t>
            </a:r>
            <a:r>
              <a:rPr lang="en-US" dirty="0" smtClean="0"/>
              <a:t>ith prediction</a:t>
            </a:r>
            <a:endParaRPr lang="en-US" dirty="0"/>
          </a:p>
        </p:txBody>
      </p:sp>
      <p:cxnSp>
        <p:nvCxnSpPr>
          <p:cNvPr id="153" name="Straight Arrow Connector 152"/>
          <p:cNvCxnSpPr/>
          <p:nvPr/>
        </p:nvCxnSpPr>
        <p:spPr>
          <a:xfrm flipH="1">
            <a:off x="2772665" y="2825385"/>
            <a:ext cx="663927" cy="5647"/>
          </a:xfrm>
          <a:prstGeom prst="straightConnector1">
            <a:avLst/>
          </a:prstGeom>
          <a:ln w="57150"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232" y="1093981"/>
            <a:ext cx="544781" cy="490304"/>
          </a:xfrm>
          <a:prstGeom prst="rect">
            <a:avLst/>
          </a:prstGeom>
        </p:spPr>
      </p:pic>
      <p:cxnSp>
        <p:nvCxnSpPr>
          <p:cNvPr id="42" name="Straight Arrow Connector 41"/>
          <p:cNvCxnSpPr/>
          <p:nvPr/>
        </p:nvCxnSpPr>
        <p:spPr>
          <a:xfrm>
            <a:off x="7191844" y="2652554"/>
            <a:ext cx="294834" cy="191"/>
          </a:xfrm>
          <a:prstGeom prst="straightConnector1">
            <a:avLst/>
          </a:prstGeom>
          <a:ln w="57150"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591878" y="2648340"/>
            <a:ext cx="294834" cy="191"/>
          </a:xfrm>
          <a:prstGeom prst="straightConnector1">
            <a:avLst/>
          </a:prstGeom>
          <a:ln w="57150"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063431" y="745645"/>
            <a:ext cx="3029078" cy="738664"/>
          </a:xfrm>
          <a:prstGeom prst="rect">
            <a:avLst/>
          </a:prstGeom>
          <a:solidFill>
            <a:srgbClr val="CCFFCC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{</a:t>
            </a:r>
          </a:p>
          <a:p>
            <a:r>
              <a:rPr lang="en-US" dirty="0">
                <a:latin typeface="+mn-lt"/>
              </a:rPr>
              <a:t>  "domain”: "</a:t>
            </a:r>
            <a:r>
              <a:rPr lang="en-US" dirty="0" err="1">
                <a:latin typeface="+mn-lt"/>
              </a:rPr>
              <a:t>plzdonthackmekthxbye</a:t>
            </a:r>
            <a:r>
              <a:rPr lang="en-US" dirty="0">
                <a:latin typeface="+mn-lt"/>
              </a:rPr>
              <a:t>”</a:t>
            </a:r>
          </a:p>
          <a:p>
            <a:r>
              <a:rPr lang="en-US" dirty="0">
                <a:latin typeface="+mn-lt"/>
              </a:rPr>
              <a:t>}</a:t>
            </a:r>
          </a:p>
        </p:txBody>
      </p:sp>
      <p:cxnSp>
        <p:nvCxnSpPr>
          <p:cNvPr id="6" name="Straight Connector 5"/>
          <p:cNvCxnSpPr>
            <a:stCxn id="3" idx="2"/>
            <a:endCxn id="128" idx="0"/>
          </p:cNvCxnSpPr>
          <p:nvPr/>
        </p:nvCxnSpPr>
        <p:spPr>
          <a:xfrm>
            <a:off x="2577970" y="1484309"/>
            <a:ext cx="501726" cy="6459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0"/>
          </p:cNvCxnSpPr>
          <p:nvPr/>
        </p:nvCxnSpPr>
        <p:spPr>
          <a:xfrm flipV="1">
            <a:off x="1753346" y="3499312"/>
            <a:ext cx="824624" cy="2381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673356" y="4087627"/>
            <a:ext cx="2013444" cy="954107"/>
          </a:xfrm>
          <a:prstGeom prst="rect">
            <a:avLst/>
          </a:prstGeom>
          <a:solidFill>
            <a:srgbClr val="CCFFCC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String length</a:t>
            </a:r>
          </a:p>
          <a:p>
            <a:r>
              <a:rPr lang="en-US" dirty="0">
                <a:latin typeface="+mn-lt"/>
              </a:rPr>
              <a:t>Shannon Entropy</a:t>
            </a:r>
          </a:p>
          <a:p>
            <a:r>
              <a:rPr lang="en-US" dirty="0" smtClean="0">
                <a:latin typeface="+mn-lt"/>
              </a:rPr>
              <a:t>Number of English </a:t>
            </a:r>
            <a:r>
              <a:rPr lang="en-US" dirty="0">
                <a:latin typeface="+mn-lt"/>
              </a:rPr>
              <a:t>words</a:t>
            </a:r>
          </a:p>
          <a:p>
            <a:r>
              <a:rPr lang="en-US" dirty="0">
                <a:latin typeface="+mn-lt"/>
              </a:rPr>
              <a:t>Proportion of vowels</a:t>
            </a:r>
          </a:p>
        </p:txBody>
      </p:sp>
      <p:cxnSp>
        <p:nvCxnSpPr>
          <p:cNvPr id="19" name="Straight Connector 18"/>
          <p:cNvCxnSpPr>
            <a:stCxn id="41" idx="0"/>
          </p:cNvCxnSpPr>
          <p:nvPr/>
        </p:nvCxnSpPr>
        <p:spPr>
          <a:xfrm flipH="1" flipV="1">
            <a:off x="7312634" y="2846208"/>
            <a:ext cx="367444" cy="12414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32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UDF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Training data lives in Hive</a:t>
            </a:r>
          </a:p>
          <a:p>
            <a:r>
              <a:rPr lang="en-US" dirty="0" smtClean="0"/>
              <a:t>Scoring data lives in Hive</a:t>
            </a:r>
          </a:p>
          <a:p>
            <a:r>
              <a:rPr lang="en-US" dirty="0" smtClean="0"/>
              <a:t>Batch POJO scoring</a:t>
            </a:r>
          </a:p>
          <a:p>
            <a:r>
              <a:rPr lang="en-US" dirty="0" smtClean="0"/>
              <a:t>Models built infrequently</a:t>
            </a:r>
          </a:p>
          <a:p>
            <a:r>
              <a:rPr lang="en-US" dirty="0" smtClean="0"/>
              <a:t>Scoring occurs daily</a:t>
            </a:r>
          </a:p>
          <a:p>
            <a:pPr lvl="1"/>
            <a:r>
              <a:rPr lang="en-US" dirty="0" smtClean="0"/>
              <a:t>Strict SLA to complete the batch 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5098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HIVE UDF DEPLOYMENT</a:t>
            </a:r>
            <a:endParaRPr lang="en-US" dirty="0"/>
          </a:p>
        </p:txBody>
      </p:sp>
      <p:sp>
        <p:nvSpPr>
          <p:cNvPr id="28" name="12-Point Star 27"/>
          <p:cNvSpPr/>
          <p:nvPr/>
        </p:nvSpPr>
        <p:spPr>
          <a:xfrm>
            <a:off x="4809165" y="3177599"/>
            <a:ext cx="2391798" cy="1604789"/>
          </a:xfrm>
          <a:prstGeom prst="star12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Hive UDF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</a:t>
            </a:r>
            <a:r>
              <a:rPr lang="en-US" sz="2000" baseline="-25000" dirty="0" smtClean="0">
                <a:solidFill>
                  <a:schemeClr val="tx1"/>
                </a:solidFill>
              </a:rPr>
              <a:t>2</a:t>
            </a:r>
            <a:r>
              <a:rPr lang="en-US" sz="2000" dirty="0" smtClean="0">
                <a:solidFill>
                  <a:schemeClr val="tx1"/>
                </a:solidFill>
              </a:rPr>
              <a:t>O POJO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795245" y="1153824"/>
            <a:ext cx="5405718" cy="1524000"/>
          </a:xfrm>
          <a:prstGeom prst="round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Arrow 72"/>
          <p:cNvSpPr/>
          <p:nvPr/>
        </p:nvSpPr>
        <p:spPr>
          <a:xfrm>
            <a:off x="3911116" y="3846057"/>
            <a:ext cx="1444136" cy="20109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3859767" y="3581006"/>
            <a:ext cx="11107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+mn-lt"/>
              </a:rPr>
              <a:t>Export POJO</a:t>
            </a:r>
            <a:endParaRPr lang="en-US" sz="1600" dirty="0">
              <a:latin typeface="+mn-lt"/>
            </a:endParaRPr>
          </a:p>
        </p:txBody>
      </p:sp>
      <p:cxnSp>
        <p:nvCxnSpPr>
          <p:cNvPr id="22" name="Straight Arrow Connector 21"/>
          <p:cNvCxnSpPr>
            <a:stCxn id="28" idx="10"/>
          </p:cNvCxnSpPr>
          <p:nvPr/>
        </p:nvCxnSpPr>
        <p:spPr>
          <a:xfrm flipV="1">
            <a:off x="6005064" y="2250141"/>
            <a:ext cx="0" cy="92745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Document 26"/>
          <p:cNvSpPr/>
          <p:nvPr/>
        </p:nvSpPr>
        <p:spPr>
          <a:xfrm>
            <a:off x="4827154" y="1461316"/>
            <a:ext cx="2001090" cy="927287"/>
          </a:xfrm>
          <a:prstGeom prst="flowChartDocumen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effectLst/>
              </a:rPr>
              <a:t>Scoring Data</a:t>
            </a:r>
            <a:endParaRPr lang="en-US" sz="2000" dirty="0">
              <a:solidFill>
                <a:schemeClr val="tx1"/>
              </a:solidFill>
              <a:effectLst/>
            </a:endParaRPr>
          </a:p>
        </p:txBody>
      </p:sp>
      <p:sp>
        <p:nvSpPr>
          <p:cNvPr id="12" name="Document 11"/>
          <p:cNvSpPr/>
          <p:nvPr/>
        </p:nvSpPr>
        <p:spPr>
          <a:xfrm>
            <a:off x="2181607" y="1461316"/>
            <a:ext cx="2001090" cy="927287"/>
          </a:xfrm>
          <a:prstGeom prst="flowChartDocumen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effectLst/>
              </a:rPr>
              <a:t>Training Data</a:t>
            </a:r>
            <a:endParaRPr lang="en-US" sz="2000" dirty="0">
              <a:solidFill>
                <a:schemeClr val="tx1"/>
              </a:soli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95777" y="851727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HIVE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363386" y="3572023"/>
            <a:ext cx="1547730" cy="73774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Build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Model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3137251" y="2342431"/>
            <a:ext cx="0" cy="122959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809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713530" y="1146900"/>
            <a:ext cx="2301626" cy="1671321"/>
          </a:xfrm>
          <a:prstGeom prst="round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UDF (TRAINING)</a:t>
            </a:r>
            <a:endParaRPr lang="en-US" dirty="0"/>
          </a:p>
        </p:txBody>
      </p:sp>
      <p:sp>
        <p:nvSpPr>
          <p:cNvPr id="3" name="Document 2"/>
          <p:cNvSpPr/>
          <p:nvPr/>
        </p:nvSpPr>
        <p:spPr>
          <a:xfrm>
            <a:off x="872763" y="1542003"/>
            <a:ext cx="2001090" cy="927287"/>
          </a:xfrm>
          <a:prstGeom prst="flowChartDocumen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effectLst/>
              </a:rPr>
              <a:t>Training Data</a:t>
            </a:r>
            <a:endParaRPr lang="en-US" sz="200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4542" y="3652710"/>
            <a:ext cx="1547730" cy="73774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Build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Model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828407" y="2423118"/>
            <a:ext cx="0" cy="122959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6080" y="1190563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HIVE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245610" y="1619863"/>
            <a:ext cx="5441190" cy="255031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Courier New"/>
              <a:buChar char="o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Prepare training data</a:t>
            </a:r>
          </a:p>
          <a:p>
            <a:pPr lvl="1"/>
            <a:r>
              <a:rPr lang="en-US" sz="2000" dirty="0" smtClean="0"/>
              <a:t>Data may be stored in unreadable format!</a:t>
            </a:r>
          </a:p>
          <a:p>
            <a:pPr lvl="1"/>
            <a:r>
              <a:rPr lang="en-US" sz="2000" dirty="0" smtClean="0"/>
              <a:t>Export to read _part files for 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O </a:t>
            </a:r>
          </a:p>
          <a:p>
            <a:r>
              <a:rPr lang="en-US" sz="2400" dirty="0" smtClean="0"/>
              <a:t>Launch H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O</a:t>
            </a:r>
          </a:p>
          <a:p>
            <a:r>
              <a:rPr lang="en-US" sz="2400" dirty="0" smtClean="0"/>
              <a:t>Build models</a:t>
            </a:r>
          </a:p>
          <a:p>
            <a:r>
              <a:rPr lang="en-US" sz="2400" dirty="0" smtClean="0"/>
              <a:t>Export models as POJOs</a:t>
            </a:r>
          </a:p>
        </p:txBody>
      </p:sp>
    </p:spTree>
    <p:extLst>
      <p:ext uri="{BB962C8B-B14F-4D97-AF65-F5344CB8AC3E}">
        <p14:creationId xmlns:p14="http://schemas.microsoft.com/office/powerpoint/2010/main" val="20419994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704562" y="1111035"/>
            <a:ext cx="2301626" cy="1671321"/>
          </a:xfrm>
          <a:prstGeom prst="round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UDF (SCORING)</a:t>
            </a:r>
            <a:endParaRPr lang="en-US" dirty="0"/>
          </a:p>
        </p:txBody>
      </p:sp>
      <p:sp>
        <p:nvSpPr>
          <p:cNvPr id="3" name="12-Point Star 2"/>
          <p:cNvSpPr/>
          <p:nvPr/>
        </p:nvSpPr>
        <p:spPr>
          <a:xfrm>
            <a:off x="667469" y="3303105"/>
            <a:ext cx="2391798" cy="1604789"/>
          </a:xfrm>
          <a:prstGeom prst="star12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Hive UDF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</a:t>
            </a:r>
            <a:r>
              <a:rPr lang="en-US" sz="2000" baseline="-25000" dirty="0" smtClean="0">
                <a:solidFill>
                  <a:schemeClr val="tx1"/>
                </a:solidFill>
              </a:rPr>
              <a:t>2</a:t>
            </a:r>
            <a:r>
              <a:rPr lang="en-US" sz="2000" dirty="0" smtClean="0">
                <a:solidFill>
                  <a:schemeClr val="tx1"/>
                </a:solidFill>
              </a:rPr>
              <a:t>O POJO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863368" y="2375647"/>
            <a:ext cx="0" cy="92745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Document 4"/>
          <p:cNvSpPr/>
          <p:nvPr/>
        </p:nvSpPr>
        <p:spPr>
          <a:xfrm>
            <a:off x="862823" y="1506139"/>
            <a:ext cx="2001090" cy="927287"/>
          </a:xfrm>
          <a:prstGeom prst="flowChartDocumen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effectLst/>
              </a:rPr>
              <a:t>Scoring Data</a:t>
            </a:r>
            <a:endParaRPr lang="en-US" sz="2000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17112" y="1154698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HIVE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245609" y="841366"/>
            <a:ext cx="5808743" cy="410731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Courier New"/>
              <a:buChar char="o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Create Hive UDF </a:t>
            </a:r>
          </a:p>
          <a:p>
            <a:pPr lvl="1"/>
            <a:r>
              <a:rPr lang="en-US" sz="2000" dirty="0" smtClean="0"/>
              <a:t>Extend </a:t>
            </a:r>
            <a:r>
              <a:rPr lang="en-US" sz="2000" dirty="0" err="1" smtClean="0"/>
              <a:t>GenerUDF</a:t>
            </a:r>
            <a:r>
              <a:rPr lang="en-US" sz="2000" dirty="0" smtClean="0"/>
              <a:t> class</a:t>
            </a:r>
          </a:p>
          <a:p>
            <a:pPr lvl="1"/>
            <a:r>
              <a:rPr lang="en-US" sz="2000" dirty="0" smtClean="0"/>
              <a:t>initialize(): initialize </a:t>
            </a:r>
            <a:r>
              <a:rPr lang="en-US" sz="2000" dirty="0"/>
              <a:t>H</a:t>
            </a:r>
            <a:r>
              <a:rPr lang="en-US" sz="2000" baseline="-25000" dirty="0"/>
              <a:t>2</a:t>
            </a:r>
            <a:r>
              <a:rPr lang="en-US" sz="2000" dirty="0"/>
              <a:t>O models 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/>
              <a:t>e</a:t>
            </a:r>
            <a:r>
              <a:rPr lang="en-US" sz="2000" dirty="0" smtClean="0"/>
              <a:t>valuate(): loop through models &amp; score</a:t>
            </a:r>
          </a:p>
          <a:p>
            <a:pPr lvl="1"/>
            <a:r>
              <a:rPr lang="en-US" sz="2000" dirty="0" smtClean="0"/>
              <a:t>Build JAR file</a:t>
            </a:r>
          </a:p>
          <a:p>
            <a:r>
              <a:rPr lang="en-US" sz="2400" dirty="0" smtClean="0"/>
              <a:t>Hive</a:t>
            </a:r>
          </a:p>
          <a:p>
            <a:pPr lvl="1"/>
            <a:r>
              <a:rPr lang="en-US" sz="2000" dirty="0" smtClean="0"/>
              <a:t>Load JARs, define UDF, set columns</a:t>
            </a:r>
          </a:p>
          <a:p>
            <a:pPr lvl="2"/>
            <a:r>
              <a:rPr lang="en-US" sz="1600" dirty="0" smtClean="0"/>
              <a:t>ADD </a:t>
            </a:r>
            <a:r>
              <a:rPr lang="en-US" sz="1600" dirty="0"/>
              <a:t>JAR </a:t>
            </a:r>
            <a:r>
              <a:rPr lang="en-US" sz="1600" dirty="0" err="1"/>
              <a:t>localjars</a:t>
            </a:r>
            <a:r>
              <a:rPr lang="en-US" sz="1600" dirty="0"/>
              <a:t>/h2o-genmodel.jar;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ADD </a:t>
            </a:r>
            <a:r>
              <a:rPr lang="en-US" sz="1600" dirty="0"/>
              <a:t>JAR target/ScoreData-1.0-SNAPSHOT.jar</a:t>
            </a:r>
            <a:r>
              <a:rPr lang="en-US" sz="1600" dirty="0" smtClean="0"/>
              <a:t>;</a:t>
            </a:r>
          </a:p>
          <a:p>
            <a:pPr lvl="2"/>
            <a:r>
              <a:rPr lang="en-US" sz="1600" dirty="0" smtClean="0"/>
              <a:t>CREATE </a:t>
            </a:r>
            <a:r>
              <a:rPr lang="en-US" sz="1600" dirty="0"/>
              <a:t>TEMPORARY FUNCTION </a:t>
            </a:r>
            <a:r>
              <a:rPr lang="en-US" sz="1600" dirty="0" err="1" smtClean="0"/>
              <a:t>fn</a:t>
            </a:r>
            <a:r>
              <a:rPr lang="en-US" sz="1600" dirty="0" smtClean="0"/>
              <a:t> AS </a:t>
            </a:r>
            <a:r>
              <a:rPr lang="is-IS" sz="1600" dirty="0" smtClean="0"/>
              <a:t>…</a:t>
            </a:r>
          </a:p>
          <a:p>
            <a:pPr lvl="2"/>
            <a:r>
              <a:rPr lang="en-US" sz="1600" dirty="0"/>
              <a:t>set </a:t>
            </a:r>
            <a:r>
              <a:rPr lang="en-US" sz="1600" dirty="0" err="1" smtClean="0"/>
              <a:t>hivevar:scoredatacolnames</a:t>
            </a:r>
            <a:r>
              <a:rPr lang="en-US" sz="1600" dirty="0" smtClean="0"/>
              <a:t>=C1,C2</a:t>
            </a:r>
            <a:r>
              <a:rPr lang="is-IS" sz="1600" dirty="0" smtClean="0"/>
              <a:t>…</a:t>
            </a:r>
          </a:p>
          <a:p>
            <a:pPr lvl="1"/>
            <a:r>
              <a:rPr lang="is-IS" sz="2100" dirty="0" smtClean="0"/>
              <a:t>Score!</a:t>
            </a:r>
          </a:p>
          <a:p>
            <a:pPr lvl="2"/>
            <a:r>
              <a:rPr lang="en-US" sz="1600" dirty="0"/>
              <a:t>select </a:t>
            </a:r>
            <a:r>
              <a:rPr lang="en-US" sz="1600" dirty="0" err="1"/>
              <a:t>fn</a:t>
            </a:r>
            <a:r>
              <a:rPr lang="en-US" sz="1600" dirty="0"/>
              <a:t>(${</a:t>
            </a:r>
            <a:r>
              <a:rPr lang="en-US" sz="1600" dirty="0" err="1"/>
              <a:t>scoredatacolnames</a:t>
            </a:r>
            <a:r>
              <a:rPr lang="en-US" sz="1600" dirty="0"/>
              <a:t>}) from </a:t>
            </a:r>
            <a:r>
              <a:rPr lang="en-US" sz="1600" dirty="0" smtClean="0"/>
              <a:t>TABLE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463931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JOURNALS.AI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Driven by R</a:t>
            </a:r>
          </a:p>
          <a:p>
            <a:r>
              <a:rPr lang="en-US" dirty="0" smtClean="0"/>
              <a:t>Training &amp; scoring on bare metal servers</a:t>
            </a:r>
          </a:p>
          <a:p>
            <a:r>
              <a:rPr lang="en-US" dirty="0" smtClean="0"/>
              <a:t>Scores pre-calculated and stored in a database (e.g. MS SQL, SQLite)</a:t>
            </a:r>
          </a:p>
          <a:p>
            <a:r>
              <a:rPr lang="en-US" dirty="0" smtClean="0"/>
              <a:t>Application with domain-specific UI built on top of the database</a:t>
            </a:r>
          </a:p>
          <a:p>
            <a:r>
              <a:rPr lang="en-US" dirty="0" smtClean="0"/>
              <a:t>Flexible deployment (laptop, server, cloud, etc.)</a:t>
            </a:r>
          </a:p>
        </p:txBody>
      </p:sp>
    </p:spTree>
    <p:extLst>
      <p:ext uri="{BB962C8B-B14F-4D97-AF65-F5344CB8AC3E}">
        <p14:creationId xmlns:p14="http://schemas.microsoft.com/office/powerpoint/2010/main" val="31711745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JOURNALS.AI PRODUCTIONIZED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0361" y="635174"/>
            <a:ext cx="153699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n-lt"/>
              </a:rPr>
              <a:t>Training</a:t>
            </a:r>
            <a:endParaRPr lang="en-US" sz="3200" dirty="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8200" y="2194863"/>
            <a:ext cx="3492599" cy="44214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Feature Engineering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Document 11"/>
          <p:cNvSpPr/>
          <p:nvPr/>
        </p:nvSpPr>
        <p:spPr>
          <a:xfrm>
            <a:off x="1743650" y="1388464"/>
            <a:ext cx="901700" cy="531477"/>
          </a:xfrm>
          <a:prstGeom prst="flowChartDocumen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effectLst/>
              </a:rPr>
              <a:t>Data</a:t>
            </a:r>
            <a:endParaRPr lang="en-US" sz="2000" dirty="0">
              <a:solidFill>
                <a:schemeClr val="tx1"/>
              </a:solidFill>
              <a:effectLst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07154" y="654049"/>
            <a:ext cx="299974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n-lt"/>
              </a:rPr>
              <a:t>App Deployment</a:t>
            </a:r>
            <a:endParaRPr lang="en-US" sz="3200" dirty="0">
              <a:latin typeface="+mn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7200" y="2981411"/>
            <a:ext cx="3478231" cy="44127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Build Model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112139" y="2454026"/>
            <a:ext cx="3574662" cy="55396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Interact with Application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4553176" y="808146"/>
            <a:ext cx="0" cy="26628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2"/>
          </p:cNvCxnSpPr>
          <p:nvPr/>
        </p:nvCxnSpPr>
        <p:spPr>
          <a:xfrm>
            <a:off x="2194500" y="2637004"/>
            <a:ext cx="0" cy="333663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2" idx="2"/>
            <a:endCxn id="10" idx="0"/>
          </p:cNvCxnSpPr>
          <p:nvPr/>
        </p:nvCxnSpPr>
        <p:spPr>
          <a:xfrm>
            <a:off x="2194500" y="1884804"/>
            <a:ext cx="0" cy="31005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811543" y="1990235"/>
            <a:ext cx="1831" cy="46379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824136" y="3007996"/>
            <a:ext cx="0" cy="46297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ight Arrow 72"/>
          <p:cNvSpPr/>
          <p:nvPr/>
        </p:nvSpPr>
        <p:spPr>
          <a:xfrm>
            <a:off x="3141660" y="3947546"/>
            <a:ext cx="2971380" cy="19631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3689279" y="3600270"/>
            <a:ext cx="1727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Export </a:t>
            </a:r>
            <a:r>
              <a:rPr lang="en-US" sz="1800" dirty="0" smtClean="0">
                <a:latin typeface="+mn-lt"/>
              </a:rPr>
              <a:t>Database</a:t>
            </a:r>
            <a:endParaRPr lang="en-US" sz="18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4390" y="3470968"/>
            <a:ext cx="140916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n-lt"/>
              </a:rPr>
              <a:t>Scoring</a:t>
            </a:r>
            <a:endParaRPr lang="en-US" sz="3200" dirty="0">
              <a:latin typeface="+mn-lt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835" y="1389102"/>
            <a:ext cx="440655" cy="440655"/>
          </a:xfrm>
          <a:prstGeom prst="rect">
            <a:avLst/>
          </a:prstGeom>
        </p:spPr>
      </p:pic>
      <p:sp>
        <p:nvSpPr>
          <p:cNvPr id="21" name="Magnetic Disk 20"/>
          <p:cNvSpPr/>
          <p:nvPr/>
        </p:nvSpPr>
        <p:spPr>
          <a:xfrm>
            <a:off x="6235752" y="3481877"/>
            <a:ext cx="1323774" cy="898764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Database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7034371" y="3007998"/>
            <a:ext cx="0" cy="46297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12-Point Star 46"/>
          <p:cNvSpPr/>
          <p:nvPr/>
        </p:nvSpPr>
        <p:spPr>
          <a:xfrm>
            <a:off x="1268863" y="3965675"/>
            <a:ext cx="1872797" cy="980444"/>
          </a:xfrm>
          <a:prstGeom prst="star12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Use Model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24" idx="2"/>
            <a:endCxn id="47" idx="10"/>
          </p:cNvCxnSpPr>
          <p:nvPr/>
        </p:nvCxnSpPr>
        <p:spPr>
          <a:xfrm>
            <a:off x="2196316" y="3422683"/>
            <a:ext cx="8946" cy="54299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7034371" y="1986356"/>
            <a:ext cx="0" cy="46297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65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6-07-19 at 8.50.2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53" y="0"/>
            <a:ext cx="701831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0477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Thanks for attending!</a:t>
            </a:r>
          </a:p>
          <a:p>
            <a:endParaRPr lang="en-US" dirty="0" smtClean="0"/>
          </a:p>
          <a:p>
            <a:r>
              <a:rPr lang="en-US" dirty="0" smtClean="0"/>
              <a:t>Slides in </a:t>
            </a:r>
            <a:r>
              <a:rPr lang="en-US" dirty="0" err="1" smtClean="0"/>
              <a:t>github</a:t>
            </a:r>
            <a:r>
              <a:rPr lang="en-US" dirty="0" smtClean="0"/>
              <a:t>:  </a:t>
            </a:r>
          </a:p>
          <a:p>
            <a:pPr lvl="1"/>
            <a:r>
              <a:rPr lang="en-US" dirty="0" smtClean="0"/>
              <a:t>h2oai/h2o-meetups/tree/master/2016_07_19_H2O_Open_Tour_NYC_Prod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Send follow up questions to:</a:t>
            </a:r>
          </a:p>
          <a:p>
            <a:endParaRPr lang="en-US" sz="800" dirty="0" smtClean="0"/>
          </a:p>
          <a:p>
            <a:pPr marL="0" indent="0" algn="ctr">
              <a:buNone/>
            </a:pPr>
            <a:r>
              <a:rPr lang="en-US" dirty="0" smtClean="0"/>
              <a:t>Tom Kraljevic</a:t>
            </a:r>
          </a:p>
          <a:p>
            <a:pPr marL="0" indent="0" algn="ctr">
              <a:buNone/>
            </a:pPr>
            <a:r>
              <a:rPr lang="en-US" dirty="0" smtClean="0"/>
              <a:t>tomk@h2o.ai</a:t>
            </a:r>
          </a:p>
          <a:p>
            <a:pPr marL="0" indent="0" algn="ctr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046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51711"/>
            <a:ext cx="7772400" cy="5303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637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</a:t>
            </a:r>
          </a:p>
          <a:p>
            <a:r>
              <a:rPr lang="en-US" dirty="0" err="1" smtClean="0"/>
              <a:t>Productionizing</a:t>
            </a:r>
            <a:r>
              <a:rPr lang="en-US" dirty="0" smtClean="0"/>
              <a:t> Model Building</a:t>
            </a:r>
          </a:p>
          <a:p>
            <a:pPr lvl="1"/>
            <a:r>
              <a:rPr lang="en-US" dirty="0" smtClean="0"/>
              <a:t>Training</a:t>
            </a:r>
          </a:p>
          <a:p>
            <a:r>
              <a:rPr lang="en-US" dirty="0" err="1" smtClean="0"/>
              <a:t>Productionizing</a:t>
            </a:r>
            <a:r>
              <a:rPr lang="en-US" dirty="0" smtClean="0"/>
              <a:t> Model Use</a:t>
            </a:r>
          </a:p>
          <a:p>
            <a:pPr lvl="1"/>
            <a:r>
              <a:rPr lang="en-US" dirty="0" smtClean="0"/>
              <a:t>Scoring aka Predicting</a:t>
            </a:r>
          </a:p>
          <a:p>
            <a:r>
              <a:rPr lang="en-US" dirty="0" smtClean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4481155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model in production to make predictions, it needs access to the same features that were trained on</a:t>
            </a:r>
          </a:p>
          <a:p>
            <a:r>
              <a:rPr lang="en-US" dirty="0" smtClean="0"/>
              <a:t>Often there is a need to build the same features in both training and production environments</a:t>
            </a:r>
          </a:p>
        </p:txBody>
      </p:sp>
    </p:spTree>
    <p:extLst>
      <p:ext uri="{BB962C8B-B14F-4D97-AF65-F5344CB8AC3E}">
        <p14:creationId xmlns:p14="http://schemas.microsoft.com/office/powerpoint/2010/main" val="3202273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 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Language:  R / Python / Java / Scala</a:t>
            </a:r>
          </a:p>
          <a:p>
            <a:r>
              <a:rPr lang="en-US" dirty="0" smtClean="0"/>
              <a:t>Code re-use for train and prod:  Yes / No</a:t>
            </a:r>
          </a:p>
          <a:p>
            <a:r>
              <a:rPr lang="en-US" dirty="0" smtClean="0"/>
              <a:t>Prod is batch / interactive</a:t>
            </a:r>
          </a:p>
          <a:p>
            <a:r>
              <a:rPr lang="en-US" dirty="0" smtClean="0"/>
              <a:t>Latency SLA</a:t>
            </a:r>
          </a:p>
          <a:p>
            <a:r>
              <a:rPr lang="en-US" dirty="0" smtClean="0"/>
              <a:t>Throughput SLA</a:t>
            </a:r>
          </a:p>
          <a:p>
            <a:r>
              <a:rPr lang="en-US" dirty="0" smtClean="0"/>
              <a:t>Live lookups:  Yes / 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923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 RECIPIES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Think like a pipeline</a:t>
            </a:r>
          </a:p>
          <a:p>
            <a:r>
              <a:rPr lang="en-US" dirty="0" smtClean="0"/>
              <a:t>Function call to transform a row</a:t>
            </a:r>
          </a:p>
          <a:p>
            <a:pPr lvl="1"/>
            <a:r>
              <a:rPr lang="en-US" dirty="0" smtClean="0"/>
              <a:t>Column Name/Value map in -&gt; map out</a:t>
            </a:r>
          </a:p>
          <a:p>
            <a:r>
              <a:rPr lang="en-US" dirty="0" smtClean="0"/>
              <a:t>Transformation </a:t>
            </a:r>
            <a:r>
              <a:rPr lang="en-US" dirty="0" err="1" smtClean="0"/>
              <a:t>microservice</a:t>
            </a:r>
            <a:endParaRPr lang="en-US" dirty="0" smtClean="0"/>
          </a:p>
          <a:p>
            <a:r>
              <a:rPr lang="en-US" dirty="0" smtClean="0"/>
              <a:t>Storm feature engineering bolt</a:t>
            </a:r>
          </a:p>
          <a:p>
            <a:r>
              <a:rPr lang="en-US" dirty="0" err="1"/>
              <a:t>Jython</a:t>
            </a:r>
            <a:endParaRPr lang="en-US" dirty="0"/>
          </a:p>
          <a:p>
            <a:r>
              <a:rPr lang="en-US" dirty="0" smtClean="0"/>
              <a:t>Live Python interpreter</a:t>
            </a:r>
          </a:p>
        </p:txBody>
      </p:sp>
    </p:spTree>
    <p:extLst>
      <p:ext uri="{BB962C8B-B14F-4D97-AF65-F5344CB8AC3E}">
        <p14:creationId xmlns:p14="http://schemas.microsoft.com/office/powerpoint/2010/main" val="623756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lookup</a:t>
            </a:r>
          </a:p>
          <a:p>
            <a:r>
              <a:rPr lang="en-US" dirty="0" smtClean="0"/>
              <a:t>Imputation</a:t>
            </a:r>
          </a:p>
          <a:p>
            <a:r>
              <a:rPr lang="en-US" dirty="0" smtClean="0"/>
              <a:t>Sanity checks (e.g. age is positive)</a:t>
            </a:r>
          </a:p>
          <a:p>
            <a:r>
              <a:rPr lang="en-US" dirty="0" smtClean="0"/>
              <a:t>Unknown categorical level check</a:t>
            </a:r>
          </a:p>
          <a:p>
            <a:r>
              <a:rPr lang="en-US" dirty="0" smtClean="0"/>
              <a:t>Creating new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635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67" y="-452957"/>
            <a:ext cx="4723823" cy="637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570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TYPICAL DEPLOYMENT APPROACH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42254" y="635174"/>
            <a:ext cx="153699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n-lt"/>
              </a:rPr>
              <a:t>Training</a:t>
            </a:r>
            <a:endParaRPr lang="en-US" sz="3200" dirty="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64454" y="2313257"/>
            <a:ext cx="1872797" cy="69473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Feature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Engineering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Document 11"/>
          <p:cNvSpPr/>
          <p:nvPr/>
        </p:nvSpPr>
        <p:spPr>
          <a:xfrm>
            <a:off x="1743650" y="1304925"/>
            <a:ext cx="901700" cy="733410"/>
          </a:xfrm>
          <a:prstGeom prst="flowChartDocumen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effectLst/>
              </a:rPr>
              <a:t>Data</a:t>
            </a:r>
            <a:endParaRPr lang="en-US" sz="2000" dirty="0">
              <a:solidFill>
                <a:schemeClr val="tx1"/>
              </a:solidFill>
              <a:effectLst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47742" y="635174"/>
            <a:ext cx="140916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n-lt"/>
              </a:rPr>
              <a:t>Scoring</a:t>
            </a:r>
            <a:endParaRPr lang="en-US" sz="3200" dirty="0">
              <a:latin typeface="+mn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64454" y="3343387"/>
            <a:ext cx="1872797" cy="73774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Build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Model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Document 24"/>
          <p:cNvSpPr/>
          <p:nvPr/>
        </p:nvSpPr>
        <p:spPr>
          <a:xfrm>
            <a:off x="6446789" y="1693254"/>
            <a:ext cx="901700" cy="318005"/>
          </a:xfrm>
          <a:prstGeom prst="flowChartDocumen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effectLst/>
              </a:rPr>
              <a:t>Data</a:t>
            </a:r>
            <a:endParaRPr lang="en-US" sz="2000" dirty="0">
              <a:solidFill>
                <a:schemeClr val="tx1"/>
              </a:solidFill>
              <a:effectLst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61241" y="2313258"/>
            <a:ext cx="1872797" cy="69473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Feature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Engineering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8" name="12-Point Star 27"/>
          <p:cNvSpPr/>
          <p:nvPr/>
        </p:nvSpPr>
        <p:spPr>
          <a:xfrm>
            <a:off x="5963308" y="3320440"/>
            <a:ext cx="1872797" cy="980444"/>
          </a:xfrm>
          <a:prstGeom prst="star12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Use Model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4553176" y="808146"/>
            <a:ext cx="0" cy="2472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2"/>
            <a:endCxn id="24" idx="0"/>
          </p:cNvCxnSpPr>
          <p:nvPr/>
        </p:nvCxnSpPr>
        <p:spPr>
          <a:xfrm>
            <a:off x="2200852" y="3007994"/>
            <a:ext cx="0" cy="335393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2" idx="2"/>
            <a:endCxn id="10" idx="0"/>
          </p:cNvCxnSpPr>
          <p:nvPr/>
        </p:nvCxnSpPr>
        <p:spPr>
          <a:xfrm>
            <a:off x="2194500" y="1989849"/>
            <a:ext cx="6352" cy="32340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5" idx="2"/>
            <a:endCxn id="26" idx="0"/>
          </p:cNvCxnSpPr>
          <p:nvPr/>
        </p:nvCxnSpPr>
        <p:spPr>
          <a:xfrm>
            <a:off x="6897639" y="1990235"/>
            <a:ext cx="0" cy="323023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6" idx="2"/>
            <a:endCxn id="28" idx="10"/>
          </p:cNvCxnSpPr>
          <p:nvPr/>
        </p:nvCxnSpPr>
        <p:spPr>
          <a:xfrm>
            <a:off x="6897640" y="3007996"/>
            <a:ext cx="2067" cy="31244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5963308" y="4571393"/>
            <a:ext cx="1872797" cy="388223"/>
          </a:xfrm>
          <a:prstGeom prst="round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Prediction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3" name="Right Arrow 72"/>
          <p:cNvSpPr/>
          <p:nvPr/>
        </p:nvSpPr>
        <p:spPr>
          <a:xfrm>
            <a:off x="3476710" y="3761712"/>
            <a:ext cx="2219448" cy="2039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3840255" y="3444265"/>
            <a:ext cx="145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Export Model</a:t>
            </a:r>
            <a:endParaRPr lang="en-US" sz="1800" dirty="0">
              <a:latin typeface="+mn-lt"/>
            </a:endParaRPr>
          </a:p>
        </p:txBody>
      </p:sp>
      <p:cxnSp>
        <p:nvCxnSpPr>
          <p:cNvPr id="22" name="Straight Arrow Connector 21"/>
          <p:cNvCxnSpPr>
            <a:endCxn id="65" idx="0"/>
          </p:cNvCxnSpPr>
          <p:nvPr/>
        </p:nvCxnSpPr>
        <p:spPr>
          <a:xfrm flipH="1">
            <a:off x="6899707" y="4309766"/>
            <a:ext cx="670" cy="26162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537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51711"/>
            <a:ext cx="7772400" cy="5303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PRODUCTIONIZING MODEL BUILDING (TRAINING)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698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H2O TRAINING 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Where </a:t>
            </a:r>
            <a:r>
              <a:rPr lang="en-US" dirty="0" smtClean="0"/>
              <a:t>does the data live?</a:t>
            </a:r>
            <a:endParaRPr lang="en-US" dirty="0"/>
          </a:p>
          <a:p>
            <a:pPr lvl="1"/>
            <a:r>
              <a:rPr lang="en-US" dirty="0"/>
              <a:t>Hadoop</a:t>
            </a:r>
          </a:p>
          <a:p>
            <a:pPr lvl="2"/>
            <a:r>
              <a:rPr lang="en-US" dirty="0"/>
              <a:t>HDFS, Hive</a:t>
            </a:r>
          </a:p>
          <a:p>
            <a:pPr lvl="1"/>
            <a:r>
              <a:rPr lang="en-US" dirty="0"/>
              <a:t>S3 / AWS</a:t>
            </a:r>
          </a:p>
          <a:p>
            <a:pPr lvl="1"/>
            <a:r>
              <a:rPr lang="en-US" dirty="0"/>
              <a:t>Database</a:t>
            </a:r>
          </a:p>
          <a:p>
            <a:pPr lvl="1"/>
            <a:r>
              <a:rPr lang="en-US" dirty="0"/>
              <a:t>Local drive (laptop, desktop, server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How big is the data?</a:t>
            </a:r>
          </a:p>
          <a:p>
            <a:pPr lvl="1"/>
            <a:r>
              <a:rPr lang="en-US" dirty="0"/>
              <a:t>Fits </a:t>
            </a:r>
            <a:r>
              <a:rPr lang="en-US" dirty="0" smtClean="0"/>
              <a:t>in memory of one host?  (Or not)</a:t>
            </a:r>
          </a:p>
          <a:p>
            <a:pPr lvl="1"/>
            <a:r>
              <a:rPr lang="en-US" dirty="0" smtClean="0"/>
              <a:t>“Too small”?</a:t>
            </a:r>
          </a:p>
          <a:p>
            <a:pPr lvl="1"/>
            <a:endParaRPr lang="en-US" dirty="0"/>
          </a:p>
          <a:p>
            <a:r>
              <a:rPr lang="en-US" dirty="0"/>
              <a:t>How often should models be re-trained?</a:t>
            </a:r>
          </a:p>
          <a:p>
            <a:pPr lvl="1"/>
            <a:r>
              <a:rPr lang="en-US" dirty="0"/>
              <a:t>Daily?  Weekly?  Monthly?  Quarterly?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Where will model training happen?</a:t>
            </a:r>
          </a:p>
          <a:p>
            <a:pPr lvl="1"/>
            <a:r>
              <a:rPr lang="en-US" dirty="0"/>
              <a:t>Hadoop YARN job</a:t>
            </a:r>
          </a:p>
          <a:p>
            <a:pPr lvl="1"/>
            <a:r>
              <a:rPr lang="en-US" dirty="0"/>
              <a:t>EC2 instances</a:t>
            </a:r>
          </a:p>
          <a:p>
            <a:pPr lvl="1"/>
            <a:r>
              <a:rPr lang="en-US" dirty="0"/>
              <a:t>Bare metal cluster</a:t>
            </a:r>
          </a:p>
          <a:p>
            <a:pPr lvl="1"/>
            <a:r>
              <a:rPr lang="en-US" dirty="0"/>
              <a:t>A really big server</a:t>
            </a:r>
          </a:p>
          <a:p>
            <a:pPr lvl="1"/>
            <a:r>
              <a:rPr lang="en-US" dirty="0"/>
              <a:t>Laptop</a:t>
            </a:r>
          </a:p>
          <a:p>
            <a:pPr lvl="1"/>
            <a:endParaRPr lang="en-US" dirty="0"/>
          </a:p>
          <a:p>
            <a:r>
              <a:rPr lang="en-US" dirty="0" smtClean="0"/>
              <a:t>Resource requirements (how many nodes?)</a:t>
            </a:r>
          </a:p>
          <a:p>
            <a:pPr lvl="1"/>
            <a:r>
              <a:rPr lang="en-US" dirty="0" smtClean="0"/>
              <a:t>CPUs</a:t>
            </a:r>
          </a:p>
          <a:p>
            <a:pPr lvl="1"/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Time to build a model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920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H2O TRAINING SIZING BEST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For a novice getting started with a decent sized dataset:</a:t>
            </a:r>
          </a:p>
          <a:p>
            <a:pPr lvl="1"/>
            <a:r>
              <a:rPr lang="en-US" dirty="0" smtClean="0"/>
              <a:t>Size total cluster memory to 4x on-disk data size (data for model training, not “total data”)</a:t>
            </a:r>
          </a:p>
          <a:p>
            <a:pPr lvl="1"/>
            <a:r>
              <a:rPr lang="en-US" dirty="0"/>
              <a:t>Use nodes </a:t>
            </a:r>
            <a:r>
              <a:rPr lang="en-US" dirty="0" smtClean="0"/>
              <a:t>of at least 10 GB, preferably larger</a:t>
            </a:r>
            <a:endParaRPr lang="en-US" dirty="0"/>
          </a:p>
          <a:p>
            <a:pPr lvl="1"/>
            <a:r>
              <a:rPr lang="en-US" dirty="0" smtClean="0"/>
              <a:t>Use a small number of big nodes</a:t>
            </a:r>
            <a:endParaRPr lang="en-US" dirty="0"/>
          </a:p>
          <a:p>
            <a:pPr lvl="2"/>
            <a:r>
              <a:rPr lang="en-US" dirty="0" smtClean="0"/>
              <a:t>e.g.  8 nodes x 30 GB each</a:t>
            </a:r>
          </a:p>
          <a:p>
            <a:pPr lvl="2"/>
            <a:r>
              <a:rPr lang="en-US" dirty="0" smtClean="0"/>
              <a:t>For a YARN environment, you will have to adjust default settings to start big containers</a:t>
            </a:r>
          </a:p>
          <a:p>
            <a:pPr lvl="1"/>
            <a:r>
              <a:rPr lang="en-US" b="1" i="1" u="sng" dirty="0" smtClean="0"/>
              <a:t>Definitely DO NOT use 200 nodes x 1 GB each</a:t>
            </a:r>
          </a:p>
          <a:p>
            <a:pPr lvl="2"/>
            <a:r>
              <a:rPr lang="en-US" dirty="0" smtClean="0"/>
              <a:t>Caution:  Hadoop MapReduce veterans often start this way!</a:t>
            </a:r>
          </a:p>
          <a:p>
            <a:pPr lvl="2"/>
            <a:r>
              <a:rPr lang="en-US" dirty="0" smtClean="0"/>
              <a:t>1 GB is way too small for </a:t>
            </a:r>
            <a:r>
              <a:rPr lang="en-US" i="1" dirty="0" smtClean="0"/>
              <a:t>any</a:t>
            </a:r>
            <a:r>
              <a:rPr lang="en-US" dirty="0" smtClean="0"/>
              <a:t> workload!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6866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H2O TRAINING SIZING BEST PRACTICE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99256" y="1985009"/>
            <a:ext cx="626105" cy="6261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59998" y="1985009"/>
            <a:ext cx="626105" cy="6261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38503" y="1985009"/>
            <a:ext cx="626105" cy="6261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17008" y="1985009"/>
            <a:ext cx="626105" cy="6261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39426" y="1258120"/>
            <a:ext cx="189466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Start</a:t>
            </a:r>
          </a:p>
          <a:p>
            <a:r>
              <a:rPr lang="en-US" sz="3200" dirty="0" smtClean="0"/>
              <a:t>With This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6687098" y="1207921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Raw data CSV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4455198" y="1089396"/>
            <a:ext cx="626105" cy="626146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687098" y="2097481"/>
            <a:ext cx="1524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H2O Nodes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3345880" y="4144636"/>
            <a:ext cx="45719" cy="6261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86049" y="3417747"/>
            <a:ext cx="15758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For the</a:t>
            </a:r>
          </a:p>
          <a:p>
            <a:r>
              <a:rPr lang="en-US" sz="3200" dirty="0" smtClean="0"/>
              <a:t>Experts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6733721" y="3394194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Raw data CSV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4501821" y="3275669"/>
            <a:ext cx="626105" cy="626146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733721" y="4257108"/>
            <a:ext cx="1524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H2O Nodes</a:t>
            </a:r>
            <a:endParaRPr lang="en-US" sz="20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1101232" y="2895370"/>
            <a:ext cx="72201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442884" y="4144636"/>
            <a:ext cx="45719" cy="6261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549565" y="4144636"/>
            <a:ext cx="45719" cy="6261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646569" y="4144636"/>
            <a:ext cx="45719" cy="6261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746888" y="4144636"/>
            <a:ext cx="45719" cy="6261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843892" y="4144636"/>
            <a:ext cx="45719" cy="6261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950573" y="4144636"/>
            <a:ext cx="45719" cy="6261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047577" y="4144636"/>
            <a:ext cx="45719" cy="6261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139015" y="4144636"/>
            <a:ext cx="45719" cy="6261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236019" y="4144636"/>
            <a:ext cx="45719" cy="6261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342700" y="4144636"/>
            <a:ext cx="45719" cy="6261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439704" y="4144636"/>
            <a:ext cx="45719" cy="6261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540023" y="4144636"/>
            <a:ext cx="45719" cy="6261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637027" y="4144636"/>
            <a:ext cx="45719" cy="6261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743708" y="4144636"/>
            <a:ext cx="45719" cy="6261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840712" y="4144636"/>
            <a:ext cx="45719" cy="6261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929931" y="4144636"/>
            <a:ext cx="45719" cy="6261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026935" y="4144636"/>
            <a:ext cx="45719" cy="6261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133616" y="4144636"/>
            <a:ext cx="45719" cy="6261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230620" y="4144636"/>
            <a:ext cx="45719" cy="6261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330939" y="4144636"/>
            <a:ext cx="45719" cy="6261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427943" y="4144636"/>
            <a:ext cx="45719" cy="6261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023755" y="4144636"/>
            <a:ext cx="45719" cy="6261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6124074" y="4144636"/>
            <a:ext cx="45719" cy="6261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6221078" y="4144636"/>
            <a:ext cx="45719" cy="6261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/>
          <p:nvPr/>
        </p:nvCxnSpPr>
        <p:spPr>
          <a:xfrm>
            <a:off x="5590365" y="4460412"/>
            <a:ext cx="334622" cy="0"/>
          </a:xfrm>
          <a:prstGeom prst="line">
            <a:avLst/>
          </a:prstGeom>
          <a:ln w="76200" cap="rnd" cmpd="sng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28983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1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BE91F"/>
      </a:accent3>
      <a:accent4>
        <a:srgbClr val="EB6615"/>
      </a:accent4>
      <a:accent5>
        <a:srgbClr val="C76402"/>
      </a:accent5>
      <a:accent6>
        <a:srgbClr val="B523B4"/>
      </a:accent6>
      <a:hlink>
        <a:srgbClr val="FF6B26"/>
      </a:hlink>
      <a:folHlink>
        <a:srgbClr val="DE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13281</TotalTime>
  <Words>2575</Words>
  <Application>Microsoft Macintosh PowerPoint</Application>
  <PresentationFormat>On-screen Show (16:9)</PresentationFormat>
  <Paragraphs>437</Paragraphs>
  <Slides>44</Slides>
  <Notes>0</Notes>
  <HiddenSlides>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Custom Design</vt:lpstr>
      <vt:lpstr>WAYS TO PRODUCTIONIZE H2O</vt:lpstr>
      <vt:lpstr>WHERE TO FIND THE SLIDES</vt:lpstr>
      <vt:lpstr>DEFINING “IN PRODUCTION”?</vt:lpstr>
      <vt:lpstr>OUTLINE</vt:lpstr>
      <vt:lpstr>TYPICAL DEPLOYMENT APPROACH</vt:lpstr>
      <vt:lpstr>PRODUCTIONIZING MODEL BUILDING (TRAINING)</vt:lpstr>
      <vt:lpstr>H2O TRAINING DIMENSIONS</vt:lpstr>
      <vt:lpstr>H2O TRAINING SIZING BEST PRACTICE</vt:lpstr>
      <vt:lpstr>H2O TRAINING SIZING BEST PRACTICE</vt:lpstr>
      <vt:lpstr>H2O USER PROVISIONING BEST PRACTICE</vt:lpstr>
      <vt:lpstr>H2O USER PROVISIONING BEST PRACTICE</vt:lpstr>
      <vt:lpstr>H2O MONITORING BEST PRACTICE</vt:lpstr>
      <vt:lpstr>H2O MONITORING BEST PRACTICE</vt:lpstr>
      <vt:lpstr>ADDITONAL YARN BEST PRACTICES</vt:lpstr>
      <vt:lpstr>PRODUCTIONIZING MODEL USE (SCORING AKA PREDICTING)</vt:lpstr>
      <vt:lpstr>HIGH-LEVEL H2O DIMENSIONS</vt:lpstr>
      <vt:lpstr>OTHER INDEPENDENT DIMENSIONS</vt:lpstr>
      <vt:lpstr>DATA ENVIRONMENTS</vt:lpstr>
      <vt:lpstr>MODEL ENVIRONMENTS</vt:lpstr>
      <vt:lpstr>KEY PARAMETERS</vt:lpstr>
      <vt:lpstr>EXAMPLE DESIGN PATTERNS</vt:lpstr>
      <vt:lpstr>WALKTHROUGH FOR 5 DESIGN PATTERNS</vt:lpstr>
      <vt:lpstr>PURE BATCH H2O DESIGN PATTERN</vt:lpstr>
      <vt:lpstr>PURE BATCH H2O DESIGN PATTERN</vt:lpstr>
      <vt:lpstr>STEAM DESIGN PATTERN</vt:lpstr>
      <vt:lpstr>STEAM DESIGN PATTERN (TRAINING)</vt:lpstr>
      <vt:lpstr>STEAM DESIGN PATTERN (SCORING)</vt:lpstr>
      <vt:lpstr>AWS LAMBDA DESIGN PATTERN</vt:lpstr>
      <vt:lpstr>MOTIVATION FOR AWS LAMDA</vt:lpstr>
      <vt:lpstr>AWS LAMBDA DESIGN PATTERN (SCORING)</vt:lpstr>
      <vt:lpstr>HIVE UDF DESIGN PATTERN</vt:lpstr>
      <vt:lpstr>HIVE UDF DEPLOYMENT</vt:lpstr>
      <vt:lpstr>HIVE UDF (TRAINING)</vt:lpstr>
      <vt:lpstr>HIVE UDF (SCORING)</vt:lpstr>
      <vt:lpstr>JOURNALS.AI DESIGN PATTERN</vt:lpstr>
      <vt:lpstr>JOURNALS.AI PRODUCTIONIZED</vt:lpstr>
      <vt:lpstr>PowerPoint Presentation</vt:lpstr>
      <vt:lpstr>Q &amp; A</vt:lpstr>
      <vt:lpstr>FEATURE ENGINEERING</vt:lpstr>
      <vt:lpstr>FEATURE ENGINEERING</vt:lpstr>
      <vt:lpstr>FEATURE ENGINEERING DIMENSIONS</vt:lpstr>
      <vt:lpstr>FEATURE ENGINEERING RECIPIES</vt:lpstr>
      <vt:lpstr>FEATURE ENGINEERING STEPS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Tom Kraljevic</cp:lastModifiedBy>
  <cp:revision>764</cp:revision>
  <cp:lastPrinted>2015-11-06T17:28:13Z</cp:lastPrinted>
  <dcterms:created xsi:type="dcterms:W3CDTF">2015-09-15T15:26:47Z</dcterms:created>
  <dcterms:modified xsi:type="dcterms:W3CDTF">2016-07-19T16:26:00Z</dcterms:modified>
</cp:coreProperties>
</file>