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23bd41a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23bd41a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9175" y="20120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Books Exchange n</a:t>
            </a:r>
            <a:r>
              <a:rPr baseline="-25000" i="1" lang="en" sz="600"/>
              <a:t>1</a:t>
            </a:r>
            <a:endParaRPr baseline="-25000" i="1" sz="600"/>
          </a:p>
        </p:txBody>
      </p:sp>
      <p:sp>
        <p:nvSpPr>
          <p:cNvPr id="55" name="Google Shape;55;p13"/>
          <p:cNvSpPr/>
          <p:nvPr/>
        </p:nvSpPr>
        <p:spPr>
          <a:xfrm>
            <a:off x="1416000" y="20120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Books Exchange n</a:t>
            </a:r>
            <a:r>
              <a:rPr baseline="-25000" i="1" lang="en" sz="600">
                <a:solidFill>
                  <a:schemeClr val="dk1"/>
                </a:solidFill>
              </a:rPr>
              <a:t>2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722850" y="20120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Books Exchange n</a:t>
            </a:r>
            <a:r>
              <a:rPr baseline="-25000" i="1" lang="en" sz="600">
                <a:solidFill>
                  <a:schemeClr val="dk1"/>
                </a:solidFill>
              </a:rPr>
              <a:t>i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599350" y="20120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Trades</a:t>
            </a:r>
            <a:r>
              <a:rPr lang="en" sz="600">
                <a:solidFill>
                  <a:schemeClr val="dk1"/>
                </a:solidFill>
              </a:rPr>
              <a:t> Exchange n</a:t>
            </a:r>
            <a:r>
              <a:rPr baseline="-25000" i="1" lang="en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80425" y="20120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Trades</a:t>
            </a:r>
            <a:r>
              <a:rPr lang="en" sz="600">
                <a:solidFill>
                  <a:schemeClr val="dk1"/>
                </a:solidFill>
              </a:rPr>
              <a:t> Exchange n</a:t>
            </a:r>
            <a:r>
              <a:rPr baseline="-25000" i="1" lang="en" sz="600">
                <a:solidFill>
                  <a:schemeClr val="dk1"/>
                </a:solidFill>
              </a:rPr>
              <a:t>2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133000" y="20120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Trades</a:t>
            </a:r>
            <a:r>
              <a:rPr lang="en" sz="600">
                <a:solidFill>
                  <a:schemeClr val="dk1"/>
                </a:solidFill>
              </a:rPr>
              <a:t> Exchange n</a:t>
            </a:r>
            <a:r>
              <a:rPr baseline="-25000" i="1" lang="en" sz="600">
                <a:solidFill>
                  <a:schemeClr val="dk1"/>
                </a:solidFill>
              </a:rPr>
              <a:t>i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06600" y="284000"/>
            <a:ext cx="291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+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27725" y="284000"/>
            <a:ext cx="327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...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542475" y="284000"/>
            <a:ext cx="291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+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332084" y="261125"/>
            <a:ext cx="1074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…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240875" y="1235600"/>
            <a:ext cx="1499400" cy="4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 (1s)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516575" y="1235600"/>
            <a:ext cx="1499400" cy="4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 </a:t>
            </a:r>
            <a:r>
              <a:rPr lang="en">
                <a:solidFill>
                  <a:schemeClr val="dk1"/>
                </a:solidFill>
              </a:rPr>
              <a:t>(1s)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042675" y="970825"/>
            <a:ext cx="1171500" cy="474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Limit</a:t>
            </a:r>
            <a:r>
              <a:rPr lang="en" sz="1100"/>
              <a:t> Orders snap (1-Min)</a:t>
            </a:r>
            <a:endParaRPr sz="1100"/>
          </a:p>
        </p:txBody>
      </p:sp>
      <p:sp>
        <p:nvSpPr>
          <p:cNvPr id="67" name="Google Shape;67;p13"/>
          <p:cNvSpPr/>
          <p:nvPr/>
        </p:nvSpPr>
        <p:spPr>
          <a:xfrm>
            <a:off x="4042675" y="1688013"/>
            <a:ext cx="1171500" cy="474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Trades</a:t>
            </a:r>
            <a:r>
              <a:rPr lang="en" sz="1100"/>
              <a:t> snap (1-Min)</a:t>
            </a:r>
            <a:endParaRPr sz="1100"/>
          </a:p>
        </p:txBody>
      </p:sp>
      <p:sp>
        <p:nvSpPr>
          <p:cNvPr id="68" name="Google Shape;68;p13"/>
          <p:cNvSpPr/>
          <p:nvPr/>
        </p:nvSpPr>
        <p:spPr>
          <a:xfrm>
            <a:off x="2852400" y="438255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OI Exchange n</a:t>
            </a:r>
            <a:r>
              <a:rPr baseline="-25000" i="1" lang="en" sz="700">
                <a:solidFill>
                  <a:schemeClr val="dk1"/>
                </a:solidFill>
              </a:rPr>
              <a:t>i</a:t>
            </a:r>
            <a:endParaRPr i="1" sz="7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534125" y="4382550"/>
            <a:ext cx="971700" cy="434400"/>
          </a:xfrm>
          <a:prstGeom prst="roundRect">
            <a:avLst>
              <a:gd fmla="val 2022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OI Exchange n</a:t>
            </a:r>
            <a:r>
              <a:rPr baseline="-25000" i="1" lang="en" sz="700">
                <a:solidFill>
                  <a:schemeClr val="dk1"/>
                </a:solidFill>
              </a:rPr>
              <a:t>2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98725" y="4382550"/>
            <a:ext cx="971700" cy="434400"/>
          </a:xfrm>
          <a:prstGeom prst="roundRect">
            <a:avLst>
              <a:gd fmla="val 61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OI Exchange </a:t>
            </a:r>
            <a:r>
              <a:rPr lang="en" sz="700">
                <a:solidFill>
                  <a:schemeClr val="dk1"/>
                </a:solidFill>
              </a:rPr>
              <a:t>n</a:t>
            </a:r>
            <a:r>
              <a:rPr baseline="-25000" i="1" lang="en" sz="700">
                <a:solidFill>
                  <a:schemeClr val="dk1"/>
                </a:solidFill>
              </a:rPr>
              <a:t>1</a:t>
            </a:r>
            <a:endParaRPr sz="700"/>
          </a:p>
        </p:txBody>
      </p:sp>
      <p:sp>
        <p:nvSpPr>
          <p:cNvPr id="71" name="Google Shape;71;p13"/>
          <p:cNvSpPr txBox="1"/>
          <p:nvPr/>
        </p:nvSpPr>
        <p:spPr>
          <a:xfrm rot="10800000">
            <a:off x="1286325" y="4493925"/>
            <a:ext cx="291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+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 rot="10800000">
            <a:off x="2515463" y="4548150"/>
            <a:ext cx="327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...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353000" y="3308250"/>
            <a:ext cx="1499400" cy="474300"/>
          </a:xfrm>
          <a:prstGeom prst="roundRect">
            <a:avLst>
              <a:gd fmla="val 483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 </a:t>
            </a:r>
            <a:r>
              <a:rPr lang="en">
                <a:solidFill>
                  <a:schemeClr val="dk1"/>
                </a:solidFill>
              </a:rPr>
              <a:t>(1s)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8007275" y="4382550"/>
            <a:ext cx="9717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Liquidations Exchange n</a:t>
            </a:r>
            <a:r>
              <a:rPr baseline="-25000" i="1" lang="en" sz="500">
                <a:solidFill>
                  <a:schemeClr val="dk1"/>
                </a:solidFill>
              </a:rPr>
              <a:t>i</a:t>
            </a:r>
            <a:endParaRPr i="1" sz="5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688988" y="4382550"/>
            <a:ext cx="971700" cy="434400"/>
          </a:xfrm>
          <a:prstGeom prst="roundRect">
            <a:avLst>
              <a:gd fmla="val 2022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Liquidations Exchange n</a:t>
            </a:r>
            <a:r>
              <a:rPr baseline="-25000" i="1" lang="en" sz="500">
                <a:solidFill>
                  <a:schemeClr val="dk1"/>
                </a:solidFill>
              </a:rPr>
              <a:t>2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553588" y="4382550"/>
            <a:ext cx="971700" cy="434400"/>
          </a:xfrm>
          <a:prstGeom prst="roundRect">
            <a:avLst>
              <a:gd fmla="val 61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Liquidations</a:t>
            </a:r>
            <a:r>
              <a:rPr lang="en" sz="500"/>
              <a:t> Exchange </a:t>
            </a:r>
            <a:r>
              <a:rPr lang="en" sz="500">
                <a:solidFill>
                  <a:schemeClr val="dk1"/>
                </a:solidFill>
              </a:rPr>
              <a:t>n</a:t>
            </a:r>
            <a:r>
              <a:rPr baseline="-25000" i="1" lang="en" sz="500">
                <a:solidFill>
                  <a:schemeClr val="dk1"/>
                </a:solidFill>
              </a:rPr>
              <a:t>1</a:t>
            </a:r>
            <a:endParaRPr b="1" sz="500"/>
          </a:p>
        </p:txBody>
      </p:sp>
      <p:sp>
        <p:nvSpPr>
          <p:cNvPr id="77" name="Google Shape;77;p13"/>
          <p:cNvSpPr txBox="1"/>
          <p:nvPr/>
        </p:nvSpPr>
        <p:spPr>
          <a:xfrm rot="10800000">
            <a:off x="6441188" y="4493925"/>
            <a:ext cx="291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+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 rot="10800000">
            <a:off x="7670325" y="4548150"/>
            <a:ext cx="327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...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507863" y="3308250"/>
            <a:ext cx="1499400" cy="474300"/>
          </a:xfrm>
          <a:prstGeom prst="roundRect">
            <a:avLst>
              <a:gd fmla="val 483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 </a:t>
            </a:r>
            <a:r>
              <a:rPr lang="en">
                <a:solidFill>
                  <a:schemeClr val="dk1"/>
                </a:solidFill>
              </a:rPr>
              <a:t>(1s)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4042675" y="2374288"/>
            <a:ext cx="1171500" cy="474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Open Interest Increase</a:t>
            </a:r>
            <a:r>
              <a:rPr lang="en" sz="900"/>
              <a:t> snap (1-Min)</a:t>
            </a:r>
            <a:endParaRPr sz="900"/>
          </a:p>
        </p:txBody>
      </p:sp>
      <p:sp>
        <p:nvSpPr>
          <p:cNvPr id="81" name="Google Shape;81;p13"/>
          <p:cNvSpPr/>
          <p:nvPr/>
        </p:nvSpPr>
        <p:spPr>
          <a:xfrm>
            <a:off x="4042675" y="3060550"/>
            <a:ext cx="1171500" cy="474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Liquidations</a:t>
            </a:r>
            <a:r>
              <a:rPr lang="en" sz="1100"/>
              <a:t> snap (1-Min)</a:t>
            </a:r>
            <a:endParaRPr sz="1100"/>
          </a:p>
        </p:txBody>
      </p:sp>
      <p:cxnSp>
        <p:nvCxnSpPr>
          <p:cNvPr id="82" name="Google Shape;82;p13"/>
          <p:cNvCxnSpPr>
            <a:endCxn id="73" idx="2"/>
          </p:cNvCxnSpPr>
          <p:nvPr/>
        </p:nvCxnSpPr>
        <p:spPr>
          <a:xfrm flipH="1" rot="10800000">
            <a:off x="874800" y="3782550"/>
            <a:ext cx="12279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9" idx="0"/>
            <a:endCxn id="73" idx="2"/>
          </p:cNvCxnSpPr>
          <p:nvPr/>
        </p:nvCxnSpPr>
        <p:spPr>
          <a:xfrm flipH="1" rot="10800000">
            <a:off x="2019975" y="3782550"/>
            <a:ext cx="828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8" idx="0"/>
            <a:endCxn id="73" idx="2"/>
          </p:cNvCxnSpPr>
          <p:nvPr/>
        </p:nvCxnSpPr>
        <p:spPr>
          <a:xfrm rot="10800000">
            <a:off x="2102850" y="3782550"/>
            <a:ext cx="12354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54" idx="2"/>
            <a:endCxn id="64" idx="0"/>
          </p:cNvCxnSpPr>
          <p:nvPr/>
        </p:nvCxnSpPr>
        <p:spPr>
          <a:xfrm>
            <a:off x="755025" y="635600"/>
            <a:ext cx="12357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55" idx="2"/>
            <a:endCxn id="64" idx="0"/>
          </p:cNvCxnSpPr>
          <p:nvPr/>
        </p:nvCxnSpPr>
        <p:spPr>
          <a:xfrm>
            <a:off x="1901850" y="635600"/>
            <a:ext cx="888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56" idx="2"/>
            <a:endCxn id="64" idx="0"/>
          </p:cNvCxnSpPr>
          <p:nvPr/>
        </p:nvCxnSpPr>
        <p:spPr>
          <a:xfrm flipH="1">
            <a:off x="1990700" y="635600"/>
            <a:ext cx="12180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57" idx="2"/>
            <a:endCxn id="65" idx="0"/>
          </p:cNvCxnSpPr>
          <p:nvPr/>
        </p:nvCxnSpPr>
        <p:spPr>
          <a:xfrm>
            <a:off x="6085200" y="635600"/>
            <a:ext cx="11811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59" idx="2"/>
            <a:endCxn id="65" idx="0"/>
          </p:cNvCxnSpPr>
          <p:nvPr/>
        </p:nvCxnSpPr>
        <p:spPr>
          <a:xfrm flipH="1">
            <a:off x="7266150" y="635600"/>
            <a:ext cx="13527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58" idx="2"/>
            <a:endCxn id="65" idx="0"/>
          </p:cNvCxnSpPr>
          <p:nvPr/>
        </p:nvCxnSpPr>
        <p:spPr>
          <a:xfrm>
            <a:off x="7266275" y="635600"/>
            <a:ext cx="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76" idx="0"/>
            <a:endCxn id="79" idx="2"/>
          </p:cNvCxnSpPr>
          <p:nvPr/>
        </p:nvCxnSpPr>
        <p:spPr>
          <a:xfrm flipH="1" rot="10800000">
            <a:off x="6039438" y="3782550"/>
            <a:ext cx="12180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75" idx="0"/>
            <a:endCxn id="79" idx="2"/>
          </p:cNvCxnSpPr>
          <p:nvPr/>
        </p:nvCxnSpPr>
        <p:spPr>
          <a:xfrm flipH="1" rot="10800000">
            <a:off x="7174838" y="3782550"/>
            <a:ext cx="828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74" idx="0"/>
            <a:endCxn id="79" idx="2"/>
          </p:cNvCxnSpPr>
          <p:nvPr/>
        </p:nvCxnSpPr>
        <p:spPr>
          <a:xfrm rot="10800000">
            <a:off x="7257425" y="3782550"/>
            <a:ext cx="12357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64" idx="3"/>
            <a:endCxn id="66" idx="1"/>
          </p:cNvCxnSpPr>
          <p:nvPr/>
        </p:nvCxnSpPr>
        <p:spPr>
          <a:xfrm flipH="1" rot="10800000">
            <a:off x="2740275" y="1207850"/>
            <a:ext cx="13023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5" idx="1"/>
            <a:endCxn id="67" idx="3"/>
          </p:cNvCxnSpPr>
          <p:nvPr/>
        </p:nvCxnSpPr>
        <p:spPr>
          <a:xfrm flipH="1">
            <a:off x="5214275" y="1472750"/>
            <a:ext cx="13023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73" idx="3"/>
            <a:endCxn id="80" idx="1"/>
          </p:cNvCxnSpPr>
          <p:nvPr/>
        </p:nvCxnSpPr>
        <p:spPr>
          <a:xfrm flipH="1" rot="10800000">
            <a:off x="2852400" y="2611500"/>
            <a:ext cx="11904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79" idx="1"/>
            <a:endCxn id="81" idx="3"/>
          </p:cNvCxnSpPr>
          <p:nvPr/>
        </p:nvCxnSpPr>
        <p:spPr>
          <a:xfrm rot="10800000">
            <a:off x="5214263" y="3297600"/>
            <a:ext cx="12936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 txBox="1"/>
          <p:nvPr/>
        </p:nvSpPr>
        <p:spPr>
          <a:xfrm>
            <a:off x="4061200" y="635600"/>
            <a:ext cx="11715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</a:rPr>
              <a:t>n</a:t>
            </a:r>
            <a:r>
              <a:rPr lang="en" sz="800">
                <a:solidFill>
                  <a:schemeClr val="dk2"/>
                </a:solidFill>
              </a:rPr>
              <a:t>-size stratification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389275" y="2212900"/>
            <a:ext cx="1302300" cy="434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Dynamic Void Variance snap (1-Min)</a:t>
            </a:r>
            <a:endParaRPr sz="800"/>
          </a:p>
        </p:txBody>
      </p:sp>
      <p:cxnSp>
        <p:nvCxnSpPr>
          <p:cNvPr id="100" name="Google Shape;100;p13"/>
          <p:cNvCxnSpPr>
            <a:stCxn id="66" idx="1"/>
            <a:endCxn id="99" idx="3"/>
          </p:cNvCxnSpPr>
          <p:nvPr/>
        </p:nvCxnSpPr>
        <p:spPr>
          <a:xfrm flipH="1">
            <a:off x="2691475" y="1207975"/>
            <a:ext cx="1351200" cy="12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3"/>
          <p:cNvCxnSpPr>
            <a:stCxn id="67" idx="1"/>
            <a:endCxn id="99" idx="3"/>
          </p:cNvCxnSpPr>
          <p:nvPr/>
        </p:nvCxnSpPr>
        <p:spPr>
          <a:xfrm flipH="1">
            <a:off x="2691475" y="1925163"/>
            <a:ext cx="13512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3"/>
          <p:cNvSpPr/>
          <p:nvPr/>
        </p:nvSpPr>
        <p:spPr>
          <a:xfrm>
            <a:off x="6589100" y="2415563"/>
            <a:ext cx="1171500" cy="474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Dynamic </a:t>
            </a:r>
            <a:r>
              <a:rPr lang="en" sz="700"/>
              <a:t>Open Interest Increase Variance snap (1-Min)</a:t>
            </a:r>
            <a:endParaRPr sz="700"/>
          </a:p>
        </p:txBody>
      </p:sp>
      <p:cxnSp>
        <p:nvCxnSpPr>
          <p:cNvPr id="103" name="Google Shape;103;p13"/>
          <p:cNvCxnSpPr>
            <a:stCxn id="80" idx="3"/>
            <a:endCxn id="102" idx="1"/>
          </p:cNvCxnSpPr>
          <p:nvPr/>
        </p:nvCxnSpPr>
        <p:spPr>
          <a:xfrm>
            <a:off x="5214175" y="2611438"/>
            <a:ext cx="13749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5535635" y="3989484"/>
            <a:ext cx="1300200" cy="7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OI Exchange </a:t>
            </a:r>
            <a:r>
              <a:rPr i="1" lang="en" sz="900">
                <a:solidFill>
                  <a:schemeClr val="dk1"/>
                </a:solidFill>
              </a:rPr>
              <a:t>n</a:t>
            </a:r>
            <a:r>
              <a:rPr baseline="-25000" i="1" lang="en" sz="900">
                <a:solidFill>
                  <a:schemeClr val="dk1"/>
                </a:solidFill>
              </a:rPr>
              <a:t>i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771572" y="3989484"/>
            <a:ext cx="1300200" cy="764700"/>
          </a:xfrm>
          <a:prstGeom prst="roundRect">
            <a:avLst>
              <a:gd fmla="val 2022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OI Exchange </a:t>
            </a:r>
            <a:r>
              <a:rPr i="1" lang="en" sz="900">
                <a:solidFill>
                  <a:schemeClr val="dk1"/>
                </a:solidFill>
              </a:rPr>
              <a:t>n</a:t>
            </a:r>
            <a:r>
              <a:rPr baseline="-25000" i="1" lang="en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229000" y="3989484"/>
            <a:ext cx="1300200" cy="764700"/>
          </a:xfrm>
          <a:prstGeom prst="roundRect">
            <a:avLst>
              <a:gd fmla="val 61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OI Exchange </a:t>
            </a:r>
            <a:r>
              <a:rPr i="1" lang="en" sz="900"/>
              <a:t>n</a:t>
            </a:r>
            <a:r>
              <a:rPr baseline="-25000" i="1" lang="en" sz="900"/>
              <a:t>1</a:t>
            </a:r>
            <a:endParaRPr baseline="-25000" i="1" sz="900"/>
          </a:p>
        </p:txBody>
      </p:sp>
      <p:sp>
        <p:nvSpPr>
          <p:cNvPr id="111" name="Google Shape;111;p14"/>
          <p:cNvSpPr txBox="1"/>
          <p:nvPr/>
        </p:nvSpPr>
        <p:spPr>
          <a:xfrm rot="10800000">
            <a:off x="3439883" y="4185533"/>
            <a:ext cx="390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+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 rot="10800000">
            <a:off x="5084738" y="4280975"/>
            <a:ext cx="438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...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529198" y="2098600"/>
            <a:ext cx="2006400" cy="834900"/>
          </a:xfrm>
          <a:prstGeom prst="roundRect">
            <a:avLst>
              <a:gd fmla="val 483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 </a:t>
            </a:r>
            <a:r>
              <a:rPr lang="en"/>
              <a:t>- size stratification by strike, </a:t>
            </a:r>
            <a:r>
              <a:rPr lang="en">
                <a:solidFill>
                  <a:srgbClr val="FF0000"/>
                </a:solidFill>
              </a:rPr>
              <a:t>snap (1-Min)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4" name="Google Shape;114;p14"/>
          <p:cNvCxnSpPr>
            <a:endCxn id="113" idx="2"/>
          </p:cNvCxnSpPr>
          <p:nvPr/>
        </p:nvCxnSpPr>
        <p:spPr>
          <a:xfrm flipH="1" rot="10800000">
            <a:off x="2889298" y="2933500"/>
            <a:ext cx="1643100" cy="10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109" idx="0"/>
            <a:endCxn id="113" idx="2"/>
          </p:cNvCxnSpPr>
          <p:nvPr/>
        </p:nvCxnSpPr>
        <p:spPr>
          <a:xfrm flipH="1" rot="10800000">
            <a:off x="4421672" y="2933484"/>
            <a:ext cx="110700" cy="10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108" idx="0"/>
            <a:endCxn id="113" idx="2"/>
          </p:cNvCxnSpPr>
          <p:nvPr/>
        </p:nvCxnSpPr>
        <p:spPr>
          <a:xfrm rot="10800000">
            <a:off x="4532435" y="2933484"/>
            <a:ext cx="1653300" cy="10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/>
          <p:nvPr/>
        </p:nvSpPr>
        <p:spPr>
          <a:xfrm>
            <a:off x="597550" y="258300"/>
            <a:ext cx="1686000" cy="314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Expiration timespan </a:t>
            </a:r>
            <a:r>
              <a:rPr i="1" lang="en" sz="1100"/>
              <a:t>n</a:t>
            </a:r>
            <a:r>
              <a:rPr baseline="-25000" i="1" lang="en" sz="1100"/>
              <a:t>1</a:t>
            </a:r>
            <a:endParaRPr baseline="-25000" i="1" sz="1000"/>
          </a:p>
        </p:txBody>
      </p:sp>
      <p:sp>
        <p:nvSpPr>
          <p:cNvPr id="118" name="Google Shape;118;p14"/>
          <p:cNvSpPr txBox="1"/>
          <p:nvPr/>
        </p:nvSpPr>
        <p:spPr>
          <a:xfrm>
            <a:off x="860750" y="572700"/>
            <a:ext cx="15315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1</a:t>
            </a:r>
            <a:endParaRPr baseline="-25000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……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i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3578675" y="258300"/>
            <a:ext cx="1686000" cy="314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Expiration timespan </a:t>
            </a:r>
            <a:r>
              <a:rPr i="1" lang="en" sz="1100"/>
              <a:t>n</a:t>
            </a:r>
            <a:r>
              <a:rPr baseline="-25000" i="1" lang="en" sz="1100"/>
              <a:t>2</a:t>
            </a:r>
            <a:endParaRPr baseline="-25000" i="1" sz="1000"/>
          </a:p>
        </p:txBody>
      </p:sp>
      <p:sp>
        <p:nvSpPr>
          <p:cNvPr id="120" name="Google Shape;120;p14"/>
          <p:cNvSpPr txBox="1"/>
          <p:nvPr/>
        </p:nvSpPr>
        <p:spPr>
          <a:xfrm>
            <a:off x="3896300" y="572700"/>
            <a:ext cx="15315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1</a:t>
            </a:r>
            <a:endParaRPr baseline="-25000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……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i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692950" y="258300"/>
            <a:ext cx="1686000" cy="314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Expiration timespan </a:t>
            </a:r>
            <a:r>
              <a:rPr i="1" lang="en" sz="1100"/>
              <a:t>n</a:t>
            </a:r>
            <a:r>
              <a:rPr baseline="-25000" i="1" lang="en" sz="1100"/>
              <a:t>i</a:t>
            </a:r>
            <a:endParaRPr baseline="-25000" i="1" sz="1000"/>
          </a:p>
        </p:txBody>
      </p:sp>
      <p:sp>
        <p:nvSpPr>
          <p:cNvPr id="122" name="Google Shape;122;p14"/>
          <p:cNvSpPr txBox="1"/>
          <p:nvPr/>
        </p:nvSpPr>
        <p:spPr>
          <a:xfrm>
            <a:off x="7040550" y="572700"/>
            <a:ext cx="15315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1</a:t>
            </a:r>
            <a:endParaRPr baseline="-25000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……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OI by level </a:t>
            </a:r>
            <a:r>
              <a:rPr i="1" lang="en" sz="1100">
                <a:solidFill>
                  <a:schemeClr val="dk2"/>
                </a:solidFill>
              </a:rPr>
              <a:t>n</a:t>
            </a:r>
            <a:r>
              <a:rPr baseline="-25000" lang="en" sz="1100">
                <a:solidFill>
                  <a:schemeClr val="dk2"/>
                </a:solidFill>
              </a:rPr>
              <a:t>i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