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0" r:id="rId2"/>
    <p:sldId id="257" r:id="rId3"/>
    <p:sldId id="262" r:id="rId4"/>
    <p:sldId id="263"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9"/>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EE3FD6-8E54-4256-95FE-8BDED74E6FF2}"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4E9451DA-EFAF-46EA-AE97-B14487A56AF7}">
      <dgm:prSet/>
      <dgm:spPr/>
      <dgm:t>
        <a:bodyPr/>
        <a:lstStyle/>
        <a:p>
          <a:r>
            <a:rPr lang="en-US" b="1" u="sng"/>
            <a:t>Subject</a:t>
          </a:r>
          <a:r>
            <a:rPr lang="en-US"/>
            <a:t>: Computer Science Research</a:t>
          </a:r>
        </a:p>
      </dgm:t>
    </dgm:pt>
    <dgm:pt modelId="{8BC2D487-AA64-4D1F-8384-EE38D9BF22A8}" type="parTrans" cxnId="{EC0382AA-7BAC-4EAE-BCCA-327908935FB1}">
      <dgm:prSet/>
      <dgm:spPr/>
      <dgm:t>
        <a:bodyPr/>
        <a:lstStyle/>
        <a:p>
          <a:endParaRPr lang="en-US"/>
        </a:p>
      </dgm:t>
    </dgm:pt>
    <dgm:pt modelId="{3CD6FD22-BAE9-406F-B4D5-5C283F4EC4C6}" type="sibTrans" cxnId="{EC0382AA-7BAC-4EAE-BCCA-327908935FB1}">
      <dgm:prSet/>
      <dgm:spPr/>
      <dgm:t>
        <a:bodyPr/>
        <a:lstStyle/>
        <a:p>
          <a:endParaRPr lang="en-US"/>
        </a:p>
      </dgm:t>
    </dgm:pt>
    <dgm:pt modelId="{A3B39317-5AC6-4570-B181-54AEE83555A3}">
      <dgm:prSet/>
      <dgm:spPr/>
      <dgm:t>
        <a:bodyPr/>
        <a:lstStyle/>
        <a:p>
          <a:r>
            <a:rPr lang="en-US" b="1" u="sng"/>
            <a:t>Project Mentor:</a:t>
          </a:r>
          <a:r>
            <a:rPr lang="en-US"/>
            <a:t> Dr. Arash Rafiey</a:t>
          </a:r>
        </a:p>
      </dgm:t>
    </dgm:pt>
    <dgm:pt modelId="{00222C88-DB85-48AD-8DBC-78CC9617CDC8}" type="parTrans" cxnId="{7B16A556-2D1E-47E3-987E-D0D557CA7642}">
      <dgm:prSet/>
      <dgm:spPr/>
      <dgm:t>
        <a:bodyPr/>
        <a:lstStyle/>
        <a:p>
          <a:endParaRPr lang="en-US"/>
        </a:p>
      </dgm:t>
    </dgm:pt>
    <dgm:pt modelId="{BD924E7B-D535-456B-A9E2-A090702CA93F}" type="sibTrans" cxnId="{7B16A556-2D1E-47E3-987E-D0D557CA7642}">
      <dgm:prSet/>
      <dgm:spPr/>
      <dgm:t>
        <a:bodyPr/>
        <a:lstStyle/>
        <a:p>
          <a:endParaRPr lang="en-US"/>
        </a:p>
      </dgm:t>
    </dgm:pt>
    <dgm:pt modelId="{AD624F0A-9C7A-419F-BC06-923C34E323CF}">
      <dgm:prSet/>
      <dgm:spPr/>
      <dgm:t>
        <a:bodyPr/>
        <a:lstStyle/>
        <a:p>
          <a:r>
            <a:rPr lang="en-US" b="1" u="sng"/>
            <a:t>Name:</a:t>
          </a:r>
          <a:r>
            <a:rPr lang="en-US"/>
            <a:t> Sahana Vasudev (991973717) </a:t>
          </a:r>
        </a:p>
      </dgm:t>
    </dgm:pt>
    <dgm:pt modelId="{1B982F5E-1B8B-4AF5-8F34-3B3E209796C4}" type="parTrans" cxnId="{857AFDC2-F443-4AB8-A83D-C41BF65E82D9}">
      <dgm:prSet/>
      <dgm:spPr/>
      <dgm:t>
        <a:bodyPr/>
        <a:lstStyle/>
        <a:p>
          <a:endParaRPr lang="en-US"/>
        </a:p>
      </dgm:t>
    </dgm:pt>
    <dgm:pt modelId="{64E0520A-13D5-4B5D-A231-26CF5B60CB15}" type="sibTrans" cxnId="{857AFDC2-F443-4AB8-A83D-C41BF65E82D9}">
      <dgm:prSet/>
      <dgm:spPr/>
      <dgm:t>
        <a:bodyPr/>
        <a:lstStyle/>
        <a:p>
          <a:endParaRPr lang="en-US"/>
        </a:p>
      </dgm:t>
    </dgm:pt>
    <dgm:pt modelId="{1DD5F7F1-E16A-1148-807B-DFF3685CD12B}" type="pres">
      <dgm:prSet presAssocID="{D2EE3FD6-8E54-4256-95FE-8BDED74E6FF2}" presName="hierChild1" presStyleCnt="0">
        <dgm:presLayoutVars>
          <dgm:orgChart val="1"/>
          <dgm:chPref val="1"/>
          <dgm:dir/>
          <dgm:animOne val="branch"/>
          <dgm:animLvl val="lvl"/>
          <dgm:resizeHandles/>
        </dgm:presLayoutVars>
      </dgm:prSet>
      <dgm:spPr/>
    </dgm:pt>
    <dgm:pt modelId="{13744D23-E3D7-9D4D-8CCE-5B69DA63DF34}" type="pres">
      <dgm:prSet presAssocID="{4E9451DA-EFAF-46EA-AE97-B14487A56AF7}" presName="hierRoot1" presStyleCnt="0">
        <dgm:presLayoutVars>
          <dgm:hierBranch val="init"/>
        </dgm:presLayoutVars>
      </dgm:prSet>
      <dgm:spPr/>
    </dgm:pt>
    <dgm:pt modelId="{9ED4F761-F971-2648-929F-4525877BBD79}" type="pres">
      <dgm:prSet presAssocID="{4E9451DA-EFAF-46EA-AE97-B14487A56AF7}" presName="rootComposite1" presStyleCnt="0"/>
      <dgm:spPr/>
    </dgm:pt>
    <dgm:pt modelId="{9B2D351C-23A5-D447-B333-ECBF4DDECC61}" type="pres">
      <dgm:prSet presAssocID="{4E9451DA-EFAF-46EA-AE97-B14487A56AF7}" presName="rootText1" presStyleLbl="node0" presStyleIdx="0" presStyleCnt="3">
        <dgm:presLayoutVars>
          <dgm:chPref val="3"/>
        </dgm:presLayoutVars>
      </dgm:prSet>
      <dgm:spPr/>
    </dgm:pt>
    <dgm:pt modelId="{D903C94F-015B-EF40-A18F-A72A1F7F0C6D}" type="pres">
      <dgm:prSet presAssocID="{4E9451DA-EFAF-46EA-AE97-B14487A56AF7}" presName="rootConnector1" presStyleLbl="node1" presStyleIdx="0" presStyleCnt="0"/>
      <dgm:spPr/>
    </dgm:pt>
    <dgm:pt modelId="{D1F93661-11E8-2343-8C2D-50AC0D0758D7}" type="pres">
      <dgm:prSet presAssocID="{4E9451DA-EFAF-46EA-AE97-B14487A56AF7}" presName="hierChild2" presStyleCnt="0"/>
      <dgm:spPr/>
    </dgm:pt>
    <dgm:pt modelId="{6A9CF4C5-5AD0-0342-85C4-39D9A2954035}" type="pres">
      <dgm:prSet presAssocID="{4E9451DA-EFAF-46EA-AE97-B14487A56AF7}" presName="hierChild3" presStyleCnt="0"/>
      <dgm:spPr/>
    </dgm:pt>
    <dgm:pt modelId="{7F991CC8-979A-EE44-AC28-95E700ACBD9C}" type="pres">
      <dgm:prSet presAssocID="{A3B39317-5AC6-4570-B181-54AEE83555A3}" presName="hierRoot1" presStyleCnt="0">
        <dgm:presLayoutVars>
          <dgm:hierBranch val="init"/>
        </dgm:presLayoutVars>
      </dgm:prSet>
      <dgm:spPr/>
    </dgm:pt>
    <dgm:pt modelId="{CFAE28C0-30AE-A147-8ADD-638DFEAA6CE5}" type="pres">
      <dgm:prSet presAssocID="{A3B39317-5AC6-4570-B181-54AEE83555A3}" presName="rootComposite1" presStyleCnt="0"/>
      <dgm:spPr/>
    </dgm:pt>
    <dgm:pt modelId="{9C9A89B6-07C1-2B45-B530-F3D65761C87F}" type="pres">
      <dgm:prSet presAssocID="{A3B39317-5AC6-4570-B181-54AEE83555A3}" presName="rootText1" presStyleLbl="node0" presStyleIdx="1" presStyleCnt="3">
        <dgm:presLayoutVars>
          <dgm:chPref val="3"/>
        </dgm:presLayoutVars>
      </dgm:prSet>
      <dgm:spPr/>
    </dgm:pt>
    <dgm:pt modelId="{B7E60AA7-24A0-1644-B05C-F68F97AC90D2}" type="pres">
      <dgm:prSet presAssocID="{A3B39317-5AC6-4570-B181-54AEE83555A3}" presName="rootConnector1" presStyleLbl="node1" presStyleIdx="0" presStyleCnt="0"/>
      <dgm:spPr/>
    </dgm:pt>
    <dgm:pt modelId="{C29ADF53-9845-0849-8814-97AC3919ABDF}" type="pres">
      <dgm:prSet presAssocID="{A3B39317-5AC6-4570-B181-54AEE83555A3}" presName="hierChild2" presStyleCnt="0"/>
      <dgm:spPr/>
    </dgm:pt>
    <dgm:pt modelId="{4B37837B-F622-9147-83D7-FFF51F608645}" type="pres">
      <dgm:prSet presAssocID="{A3B39317-5AC6-4570-B181-54AEE83555A3}" presName="hierChild3" presStyleCnt="0"/>
      <dgm:spPr/>
    </dgm:pt>
    <dgm:pt modelId="{CD49D1E8-8009-5F4A-8A79-9076D6DFC742}" type="pres">
      <dgm:prSet presAssocID="{AD624F0A-9C7A-419F-BC06-923C34E323CF}" presName="hierRoot1" presStyleCnt="0">
        <dgm:presLayoutVars>
          <dgm:hierBranch val="init"/>
        </dgm:presLayoutVars>
      </dgm:prSet>
      <dgm:spPr/>
    </dgm:pt>
    <dgm:pt modelId="{02117464-15D2-AC47-90B3-0BA4286E9216}" type="pres">
      <dgm:prSet presAssocID="{AD624F0A-9C7A-419F-BC06-923C34E323CF}" presName="rootComposite1" presStyleCnt="0"/>
      <dgm:spPr/>
    </dgm:pt>
    <dgm:pt modelId="{01E49F38-112F-8840-9B4A-F277A7D6B72F}" type="pres">
      <dgm:prSet presAssocID="{AD624F0A-9C7A-419F-BC06-923C34E323CF}" presName="rootText1" presStyleLbl="node0" presStyleIdx="2" presStyleCnt="3">
        <dgm:presLayoutVars>
          <dgm:chPref val="3"/>
        </dgm:presLayoutVars>
      </dgm:prSet>
      <dgm:spPr/>
    </dgm:pt>
    <dgm:pt modelId="{4165F63E-0F82-364A-A5EA-1F4F925E1947}" type="pres">
      <dgm:prSet presAssocID="{AD624F0A-9C7A-419F-BC06-923C34E323CF}" presName="rootConnector1" presStyleLbl="node1" presStyleIdx="0" presStyleCnt="0"/>
      <dgm:spPr/>
    </dgm:pt>
    <dgm:pt modelId="{59B3F5D9-514D-114E-8086-6096F402DAD0}" type="pres">
      <dgm:prSet presAssocID="{AD624F0A-9C7A-419F-BC06-923C34E323CF}" presName="hierChild2" presStyleCnt="0"/>
      <dgm:spPr/>
    </dgm:pt>
    <dgm:pt modelId="{42AD7736-2E87-5543-8B06-C2A7421F5115}" type="pres">
      <dgm:prSet presAssocID="{AD624F0A-9C7A-419F-BC06-923C34E323CF}" presName="hierChild3" presStyleCnt="0"/>
      <dgm:spPr/>
    </dgm:pt>
  </dgm:ptLst>
  <dgm:cxnLst>
    <dgm:cxn modelId="{A0C0C51F-4EAD-6A44-84E8-665A310B3045}" type="presOf" srcId="{AD624F0A-9C7A-419F-BC06-923C34E323CF}" destId="{4165F63E-0F82-364A-A5EA-1F4F925E1947}" srcOrd="1" destOrd="0" presId="urn:microsoft.com/office/officeart/2005/8/layout/orgChart1"/>
    <dgm:cxn modelId="{180CF223-56B4-4346-A314-475AD2180A78}" type="presOf" srcId="{A3B39317-5AC6-4570-B181-54AEE83555A3}" destId="{9C9A89B6-07C1-2B45-B530-F3D65761C87F}" srcOrd="0" destOrd="0" presId="urn:microsoft.com/office/officeart/2005/8/layout/orgChart1"/>
    <dgm:cxn modelId="{8FBD9733-2F18-184B-8CEA-2F5137A246BF}" type="presOf" srcId="{4E9451DA-EFAF-46EA-AE97-B14487A56AF7}" destId="{D903C94F-015B-EF40-A18F-A72A1F7F0C6D}" srcOrd="1" destOrd="0" presId="urn:microsoft.com/office/officeart/2005/8/layout/orgChart1"/>
    <dgm:cxn modelId="{7B16A556-2D1E-47E3-987E-D0D557CA7642}" srcId="{D2EE3FD6-8E54-4256-95FE-8BDED74E6FF2}" destId="{A3B39317-5AC6-4570-B181-54AEE83555A3}" srcOrd="1" destOrd="0" parTransId="{00222C88-DB85-48AD-8DBC-78CC9617CDC8}" sibTransId="{BD924E7B-D535-456B-A9E2-A090702CA93F}"/>
    <dgm:cxn modelId="{B8210857-146D-0C48-BD11-FB405AE11743}" type="presOf" srcId="{4E9451DA-EFAF-46EA-AE97-B14487A56AF7}" destId="{9B2D351C-23A5-D447-B333-ECBF4DDECC61}" srcOrd="0" destOrd="0" presId="urn:microsoft.com/office/officeart/2005/8/layout/orgChart1"/>
    <dgm:cxn modelId="{C9161C8A-513D-A741-84D5-CE296B1B1E07}" type="presOf" srcId="{A3B39317-5AC6-4570-B181-54AEE83555A3}" destId="{B7E60AA7-24A0-1644-B05C-F68F97AC90D2}" srcOrd="1" destOrd="0" presId="urn:microsoft.com/office/officeart/2005/8/layout/orgChart1"/>
    <dgm:cxn modelId="{35DF229C-677F-3147-948A-CF45C5E35AD8}" type="presOf" srcId="{D2EE3FD6-8E54-4256-95FE-8BDED74E6FF2}" destId="{1DD5F7F1-E16A-1148-807B-DFF3685CD12B}" srcOrd="0" destOrd="0" presId="urn:microsoft.com/office/officeart/2005/8/layout/orgChart1"/>
    <dgm:cxn modelId="{EC0382AA-7BAC-4EAE-BCCA-327908935FB1}" srcId="{D2EE3FD6-8E54-4256-95FE-8BDED74E6FF2}" destId="{4E9451DA-EFAF-46EA-AE97-B14487A56AF7}" srcOrd="0" destOrd="0" parTransId="{8BC2D487-AA64-4D1F-8384-EE38D9BF22A8}" sibTransId="{3CD6FD22-BAE9-406F-B4D5-5C283F4EC4C6}"/>
    <dgm:cxn modelId="{857AFDC2-F443-4AB8-A83D-C41BF65E82D9}" srcId="{D2EE3FD6-8E54-4256-95FE-8BDED74E6FF2}" destId="{AD624F0A-9C7A-419F-BC06-923C34E323CF}" srcOrd="2" destOrd="0" parTransId="{1B982F5E-1B8B-4AF5-8F34-3B3E209796C4}" sibTransId="{64E0520A-13D5-4B5D-A231-26CF5B60CB15}"/>
    <dgm:cxn modelId="{8F4BE8D8-2E0C-444E-A826-69A7F39EDAF8}" type="presOf" srcId="{AD624F0A-9C7A-419F-BC06-923C34E323CF}" destId="{01E49F38-112F-8840-9B4A-F277A7D6B72F}" srcOrd="0" destOrd="0" presId="urn:microsoft.com/office/officeart/2005/8/layout/orgChart1"/>
    <dgm:cxn modelId="{3924F328-EF84-A34B-8357-AA667BC2B4D9}" type="presParOf" srcId="{1DD5F7F1-E16A-1148-807B-DFF3685CD12B}" destId="{13744D23-E3D7-9D4D-8CCE-5B69DA63DF34}" srcOrd="0" destOrd="0" presId="urn:microsoft.com/office/officeart/2005/8/layout/orgChart1"/>
    <dgm:cxn modelId="{1287EA56-93B6-054A-829E-5BD5035C7C42}" type="presParOf" srcId="{13744D23-E3D7-9D4D-8CCE-5B69DA63DF34}" destId="{9ED4F761-F971-2648-929F-4525877BBD79}" srcOrd="0" destOrd="0" presId="urn:microsoft.com/office/officeart/2005/8/layout/orgChart1"/>
    <dgm:cxn modelId="{636BB7C8-DD93-E549-8A78-694A41385273}" type="presParOf" srcId="{9ED4F761-F971-2648-929F-4525877BBD79}" destId="{9B2D351C-23A5-D447-B333-ECBF4DDECC61}" srcOrd="0" destOrd="0" presId="urn:microsoft.com/office/officeart/2005/8/layout/orgChart1"/>
    <dgm:cxn modelId="{C4E58B4B-03AF-DC4D-BEA7-092DF8CA7807}" type="presParOf" srcId="{9ED4F761-F971-2648-929F-4525877BBD79}" destId="{D903C94F-015B-EF40-A18F-A72A1F7F0C6D}" srcOrd="1" destOrd="0" presId="urn:microsoft.com/office/officeart/2005/8/layout/orgChart1"/>
    <dgm:cxn modelId="{C17E3AB2-85D6-DE42-AED1-F0AB9E30DEFF}" type="presParOf" srcId="{13744D23-E3D7-9D4D-8CCE-5B69DA63DF34}" destId="{D1F93661-11E8-2343-8C2D-50AC0D0758D7}" srcOrd="1" destOrd="0" presId="urn:microsoft.com/office/officeart/2005/8/layout/orgChart1"/>
    <dgm:cxn modelId="{C3CCD5E1-E460-A94F-A29A-FE867A19DED5}" type="presParOf" srcId="{13744D23-E3D7-9D4D-8CCE-5B69DA63DF34}" destId="{6A9CF4C5-5AD0-0342-85C4-39D9A2954035}" srcOrd="2" destOrd="0" presId="urn:microsoft.com/office/officeart/2005/8/layout/orgChart1"/>
    <dgm:cxn modelId="{A8FFDB58-EEEF-EB46-8730-900010C0A9BE}" type="presParOf" srcId="{1DD5F7F1-E16A-1148-807B-DFF3685CD12B}" destId="{7F991CC8-979A-EE44-AC28-95E700ACBD9C}" srcOrd="1" destOrd="0" presId="urn:microsoft.com/office/officeart/2005/8/layout/orgChart1"/>
    <dgm:cxn modelId="{48AA615C-B61A-774E-99E5-D25A17EF4F7B}" type="presParOf" srcId="{7F991CC8-979A-EE44-AC28-95E700ACBD9C}" destId="{CFAE28C0-30AE-A147-8ADD-638DFEAA6CE5}" srcOrd="0" destOrd="0" presId="urn:microsoft.com/office/officeart/2005/8/layout/orgChart1"/>
    <dgm:cxn modelId="{6434421E-960B-3840-8126-392120B93CD3}" type="presParOf" srcId="{CFAE28C0-30AE-A147-8ADD-638DFEAA6CE5}" destId="{9C9A89B6-07C1-2B45-B530-F3D65761C87F}" srcOrd="0" destOrd="0" presId="urn:microsoft.com/office/officeart/2005/8/layout/orgChart1"/>
    <dgm:cxn modelId="{FB8B56D6-6FAC-A943-83E3-DC5EE25257B6}" type="presParOf" srcId="{CFAE28C0-30AE-A147-8ADD-638DFEAA6CE5}" destId="{B7E60AA7-24A0-1644-B05C-F68F97AC90D2}" srcOrd="1" destOrd="0" presId="urn:microsoft.com/office/officeart/2005/8/layout/orgChart1"/>
    <dgm:cxn modelId="{290574EA-3144-B64E-B511-5F22302B9D48}" type="presParOf" srcId="{7F991CC8-979A-EE44-AC28-95E700ACBD9C}" destId="{C29ADF53-9845-0849-8814-97AC3919ABDF}" srcOrd="1" destOrd="0" presId="urn:microsoft.com/office/officeart/2005/8/layout/orgChart1"/>
    <dgm:cxn modelId="{0AC95131-F524-9249-8A45-F0BE3B303868}" type="presParOf" srcId="{7F991CC8-979A-EE44-AC28-95E700ACBD9C}" destId="{4B37837B-F622-9147-83D7-FFF51F608645}" srcOrd="2" destOrd="0" presId="urn:microsoft.com/office/officeart/2005/8/layout/orgChart1"/>
    <dgm:cxn modelId="{EF37F4B3-9E73-534C-B1EC-C6DF7C37220C}" type="presParOf" srcId="{1DD5F7F1-E16A-1148-807B-DFF3685CD12B}" destId="{CD49D1E8-8009-5F4A-8A79-9076D6DFC742}" srcOrd="2" destOrd="0" presId="urn:microsoft.com/office/officeart/2005/8/layout/orgChart1"/>
    <dgm:cxn modelId="{60DACA6E-E12B-A342-90F8-9716308DFAD9}" type="presParOf" srcId="{CD49D1E8-8009-5F4A-8A79-9076D6DFC742}" destId="{02117464-15D2-AC47-90B3-0BA4286E9216}" srcOrd="0" destOrd="0" presId="urn:microsoft.com/office/officeart/2005/8/layout/orgChart1"/>
    <dgm:cxn modelId="{6F8127CB-0633-754F-8F0C-92B9A45B11CD}" type="presParOf" srcId="{02117464-15D2-AC47-90B3-0BA4286E9216}" destId="{01E49F38-112F-8840-9B4A-F277A7D6B72F}" srcOrd="0" destOrd="0" presId="urn:microsoft.com/office/officeart/2005/8/layout/orgChart1"/>
    <dgm:cxn modelId="{541A6A29-671F-8C4A-9D7B-536A749958BE}" type="presParOf" srcId="{02117464-15D2-AC47-90B3-0BA4286E9216}" destId="{4165F63E-0F82-364A-A5EA-1F4F925E1947}" srcOrd="1" destOrd="0" presId="urn:microsoft.com/office/officeart/2005/8/layout/orgChart1"/>
    <dgm:cxn modelId="{CB248605-1430-7449-800B-63001E9D95DC}" type="presParOf" srcId="{CD49D1E8-8009-5F4A-8A79-9076D6DFC742}" destId="{59B3F5D9-514D-114E-8086-6096F402DAD0}" srcOrd="1" destOrd="0" presId="urn:microsoft.com/office/officeart/2005/8/layout/orgChart1"/>
    <dgm:cxn modelId="{86A8EE70-4C92-954C-BECF-8F55CDF6CA06}" type="presParOf" srcId="{CD49D1E8-8009-5F4A-8A79-9076D6DFC742}" destId="{42AD7736-2E87-5543-8B06-C2A7421F51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11474E-3CDE-4710-B61E-1394584B27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20CDFD-4912-4762-B2D9-5DF62AFCD4AF}">
      <dgm:prSet/>
      <dgm:spPr/>
      <dgm:t>
        <a:bodyPr/>
        <a:lstStyle/>
        <a:p>
          <a:r>
            <a:rPr lang="en-US" b="0" i="0" dirty="0"/>
            <a:t>Lasso regression penalty consists of all the estimated parameters. Lambda can be any value between zero to infinity. This value decides how aggressive regularization is performed. It is usually chosen using cross-validation. </a:t>
          </a:r>
          <a:endParaRPr lang="en-US" dirty="0"/>
        </a:p>
      </dgm:t>
    </dgm:pt>
    <dgm:pt modelId="{6271F2A0-C01C-4BC5-9897-E2CAA372B0AF}" type="parTrans" cxnId="{748C9BA6-C833-45ED-A65C-C6D075E2DA9C}">
      <dgm:prSet/>
      <dgm:spPr/>
      <dgm:t>
        <a:bodyPr/>
        <a:lstStyle/>
        <a:p>
          <a:endParaRPr lang="en-US"/>
        </a:p>
      </dgm:t>
    </dgm:pt>
    <dgm:pt modelId="{B0936DAB-21B4-4B24-A9EF-E6B885C4A2DE}" type="sibTrans" cxnId="{748C9BA6-C833-45ED-A65C-C6D075E2DA9C}">
      <dgm:prSet/>
      <dgm:spPr/>
      <dgm:t>
        <a:bodyPr/>
        <a:lstStyle/>
        <a:p>
          <a:endParaRPr lang="en-US"/>
        </a:p>
      </dgm:t>
    </dgm:pt>
    <dgm:pt modelId="{39CB89C5-1557-4249-BCDD-0499566D3F11}">
      <dgm:prSet/>
      <dgm:spPr/>
      <dgm:t>
        <a:bodyPr/>
        <a:lstStyle/>
        <a:p>
          <a:r>
            <a:rPr lang="en-US" b="0" i="0" dirty="0"/>
            <a:t>Lasso penalizes the sum of absolute values of coefficients. As the lambda value increases, coefficients decrease and eventually become zero This way, lasso regression eliminates insignificant variables from our model.</a:t>
          </a:r>
          <a:endParaRPr lang="en-US" dirty="0"/>
        </a:p>
      </dgm:t>
    </dgm:pt>
    <dgm:pt modelId="{A52CD886-519F-452F-8F11-5EA6DAE2A54A}" type="parTrans" cxnId="{A7ABFFDA-2BD5-4838-B6AA-D7D13C910371}">
      <dgm:prSet/>
      <dgm:spPr/>
      <dgm:t>
        <a:bodyPr/>
        <a:lstStyle/>
        <a:p>
          <a:endParaRPr lang="en-US"/>
        </a:p>
      </dgm:t>
    </dgm:pt>
    <dgm:pt modelId="{83BCFC8E-33C8-4177-A3C0-705266FD2E25}" type="sibTrans" cxnId="{A7ABFFDA-2BD5-4838-B6AA-D7D13C910371}">
      <dgm:prSet/>
      <dgm:spPr/>
      <dgm:t>
        <a:bodyPr/>
        <a:lstStyle/>
        <a:p>
          <a:endParaRPr lang="en-US"/>
        </a:p>
      </dgm:t>
    </dgm:pt>
    <dgm:pt modelId="{776B0242-6558-4E51-982C-3C6976937827}">
      <dgm:prSet/>
      <dgm:spPr/>
      <dgm:t>
        <a:bodyPr/>
        <a:lstStyle/>
        <a:p>
          <a:r>
            <a:rPr lang="en-US" b="0" i="0"/>
            <a:t>Lasso regression penalizes less important features of your dataset and makes their respective coefficients zero, thereby eliminating them. Thus it provides you with the benefit of feature selection and simple model creation. </a:t>
          </a:r>
          <a:endParaRPr lang="en-US"/>
        </a:p>
      </dgm:t>
    </dgm:pt>
    <dgm:pt modelId="{702ADDAA-B2C4-4EBB-B5A7-DEA2E1CB1393}" type="parTrans" cxnId="{C2FBA3F2-01E6-406B-89AD-41AADDF6A0A8}">
      <dgm:prSet/>
      <dgm:spPr/>
      <dgm:t>
        <a:bodyPr/>
        <a:lstStyle/>
        <a:p>
          <a:endParaRPr lang="en-US"/>
        </a:p>
      </dgm:t>
    </dgm:pt>
    <dgm:pt modelId="{F48694CF-5A45-4672-B391-D77FE993C845}" type="sibTrans" cxnId="{C2FBA3F2-01E6-406B-89AD-41AADDF6A0A8}">
      <dgm:prSet/>
      <dgm:spPr/>
      <dgm:t>
        <a:bodyPr/>
        <a:lstStyle/>
        <a:p>
          <a:endParaRPr lang="en-US"/>
        </a:p>
      </dgm:t>
    </dgm:pt>
    <dgm:pt modelId="{10943300-4812-4790-BB33-3320AB8FF5A1}">
      <dgm:prSet/>
      <dgm:spPr/>
      <dgm:t>
        <a:bodyPr/>
        <a:lstStyle/>
        <a:p>
          <a:r>
            <a:rPr lang="en-US" b="0" i="0"/>
            <a:t>So, if the dataset has high dimensionality and high correlation, lasso regression can be used.</a:t>
          </a:r>
          <a:endParaRPr lang="en-US"/>
        </a:p>
      </dgm:t>
    </dgm:pt>
    <dgm:pt modelId="{24F545CA-FDE7-4815-84E4-0928A50A4719}" type="parTrans" cxnId="{3C6431BF-37C6-43FC-B87C-F2734BC3E772}">
      <dgm:prSet/>
      <dgm:spPr/>
      <dgm:t>
        <a:bodyPr/>
        <a:lstStyle/>
        <a:p>
          <a:endParaRPr lang="en-US"/>
        </a:p>
      </dgm:t>
    </dgm:pt>
    <dgm:pt modelId="{654A123A-A315-4D49-937A-75708784760D}" type="sibTrans" cxnId="{3C6431BF-37C6-43FC-B87C-F2734BC3E772}">
      <dgm:prSet/>
      <dgm:spPr/>
      <dgm:t>
        <a:bodyPr/>
        <a:lstStyle/>
        <a:p>
          <a:endParaRPr lang="en-US"/>
        </a:p>
      </dgm:t>
    </dgm:pt>
    <dgm:pt modelId="{88FF7712-0198-0F40-9A4F-64B995C349FC}" type="pres">
      <dgm:prSet presAssocID="{9A11474E-3CDE-4710-B61E-1394584B2788}" presName="linear" presStyleCnt="0">
        <dgm:presLayoutVars>
          <dgm:animLvl val="lvl"/>
          <dgm:resizeHandles val="exact"/>
        </dgm:presLayoutVars>
      </dgm:prSet>
      <dgm:spPr/>
    </dgm:pt>
    <dgm:pt modelId="{7E0D8D47-3C84-C441-BF6A-F8CE60C2DE13}" type="pres">
      <dgm:prSet presAssocID="{AB20CDFD-4912-4762-B2D9-5DF62AFCD4AF}" presName="parentText" presStyleLbl="node1" presStyleIdx="0" presStyleCnt="4">
        <dgm:presLayoutVars>
          <dgm:chMax val="0"/>
          <dgm:bulletEnabled val="1"/>
        </dgm:presLayoutVars>
      </dgm:prSet>
      <dgm:spPr/>
    </dgm:pt>
    <dgm:pt modelId="{C256BF99-C03F-594C-8588-354194DB9A17}" type="pres">
      <dgm:prSet presAssocID="{B0936DAB-21B4-4B24-A9EF-E6B885C4A2DE}" presName="spacer" presStyleCnt="0"/>
      <dgm:spPr/>
    </dgm:pt>
    <dgm:pt modelId="{E00C1B2C-1381-384D-8D30-54DAE416E75C}" type="pres">
      <dgm:prSet presAssocID="{39CB89C5-1557-4249-BCDD-0499566D3F11}" presName="parentText" presStyleLbl="node1" presStyleIdx="1" presStyleCnt="4">
        <dgm:presLayoutVars>
          <dgm:chMax val="0"/>
          <dgm:bulletEnabled val="1"/>
        </dgm:presLayoutVars>
      </dgm:prSet>
      <dgm:spPr/>
    </dgm:pt>
    <dgm:pt modelId="{A0DAFE4B-C490-8641-96DD-7FA32ED68278}" type="pres">
      <dgm:prSet presAssocID="{83BCFC8E-33C8-4177-A3C0-705266FD2E25}" presName="spacer" presStyleCnt="0"/>
      <dgm:spPr/>
    </dgm:pt>
    <dgm:pt modelId="{900E44A9-9C48-D145-9DC8-398CF3405D5B}" type="pres">
      <dgm:prSet presAssocID="{776B0242-6558-4E51-982C-3C6976937827}" presName="parentText" presStyleLbl="node1" presStyleIdx="2" presStyleCnt="4">
        <dgm:presLayoutVars>
          <dgm:chMax val="0"/>
          <dgm:bulletEnabled val="1"/>
        </dgm:presLayoutVars>
      </dgm:prSet>
      <dgm:spPr/>
    </dgm:pt>
    <dgm:pt modelId="{D6A487E2-5AD7-724C-89A2-9F65B7939F94}" type="pres">
      <dgm:prSet presAssocID="{F48694CF-5A45-4672-B391-D77FE993C845}" presName="spacer" presStyleCnt="0"/>
      <dgm:spPr/>
    </dgm:pt>
    <dgm:pt modelId="{6A02A0E8-2A8C-3D46-945F-B8318968908E}" type="pres">
      <dgm:prSet presAssocID="{10943300-4812-4790-BB33-3320AB8FF5A1}" presName="parentText" presStyleLbl="node1" presStyleIdx="3" presStyleCnt="4" custLinFactNeighborY="-20670">
        <dgm:presLayoutVars>
          <dgm:chMax val="0"/>
          <dgm:bulletEnabled val="1"/>
        </dgm:presLayoutVars>
      </dgm:prSet>
      <dgm:spPr/>
    </dgm:pt>
  </dgm:ptLst>
  <dgm:cxnLst>
    <dgm:cxn modelId="{7BE4FC18-A827-0F47-8F87-5CBEEF1F33E1}" type="presOf" srcId="{10943300-4812-4790-BB33-3320AB8FF5A1}" destId="{6A02A0E8-2A8C-3D46-945F-B8318968908E}" srcOrd="0" destOrd="0" presId="urn:microsoft.com/office/officeart/2005/8/layout/vList2"/>
    <dgm:cxn modelId="{A64D7988-D9F6-7A4B-BC05-C5BA493907F3}" type="presOf" srcId="{39CB89C5-1557-4249-BCDD-0499566D3F11}" destId="{E00C1B2C-1381-384D-8D30-54DAE416E75C}" srcOrd="0" destOrd="0" presId="urn:microsoft.com/office/officeart/2005/8/layout/vList2"/>
    <dgm:cxn modelId="{748C9BA6-C833-45ED-A65C-C6D075E2DA9C}" srcId="{9A11474E-3CDE-4710-B61E-1394584B2788}" destId="{AB20CDFD-4912-4762-B2D9-5DF62AFCD4AF}" srcOrd="0" destOrd="0" parTransId="{6271F2A0-C01C-4BC5-9897-E2CAA372B0AF}" sibTransId="{B0936DAB-21B4-4B24-A9EF-E6B885C4A2DE}"/>
    <dgm:cxn modelId="{23FE55B1-7104-D44A-AC23-E5CEED3D7818}" type="presOf" srcId="{9A11474E-3CDE-4710-B61E-1394584B2788}" destId="{88FF7712-0198-0F40-9A4F-64B995C349FC}" srcOrd="0" destOrd="0" presId="urn:microsoft.com/office/officeart/2005/8/layout/vList2"/>
    <dgm:cxn modelId="{3C6431BF-37C6-43FC-B87C-F2734BC3E772}" srcId="{9A11474E-3CDE-4710-B61E-1394584B2788}" destId="{10943300-4812-4790-BB33-3320AB8FF5A1}" srcOrd="3" destOrd="0" parTransId="{24F545CA-FDE7-4815-84E4-0928A50A4719}" sibTransId="{654A123A-A315-4D49-937A-75708784760D}"/>
    <dgm:cxn modelId="{A7ABFFDA-2BD5-4838-B6AA-D7D13C910371}" srcId="{9A11474E-3CDE-4710-B61E-1394584B2788}" destId="{39CB89C5-1557-4249-BCDD-0499566D3F11}" srcOrd="1" destOrd="0" parTransId="{A52CD886-519F-452F-8F11-5EA6DAE2A54A}" sibTransId="{83BCFC8E-33C8-4177-A3C0-705266FD2E25}"/>
    <dgm:cxn modelId="{810AE2DB-AB0A-8241-9FB3-569BC7DF0AF7}" type="presOf" srcId="{AB20CDFD-4912-4762-B2D9-5DF62AFCD4AF}" destId="{7E0D8D47-3C84-C441-BF6A-F8CE60C2DE13}" srcOrd="0" destOrd="0" presId="urn:microsoft.com/office/officeart/2005/8/layout/vList2"/>
    <dgm:cxn modelId="{59AB99F2-BD9B-C14C-9BF3-CAD2D5FF5ECD}" type="presOf" srcId="{776B0242-6558-4E51-982C-3C6976937827}" destId="{900E44A9-9C48-D145-9DC8-398CF3405D5B}" srcOrd="0" destOrd="0" presId="urn:microsoft.com/office/officeart/2005/8/layout/vList2"/>
    <dgm:cxn modelId="{C2FBA3F2-01E6-406B-89AD-41AADDF6A0A8}" srcId="{9A11474E-3CDE-4710-B61E-1394584B2788}" destId="{776B0242-6558-4E51-982C-3C6976937827}" srcOrd="2" destOrd="0" parTransId="{702ADDAA-B2C4-4EBB-B5A7-DEA2E1CB1393}" sibTransId="{F48694CF-5A45-4672-B391-D77FE993C845}"/>
    <dgm:cxn modelId="{2C3E521D-42C1-EE4A-A1A5-5A4A1C4AEF28}" type="presParOf" srcId="{88FF7712-0198-0F40-9A4F-64B995C349FC}" destId="{7E0D8D47-3C84-C441-BF6A-F8CE60C2DE13}" srcOrd="0" destOrd="0" presId="urn:microsoft.com/office/officeart/2005/8/layout/vList2"/>
    <dgm:cxn modelId="{870B5BE6-777D-1647-91AC-1448B5C66C15}" type="presParOf" srcId="{88FF7712-0198-0F40-9A4F-64B995C349FC}" destId="{C256BF99-C03F-594C-8588-354194DB9A17}" srcOrd="1" destOrd="0" presId="urn:microsoft.com/office/officeart/2005/8/layout/vList2"/>
    <dgm:cxn modelId="{C3219541-8B14-4846-AD2D-BD51C8DBF25B}" type="presParOf" srcId="{88FF7712-0198-0F40-9A4F-64B995C349FC}" destId="{E00C1B2C-1381-384D-8D30-54DAE416E75C}" srcOrd="2" destOrd="0" presId="urn:microsoft.com/office/officeart/2005/8/layout/vList2"/>
    <dgm:cxn modelId="{5CF2C195-3B64-E146-9D9A-B4AEFEA8A161}" type="presParOf" srcId="{88FF7712-0198-0F40-9A4F-64B995C349FC}" destId="{A0DAFE4B-C490-8641-96DD-7FA32ED68278}" srcOrd="3" destOrd="0" presId="urn:microsoft.com/office/officeart/2005/8/layout/vList2"/>
    <dgm:cxn modelId="{ED06C0A7-8DCC-3C40-BF3F-C610AA7D8BF1}" type="presParOf" srcId="{88FF7712-0198-0F40-9A4F-64B995C349FC}" destId="{900E44A9-9C48-D145-9DC8-398CF3405D5B}" srcOrd="4" destOrd="0" presId="urn:microsoft.com/office/officeart/2005/8/layout/vList2"/>
    <dgm:cxn modelId="{F06F1EAA-ACC9-364A-AB30-B9CDDD88CE94}" type="presParOf" srcId="{88FF7712-0198-0F40-9A4F-64B995C349FC}" destId="{D6A487E2-5AD7-724C-89A2-9F65B7939F94}" srcOrd="5" destOrd="0" presId="urn:microsoft.com/office/officeart/2005/8/layout/vList2"/>
    <dgm:cxn modelId="{7B69FEC3-33D4-8645-A83E-674B9C48005F}" type="presParOf" srcId="{88FF7712-0198-0F40-9A4F-64B995C349FC}" destId="{6A02A0E8-2A8C-3D46-945F-B8318968908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D351C-23A5-D447-B333-ECBF4DDECC61}">
      <dsp:nvSpPr>
        <dsp:cNvPr id="0" name=""/>
        <dsp:cNvSpPr/>
      </dsp:nvSpPr>
      <dsp:spPr>
        <a:xfrm>
          <a:off x="706" y="960206"/>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u="sng" kern="1200"/>
            <a:t>Subject</a:t>
          </a:r>
          <a:r>
            <a:rPr lang="en-US" sz="3400" kern="1200"/>
            <a:t>: Computer Science Research</a:t>
          </a:r>
        </a:p>
      </dsp:txBody>
      <dsp:txXfrm>
        <a:off x="706" y="960206"/>
        <a:ext cx="3074323" cy="1537161"/>
      </dsp:txXfrm>
    </dsp:sp>
    <dsp:sp modelId="{9C9A89B6-07C1-2B45-B530-F3D65761C87F}">
      <dsp:nvSpPr>
        <dsp:cNvPr id="0" name=""/>
        <dsp:cNvSpPr/>
      </dsp:nvSpPr>
      <dsp:spPr>
        <a:xfrm>
          <a:off x="3720638" y="960206"/>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u="sng" kern="1200"/>
            <a:t>Project Mentor:</a:t>
          </a:r>
          <a:r>
            <a:rPr lang="en-US" sz="3400" kern="1200"/>
            <a:t> Dr. Arash Rafiey</a:t>
          </a:r>
        </a:p>
      </dsp:txBody>
      <dsp:txXfrm>
        <a:off x="3720638" y="960206"/>
        <a:ext cx="3074323" cy="1537161"/>
      </dsp:txXfrm>
    </dsp:sp>
    <dsp:sp modelId="{01E49F38-112F-8840-9B4A-F277A7D6B72F}">
      <dsp:nvSpPr>
        <dsp:cNvPr id="0" name=""/>
        <dsp:cNvSpPr/>
      </dsp:nvSpPr>
      <dsp:spPr>
        <a:xfrm>
          <a:off x="7440570" y="960206"/>
          <a:ext cx="3074323" cy="1537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u="sng" kern="1200"/>
            <a:t>Name:</a:t>
          </a:r>
          <a:r>
            <a:rPr lang="en-US" sz="3400" kern="1200"/>
            <a:t> Sahana Vasudev (991973717) </a:t>
          </a:r>
        </a:p>
      </dsp:txBody>
      <dsp:txXfrm>
        <a:off x="7440570" y="960206"/>
        <a:ext cx="3074323" cy="1537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D8D47-3C84-C441-BF6A-F8CE60C2DE13}">
      <dsp:nvSpPr>
        <dsp:cNvPr id="0" name=""/>
        <dsp:cNvSpPr/>
      </dsp:nvSpPr>
      <dsp:spPr>
        <a:xfrm>
          <a:off x="0" y="5334"/>
          <a:ext cx="11158728"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Lasso regression penalty consists of all the estimated parameters. Lambda can be any value between zero to infinity. This value decides how aggressive regularization is performed. It is usually chosen using cross-validation. </a:t>
          </a:r>
          <a:endParaRPr lang="en-US" sz="2400" kern="1200" dirty="0"/>
        </a:p>
      </dsp:txBody>
      <dsp:txXfrm>
        <a:off x="64425" y="69759"/>
        <a:ext cx="11029878" cy="1190909"/>
      </dsp:txXfrm>
    </dsp:sp>
    <dsp:sp modelId="{E00C1B2C-1381-384D-8D30-54DAE416E75C}">
      <dsp:nvSpPr>
        <dsp:cNvPr id="0" name=""/>
        <dsp:cNvSpPr/>
      </dsp:nvSpPr>
      <dsp:spPr>
        <a:xfrm>
          <a:off x="0" y="1394214"/>
          <a:ext cx="11158728"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Lasso penalizes the sum of absolute values of coefficients. As the lambda value increases, coefficients decrease and eventually become zero This way, lasso regression eliminates insignificant variables from our model.</a:t>
          </a:r>
          <a:endParaRPr lang="en-US" sz="2400" kern="1200" dirty="0"/>
        </a:p>
      </dsp:txBody>
      <dsp:txXfrm>
        <a:off x="64425" y="1458639"/>
        <a:ext cx="11029878" cy="1190909"/>
      </dsp:txXfrm>
    </dsp:sp>
    <dsp:sp modelId="{900E44A9-9C48-D145-9DC8-398CF3405D5B}">
      <dsp:nvSpPr>
        <dsp:cNvPr id="0" name=""/>
        <dsp:cNvSpPr/>
      </dsp:nvSpPr>
      <dsp:spPr>
        <a:xfrm>
          <a:off x="0" y="2783094"/>
          <a:ext cx="11158728"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Lasso regression penalizes less important features of your dataset and makes their respective coefficients zero, thereby eliminating them. Thus it provides you with the benefit of feature selection and simple model creation. </a:t>
          </a:r>
          <a:endParaRPr lang="en-US" sz="2400" kern="1200"/>
        </a:p>
      </dsp:txBody>
      <dsp:txXfrm>
        <a:off x="64425" y="2847519"/>
        <a:ext cx="11029878" cy="1190909"/>
      </dsp:txXfrm>
    </dsp:sp>
    <dsp:sp modelId="{6A02A0E8-2A8C-3D46-945F-B8318968908E}">
      <dsp:nvSpPr>
        <dsp:cNvPr id="0" name=""/>
        <dsp:cNvSpPr/>
      </dsp:nvSpPr>
      <dsp:spPr>
        <a:xfrm>
          <a:off x="0" y="4157686"/>
          <a:ext cx="11158728"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So, if the dataset has high dimensionality and high correlation, lasso regression can be used.</a:t>
          </a:r>
          <a:endParaRPr lang="en-US" sz="2400" kern="1200"/>
        </a:p>
      </dsp:txBody>
      <dsp:txXfrm>
        <a:off x="64425" y="4222111"/>
        <a:ext cx="11029878" cy="11909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506FF-B479-5841-84F0-98C97CE3F9D2}" type="datetimeFigureOut">
              <a:rPr lang="en-US" smtClean="0"/>
              <a:t>10/6/22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8EEA5-3737-C840-A511-050B014C1B06}" type="slidenum">
              <a:rPr lang="en-US" smtClean="0"/>
              <a:t>‹#›</a:t>
            </a:fld>
            <a:endParaRPr lang="en-US"/>
          </a:p>
        </p:txBody>
      </p:sp>
    </p:spTree>
    <p:extLst>
      <p:ext uri="{BB962C8B-B14F-4D97-AF65-F5344CB8AC3E}">
        <p14:creationId xmlns:p14="http://schemas.microsoft.com/office/powerpoint/2010/main" val="2233987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6CD5-24D1-8E5F-5EC7-5C3D281192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4A2E71-0C5F-6DD7-7135-4B4A138FEF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5FED74-ABD6-43BE-CC41-2DA6849AFBF9}"/>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5" name="Footer Placeholder 4">
            <a:extLst>
              <a:ext uri="{FF2B5EF4-FFF2-40B4-BE49-F238E27FC236}">
                <a16:creationId xmlns:a16="http://schemas.microsoft.com/office/drawing/2014/main" id="{324A1B34-DDAF-9E9C-015B-9F049368F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7D2A-3448-6C69-FCDF-53E06B841655}"/>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124731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FC05-B26C-AEBF-7847-823F8B169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CE65BE-D74A-206F-D6D0-ECD5A04147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E6623-A33F-7719-CBFC-EA74D1E583F8}"/>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5" name="Footer Placeholder 4">
            <a:extLst>
              <a:ext uri="{FF2B5EF4-FFF2-40B4-BE49-F238E27FC236}">
                <a16:creationId xmlns:a16="http://schemas.microsoft.com/office/drawing/2014/main" id="{BD7B5963-D1FE-22CB-C733-71F4BA7CA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A2B04-D7EF-1935-3096-295A2946C0CF}"/>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290400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F1DE29-4279-1EF3-176F-EE4C578DDF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D9013F-DF88-3392-9BDC-17A88314E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71ADF-A2A3-D2DE-A53C-7AA8F4AEE2DE}"/>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5" name="Footer Placeholder 4">
            <a:extLst>
              <a:ext uri="{FF2B5EF4-FFF2-40B4-BE49-F238E27FC236}">
                <a16:creationId xmlns:a16="http://schemas.microsoft.com/office/drawing/2014/main" id="{7B998B92-E520-6062-356B-FA5754109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D47D3-55A5-06BE-A127-9371E14D34C7}"/>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16280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46E4-754E-4199-F713-324E815E2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ECF2F3-1603-5A29-BDBE-7B3090F8AF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D867E-5DF0-8DD1-18F8-BFA5C97B43E8}"/>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5" name="Footer Placeholder 4">
            <a:extLst>
              <a:ext uri="{FF2B5EF4-FFF2-40B4-BE49-F238E27FC236}">
                <a16:creationId xmlns:a16="http://schemas.microsoft.com/office/drawing/2014/main" id="{FD6D17A5-65C6-C293-A20A-86B68EA7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E4F36-413D-BDD7-9C2B-5195C6C851CA}"/>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113487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BC55-68D7-5303-FEFD-25733B4AC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40F2D7-9335-C5D8-F7F4-D332A9620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22A254-06D7-6FA6-DE7E-34B0E92F92D7}"/>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5" name="Footer Placeholder 4">
            <a:extLst>
              <a:ext uri="{FF2B5EF4-FFF2-40B4-BE49-F238E27FC236}">
                <a16:creationId xmlns:a16="http://schemas.microsoft.com/office/drawing/2014/main" id="{F3C70B40-AD3D-E01D-FE42-6242889F4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E7691-1F46-7C91-C999-C0DD9DB19619}"/>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266561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DE81-1974-709D-A5FD-DA9738C908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5A593-B3BF-4F6F-A4E1-12E771578F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ACBE8D-BA46-F475-B150-EEBC14A6DC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F74968-64B7-B8A7-B0FD-9C72C5687A27}"/>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6" name="Footer Placeholder 5">
            <a:extLst>
              <a:ext uri="{FF2B5EF4-FFF2-40B4-BE49-F238E27FC236}">
                <a16:creationId xmlns:a16="http://schemas.microsoft.com/office/drawing/2014/main" id="{90DD289D-36AA-112B-7F83-6387BF6DC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D8173-FFA1-AD76-69C3-D7BC025092B6}"/>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19078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79C7-709F-03F8-A2D1-1FBE8270C5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88855F-EE5B-F5CB-3E89-9208756F4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216BEE-67FD-CD5D-76FE-3ADE6892DB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B83C1B-1D6B-9967-A7B0-A7FB83EA39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7F4D0C-C251-210A-02BB-76F44AFBC4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478401-25D7-E1A4-7229-0B7791C31DB6}"/>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8" name="Footer Placeholder 7">
            <a:extLst>
              <a:ext uri="{FF2B5EF4-FFF2-40B4-BE49-F238E27FC236}">
                <a16:creationId xmlns:a16="http://schemas.microsoft.com/office/drawing/2014/main" id="{4FC35570-281E-2DFF-697B-239B78EAD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28E5FB-C176-BA3C-A576-3E9920189B0F}"/>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416915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B23E-0BC6-BC68-986A-E47C70C6B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00B86A-072F-3E89-E788-25BFC007E61B}"/>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4" name="Footer Placeholder 3">
            <a:extLst>
              <a:ext uri="{FF2B5EF4-FFF2-40B4-BE49-F238E27FC236}">
                <a16:creationId xmlns:a16="http://schemas.microsoft.com/office/drawing/2014/main" id="{F044F122-0EFC-E23E-50AB-F0C2D40022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43953E-82BB-3ADD-3430-D71DE0FF9304}"/>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231287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35293-3B3C-96F2-088A-87DC69F5A857}"/>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3" name="Footer Placeholder 2">
            <a:extLst>
              <a:ext uri="{FF2B5EF4-FFF2-40B4-BE49-F238E27FC236}">
                <a16:creationId xmlns:a16="http://schemas.microsoft.com/office/drawing/2014/main" id="{CB99ED35-B9CA-DD16-86A5-F7B69D62A6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C71361-8C0E-D554-A2C3-7ED609247DCF}"/>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233030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8B50-FBA3-AB4F-A1D0-E177EB5DC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97B044-4B63-76CE-EDB9-8F502B078B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BFACD9-854D-CF0B-29EF-E810D46B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367F9-3353-1EEE-8701-F68592E8DB81}"/>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6" name="Footer Placeholder 5">
            <a:extLst>
              <a:ext uri="{FF2B5EF4-FFF2-40B4-BE49-F238E27FC236}">
                <a16:creationId xmlns:a16="http://schemas.microsoft.com/office/drawing/2014/main" id="{531D88FE-A20B-E73E-4D37-B9946E7DC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A61E5-AE86-3430-5D68-0EE83A582220}"/>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270156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3D02-FC54-650E-89D3-CF6414C13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8C2E0E-4763-96F2-DF7F-1344D5CEE7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8A43B-3FBB-F4ED-4505-C1C272B1F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A2BAA-94C2-21B5-BAD4-BF9B3B15ACAB}"/>
              </a:ext>
            </a:extLst>
          </p:cNvPr>
          <p:cNvSpPr>
            <a:spLocks noGrp="1"/>
          </p:cNvSpPr>
          <p:nvPr>
            <p:ph type="dt" sz="half" idx="10"/>
          </p:nvPr>
        </p:nvSpPr>
        <p:spPr/>
        <p:txBody>
          <a:bodyPr/>
          <a:lstStyle/>
          <a:p>
            <a:fld id="{18CB7EF0-F004-6C49-BF09-E3D3813B21DF}" type="datetimeFigureOut">
              <a:rPr lang="en-US" smtClean="0"/>
              <a:t>10/6/22</a:t>
            </a:fld>
            <a:endParaRPr lang="en-US"/>
          </a:p>
        </p:txBody>
      </p:sp>
      <p:sp>
        <p:nvSpPr>
          <p:cNvPr id="6" name="Footer Placeholder 5">
            <a:extLst>
              <a:ext uri="{FF2B5EF4-FFF2-40B4-BE49-F238E27FC236}">
                <a16:creationId xmlns:a16="http://schemas.microsoft.com/office/drawing/2014/main" id="{5A633EA1-30EA-7CBC-F969-C79429C11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D0A69-B8D0-6A03-F235-81F7B4328141}"/>
              </a:ext>
            </a:extLst>
          </p:cNvPr>
          <p:cNvSpPr>
            <a:spLocks noGrp="1"/>
          </p:cNvSpPr>
          <p:nvPr>
            <p:ph type="sldNum" sz="quarter" idx="12"/>
          </p:nvPr>
        </p:nvSpPr>
        <p:spPr/>
        <p:txBody>
          <a:bodyPr/>
          <a:lstStyle/>
          <a:p>
            <a:fld id="{F44EE01E-1701-2A48-B1AE-C75A7078ECCD}" type="slidenum">
              <a:rPr lang="en-US" smtClean="0"/>
              <a:t>‹#›</a:t>
            </a:fld>
            <a:endParaRPr lang="en-US"/>
          </a:p>
        </p:txBody>
      </p:sp>
    </p:spTree>
    <p:extLst>
      <p:ext uri="{BB962C8B-B14F-4D97-AF65-F5344CB8AC3E}">
        <p14:creationId xmlns:p14="http://schemas.microsoft.com/office/powerpoint/2010/main" val="309177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D24394-169E-2B85-B1EF-DD0F73B44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94A54-4DF0-50E1-A87D-1275F9DB7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310BC-EE35-7637-61BD-D3CB94E7D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B7EF0-F004-6C49-BF09-E3D3813B21DF}" type="datetimeFigureOut">
              <a:rPr lang="en-US" smtClean="0"/>
              <a:t>10/6/22</a:t>
            </a:fld>
            <a:endParaRPr lang="en-US"/>
          </a:p>
        </p:txBody>
      </p:sp>
      <p:sp>
        <p:nvSpPr>
          <p:cNvPr id="5" name="Footer Placeholder 4">
            <a:extLst>
              <a:ext uri="{FF2B5EF4-FFF2-40B4-BE49-F238E27FC236}">
                <a16:creationId xmlns:a16="http://schemas.microsoft.com/office/drawing/2014/main" id="{E2A38682-018D-D730-718F-FE84EED4A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0541E-7AB6-5071-E83C-88F33101E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EE01E-1701-2A48-B1AE-C75A7078ECCD}" type="slidenum">
              <a:rPr lang="en-US" smtClean="0"/>
              <a:t>‹#›</a:t>
            </a:fld>
            <a:endParaRPr lang="en-US"/>
          </a:p>
        </p:txBody>
      </p:sp>
    </p:spTree>
    <p:extLst>
      <p:ext uri="{BB962C8B-B14F-4D97-AF65-F5344CB8AC3E}">
        <p14:creationId xmlns:p14="http://schemas.microsoft.com/office/powerpoint/2010/main" val="1184378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938921-7CA4-B521-80A8-57E71016754F}"/>
              </a:ext>
            </a:extLst>
          </p:cNvPr>
          <p:cNvSpPr>
            <a:spLocks noGrp="1"/>
          </p:cNvSpPr>
          <p:nvPr>
            <p:ph type="title"/>
          </p:nvPr>
        </p:nvSpPr>
        <p:spPr>
          <a:xfrm>
            <a:off x="838200" y="672747"/>
            <a:ext cx="10515600" cy="715556"/>
          </a:xfrm>
        </p:spPr>
        <p:txBody>
          <a:bodyPr>
            <a:normAutofit/>
          </a:bodyPr>
          <a:lstStyle/>
          <a:p>
            <a:pPr algn="ctr"/>
            <a:r>
              <a:rPr lang="en-US" sz="3200" b="1" i="1" u="sng">
                <a:solidFill>
                  <a:schemeClr val="bg1"/>
                </a:solidFill>
              </a:rPr>
              <a:t>Prediction Of Rainfall Using ML Techniques</a:t>
            </a:r>
            <a:endParaRPr lang="en-US" sz="3200" b="1">
              <a:solidFill>
                <a:schemeClr val="bg1"/>
              </a:solidFill>
            </a:endParaRPr>
          </a:p>
        </p:txBody>
      </p:sp>
      <p:pic>
        <p:nvPicPr>
          <p:cNvPr id="7" name="Picture 6" descr="Icon&#10;&#10;Description automatically generated">
            <a:extLst>
              <a:ext uri="{FF2B5EF4-FFF2-40B4-BE49-F238E27FC236}">
                <a16:creationId xmlns:a16="http://schemas.microsoft.com/office/drawing/2014/main" id="{E99C6550-7FB5-FA15-E191-7B8C4AABC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2610" y="108913"/>
            <a:ext cx="1279390" cy="1279390"/>
          </a:xfrm>
          <a:prstGeom prst="rect">
            <a:avLst/>
          </a:prstGeom>
        </p:spPr>
      </p:pic>
      <p:graphicFrame>
        <p:nvGraphicFramePr>
          <p:cNvPr id="6" name="Content Placeholder 2">
            <a:extLst>
              <a:ext uri="{FF2B5EF4-FFF2-40B4-BE49-F238E27FC236}">
                <a16:creationId xmlns:a16="http://schemas.microsoft.com/office/drawing/2014/main" id="{4F0DF957-C2A9-285E-48BB-31678AED3AD9}"/>
              </a:ext>
            </a:extLst>
          </p:cNvPr>
          <p:cNvGraphicFramePr>
            <a:graphicFrameLocks noGrp="1"/>
          </p:cNvGraphicFramePr>
          <p:nvPr>
            <p:ph idx="1"/>
            <p:extLst>
              <p:ext uri="{D42A27DB-BD31-4B8C-83A1-F6EECF244321}">
                <p14:modId xmlns:p14="http://schemas.microsoft.com/office/powerpoint/2010/main" val="3078260817"/>
              </p:ext>
            </p:extLst>
          </p:nvPr>
        </p:nvGraphicFramePr>
        <p:xfrm>
          <a:off x="838200" y="2166938"/>
          <a:ext cx="10515600" cy="3457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315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Shape 8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DA567B-3279-A346-74B3-5A345E5138DC}"/>
              </a:ext>
            </a:extLst>
          </p:cNvPr>
          <p:cNvSpPr>
            <a:spLocks noGrp="1"/>
          </p:cNvSpPr>
          <p:nvPr>
            <p:ph type="title"/>
          </p:nvPr>
        </p:nvSpPr>
        <p:spPr>
          <a:xfrm>
            <a:off x="934872" y="982272"/>
            <a:ext cx="3388419" cy="4560970"/>
          </a:xfrm>
        </p:spPr>
        <p:txBody>
          <a:bodyPr>
            <a:normAutofit/>
          </a:bodyPr>
          <a:lstStyle/>
          <a:p>
            <a:r>
              <a:rPr lang="en-US" sz="4000" b="1" u="sng">
                <a:solidFill>
                  <a:srgbClr val="FFFFFF"/>
                </a:solidFill>
              </a:rPr>
              <a:t>LASSO REGRESSION MODEL</a:t>
            </a:r>
          </a:p>
        </p:txBody>
      </p:sp>
      <p:sp>
        <p:nvSpPr>
          <p:cNvPr id="8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FDE0A8B4-C8E4-C150-F347-2FEBF583AC84}"/>
              </a:ext>
            </a:extLst>
          </p:cNvPr>
          <p:cNvSpPr>
            <a:spLocks noGrp="1"/>
          </p:cNvSpPr>
          <p:nvPr>
            <p:ph idx="1"/>
          </p:nvPr>
        </p:nvSpPr>
        <p:spPr>
          <a:xfrm>
            <a:off x="5221862" y="1719618"/>
            <a:ext cx="5948831" cy="4334629"/>
          </a:xfrm>
        </p:spPr>
        <p:txBody>
          <a:bodyPr anchor="ctr">
            <a:normAutofit/>
          </a:bodyPr>
          <a:lstStyle/>
          <a:p>
            <a:pPr marL="0" indent="0">
              <a:buNone/>
            </a:pPr>
            <a:r>
              <a:rPr lang="en-US" sz="2400" b="1">
                <a:solidFill>
                  <a:srgbClr val="FEFFFF"/>
                </a:solidFill>
              </a:rPr>
              <a:t>Introduction:</a:t>
            </a:r>
          </a:p>
          <a:p>
            <a:pPr marL="0" indent="0">
              <a:buNone/>
            </a:pPr>
            <a:r>
              <a:rPr lang="en-US" sz="2400">
                <a:solidFill>
                  <a:srgbClr val="FEFFFF"/>
                </a:solidFill>
                <a:latin typeface="+mj-lt"/>
              </a:rPr>
              <a:t>In statistics and machine learning, lasso is a relapse examination technique that performs both variable choice and regularization so as to improve the forecast precision and interpretability of the factual model it produces. It was initially presented in geophysics writing in 1986, and later freely rediscovered and promoted in 1996 by Robert Tibshirani, who begat the term and gave further bits of knowledge into the watched exhibition.</a:t>
            </a:r>
          </a:p>
        </p:txBody>
      </p:sp>
      <p:pic>
        <p:nvPicPr>
          <p:cNvPr id="5" name="Picture 4">
            <a:extLst>
              <a:ext uri="{FF2B5EF4-FFF2-40B4-BE49-F238E27FC236}">
                <a16:creationId xmlns:a16="http://schemas.microsoft.com/office/drawing/2014/main" id="{45A1040A-D81A-1F5C-FD8A-25CDB9EED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352" y="0"/>
            <a:ext cx="1279390" cy="1279390"/>
          </a:xfrm>
          <a:prstGeom prst="rect">
            <a:avLst/>
          </a:prstGeom>
        </p:spPr>
      </p:pic>
    </p:spTree>
    <p:extLst>
      <p:ext uri="{BB962C8B-B14F-4D97-AF65-F5344CB8AC3E}">
        <p14:creationId xmlns:p14="http://schemas.microsoft.com/office/powerpoint/2010/main" val="91599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Shape 30">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D3FBAC-CCF2-5967-D282-72080364679F}"/>
              </a:ext>
            </a:extLst>
          </p:cNvPr>
          <p:cNvSpPr>
            <a:spLocks noGrp="1"/>
          </p:cNvSpPr>
          <p:nvPr>
            <p:ph type="title"/>
          </p:nvPr>
        </p:nvSpPr>
        <p:spPr>
          <a:xfrm>
            <a:off x="934872" y="982272"/>
            <a:ext cx="3388419" cy="4560970"/>
          </a:xfrm>
        </p:spPr>
        <p:txBody>
          <a:bodyPr>
            <a:normAutofit/>
          </a:bodyPr>
          <a:lstStyle/>
          <a:p>
            <a:r>
              <a:rPr lang="en-US" sz="4000" b="1">
                <a:solidFill>
                  <a:srgbClr val="FFFFFF"/>
                </a:solidFill>
              </a:rPr>
              <a:t>Definition of Lasso Regression:</a:t>
            </a:r>
            <a:br>
              <a:rPr lang="en-US" sz="4000" b="1">
                <a:solidFill>
                  <a:srgbClr val="FFFFFF"/>
                </a:solidFill>
              </a:rPr>
            </a:br>
            <a:endParaRPr lang="en-US" sz="4000">
              <a:solidFill>
                <a:srgbClr val="FFFFFF"/>
              </a:solidFill>
            </a:endParaRPr>
          </a:p>
        </p:txBody>
      </p:sp>
      <p:sp>
        <p:nvSpPr>
          <p:cNvPr id="3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Content Placeholder 2">
            <a:extLst>
              <a:ext uri="{FF2B5EF4-FFF2-40B4-BE49-F238E27FC236}">
                <a16:creationId xmlns:a16="http://schemas.microsoft.com/office/drawing/2014/main" id="{06E2E99E-1338-C9AB-FE47-DA98BA306070}"/>
              </a:ext>
            </a:extLst>
          </p:cNvPr>
          <p:cNvSpPr>
            <a:spLocks noGrp="1"/>
          </p:cNvSpPr>
          <p:nvPr>
            <p:ph idx="1"/>
          </p:nvPr>
        </p:nvSpPr>
        <p:spPr>
          <a:xfrm>
            <a:off x="5221862" y="1719618"/>
            <a:ext cx="5948831" cy="4334629"/>
          </a:xfrm>
        </p:spPr>
        <p:txBody>
          <a:bodyPr anchor="ctr">
            <a:normAutofit/>
          </a:bodyPr>
          <a:lstStyle/>
          <a:p>
            <a:r>
              <a:rPr lang="en-US" sz="2000" b="0" i="0" u="none" strike="noStrike">
                <a:solidFill>
                  <a:srgbClr val="FEFFFF"/>
                </a:solidFill>
                <a:effectLst/>
                <a:latin typeface="+mj-lt"/>
              </a:rPr>
              <a:t>Lasso regression is like linear regression, but it uses a technique “shrinkage”</a:t>
            </a:r>
            <a:r>
              <a:rPr lang="en-US" sz="2000" b="1" i="0" u="none" strike="noStrike">
                <a:solidFill>
                  <a:srgbClr val="FEFFFF"/>
                </a:solidFill>
                <a:effectLst/>
                <a:latin typeface="+mj-lt"/>
              </a:rPr>
              <a:t> </a:t>
            </a:r>
            <a:r>
              <a:rPr lang="en-US" sz="2000" b="0" i="0" u="none" strike="noStrike">
                <a:solidFill>
                  <a:srgbClr val="FEFFFF"/>
                </a:solidFill>
                <a:effectLst/>
                <a:latin typeface="+mj-lt"/>
              </a:rPr>
              <a:t>where the coefficients of determination are shrunk towards zero.</a:t>
            </a:r>
          </a:p>
          <a:p>
            <a:pPr rtl="0"/>
            <a:r>
              <a:rPr lang="en-US" sz="2000" b="0" i="0" u="none" strike="noStrike">
                <a:solidFill>
                  <a:srgbClr val="FEFFFF"/>
                </a:solidFill>
                <a:effectLst/>
                <a:latin typeface="+mj-lt"/>
              </a:rPr>
              <a:t>Linear regression gives you regression coefficients. The lasso regression allows you to shrink or regularize these coefficients to avoid overfitting and make them work better on different datasets. </a:t>
            </a:r>
          </a:p>
          <a:p>
            <a:r>
              <a:rPr lang="en-US" sz="2000" b="0" i="0" u="none" strike="noStrike">
                <a:solidFill>
                  <a:srgbClr val="FEFFFF"/>
                </a:solidFill>
                <a:effectLst/>
                <a:latin typeface="+mj-lt"/>
              </a:rPr>
              <a:t>This type of regression is used when the dataset shows high multicollinearity or when you want to automate variable elimination and feature selection.</a:t>
            </a:r>
            <a:br>
              <a:rPr lang="en-US" sz="2000">
                <a:solidFill>
                  <a:srgbClr val="FEFFFF"/>
                </a:solidFill>
                <a:latin typeface="+mj-lt"/>
              </a:rPr>
            </a:br>
            <a:endParaRPr lang="en-US" sz="2000">
              <a:solidFill>
                <a:srgbClr val="FEFFFF"/>
              </a:solidFill>
              <a:latin typeface="+mj-lt"/>
            </a:endParaRPr>
          </a:p>
          <a:p>
            <a:endParaRPr lang="en-US" sz="2000">
              <a:solidFill>
                <a:srgbClr val="FEFFFF"/>
              </a:solidFill>
            </a:endParaRPr>
          </a:p>
        </p:txBody>
      </p:sp>
      <p:pic>
        <p:nvPicPr>
          <p:cNvPr id="6" name="Picture 5">
            <a:extLst>
              <a:ext uri="{FF2B5EF4-FFF2-40B4-BE49-F238E27FC236}">
                <a16:creationId xmlns:a16="http://schemas.microsoft.com/office/drawing/2014/main" id="{773DC7EE-FEE6-B1EF-8259-182415797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352" y="0"/>
            <a:ext cx="1279390" cy="1279390"/>
          </a:xfrm>
          <a:prstGeom prst="rect">
            <a:avLst/>
          </a:prstGeom>
        </p:spPr>
      </p:pic>
    </p:spTree>
    <p:extLst>
      <p:ext uri="{BB962C8B-B14F-4D97-AF65-F5344CB8AC3E}">
        <p14:creationId xmlns:p14="http://schemas.microsoft.com/office/powerpoint/2010/main" val="238501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5480EB-2DA5-3AF7-1C06-AA90280807E7}"/>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rPr>
              <a:t>The Statistics of Lasso Regression:</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2DE1ADCB-F572-ED72-9195-4CB9C69DFDE6}"/>
              </a:ext>
            </a:extLst>
          </p:cNvPr>
          <p:cNvSpPr>
            <a:spLocks noGrp="1"/>
          </p:cNvSpPr>
          <p:nvPr>
            <p:ph idx="1"/>
          </p:nvPr>
        </p:nvSpPr>
        <p:spPr>
          <a:xfrm>
            <a:off x="1424904" y="2494450"/>
            <a:ext cx="4053545" cy="3563159"/>
          </a:xfrm>
        </p:spPr>
        <p:txBody>
          <a:bodyPr>
            <a:normAutofit/>
          </a:bodyPr>
          <a:lstStyle/>
          <a:p>
            <a:pPr marL="0" indent="0">
              <a:buNone/>
            </a:pPr>
            <a:r>
              <a:rPr lang="en-US" sz="1700" b="0" i="0" u="none" strike="noStrike" dirty="0">
                <a:effectLst/>
                <a:latin typeface="+mj-lt"/>
              </a:rPr>
              <a:t>d1, d2, d3, etc., represents the  distance between the actual data points and the model line in the graph.</a:t>
            </a:r>
          </a:p>
          <a:p>
            <a:pPr marL="0" indent="0">
              <a:buNone/>
            </a:pPr>
            <a:r>
              <a:rPr lang="en-US" sz="1700" dirty="0">
                <a:latin typeface="+mj-lt"/>
              </a:rPr>
              <a:t>Least-squares is the sum of squares of distance between the points from the plotted curve.</a:t>
            </a:r>
          </a:p>
          <a:p>
            <a:pPr marL="0" indent="0">
              <a:buNone/>
            </a:pPr>
            <a:r>
              <a:rPr lang="en-US" sz="1700" b="0" i="0" u="none" strike="noStrike" dirty="0">
                <a:effectLst/>
                <a:latin typeface="+mj-lt"/>
              </a:rPr>
              <a:t>While performing lasso regression, we add a penalizing factor to the least-squares. That is, the model is chosen in a way to reduce the below loss function to a minimal value.</a:t>
            </a:r>
          </a:p>
          <a:p>
            <a:pPr marL="0" indent="0">
              <a:buNone/>
            </a:pPr>
            <a:r>
              <a:rPr lang="en-US" sz="1700" b="1" dirty="0">
                <a:latin typeface="+mj-lt"/>
              </a:rPr>
              <a:t>D = least squares + Lambda * summation (absolute values of the magnitude of the coefficients)</a:t>
            </a:r>
          </a:p>
          <a:p>
            <a:endParaRPr lang="en-US" sz="1700" dirty="0"/>
          </a:p>
        </p:txBody>
      </p:sp>
      <p:pic>
        <p:nvPicPr>
          <p:cNvPr id="4" name="Picture 3">
            <a:extLst>
              <a:ext uri="{FF2B5EF4-FFF2-40B4-BE49-F238E27FC236}">
                <a16:creationId xmlns:a16="http://schemas.microsoft.com/office/drawing/2014/main" id="{A707EF4E-79FE-8708-2D7B-2A982D0BC976}"/>
              </a:ext>
            </a:extLst>
          </p:cNvPr>
          <p:cNvPicPr>
            <a:picLocks noChangeAspect="1"/>
          </p:cNvPicPr>
          <p:nvPr/>
        </p:nvPicPr>
        <p:blipFill>
          <a:blip r:embed="rId2"/>
          <a:stretch>
            <a:fillRect/>
          </a:stretch>
        </p:blipFill>
        <p:spPr>
          <a:xfrm>
            <a:off x="6098892" y="2881365"/>
            <a:ext cx="4802404" cy="2785394"/>
          </a:xfrm>
          <a:prstGeom prst="rect">
            <a:avLst/>
          </a:prstGeom>
        </p:spPr>
      </p:pic>
      <p:pic>
        <p:nvPicPr>
          <p:cNvPr id="5" name="Picture 4">
            <a:extLst>
              <a:ext uri="{FF2B5EF4-FFF2-40B4-BE49-F238E27FC236}">
                <a16:creationId xmlns:a16="http://schemas.microsoft.com/office/drawing/2014/main" id="{FFC4F785-F209-1168-BC3F-20FB91895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728" y="120109"/>
            <a:ext cx="1279390" cy="1279390"/>
          </a:xfrm>
          <a:prstGeom prst="rect">
            <a:avLst/>
          </a:prstGeom>
        </p:spPr>
      </p:pic>
    </p:spTree>
    <p:extLst>
      <p:ext uri="{BB962C8B-B14F-4D97-AF65-F5344CB8AC3E}">
        <p14:creationId xmlns:p14="http://schemas.microsoft.com/office/powerpoint/2010/main" val="307833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4D93A2BA-1C5A-8EC4-1A68-1A1905FC33FF}"/>
              </a:ext>
            </a:extLst>
          </p:cNvPr>
          <p:cNvGraphicFramePr>
            <a:graphicFrameLocks noGrp="1"/>
          </p:cNvGraphicFramePr>
          <p:nvPr>
            <p:ph idx="1"/>
            <p:extLst>
              <p:ext uri="{D42A27DB-BD31-4B8C-83A1-F6EECF244321}">
                <p14:modId xmlns:p14="http://schemas.microsoft.com/office/powerpoint/2010/main" val="2629179567"/>
              </p:ext>
            </p:extLst>
          </p:nvPr>
        </p:nvGraphicFramePr>
        <p:xfrm>
          <a:off x="281567" y="1032255"/>
          <a:ext cx="11158728" cy="5497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30514E45-BD24-7142-9084-987ED8389B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98923" y="39178"/>
            <a:ext cx="993077" cy="993077"/>
          </a:xfrm>
          <a:prstGeom prst="rect">
            <a:avLst/>
          </a:prstGeom>
        </p:spPr>
      </p:pic>
    </p:spTree>
    <p:extLst>
      <p:ext uri="{BB962C8B-B14F-4D97-AF65-F5344CB8AC3E}">
        <p14:creationId xmlns:p14="http://schemas.microsoft.com/office/powerpoint/2010/main" val="48533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80ECFE0-FEC6-6060-980F-8BB95535D39D}"/>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8800" kern="1200" dirty="0">
                <a:solidFill>
                  <a:srgbClr val="FFFFFF"/>
                </a:solidFill>
                <a:latin typeface="Kunstler Script" panose="030304020206070D0D06" pitchFamily="66" charset="77"/>
              </a:rPr>
              <a:t>Thank you</a:t>
            </a:r>
          </a:p>
        </p:txBody>
      </p:sp>
      <p:pic>
        <p:nvPicPr>
          <p:cNvPr id="4" name="Picture 3">
            <a:extLst>
              <a:ext uri="{FF2B5EF4-FFF2-40B4-BE49-F238E27FC236}">
                <a16:creationId xmlns:a16="http://schemas.microsoft.com/office/drawing/2014/main" id="{BE937761-A508-796B-7954-56EEB174C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352" y="0"/>
            <a:ext cx="1279390" cy="1279390"/>
          </a:xfrm>
          <a:prstGeom prst="rect">
            <a:avLst/>
          </a:prstGeom>
        </p:spPr>
      </p:pic>
    </p:spTree>
    <p:extLst>
      <p:ext uri="{BB962C8B-B14F-4D97-AF65-F5344CB8AC3E}">
        <p14:creationId xmlns:p14="http://schemas.microsoft.com/office/powerpoint/2010/main" val="1069186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413</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Kunstler Script</vt:lpstr>
      <vt:lpstr>Office Theme</vt:lpstr>
      <vt:lpstr>Prediction Of Rainfall Using ML Techniques</vt:lpstr>
      <vt:lpstr>LASSO REGRESSION MODEL</vt:lpstr>
      <vt:lpstr>Definition of Lasso Regression: </vt:lpstr>
      <vt:lpstr>The Statistics of Lasso Regression: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LASSO REGRESSION MODEL</dc:title>
  <dc:creator>Sudesh Arunkumar</dc:creator>
  <cp:lastModifiedBy>Sudesh Arunkumar</cp:lastModifiedBy>
  <cp:revision>3</cp:revision>
  <dcterms:created xsi:type="dcterms:W3CDTF">2022-10-05T21:52:46Z</dcterms:created>
  <dcterms:modified xsi:type="dcterms:W3CDTF">2022-10-06T06:26:21Z</dcterms:modified>
</cp:coreProperties>
</file>