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54" d="100"/>
          <a:sy n="54" d="100"/>
        </p:scale>
        <p:origin x="-102" y="-4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cs-C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cs-CZ"/>
          </a:p>
        </p:txBody>
      </p:sp>
      <p:sp>
        <p:nvSpPr>
          <p:cNvPr id="4" name="Date Placeholder 3"/>
          <p:cNvSpPr>
            <a:spLocks noGrp="1"/>
          </p:cNvSpPr>
          <p:nvPr>
            <p:ph type="dt" sz="half" idx="10"/>
          </p:nvPr>
        </p:nvSpPr>
        <p:spPr/>
        <p:txBody>
          <a:bodyPr/>
          <a:lstStyle/>
          <a:p>
            <a:fld id="{5B9D7612-C930-42F3-82EB-A022C2961ABF}" type="datetimeFigureOut">
              <a:rPr lang="cs-CZ" smtClean="0"/>
              <a:t>18.05.2022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79545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cs-C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Date Placeholder 3"/>
          <p:cNvSpPr>
            <a:spLocks noGrp="1"/>
          </p:cNvSpPr>
          <p:nvPr>
            <p:ph type="dt" sz="half" idx="10"/>
          </p:nvPr>
        </p:nvSpPr>
        <p:spPr/>
        <p:txBody>
          <a:bodyPr/>
          <a:lstStyle/>
          <a:p>
            <a:fld id="{5B9D7612-C930-42F3-82EB-A022C2961ABF}" type="datetimeFigureOut">
              <a:rPr lang="cs-CZ" smtClean="0"/>
              <a:t>18.05.2022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118292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cs-C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Date Placeholder 3"/>
          <p:cNvSpPr>
            <a:spLocks noGrp="1"/>
          </p:cNvSpPr>
          <p:nvPr>
            <p:ph type="dt" sz="half" idx="10"/>
          </p:nvPr>
        </p:nvSpPr>
        <p:spPr/>
        <p:txBody>
          <a:bodyPr/>
          <a:lstStyle/>
          <a:p>
            <a:fld id="{5B9D7612-C930-42F3-82EB-A022C2961ABF}" type="datetimeFigureOut">
              <a:rPr lang="cs-CZ" smtClean="0"/>
              <a:t>18.05.2022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185506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cs-C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Date Placeholder 3"/>
          <p:cNvSpPr>
            <a:spLocks noGrp="1"/>
          </p:cNvSpPr>
          <p:nvPr>
            <p:ph type="dt" sz="half" idx="10"/>
          </p:nvPr>
        </p:nvSpPr>
        <p:spPr/>
        <p:txBody>
          <a:bodyPr/>
          <a:lstStyle/>
          <a:p>
            <a:fld id="{5B9D7612-C930-42F3-82EB-A022C2961ABF}" type="datetimeFigureOut">
              <a:rPr lang="cs-CZ" smtClean="0"/>
              <a:t>18.05.2022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89428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cs-C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9D7612-C930-42F3-82EB-A022C2961ABF}" type="datetimeFigureOut">
              <a:rPr lang="cs-CZ" smtClean="0"/>
              <a:t>18.05.2022</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344786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cs-C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5" name="Date Placeholder 4"/>
          <p:cNvSpPr>
            <a:spLocks noGrp="1"/>
          </p:cNvSpPr>
          <p:nvPr>
            <p:ph type="dt" sz="half" idx="10"/>
          </p:nvPr>
        </p:nvSpPr>
        <p:spPr/>
        <p:txBody>
          <a:bodyPr/>
          <a:lstStyle/>
          <a:p>
            <a:fld id="{5B9D7612-C930-42F3-82EB-A022C2961ABF}" type="datetimeFigureOut">
              <a:rPr lang="cs-CZ" smtClean="0"/>
              <a:t>18.05.2022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34278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cs-C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7" name="Date Placeholder 6"/>
          <p:cNvSpPr>
            <a:spLocks noGrp="1"/>
          </p:cNvSpPr>
          <p:nvPr>
            <p:ph type="dt" sz="half" idx="10"/>
          </p:nvPr>
        </p:nvSpPr>
        <p:spPr/>
        <p:txBody>
          <a:bodyPr/>
          <a:lstStyle/>
          <a:p>
            <a:fld id="{5B9D7612-C930-42F3-82EB-A022C2961ABF}" type="datetimeFigureOut">
              <a:rPr lang="cs-CZ" smtClean="0"/>
              <a:t>18.05.2022</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99647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cs-CZ"/>
          </a:p>
        </p:txBody>
      </p:sp>
      <p:sp>
        <p:nvSpPr>
          <p:cNvPr id="3" name="Date Placeholder 2"/>
          <p:cNvSpPr>
            <a:spLocks noGrp="1"/>
          </p:cNvSpPr>
          <p:nvPr>
            <p:ph type="dt" sz="half" idx="10"/>
          </p:nvPr>
        </p:nvSpPr>
        <p:spPr/>
        <p:txBody>
          <a:bodyPr/>
          <a:lstStyle/>
          <a:p>
            <a:fld id="{5B9D7612-C930-42F3-82EB-A022C2961ABF}" type="datetimeFigureOut">
              <a:rPr lang="cs-CZ" smtClean="0"/>
              <a:t>18.05.2022</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290504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D7612-C930-42F3-82EB-A022C2961ABF}" type="datetimeFigureOut">
              <a:rPr lang="cs-CZ" smtClean="0"/>
              <a:t>18.05.2022</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1348707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cs-C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D7612-C930-42F3-82EB-A022C2961ABF}" type="datetimeFigureOut">
              <a:rPr lang="cs-CZ" smtClean="0"/>
              <a:t>18.05.2022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215301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cs-C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D7612-C930-42F3-82EB-A022C2961ABF}" type="datetimeFigureOut">
              <a:rPr lang="cs-CZ" smtClean="0"/>
              <a:t>18.05.2022</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9E1C650-E60A-483D-97F9-15C64B1EEB33}" type="slidenum">
              <a:rPr lang="cs-CZ" smtClean="0"/>
              <a:t>‹#›</a:t>
            </a:fld>
            <a:endParaRPr lang="cs-CZ"/>
          </a:p>
        </p:txBody>
      </p:sp>
    </p:spTree>
    <p:extLst>
      <p:ext uri="{BB962C8B-B14F-4D97-AF65-F5344CB8AC3E}">
        <p14:creationId xmlns:p14="http://schemas.microsoft.com/office/powerpoint/2010/main" val="158485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cs-C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D7612-C930-42F3-82EB-A022C2961ABF}" type="datetimeFigureOut">
              <a:rPr lang="cs-CZ" smtClean="0"/>
              <a:t>18.05.2022</a:t>
            </a:fld>
            <a:endParaRPr lang="cs-C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1C650-E60A-483D-97F9-15C64B1EEB33}" type="slidenum">
              <a:rPr lang="cs-CZ" smtClean="0"/>
              <a:t>‹#›</a:t>
            </a:fld>
            <a:endParaRPr lang="cs-CZ"/>
          </a:p>
        </p:txBody>
      </p:sp>
    </p:spTree>
    <p:extLst>
      <p:ext uri="{BB962C8B-B14F-4D97-AF65-F5344CB8AC3E}">
        <p14:creationId xmlns:p14="http://schemas.microsoft.com/office/powerpoint/2010/main" val="232263983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3688" y="4869160"/>
            <a:ext cx="6768752" cy="566738"/>
          </a:xfrm>
        </p:spPr>
        <p:txBody>
          <a:bodyPr>
            <a:noAutofit/>
          </a:bodyPr>
          <a:lstStyle/>
          <a:p>
            <a:r>
              <a:rPr lang="en-IN" sz="4400" dirty="0" smtClean="0">
                <a:solidFill>
                  <a:srgbClr val="FFC000"/>
                </a:solidFill>
                <a:latin typeface="Times New Roman" pitchFamily="18" charset="0"/>
                <a:cs typeface="Times New Roman" pitchFamily="18" charset="0"/>
              </a:rPr>
              <a:t>House Price Prediction</a:t>
            </a:r>
            <a:endParaRPr lang="cs-CZ" sz="4400" dirty="0">
              <a:solidFill>
                <a:srgbClr val="FFC000"/>
              </a:solidFill>
              <a:latin typeface="Times New Roman" pitchFamily="18" charset="0"/>
              <a:cs typeface="Times New Roman" pitchFamily="18" charset="0"/>
            </a:endParaRPr>
          </a:p>
        </p:txBody>
      </p:sp>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4" b="4"/>
          <a:stretch>
            <a:fillRect/>
          </a:stretch>
        </p:blipFill>
        <p:spPr>
          <a:xfrm>
            <a:off x="755576" y="260648"/>
            <a:ext cx="7920880" cy="4466927"/>
          </a:xfrm>
        </p:spPr>
      </p:pic>
      <p:sp>
        <p:nvSpPr>
          <p:cNvPr id="6" name="Text Placeholder 5"/>
          <p:cNvSpPr>
            <a:spLocks noGrp="1"/>
          </p:cNvSpPr>
          <p:nvPr>
            <p:ph type="body" sz="half" idx="2"/>
          </p:nvPr>
        </p:nvSpPr>
        <p:spPr/>
        <p:txBody>
          <a:bodyPr>
            <a:normAutofit/>
          </a:bodyPr>
          <a:lstStyle/>
          <a:p>
            <a:r>
              <a:rPr lang="en-IN" sz="2800" b="1" dirty="0" err="1" smtClean="0">
                <a:latin typeface="Times New Roman" pitchFamily="18" charset="0"/>
                <a:cs typeface="Times New Roman" pitchFamily="18" charset="0"/>
              </a:rPr>
              <a:t>Prashant</a:t>
            </a:r>
            <a:r>
              <a:rPr lang="en-IN" sz="2800" b="1" dirty="0" smtClean="0">
                <a:latin typeface="Times New Roman" pitchFamily="18" charset="0"/>
                <a:cs typeface="Times New Roman" pitchFamily="18" charset="0"/>
              </a:rPr>
              <a:t> Kumar</a:t>
            </a:r>
            <a:endParaRPr lang="cs-CZ"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700885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cs-CZ"/>
          </a:p>
        </p:txBody>
      </p:sp>
      <p:sp>
        <p:nvSpPr>
          <p:cNvPr id="3" name="Content Placeholder 2"/>
          <p:cNvSpPr>
            <a:spLocks noGrp="1"/>
          </p:cNvSpPr>
          <p:nvPr>
            <p:ph idx="1"/>
          </p:nvPr>
        </p:nvSpPr>
        <p:spPr/>
        <p:txBody>
          <a:bodyPr>
            <a:normAutofit fontScale="92500" lnSpcReduction="10000"/>
          </a:bodyPr>
          <a:lstStyle/>
          <a:p>
            <a:pPr marL="0" indent="0">
              <a:buNone/>
            </a:pPr>
            <a:r>
              <a:rPr lang="en-IN" dirty="0">
                <a:solidFill>
                  <a:schemeClr val="bg1"/>
                </a:solidFill>
              </a:rPr>
              <a:t>W</a:t>
            </a:r>
            <a:r>
              <a:rPr lang="en-IN" dirty="0" smtClean="0">
                <a:solidFill>
                  <a:schemeClr val="bg1"/>
                </a:solidFill>
              </a:rPr>
              <a:t>e </a:t>
            </a:r>
            <a:r>
              <a:rPr lang="en-IN" dirty="0">
                <a:solidFill>
                  <a:schemeClr val="bg1"/>
                </a:solidFill>
              </a:rPr>
              <a:t>start doing Exploratory Data Analysis (EDA). It is also called </a:t>
            </a:r>
            <a:r>
              <a:rPr lang="en-IN" dirty="0" smtClean="0">
                <a:solidFill>
                  <a:schemeClr val="bg1"/>
                </a:solidFill>
              </a:rPr>
              <a:t>feature </a:t>
            </a:r>
            <a:r>
              <a:rPr lang="en-IN" dirty="0">
                <a:solidFill>
                  <a:schemeClr val="bg1"/>
                </a:solidFill>
              </a:rPr>
              <a:t>engineering. </a:t>
            </a:r>
            <a:endParaRPr lang="en-IN" dirty="0" smtClean="0">
              <a:solidFill>
                <a:schemeClr val="bg1"/>
              </a:solidFill>
            </a:endParaRPr>
          </a:p>
          <a:p>
            <a:pPr marL="0" indent="0">
              <a:buNone/>
            </a:pPr>
            <a:r>
              <a:rPr lang="en-IN" dirty="0" smtClean="0">
                <a:solidFill>
                  <a:schemeClr val="bg1"/>
                </a:solidFill>
              </a:rPr>
              <a:t>In </a:t>
            </a:r>
            <a:r>
              <a:rPr lang="en-IN" dirty="0">
                <a:solidFill>
                  <a:schemeClr val="bg1"/>
                </a:solidFill>
              </a:rPr>
              <a:t>this, we are going to find data shape, columns, </a:t>
            </a:r>
            <a:endParaRPr lang="en-IN" dirty="0" smtClean="0">
              <a:solidFill>
                <a:schemeClr val="bg1"/>
              </a:solidFill>
            </a:endParaRPr>
          </a:p>
          <a:p>
            <a:pPr marL="0" indent="0">
              <a:buNone/>
            </a:pPr>
            <a:r>
              <a:rPr lang="en-IN" dirty="0">
                <a:solidFill>
                  <a:schemeClr val="bg1"/>
                </a:solidFill>
              </a:rPr>
              <a:t>null values, information about data like data type, we work on null </a:t>
            </a:r>
            <a:endParaRPr lang="en-IN" dirty="0" smtClean="0">
              <a:solidFill>
                <a:schemeClr val="bg1"/>
              </a:solidFill>
            </a:endParaRPr>
          </a:p>
          <a:p>
            <a:pPr marL="0" indent="0">
              <a:buNone/>
            </a:pPr>
            <a:r>
              <a:rPr lang="en-IN" dirty="0" smtClean="0">
                <a:solidFill>
                  <a:schemeClr val="bg1"/>
                </a:solidFill>
              </a:rPr>
              <a:t>values means missing values, then we find describe which tell us </a:t>
            </a:r>
          </a:p>
          <a:p>
            <a:pPr marL="0" indent="0">
              <a:buNone/>
            </a:pPr>
            <a:r>
              <a:rPr lang="en-IN" dirty="0" smtClean="0">
                <a:solidFill>
                  <a:schemeClr val="bg1"/>
                </a:solidFill>
              </a:rPr>
              <a:t>about </a:t>
            </a:r>
            <a:r>
              <a:rPr lang="en-IN" dirty="0">
                <a:solidFill>
                  <a:schemeClr val="bg1"/>
                </a:solidFill>
              </a:rPr>
              <a:t>the minimum, maximum, inter-quartile values, etc.</a:t>
            </a:r>
            <a:endParaRPr lang="cs-CZ" dirty="0">
              <a:solidFill>
                <a:schemeClr val="bg1"/>
              </a:solidFill>
            </a:endParaRPr>
          </a:p>
        </p:txBody>
      </p:sp>
    </p:spTree>
    <p:extLst>
      <p:ext uri="{BB962C8B-B14F-4D97-AF65-F5344CB8AC3E}">
        <p14:creationId xmlns:p14="http://schemas.microsoft.com/office/powerpoint/2010/main" val="18870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Times New Roman" pitchFamily="18" charset="0"/>
                <a:cs typeface="Times New Roman" pitchFamily="18" charset="0"/>
              </a:rPr>
              <a:t>Technology Used</a:t>
            </a:r>
            <a:endParaRPr lang="cs-CZ"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IN" dirty="0">
                <a:solidFill>
                  <a:schemeClr val="bg1"/>
                </a:solidFill>
              </a:rPr>
              <a:t> In supervised learning problems, both the actual data and the ground truth is available. The algorithms are trained using the ground truth and then evaluated on unseen data. In unsupervised learning algorithms, the ground truth is not known and based on the similarities between different features, the records are grouped into clusters.</a:t>
            </a:r>
            <a:endParaRPr lang="cs-CZ" dirty="0">
              <a:solidFill>
                <a:schemeClr val="bg1"/>
              </a:solidFill>
            </a:endParaRPr>
          </a:p>
        </p:txBody>
      </p:sp>
    </p:spTree>
    <p:extLst>
      <p:ext uri="{BB962C8B-B14F-4D97-AF65-F5344CB8AC3E}">
        <p14:creationId xmlns:p14="http://schemas.microsoft.com/office/powerpoint/2010/main" val="370627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472608"/>
          </a:xfrm>
        </p:spPr>
        <p:txBody>
          <a:bodyPr>
            <a:noAutofit/>
          </a:bodyPr>
          <a:lstStyle/>
          <a:p>
            <a:pPr marL="0" indent="0">
              <a:buNone/>
            </a:pPr>
            <a:r>
              <a:rPr lang="en-IN" sz="2400" dirty="0">
                <a:solidFill>
                  <a:schemeClr val="bg1"/>
                </a:solidFill>
              </a:rPr>
              <a:t>Now, we are doing </a:t>
            </a:r>
            <a:r>
              <a:rPr lang="en-IN" sz="2400" dirty="0" err="1">
                <a:solidFill>
                  <a:schemeClr val="bg1"/>
                </a:solidFill>
              </a:rPr>
              <a:t>Hyperparameter</a:t>
            </a:r>
            <a:r>
              <a:rPr lang="en-IN" sz="2400" dirty="0">
                <a:solidFill>
                  <a:schemeClr val="bg1"/>
                </a:solidFill>
              </a:rPr>
              <a:t> Tuning. </a:t>
            </a:r>
            <a:r>
              <a:rPr lang="en-IN" sz="2400" dirty="0" err="1">
                <a:solidFill>
                  <a:schemeClr val="bg1"/>
                </a:solidFill>
              </a:rPr>
              <a:t>Hyperparameter</a:t>
            </a:r>
            <a:r>
              <a:rPr lang="en-IN" sz="2400" dirty="0">
                <a:solidFill>
                  <a:schemeClr val="bg1"/>
                </a:solidFill>
              </a:rPr>
              <a:t> Tuning </a:t>
            </a:r>
            <a:r>
              <a:rPr lang="en-IN" sz="2400" dirty="0" smtClean="0">
                <a:solidFill>
                  <a:schemeClr val="bg1"/>
                </a:solidFill>
              </a:rPr>
              <a:t>is </a:t>
            </a:r>
            <a:r>
              <a:rPr lang="en-IN" sz="2400" dirty="0">
                <a:solidFill>
                  <a:schemeClr val="bg1"/>
                </a:solidFill>
              </a:rPr>
              <a:t>a process which creates a machine model after repeated testing of </a:t>
            </a:r>
            <a:r>
              <a:rPr lang="en-IN" sz="2400" dirty="0" smtClean="0">
                <a:solidFill>
                  <a:schemeClr val="bg1"/>
                </a:solidFill>
              </a:rPr>
              <a:t>model</a:t>
            </a:r>
            <a:r>
              <a:rPr lang="en-IN" sz="2400" dirty="0">
                <a:solidFill>
                  <a:schemeClr val="bg1"/>
                </a:solidFill>
              </a:rPr>
              <a:t>. It search the best fit model which gives best results. Here, we </a:t>
            </a:r>
            <a:r>
              <a:rPr lang="en-IN" sz="2400" dirty="0" smtClean="0">
                <a:solidFill>
                  <a:schemeClr val="bg1"/>
                </a:solidFill>
              </a:rPr>
              <a:t>use </a:t>
            </a:r>
            <a:r>
              <a:rPr lang="en-IN" sz="2400" dirty="0">
                <a:solidFill>
                  <a:schemeClr val="bg1"/>
                </a:solidFill>
              </a:rPr>
              <a:t>Randomized Search CV which find the best model who </a:t>
            </a:r>
            <a:r>
              <a:rPr lang="en-IN" sz="2400" dirty="0" err="1">
                <a:solidFill>
                  <a:schemeClr val="bg1"/>
                </a:solidFill>
              </a:rPr>
              <a:t>fulfill</a:t>
            </a:r>
            <a:r>
              <a:rPr lang="en-IN" sz="2400" dirty="0">
                <a:solidFill>
                  <a:schemeClr val="bg1"/>
                </a:solidFill>
              </a:rPr>
              <a:t> our </a:t>
            </a:r>
            <a:r>
              <a:rPr lang="en-IN" sz="2400" dirty="0" smtClean="0">
                <a:solidFill>
                  <a:schemeClr val="bg1"/>
                </a:solidFill>
              </a:rPr>
              <a:t>desired </a:t>
            </a:r>
            <a:r>
              <a:rPr lang="en-IN" sz="2400" dirty="0">
                <a:solidFill>
                  <a:schemeClr val="bg1"/>
                </a:solidFill>
              </a:rPr>
              <a:t>result. Here, we use different estimators to fit the model. We </a:t>
            </a:r>
            <a:r>
              <a:rPr lang="en-IN" sz="2400" dirty="0" smtClean="0">
                <a:solidFill>
                  <a:schemeClr val="bg1"/>
                </a:solidFill>
              </a:rPr>
              <a:t>create </a:t>
            </a:r>
            <a:r>
              <a:rPr lang="en-IN" sz="2400" dirty="0">
                <a:solidFill>
                  <a:schemeClr val="bg1"/>
                </a:solidFill>
              </a:rPr>
              <a:t>random grid which shows maximum depth, sample split, and </a:t>
            </a:r>
            <a:endParaRPr lang="en-IN" sz="2400" dirty="0" smtClean="0">
              <a:solidFill>
                <a:schemeClr val="bg1"/>
              </a:solidFill>
            </a:endParaRPr>
          </a:p>
          <a:p>
            <a:pPr marL="0" indent="0">
              <a:buNone/>
            </a:pPr>
            <a:r>
              <a:rPr lang="en-IN" sz="2400" dirty="0">
                <a:solidFill>
                  <a:schemeClr val="bg1"/>
                </a:solidFill>
              </a:rPr>
              <a:t>sample leaf. Then we again fit the model. Now we get </a:t>
            </a:r>
            <a:r>
              <a:rPr lang="en-IN" sz="2400" dirty="0" smtClean="0">
                <a:solidFill>
                  <a:schemeClr val="bg1"/>
                </a:solidFill>
              </a:rPr>
              <a:t>values.</a:t>
            </a:r>
          </a:p>
          <a:p>
            <a:pPr marL="0" indent="0">
              <a:buNone/>
            </a:pPr>
            <a:r>
              <a:rPr lang="en-IN" sz="2400" dirty="0">
                <a:solidFill>
                  <a:schemeClr val="bg1"/>
                </a:solidFill>
              </a:rPr>
              <a:t>We find best parameters. We display difference of </a:t>
            </a:r>
            <a:r>
              <a:rPr lang="en-IN" sz="2400" dirty="0" err="1">
                <a:solidFill>
                  <a:schemeClr val="bg1"/>
                </a:solidFill>
              </a:rPr>
              <a:t>y_test</a:t>
            </a:r>
            <a:r>
              <a:rPr lang="en-IN" sz="2400" dirty="0">
                <a:solidFill>
                  <a:schemeClr val="bg1"/>
                </a:solidFill>
              </a:rPr>
              <a:t> and </a:t>
            </a:r>
            <a:endParaRPr lang="en-IN" sz="2400" dirty="0" smtClean="0">
              <a:solidFill>
                <a:schemeClr val="bg1"/>
              </a:solidFill>
            </a:endParaRPr>
          </a:p>
          <a:p>
            <a:pPr marL="0" indent="0">
              <a:buNone/>
            </a:pPr>
            <a:r>
              <a:rPr lang="en-IN" sz="2400" dirty="0">
                <a:solidFill>
                  <a:schemeClr val="bg1"/>
                </a:solidFill>
              </a:rPr>
              <a:t>prediction through distribution plot. It shows a bell curve. We also </a:t>
            </a:r>
            <a:r>
              <a:rPr lang="en-IN" sz="2400" dirty="0" smtClean="0">
                <a:solidFill>
                  <a:schemeClr val="bg1"/>
                </a:solidFill>
              </a:rPr>
              <a:t>shows </a:t>
            </a:r>
            <a:r>
              <a:rPr lang="en-IN" sz="2400" dirty="0">
                <a:solidFill>
                  <a:schemeClr val="bg1"/>
                </a:solidFill>
              </a:rPr>
              <a:t>this through scatter plot. We check Mean Absolute Error and </a:t>
            </a:r>
            <a:r>
              <a:rPr lang="en-IN" sz="2400" dirty="0" smtClean="0">
                <a:solidFill>
                  <a:schemeClr val="bg1"/>
                </a:solidFill>
              </a:rPr>
              <a:t>Mean </a:t>
            </a:r>
            <a:r>
              <a:rPr lang="en-IN" sz="2400" dirty="0">
                <a:solidFill>
                  <a:schemeClr val="bg1"/>
                </a:solidFill>
              </a:rPr>
              <a:t>Squared Error. </a:t>
            </a:r>
            <a:endParaRPr lang="cs-CZ" sz="2400" dirty="0">
              <a:solidFill>
                <a:schemeClr val="bg1"/>
              </a:solidFill>
            </a:endParaRPr>
          </a:p>
        </p:txBody>
      </p:sp>
    </p:spTree>
    <p:extLst>
      <p:ext uri="{BB962C8B-B14F-4D97-AF65-F5344CB8AC3E}">
        <p14:creationId xmlns:p14="http://schemas.microsoft.com/office/powerpoint/2010/main" val="364681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cs-CZ" dirty="0"/>
          </a:p>
        </p:txBody>
      </p:sp>
      <p:sp>
        <p:nvSpPr>
          <p:cNvPr id="3" name="Content Placeholder 2"/>
          <p:cNvSpPr>
            <a:spLocks noGrp="1"/>
          </p:cNvSpPr>
          <p:nvPr>
            <p:ph idx="1"/>
          </p:nvPr>
        </p:nvSpPr>
        <p:spPr/>
        <p:txBody>
          <a:bodyPr>
            <a:normAutofit/>
          </a:bodyPr>
          <a:lstStyle/>
          <a:p>
            <a:pPr marL="0" indent="0">
              <a:buNone/>
            </a:pPr>
            <a:r>
              <a:rPr lang="en-IN" dirty="0">
                <a:solidFill>
                  <a:schemeClr val="bg1"/>
                </a:solidFill>
              </a:rPr>
              <a:t>Coefficient of determination also called as R2 score is used to </a:t>
            </a:r>
            <a:r>
              <a:rPr lang="en-IN" dirty="0" smtClean="0">
                <a:solidFill>
                  <a:schemeClr val="bg1"/>
                </a:solidFill>
              </a:rPr>
              <a:t>evaluate </a:t>
            </a:r>
            <a:r>
              <a:rPr lang="en-IN" dirty="0">
                <a:solidFill>
                  <a:schemeClr val="bg1"/>
                </a:solidFill>
              </a:rPr>
              <a:t>the performance of a linear regression model. </a:t>
            </a:r>
            <a:endParaRPr lang="en-IN" dirty="0" smtClean="0">
              <a:solidFill>
                <a:schemeClr val="bg1"/>
              </a:solidFill>
            </a:endParaRPr>
          </a:p>
          <a:p>
            <a:pPr marL="0" indent="0">
              <a:buNone/>
            </a:pPr>
            <a:r>
              <a:rPr lang="en-IN" dirty="0" smtClean="0">
                <a:solidFill>
                  <a:schemeClr val="bg1"/>
                </a:solidFill>
              </a:rPr>
              <a:t>It </a:t>
            </a:r>
            <a:r>
              <a:rPr lang="en-IN" dirty="0">
                <a:solidFill>
                  <a:schemeClr val="bg1"/>
                </a:solidFill>
              </a:rPr>
              <a:t>is the </a:t>
            </a:r>
            <a:r>
              <a:rPr lang="en-IN" dirty="0" smtClean="0">
                <a:solidFill>
                  <a:schemeClr val="bg1"/>
                </a:solidFill>
              </a:rPr>
              <a:t>amount </a:t>
            </a:r>
            <a:r>
              <a:rPr lang="en-IN" dirty="0">
                <a:solidFill>
                  <a:schemeClr val="bg1"/>
                </a:solidFill>
              </a:rPr>
              <a:t>of the variation in the output dependent attribute which is </a:t>
            </a:r>
            <a:r>
              <a:rPr lang="en-IN" dirty="0" smtClean="0">
                <a:solidFill>
                  <a:schemeClr val="bg1"/>
                </a:solidFill>
              </a:rPr>
              <a:t>predictable </a:t>
            </a:r>
            <a:r>
              <a:rPr lang="en-IN" dirty="0">
                <a:solidFill>
                  <a:schemeClr val="bg1"/>
                </a:solidFill>
              </a:rPr>
              <a:t>from the input independent variable(s</a:t>
            </a:r>
            <a:r>
              <a:rPr lang="en-IN" dirty="0" smtClean="0">
                <a:solidFill>
                  <a:schemeClr val="bg1"/>
                </a:solidFill>
              </a:rPr>
              <a:t>).</a:t>
            </a:r>
          </a:p>
          <a:p>
            <a:pPr marL="0" indent="0">
              <a:buNone/>
            </a:pPr>
            <a:r>
              <a:rPr lang="en-IN" dirty="0" smtClean="0">
                <a:solidFill>
                  <a:schemeClr val="bg1"/>
                </a:solidFill>
              </a:rPr>
              <a:t> </a:t>
            </a:r>
            <a:r>
              <a:rPr lang="en-IN" dirty="0">
                <a:solidFill>
                  <a:schemeClr val="bg1"/>
                </a:solidFill>
              </a:rPr>
              <a:t>Here, we get r2 </a:t>
            </a:r>
            <a:r>
              <a:rPr lang="en-IN" dirty="0" smtClean="0">
                <a:solidFill>
                  <a:schemeClr val="bg1"/>
                </a:solidFill>
              </a:rPr>
              <a:t>score </a:t>
            </a:r>
            <a:r>
              <a:rPr lang="en-IN" dirty="0">
                <a:solidFill>
                  <a:schemeClr val="bg1"/>
                </a:solidFill>
              </a:rPr>
              <a:t>80%.</a:t>
            </a:r>
            <a:endParaRPr lang="cs-CZ" dirty="0">
              <a:solidFill>
                <a:schemeClr val="bg1"/>
              </a:solidFill>
            </a:endParaRPr>
          </a:p>
        </p:txBody>
      </p:sp>
    </p:spTree>
    <p:extLst>
      <p:ext uri="{BB962C8B-B14F-4D97-AF65-F5344CB8AC3E}">
        <p14:creationId xmlns:p14="http://schemas.microsoft.com/office/powerpoint/2010/main" val="151332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b="1" dirty="0" smtClean="0">
                <a:solidFill>
                  <a:schemeClr val="bg1"/>
                </a:solidFill>
              </a:rPr>
              <a:t>Outline</a:t>
            </a:r>
            <a:endParaRPr lang="cs-CZ" b="1" dirty="0">
              <a:solidFill>
                <a:schemeClr val="bg1"/>
              </a:solidFill>
            </a:endParaRPr>
          </a:p>
        </p:txBody>
      </p:sp>
      <p:sp>
        <p:nvSpPr>
          <p:cNvPr id="3" name="Content Placeholder 2"/>
          <p:cNvSpPr>
            <a:spLocks noGrp="1"/>
          </p:cNvSpPr>
          <p:nvPr>
            <p:ph idx="1"/>
          </p:nvPr>
        </p:nvSpPr>
        <p:spPr>
          <a:xfrm>
            <a:off x="467544" y="1052736"/>
            <a:ext cx="8229600" cy="5400600"/>
          </a:xfrm>
        </p:spPr>
        <p:txBody>
          <a:bodyPr>
            <a:normAutofit lnSpcReduction="10000"/>
          </a:bodyPr>
          <a:lstStyle/>
          <a:p>
            <a:r>
              <a:rPr lang="en-IN" sz="2800" dirty="0" smtClean="0">
                <a:solidFill>
                  <a:schemeClr val="bg1"/>
                </a:solidFill>
                <a:latin typeface="Times New Roman" pitchFamily="18" charset="0"/>
                <a:cs typeface="Times New Roman" pitchFamily="18" charset="0"/>
              </a:rPr>
              <a:t>Abstract</a:t>
            </a:r>
          </a:p>
          <a:p>
            <a:r>
              <a:rPr lang="en-IN" dirty="0" smtClean="0">
                <a:solidFill>
                  <a:schemeClr val="bg1"/>
                </a:solidFill>
                <a:latin typeface="Times New Roman" pitchFamily="18" charset="0"/>
                <a:cs typeface="Times New Roman" pitchFamily="18" charset="0"/>
              </a:rPr>
              <a:t>Introduction</a:t>
            </a:r>
          </a:p>
          <a:p>
            <a:r>
              <a:rPr lang="en-IN" dirty="0" smtClean="0">
                <a:solidFill>
                  <a:schemeClr val="bg1"/>
                </a:solidFill>
                <a:latin typeface="Times New Roman" pitchFamily="18" charset="0"/>
                <a:cs typeface="Times New Roman" pitchFamily="18" charset="0"/>
              </a:rPr>
              <a:t>Goal &amp; </a:t>
            </a:r>
            <a:r>
              <a:rPr lang="en-IN" dirty="0" smtClean="0">
                <a:solidFill>
                  <a:schemeClr val="bg1"/>
                </a:solidFill>
                <a:latin typeface="Times New Roman" pitchFamily="18" charset="0"/>
                <a:cs typeface="Times New Roman" pitchFamily="18" charset="0"/>
              </a:rPr>
              <a:t>Purpose</a:t>
            </a:r>
          </a:p>
          <a:p>
            <a:r>
              <a:rPr lang="en-IN" dirty="0" smtClean="0">
                <a:solidFill>
                  <a:schemeClr val="bg1"/>
                </a:solidFill>
                <a:latin typeface="Times New Roman" pitchFamily="18" charset="0"/>
                <a:cs typeface="Times New Roman" pitchFamily="18" charset="0"/>
              </a:rPr>
              <a:t>Problem Statement</a:t>
            </a:r>
          </a:p>
          <a:p>
            <a:r>
              <a:rPr lang="en-IN" dirty="0" smtClean="0">
                <a:solidFill>
                  <a:schemeClr val="bg1"/>
                </a:solidFill>
                <a:latin typeface="Times New Roman" pitchFamily="18" charset="0"/>
                <a:cs typeface="Times New Roman" pitchFamily="18" charset="0"/>
              </a:rPr>
              <a:t>Objectives</a:t>
            </a:r>
          </a:p>
          <a:p>
            <a:r>
              <a:rPr lang="en-IN" dirty="0" smtClean="0">
                <a:solidFill>
                  <a:schemeClr val="bg1"/>
                </a:solidFill>
                <a:latin typeface="Times New Roman" pitchFamily="18" charset="0"/>
                <a:cs typeface="Times New Roman" pitchFamily="18" charset="0"/>
              </a:rPr>
              <a:t>Project Summary</a:t>
            </a:r>
          </a:p>
          <a:p>
            <a:r>
              <a:rPr lang="en-IN" dirty="0" smtClean="0">
                <a:solidFill>
                  <a:schemeClr val="bg1"/>
                </a:solidFill>
                <a:latin typeface="Times New Roman" pitchFamily="18" charset="0"/>
                <a:cs typeface="Times New Roman" pitchFamily="18" charset="0"/>
              </a:rPr>
              <a:t>Technology Used</a:t>
            </a:r>
          </a:p>
          <a:p>
            <a:r>
              <a:rPr lang="en-IN" dirty="0" smtClean="0">
                <a:solidFill>
                  <a:schemeClr val="bg1"/>
                </a:solidFill>
                <a:latin typeface="Times New Roman" pitchFamily="18" charset="0"/>
                <a:cs typeface="Times New Roman" pitchFamily="18" charset="0"/>
              </a:rPr>
              <a:t>Tools Used</a:t>
            </a:r>
          </a:p>
          <a:p>
            <a:r>
              <a:rPr lang="en-IN" dirty="0" smtClean="0">
                <a:solidFill>
                  <a:schemeClr val="bg1"/>
                </a:solidFill>
                <a:latin typeface="Times New Roman" pitchFamily="18" charset="0"/>
                <a:cs typeface="Times New Roman" pitchFamily="18" charset="0"/>
              </a:rPr>
              <a:t>How it works?</a:t>
            </a:r>
          </a:p>
          <a:p>
            <a:r>
              <a:rPr lang="en-IN" dirty="0" smtClean="0">
                <a:solidFill>
                  <a:schemeClr val="bg1"/>
                </a:solidFill>
                <a:latin typeface="Times New Roman" pitchFamily="18" charset="0"/>
                <a:cs typeface="Times New Roman" pitchFamily="18" charset="0"/>
              </a:rPr>
              <a:t>Future work</a:t>
            </a:r>
            <a:endParaRPr lang="cs-CZ"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1487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Times New Roman" pitchFamily="18" charset="0"/>
                <a:cs typeface="Times New Roman" pitchFamily="18" charset="0"/>
              </a:rPr>
              <a:t>Abstract</a:t>
            </a:r>
            <a:endParaRPr lang="cs-CZ"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IN" dirty="0" smtClean="0">
                <a:solidFill>
                  <a:schemeClr val="bg1"/>
                </a:solidFill>
              </a:rPr>
              <a:t>Real estate in least transparent industry in our ecosystem.</a:t>
            </a:r>
          </a:p>
          <a:p>
            <a:pPr>
              <a:buFont typeface="Wingdings" pitchFamily="2" charset="2"/>
              <a:buChar char="v"/>
            </a:pPr>
            <a:r>
              <a:rPr lang="en-IN" dirty="0" smtClean="0">
                <a:solidFill>
                  <a:schemeClr val="bg1"/>
                </a:solidFill>
              </a:rPr>
              <a:t>House prices increase every year, so there is a need for a system to predict house prices in the future.</a:t>
            </a:r>
          </a:p>
          <a:p>
            <a:pPr>
              <a:buFont typeface="Wingdings" pitchFamily="2" charset="2"/>
              <a:buChar char="v"/>
            </a:pPr>
            <a:r>
              <a:rPr lang="en-IN" dirty="0" smtClean="0">
                <a:solidFill>
                  <a:schemeClr val="bg1"/>
                </a:solidFill>
              </a:rPr>
              <a:t>Prediction House Prices with real factors.</a:t>
            </a:r>
          </a:p>
          <a:p>
            <a:pPr>
              <a:buFont typeface="Wingdings" pitchFamily="2" charset="2"/>
              <a:buChar char="v"/>
            </a:pPr>
            <a:r>
              <a:rPr lang="en-IN" dirty="0" smtClean="0">
                <a:solidFill>
                  <a:schemeClr val="bg1"/>
                </a:solidFill>
              </a:rPr>
              <a:t>We aim to make evaluations based on every basic parameter that is considered while determining the price.</a:t>
            </a:r>
            <a:endParaRPr lang="cs-CZ" dirty="0">
              <a:solidFill>
                <a:schemeClr val="bg1"/>
              </a:solidFill>
            </a:endParaRPr>
          </a:p>
        </p:txBody>
      </p:sp>
    </p:spTree>
    <p:extLst>
      <p:ext uri="{BB962C8B-B14F-4D97-AF65-F5344CB8AC3E}">
        <p14:creationId xmlns:p14="http://schemas.microsoft.com/office/powerpoint/2010/main" val="241151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Times New Roman" pitchFamily="18" charset="0"/>
                <a:cs typeface="Times New Roman" pitchFamily="18" charset="0"/>
              </a:rPr>
              <a:t>Introduction</a:t>
            </a:r>
            <a:endParaRPr lang="cs-CZ"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IN" dirty="0" smtClean="0">
                <a:solidFill>
                  <a:schemeClr val="bg1"/>
                </a:solidFill>
              </a:rPr>
              <a:t>House price prediction can help the developer determine the selling price of a house and can help the customer to arrange the right time to purchase a house. There are three factors that influence the price of a house which include physical conditions, concept and location.</a:t>
            </a:r>
            <a:endParaRPr lang="cs-CZ" dirty="0">
              <a:solidFill>
                <a:schemeClr val="bg1"/>
              </a:solidFill>
            </a:endParaRPr>
          </a:p>
        </p:txBody>
      </p:sp>
    </p:spTree>
    <p:extLst>
      <p:ext uri="{BB962C8B-B14F-4D97-AF65-F5344CB8AC3E}">
        <p14:creationId xmlns:p14="http://schemas.microsoft.com/office/powerpoint/2010/main" val="318762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bg1"/>
                </a:solidFill>
                <a:latin typeface="Times New Roman" pitchFamily="18" charset="0"/>
                <a:cs typeface="Times New Roman" pitchFamily="18" charset="0"/>
              </a:rPr>
              <a:t>Goal &amp; </a:t>
            </a:r>
            <a:r>
              <a:rPr lang="en-IN" dirty="0" smtClean="0">
                <a:solidFill>
                  <a:schemeClr val="bg1"/>
                </a:solidFill>
                <a:latin typeface="Times New Roman" pitchFamily="18" charset="0"/>
                <a:cs typeface="Times New Roman" pitchFamily="18" charset="0"/>
              </a:rPr>
              <a:t>Purpose</a:t>
            </a:r>
            <a:br>
              <a:rPr lang="en-IN" dirty="0" smtClean="0">
                <a:solidFill>
                  <a:schemeClr val="bg1"/>
                </a:solidFill>
                <a:latin typeface="Times New Roman" pitchFamily="18" charset="0"/>
                <a:cs typeface="Times New Roman" pitchFamily="18" charset="0"/>
              </a:rPr>
            </a:br>
            <a:endParaRPr lang="cs-CZ"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001419"/>
          </a:xfrm>
        </p:spPr>
        <p:txBody>
          <a:bodyPr>
            <a:normAutofit fontScale="85000" lnSpcReduction="10000"/>
          </a:bodyPr>
          <a:lstStyle/>
          <a:p>
            <a:r>
              <a:rPr lang="en-IN" dirty="0" smtClean="0">
                <a:solidFill>
                  <a:schemeClr val="bg1"/>
                </a:solidFill>
              </a:rPr>
              <a:t>Prediction of House Price through develop a Regression model.</a:t>
            </a:r>
          </a:p>
          <a:p>
            <a:r>
              <a:rPr lang="en-IN" dirty="0" smtClean="0">
                <a:solidFill>
                  <a:schemeClr val="bg1"/>
                </a:solidFill>
              </a:rPr>
              <a:t>Prediction House Price are expected to help people who plan to buy a house so they can know the price range in the future.</a:t>
            </a:r>
          </a:p>
          <a:p>
            <a:r>
              <a:rPr lang="en-IN" dirty="0">
                <a:solidFill>
                  <a:schemeClr val="bg1"/>
                </a:solidFill>
              </a:rPr>
              <a:t>The major </a:t>
            </a:r>
            <a:r>
              <a:rPr lang="en-IN" dirty="0" smtClean="0">
                <a:solidFill>
                  <a:schemeClr val="bg1"/>
                </a:solidFill>
              </a:rPr>
              <a:t>goal of </a:t>
            </a:r>
            <a:r>
              <a:rPr lang="en-IN" dirty="0">
                <a:solidFill>
                  <a:schemeClr val="bg1"/>
                </a:solidFill>
              </a:rPr>
              <a:t>the system is </a:t>
            </a:r>
            <a:r>
              <a:rPr lang="en-IN" b="1" dirty="0">
                <a:solidFill>
                  <a:schemeClr val="bg1"/>
                </a:solidFill>
              </a:rPr>
              <a:t>house price prediction</a:t>
            </a:r>
            <a:r>
              <a:rPr lang="en-IN" dirty="0">
                <a:solidFill>
                  <a:schemeClr val="bg1"/>
                </a:solidFill>
              </a:rPr>
              <a:t>. Proposed system uses the parameters such as house size, balcony, number of bathrooms, location and other parameters for house price prediction. </a:t>
            </a:r>
            <a:endParaRPr lang="en-IN" dirty="0" smtClean="0">
              <a:solidFill>
                <a:schemeClr val="bg1"/>
              </a:solidFill>
            </a:endParaRPr>
          </a:p>
          <a:p>
            <a:r>
              <a:rPr lang="en-IN" dirty="0" smtClean="0">
                <a:solidFill>
                  <a:schemeClr val="bg1"/>
                </a:solidFill>
              </a:rPr>
              <a:t>System </a:t>
            </a:r>
            <a:r>
              <a:rPr lang="en-IN" dirty="0">
                <a:solidFill>
                  <a:schemeClr val="bg1"/>
                </a:solidFill>
              </a:rPr>
              <a:t>uses machine leaning algorithms for price prediction. We use efficient classifiers for price prediction.</a:t>
            </a:r>
            <a:endParaRPr lang="cs-CZ" dirty="0">
              <a:solidFill>
                <a:schemeClr val="bg1"/>
              </a:solidFill>
            </a:endParaRPr>
          </a:p>
        </p:txBody>
      </p:sp>
    </p:spTree>
    <p:extLst>
      <p:ext uri="{BB962C8B-B14F-4D97-AF65-F5344CB8AC3E}">
        <p14:creationId xmlns:p14="http://schemas.microsoft.com/office/powerpoint/2010/main" val="109229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Times New Roman" pitchFamily="18" charset="0"/>
                <a:cs typeface="Times New Roman" pitchFamily="18" charset="0"/>
              </a:rPr>
              <a:t>Problem Statement</a:t>
            </a:r>
            <a:endParaRPr lang="cs-CZ"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IN" dirty="0" smtClean="0">
                <a:solidFill>
                  <a:schemeClr val="bg1"/>
                </a:solidFill>
              </a:rPr>
              <a:t>Housing Prices are an important reflection of the economy, and housing price ranges are of great interest for both buyers and sellers. Ask a home buyer to describe their dream house, and they probably won’t begin with the height of the basement ceiling or the proximity to an east-west railroad. But this playground competition’s data-set proves that much more influences price negotiations than the number of bedrooms or a white-picket fence.</a:t>
            </a:r>
            <a:endParaRPr lang="cs-CZ" dirty="0">
              <a:solidFill>
                <a:schemeClr val="bg1"/>
              </a:solidFill>
            </a:endParaRPr>
          </a:p>
        </p:txBody>
      </p:sp>
    </p:spTree>
    <p:extLst>
      <p:ext uri="{BB962C8B-B14F-4D97-AF65-F5344CB8AC3E}">
        <p14:creationId xmlns:p14="http://schemas.microsoft.com/office/powerpoint/2010/main" val="6338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Times New Roman" pitchFamily="18" charset="0"/>
                <a:cs typeface="Times New Roman" pitchFamily="18" charset="0"/>
              </a:rPr>
              <a:t>Objectives</a:t>
            </a:r>
            <a:endParaRPr lang="cs-CZ"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solidFill>
                  <a:schemeClr val="bg1"/>
                </a:solidFill>
              </a:rPr>
              <a:t>Predict the sale price.</a:t>
            </a:r>
          </a:p>
          <a:p>
            <a:r>
              <a:rPr lang="en-IN" dirty="0" smtClean="0">
                <a:solidFill>
                  <a:schemeClr val="bg1"/>
                </a:solidFill>
              </a:rPr>
              <a:t>Minimize the difference between predicted and actual rating (RMSE/MSE)</a:t>
            </a:r>
            <a:endParaRPr lang="cs-CZ" dirty="0">
              <a:solidFill>
                <a:schemeClr val="bg1"/>
              </a:solidFill>
            </a:endParaRPr>
          </a:p>
        </p:txBody>
      </p:sp>
    </p:spTree>
    <p:extLst>
      <p:ext uri="{BB962C8B-B14F-4D97-AF65-F5344CB8AC3E}">
        <p14:creationId xmlns:p14="http://schemas.microsoft.com/office/powerpoint/2010/main" val="116890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bg1"/>
                </a:solidFill>
                <a:latin typeface="Times New Roman" pitchFamily="18" charset="0"/>
                <a:cs typeface="Times New Roman" pitchFamily="18" charset="0"/>
              </a:rPr>
              <a:t>Project Summary</a:t>
            </a:r>
            <a:endParaRPr lang="cs-CZ"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dirty="0">
                <a:solidFill>
                  <a:schemeClr val="bg1"/>
                </a:solidFill>
              </a:rPr>
              <a:t>We know that this House Price Prediction problem is based on a </a:t>
            </a:r>
            <a:r>
              <a:rPr lang="en-IN" dirty="0" smtClean="0">
                <a:solidFill>
                  <a:schemeClr val="bg1"/>
                </a:solidFill>
              </a:rPr>
              <a:t>supervised </a:t>
            </a:r>
            <a:r>
              <a:rPr lang="en-IN" dirty="0">
                <a:solidFill>
                  <a:schemeClr val="bg1"/>
                </a:solidFill>
              </a:rPr>
              <a:t>problem</a:t>
            </a:r>
            <a:r>
              <a:rPr lang="en-IN" dirty="0" smtClean="0">
                <a:solidFill>
                  <a:schemeClr val="bg1"/>
                </a:solidFill>
              </a:rPr>
              <a:t>.</a:t>
            </a:r>
          </a:p>
          <a:p>
            <a:pPr marL="0" indent="0">
              <a:buNone/>
            </a:pPr>
            <a:r>
              <a:rPr lang="en-IN" dirty="0" smtClean="0">
                <a:solidFill>
                  <a:schemeClr val="bg1"/>
                </a:solidFill>
              </a:rPr>
              <a:t> </a:t>
            </a:r>
            <a:r>
              <a:rPr lang="en-IN" dirty="0">
                <a:solidFill>
                  <a:schemeClr val="bg1"/>
                </a:solidFill>
              </a:rPr>
              <a:t>So, first of all, we fetch all the essential libraries </a:t>
            </a:r>
            <a:endParaRPr lang="en-IN" dirty="0" smtClean="0">
              <a:solidFill>
                <a:schemeClr val="bg1"/>
              </a:solidFill>
            </a:endParaRPr>
          </a:p>
          <a:p>
            <a:pPr marL="0" indent="0">
              <a:buNone/>
            </a:pPr>
            <a:r>
              <a:rPr lang="en-IN" dirty="0">
                <a:solidFill>
                  <a:schemeClr val="bg1"/>
                </a:solidFill>
              </a:rPr>
              <a:t>Like pandas, </a:t>
            </a:r>
            <a:r>
              <a:rPr lang="en-IN" dirty="0" err="1">
                <a:solidFill>
                  <a:schemeClr val="bg1"/>
                </a:solidFill>
              </a:rPr>
              <a:t>NumPy</a:t>
            </a:r>
            <a:r>
              <a:rPr lang="en-IN" dirty="0">
                <a:solidFill>
                  <a:schemeClr val="bg1"/>
                </a:solidFill>
              </a:rPr>
              <a:t>, for data visualization </a:t>
            </a:r>
            <a:r>
              <a:rPr lang="en-IN" dirty="0" err="1">
                <a:solidFill>
                  <a:schemeClr val="bg1"/>
                </a:solidFill>
              </a:rPr>
              <a:t>matplot</a:t>
            </a:r>
            <a:r>
              <a:rPr lang="en-IN" dirty="0">
                <a:solidFill>
                  <a:schemeClr val="bg1"/>
                </a:solidFill>
              </a:rPr>
              <a:t>, </a:t>
            </a:r>
            <a:r>
              <a:rPr lang="en-IN" dirty="0" err="1">
                <a:solidFill>
                  <a:schemeClr val="bg1"/>
                </a:solidFill>
              </a:rPr>
              <a:t>seaborn</a:t>
            </a:r>
            <a:r>
              <a:rPr lang="en-IN" dirty="0">
                <a:solidFill>
                  <a:schemeClr val="bg1"/>
                </a:solidFill>
              </a:rPr>
              <a:t>, here we </a:t>
            </a:r>
            <a:r>
              <a:rPr lang="en-IN" dirty="0" smtClean="0">
                <a:solidFill>
                  <a:schemeClr val="bg1"/>
                </a:solidFill>
              </a:rPr>
              <a:t>have </a:t>
            </a:r>
            <a:r>
              <a:rPr lang="en-IN" dirty="0">
                <a:solidFill>
                  <a:schemeClr val="bg1"/>
                </a:solidFill>
              </a:rPr>
              <a:t>a price as target variable for this we import Linear Regression, </a:t>
            </a:r>
            <a:r>
              <a:rPr lang="en-IN" dirty="0" smtClean="0">
                <a:solidFill>
                  <a:schemeClr val="bg1"/>
                </a:solidFill>
              </a:rPr>
              <a:t>Extra </a:t>
            </a:r>
            <a:r>
              <a:rPr lang="en-IN" dirty="0">
                <a:solidFill>
                  <a:schemeClr val="bg1"/>
                </a:solidFill>
              </a:rPr>
              <a:t>Trees </a:t>
            </a:r>
            <a:r>
              <a:rPr lang="en-IN" dirty="0" err="1">
                <a:solidFill>
                  <a:schemeClr val="bg1"/>
                </a:solidFill>
              </a:rPr>
              <a:t>Regressor</a:t>
            </a:r>
            <a:r>
              <a:rPr lang="en-IN" dirty="0">
                <a:solidFill>
                  <a:schemeClr val="bg1"/>
                </a:solidFill>
              </a:rPr>
              <a:t>, from </a:t>
            </a:r>
            <a:r>
              <a:rPr lang="en-IN" dirty="0" err="1">
                <a:solidFill>
                  <a:schemeClr val="bg1"/>
                </a:solidFill>
              </a:rPr>
              <a:t>sklearn</a:t>
            </a:r>
            <a:r>
              <a:rPr lang="en-IN" dirty="0">
                <a:solidFill>
                  <a:schemeClr val="bg1"/>
                </a:solidFill>
              </a:rPr>
              <a:t> we import model selection and </a:t>
            </a:r>
            <a:r>
              <a:rPr lang="en-IN" dirty="0" smtClean="0">
                <a:solidFill>
                  <a:schemeClr val="bg1"/>
                </a:solidFill>
              </a:rPr>
              <a:t>import </a:t>
            </a:r>
            <a:r>
              <a:rPr lang="en-IN" dirty="0" err="1">
                <a:solidFill>
                  <a:schemeClr val="bg1"/>
                </a:solidFill>
              </a:rPr>
              <a:t>train_test_split</a:t>
            </a:r>
            <a:r>
              <a:rPr lang="en-IN" dirty="0">
                <a:solidFill>
                  <a:schemeClr val="bg1"/>
                </a:solidFill>
              </a:rPr>
              <a:t>, etc.</a:t>
            </a:r>
            <a:endParaRPr lang="cs-CZ" dirty="0">
              <a:solidFill>
                <a:schemeClr val="bg1"/>
              </a:solidFill>
            </a:endParaRPr>
          </a:p>
        </p:txBody>
      </p:sp>
    </p:spTree>
    <p:extLst>
      <p:ext uri="{BB962C8B-B14F-4D97-AF65-F5344CB8AC3E}">
        <p14:creationId xmlns:p14="http://schemas.microsoft.com/office/powerpoint/2010/main" val="311132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cs-CZ"/>
          </a:p>
        </p:txBody>
      </p:sp>
      <p:sp>
        <p:nvSpPr>
          <p:cNvPr id="3" name="Content Placeholder 2"/>
          <p:cNvSpPr>
            <a:spLocks noGrp="1"/>
          </p:cNvSpPr>
          <p:nvPr>
            <p:ph idx="1"/>
          </p:nvPr>
        </p:nvSpPr>
        <p:spPr/>
        <p:txBody>
          <a:bodyPr/>
          <a:lstStyle/>
          <a:p>
            <a:pPr marL="0" indent="0">
              <a:buNone/>
            </a:pPr>
            <a:r>
              <a:rPr lang="en-IN" dirty="0" smtClean="0">
                <a:solidFill>
                  <a:schemeClr val="bg1"/>
                </a:solidFill>
              </a:rPr>
              <a:t>We </a:t>
            </a:r>
            <a:r>
              <a:rPr lang="en-IN" dirty="0">
                <a:solidFill>
                  <a:schemeClr val="bg1"/>
                </a:solidFill>
              </a:rPr>
              <a:t>load data by using the pandas read CSV method. </a:t>
            </a:r>
            <a:endParaRPr lang="en-IN" dirty="0" smtClean="0">
              <a:solidFill>
                <a:schemeClr val="bg1"/>
              </a:solidFill>
            </a:endParaRPr>
          </a:p>
          <a:p>
            <a:pPr marL="0" indent="0">
              <a:buNone/>
            </a:pPr>
            <a:r>
              <a:rPr lang="en-IN" dirty="0" smtClean="0">
                <a:solidFill>
                  <a:schemeClr val="bg1"/>
                </a:solidFill>
              </a:rPr>
              <a:t>Here</a:t>
            </a:r>
            <a:r>
              <a:rPr lang="en-IN" dirty="0">
                <a:solidFill>
                  <a:schemeClr val="bg1"/>
                </a:solidFill>
              </a:rPr>
              <a:t>, CSV </a:t>
            </a:r>
            <a:r>
              <a:rPr lang="en-IN" dirty="0" smtClean="0">
                <a:solidFill>
                  <a:schemeClr val="bg1"/>
                </a:solidFill>
              </a:rPr>
              <a:t>means </a:t>
            </a:r>
            <a:r>
              <a:rPr lang="en-IN" dirty="0">
                <a:solidFill>
                  <a:schemeClr val="bg1"/>
                </a:solidFill>
              </a:rPr>
              <a:t>comma separate value. Pandas change CSV into a data frame. </a:t>
            </a:r>
            <a:endParaRPr lang="en-IN" dirty="0" smtClean="0">
              <a:solidFill>
                <a:schemeClr val="bg1"/>
              </a:solidFill>
            </a:endParaRPr>
          </a:p>
          <a:p>
            <a:pPr marL="0" indent="0">
              <a:buNone/>
            </a:pPr>
            <a:r>
              <a:rPr lang="en-IN" dirty="0">
                <a:solidFill>
                  <a:schemeClr val="bg1"/>
                </a:solidFill>
              </a:rPr>
              <a:t>Which shows every row and column in table form. </a:t>
            </a:r>
            <a:endParaRPr lang="en-IN" dirty="0" smtClean="0">
              <a:solidFill>
                <a:schemeClr val="bg1"/>
              </a:solidFill>
            </a:endParaRPr>
          </a:p>
          <a:p>
            <a:pPr marL="0" indent="0">
              <a:buNone/>
            </a:pPr>
            <a:r>
              <a:rPr lang="en-IN" dirty="0" smtClean="0">
                <a:solidFill>
                  <a:schemeClr val="bg1"/>
                </a:solidFill>
              </a:rPr>
              <a:t>Here</a:t>
            </a:r>
            <a:r>
              <a:rPr lang="en-IN" dirty="0">
                <a:solidFill>
                  <a:schemeClr val="bg1"/>
                </a:solidFill>
              </a:rPr>
              <a:t>, we can see </a:t>
            </a:r>
            <a:r>
              <a:rPr lang="en-IN" dirty="0" smtClean="0">
                <a:solidFill>
                  <a:schemeClr val="bg1"/>
                </a:solidFill>
              </a:rPr>
              <a:t>the </a:t>
            </a:r>
            <a:r>
              <a:rPr lang="en-IN" dirty="0">
                <a:solidFill>
                  <a:schemeClr val="bg1"/>
                </a:solidFill>
              </a:rPr>
              <a:t>column's names and understand them.</a:t>
            </a:r>
            <a:endParaRPr lang="cs-CZ" dirty="0">
              <a:solidFill>
                <a:schemeClr val="bg1"/>
              </a:solidFill>
            </a:endParaRPr>
          </a:p>
        </p:txBody>
      </p:sp>
    </p:spTree>
    <p:extLst>
      <p:ext uri="{BB962C8B-B14F-4D97-AF65-F5344CB8AC3E}">
        <p14:creationId xmlns:p14="http://schemas.microsoft.com/office/powerpoint/2010/main" val="320830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517</TotalTime>
  <Words>646</Words>
  <Application>Microsoft Office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House Price Prediction</vt:lpstr>
      <vt:lpstr>Outline</vt:lpstr>
      <vt:lpstr>Abstract</vt:lpstr>
      <vt:lpstr>Introduction</vt:lpstr>
      <vt:lpstr>Goal &amp; Purpose </vt:lpstr>
      <vt:lpstr>Problem Statement</vt:lpstr>
      <vt:lpstr>Objectives</vt:lpstr>
      <vt:lpstr>Project Summary</vt:lpstr>
      <vt:lpstr>PowerPoint Presentation</vt:lpstr>
      <vt:lpstr>PowerPoint Presentation</vt:lpstr>
      <vt:lpstr>Technology Used</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N P CHOURASIA</dc:creator>
  <cp:lastModifiedBy>N P CHOURASIA</cp:lastModifiedBy>
  <cp:revision>35</cp:revision>
  <dcterms:created xsi:type="dcterms:W3CDTF">2022-05-18T11:50:00Z</dcterms:created>
  <dcterms:modified xsi:type="dcterms:W3CDTF">2022-05-18T20:27:41Z</dcterms:modified>
</cp:coreProperties>
</file>