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54" d="100"/>
          <a:sy n="54" d="100"/>
        </p:scale>
        <p:origin x="-102" y="-3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A0C319C-6A7A-4861-A5D1-0073AB01840E}" type="datetimeFigureOut">
              <a:rPr lang="cs-CZ" smtClean="0"/>
              <a:t>01.06.2022</a:t>
            </a:fld>
            <a:endParaRPr lang="cs-CZ"/>
          </a:p>
        </p:txBody>
      </p:sp>
      <p:sp>
        <p:nvSpPr>
          <p:cNvPr id="19" name="Footer Placeholder 18"/>
          <p:cNvSpPr>
            <a:spLocks noGrp="1"/>
          </p:cNvSpPr>
          <p:nvPr>
            <p:ph type="ftr" sz="quarter" idx="11"/>
          </p:nvPr>
        </p:nvSpPr>
        <p:spPr/>
        <p:txBody>
          <a:bodyPr/>
          <a:lstStyle/>
          <a:p>
            <a:endParaRPr lang="cs-CZ"/>
          </a:p>
        </p:txBody>
      </p:sp>
      <p:sp>
        <p:nvSpPr>
          <p:cNvPr id="27" name="Slide Number Placeholder 26"/>
          <p:cNvSpPr>
            <a:spLocks noGrp="1"/>
          </p:cNvSpPr>
          <p:nvPr>
            <p:ph type="sldNum" sz="quarter" idx="12"/>
          </p:nvPr>
        </p:nvSpPr>
        <p:spPr/>
        <p:txBody>
          <a:bodyPr/>
          <a:lstStyle/>
          <a:p>
            <a:fld id="{D298F94F-C87B-4547-A9B3-371F03AF964E}" type="slidenum">
              <a:rPr lang="cs-CZ" smtClean="0"/>
              <a:t>‹#›</a:t>
            </a:fld>
            <a:endParaRPr lang="cs-CZ"/>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0C319C-6A7A-4861-A5D1-0073AB01840E}" type="datetimeFigureOut">
              <a:rPr lang="cs-CZ" smtClean="0"/>
              <a:t>01.06.2022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D298F94F-C87B-4547-A9B3-371F03AF964E}" type="slidenum">
              <a:rPr lang="cs-CZ" smtClean="0"/>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0C319C-6A7A-4861-A5D1-0073AB01840E}" type="datetimeFigureOut">
              <a:rPr lang="cs-CZ" smtClean="0"/>
              <a:t>01.06.2022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D298F94F-C87B-4547-A9B3-371F03AF964E}" type="slidenum">
              <a:rPr lang="cs-CZ" smtClean="0"/>
              <a:t>‹#›</a:t>
            </a:fld>
            <a:endParaRPr lang="cs-C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0C319C-6A7A-4861-A5D1-0073AB01840E}" type="datetimeFigureOut">
              <a:rPr lang="cs-CZ" smtClean="0"/>
              <a:t>01.06.2022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D298F94F-C87B-4547-A9B3-371F03AF964E}" type="slidenum">
              <a:rPr lang="cs-CZ" smtClean="0"/>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A0C319C-6A7A-4861-A5D1-0073AB01840E}" type="datetimeFigureOut">
              <a:rPr lang="cs-CZ" smtClean="0"/>
              <a:t>01.06.2022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D298F94F-C87B-4547-A9B3-371F03AF964E}" type="slidenum">
              <a:rPr lang="cs-CZ" smtClean="0"/>
              <a:t>‹#›</a:t>
            </a:fld>
            <a:endParaRPr lang="cs-CZ"/>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0C319C-6A7A-4861-A5D1-0073AB01840E}" type="datetimeFigureOut">
              <a:rPr lang="cs-CZ" smtClean="0"/>
              <a:t>01.06.2022</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D298F94F-C87B-4547-A9B3-371F03AF964E}" type="slidenum">
              <a:rPr lang="cs-CZ" smtClean="0"/>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A0C319C-6A7A-4861-A5D1-0073AB01840E}" type="datetimeFigureOut">
              <a:rPr lang="cs-CZ" smtClean="0"/>
              <a:t>01.06.2022</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D298F94F-C87B-4547-A9B3-371F03AF964E}" type="slidenum">
              <a:rPr lang="cs-CZ" smtClean="0"/>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A0C319C-6A7A-4861-A5D1-0073AB01840E}" type="datetimeFigureOut">
              <a:rPr lang="cs-CZ" smtClean="0"/>
              <a:t>01.06.2022</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D298F94F-C87B-4547-A9B3-371F03AF964E}" type="slidenum">
              <a:rPr lang="cs-CZ" smtClean="0"/>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C319C-6A7A-4861-A5D1-0073AB01840E}" type="datetimeFigureOut">
              <a:rPr lang="cs-CZ" smtClean="0"/>
              <a:t>01.06.2022</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D298F94F-C87B-4547-A9B3-371F03AF964E}" type="slidenum">
              <a:rPr lang="cs-CZ" smtClean="0"/>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0C319C-6A7A-4861-A5D1-0073AB01840E}" type="datetimeFigureOut">
              <a:rPr lang="cs-CZ" smtClean="0"/>
              <a:t>01.06.2022</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D298F94F-C87B-4547-A9B3-371F03AF964E}" type="slidenum">
              <a:rPr lang="cs-CZ" smtClean="0"/>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A0C319C-6A7A-4861-A5D1-0073AB01840E}" type="datetimeFigureOut">
              <a:rPr lang="cs-CZ" smtClean="0"/>
              <a:t>01.06.2022</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a:xfrm>
            <a:off x="8077200" y="6356350"/>
            <a:ext cx="609600" cy="365125"/>
          </a:xfrm>
        </p:spPr>
        <p:txBody>
          <a:bodyPr/>
          <a:lstStyle/>
          <a:p>
            <a:fld id="{D298F94F-C87B-4547-A9B3-371F03AF964E}" type="slidenum">
              <a:rPr lang="cs-CZ" smtClean="0"/>
              <a:t>‹#›</a:t>
            </a:fld>
            <a:endParaRPr lang="cs-CZ"/>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A0C319C-6A7A-4861-A5D1-0073AB01840E}" type="datetimeFigureOut">
              <a:rPr lang="cs-CZ" smtClean="0"/>
              <a:t>01.06.2022</a:t>
            </a:fld>
            <a:endParaRPr lang="cs-CZ"/>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cs-CZ"/>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298F94F-C87B-4547-A9B3-371F03AF964E}" type="slidenum">
              <a:rPr lang="cs-CZ" smtClean="0"/>
              <a:t>‹#›</a:t>
            </a:fld>
            <a:endParaRPr lang="cs-CZ"/>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u="sng" dirty="0" smtClean="0">
                <a:solidFill>
                  <a:srgbClr val="FFD961"/>
                </a:solidFill>
                <a:latin typeface="AR JULIAN" pitchFamily="2" charset="0"/>
              </a:rPr>
              <a:t>Micro-Credit Loan Use Case</a:t>
            </a:r>
            <a:endParaRPr lang="cs-CZ" b="1" u="sng" dirty="0">
              <a:solidFill>
                <a:srgbClr val="FFD961"/>
              </a:solidFill>
              <a:latin typeface="AR JULIAN" pitchFamily="2" charset="0"/>
            </a:endParaRPr>
          </a:p>
        </p:txBody>
      </p:sp>
      <p:sp>
        <p:nvSpPr>
          <p:cNvPr id="3" name="Subtitle 2"/>
          <p:cNvSpPr>
            <a:spLocks noGrp="1"/>
          </p:cNvSpPr>
          <p:nvPr>
            <p:ph type="subTitle" idx="1"/>
          </p:nvPr>
        </p:nvSpPr>
        <p:spPr>
          <a:xfrm>
            <a:off x="-396552" y="5013176"/>
            <a:ext cx="6400800" cy="481608"/>
          </a:xfrm>
        </p:spPr>
        <p:txBody>
          <a:bodyPr>
            <a:noAutofit/>
          </a:bodyPr>
          <a:lstStyle/>
          <a:p>
            <a:r>
              <a:rPr lang="en-IN" sz="3200" b="1" dirty="0" smtClean="0">
                <a:latin typeface="Agency FB" pitchFamily="34" charset="0"/>
              </a:rPr>
              <a:t>Presented by: </a:t>
            </a:r>
            <a:r>
              <a:rPr lang="en-IN" sz="3200" b="1" dirty="0" err="1" smtClean="0">
                <a:latin typeface="Agency FB" pitchFamily="34" charset="0"/>
              </a:rPr>
              <a:t>Prashant</a:t>
            </a:r>
            <a:r>
              <a:rPr lang="en-IN" sz="3200" b="1" dirty="0" smtClean="0">
                <a:latin typeface="Agency FB" pitchFamily="34" charset="0"/>
              </a:rPr>
              <a:t> Kumar</a:t>
            </a:r>
            <a:endParaRPr lang="cs-CZ" sz="3200" b="1" dirty="0">
              <a:latin typeface="Agency FB" pitchFamily="34" charset="0"/>
            </a:endParaRPr>
          </a:p>
        </p:txBody>
      </p:sp>
    </p:spTree>
    <p:extLst>
      <p:ext uri="{BB962C8B-B14F-4D97-AF65-F5344CB8AC3E}">
        <p14:creationId xmlns:p14="http://schemas.microsoft.com/office/powerpoint/2010/main" val="374991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4911824"/>
          </a:xfrm>
        </p:spPr>
        <p:txBody>
          <a:bodyPr>
            <a:normAutofit fontScale="55000" lnSpcReduction="20000"/>
          </a:bodyPr>
          <a:lstStyle/>
          <a:p>
            <a:r>
              <a:rPr lang="en-US" sz="2800" b="1" dirty="0" err="1"/>
              <a:t>Heatmap</a:t>
            </a:r>
            <a:endParaRPr lang="en-US" sz="2800" b="1" dirty="0"/>
          </a:p>
          <a:p>
            <a:pPr marL="0" indent="0">
              <a:buNone/>
            </a:pPr>
            <a:r>
              <a:rPr lang="en-US" sz="2800" dirty="0"/>
              <a:t>Heat map draw for correlation and </a:t>
            </a:r>
            <a:r>
              <a:rPr lang="en-US" sz="2800" dirty="0" err="1"/>
              <a:t>multicollinearity</a:t>
            </a:r>
            <a:r>
              <a:rPr lang="en-US" sz="2800" dirty="0" smtClean="0"/>
              <a:t>.</a:t>
            </a:r>
          </a:p>
          <a:p>
            <a:pPr marL="0" indent="0">
              <a:buNone/>
            </a:pPr>
            <a:endParaRPr lang="en-US" sz="2800" dirty="0"/>
          </a:p>
          <a:p>
            <a:pPr marL="0" indent="0">
              <a:buNone/>
            </a:pPr>
            <a:r>
              <a:rPr lang="en-US" sz="2800" dirty="0"/>
              <a:t>daily_decr30 have </a:t>
            </a:r>
            <a:r>
              <a:rPr lang="en-US" sz="2800" dirty="0" err="1"/>
              <a:t>multicollinearity</a:t>
            </a:r>
            <a:r>
              <a:rPr lang="en-US" sz="2800" dirty="0"/>
              <a:t> with daily_decr90 and rental30 have with rental90. so we can remove one from each pair</a:t>
            </a:r>
            <a:r>
              <a:rPr lang="en-US" sz="2800" dirty="0" smtClean="0"/>
              <a:t>.</a:t>
            </a:r>
          </a:p>
          <a:p>
            <a:pPr marL="0" indent="0">
              <a:buNone/>
            </a:pPr>
            <a:endParaRPr lang="en-US" sz="2800" dirty="0"/>
          </a:p>
          <a:p>
            <a:pPr marL="0" indent="0">
              <a:buNone/>
            </a:pPr>
            <a:r>
              <a:rPr lang="en-US" sz="2800" dirty="0"/>
              <a:t>few feature have very or no correlation with label so we can remove these features.</a:t>
            </a:r>
          </a:p>
          <a:p>
            <a:pPr marL="0" indent="0">
              <a:buNone/>
            </a:pPr>
            <a:r>
              <a:rPr lang="en-US" sz="2800" dirty="0"/>
              <a:t>fr_da_rech90	-0.007200</a:t>
            </a:r>
          </a:p>
          <a:p>
            <a:pPr marL="0" indent="0">
              <a:buNone/>
            </a:pPr>
            <a:r>
              <a:rPr lang="en-US" sz="2800" dirty="0"/>
              <a:t>medianmarechprebal30	-0.004101</a:t>
            </a:r>
          </a:p>
          <a:p>
            <a:pPr marL="0" indent="0">
              <a:buNone/>
            </a:pPr>
            <a:r>
              <a:rPr lang="en-US" sz="2800" dirty="0" err="1"/>
              <a:t>aon</a:t>
            </a:r>
            <a:r>
              <a:rPr lang="en-US" sz="2800" dirty="0"/>
              <a:t>	-0.003016</a:t>
            </a:r>
          </a:p>
          <a:p>
            <a:pPr marL="0" indent="0">
              <a:buNone/>
            </a:pPr>
            <a:r>
              <a:rPr lang="en-US" sz="2800" dirty="0"/>
              <a:t>fr_da_rech30	-0.000827</a:t>
            </a:r>
          </a:p>
          <a:p>
            <a:pPr marL="0" indent="0">
              <a:buNone/>
            </a:pPr>
            <a:r>
              <a:rPr lang="en-US" sz="2800" dirty="0"/>
              <a:t>maxamnt_loans30	0.000461</a:t>
            </a:r>
          </a:p>
          <a:p>
            <a:pPr marL="0" indent="0">
              <a:buNone/>
            </a:pPr>
            <a:r>
              <a:rPr lang="en-US" sz="2800" dirty="0"/>
              <a:t>fr_ma_rech30	0.000559</a:t>
            </a:r>
          </a:p>
          <a:p>
            <a:pPr marL="0" indent="0">
              <a:buNone/>
            </a:pPr>
            <a:r>
              <a:rPr lang="en-US" sz="2800" dirty="0"/>
              <a:t>cnt_da_rech90	0.000783</a:t>
            </a:r>
          </a:p>
          <a:p>
            <a:pPr marL="0" indent="0">
              <a:buNone/>
            </a:pPr>
            <a:r>
              <a:rPr lang="en-US" sz="2800" dirty="0" err="1"/>
              <a:t>last_rech_date_da</a:t>
            </a:r>
            <a:r>
              <a:rPr lang="en-US" sz="2800" dirty="0"/>
              <a:t>	0.000900</a:t>
            </a:r>
          </a:p>
          <a:p>
            <a:pPr marL="0" indent="0">
              <a:buNone/>
            </a:pPr>
            <a:r>
              <a:rPr lang="en-US" sz="2800" dirty="0" err="1"/>
              <a:t>last_rech_date_ma</a:t>
            </a:r>
            <a:r>
              <a:rPr lang="en-US" sz="2800" dirty="0"/>
              <a:t>	0.003305</a:t>
            </a:r>
          </a:p>
          <a:p>
            <a:pPr marL="0" indent="0">
              <a:buNone/>
            </a:pPr>
            <a:r>
              <a:rPr lang="en-US" sz="2800" dirty="0"/>
              <a:t>cnt_da_rech30	0.004313</a:t>
            </a:r>
          </a:p>
          <a:p>
            <a:pPr marL="0" indent="0">
              <a:buNone/>
            </a:pPr>
            <a:r>
              <a:rPr lang="en-US" sz="2800" dirty="0"/>
              <a:t>cnt_loans90	0.004460</a:t>
            </a:r>
          </a:p>
          <a:p>
            <a:endParaRPr lang="cs-CZ" dirty="0"/>
          </a:p>
        </p:txBody>
      </p:sp>
    </p:spTree>
    <p:extLst>
      <p:ext uri="{BB962C8B-B14F-4D97-AF65-F5344CB8AC3E}">
        <p14:creationId xmlns:p14="http://schemas.microsoft.com/office/powerpoint/2010/main" val="86859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20656"/>
          </a:xfrm>
        </p:spPr>
        <p:txBody>
          <a:bodyPr>
            <a:normAutofit/>
          </a:bodyPr>
          <a:lstStyle/>
          <a:p>
            <a:r>
              <a:rPr lang="en-IN" sz="2400" dirty="0" smtClean="0"/>
              <a:t>Outliers &amp; Removal of Outliers:</a:t>
            </a:r>
            <a:endParaRPr lang="cs-CZ"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305416"/>
            <a:ext cx="7848872" cy="26276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4077073"/>
            <a:ext cx="7992888" cy="2448272"/>
          </a:xfrm>
          <a:prstGeom prst="rect">
            <a:avLst/>
          </a:prstGeom>
        </p:spPr>
      </p:pic>
    </p:spTree>
    <p:extLst>
      <p:ext uri="{BB962C8B-B14F-4D97-AF65-F5344CB8AC3E}">
        <p14:creationId xmlns:p14="http://schemas.microsoft.com/office/powerpoint/2010/main" val="3022751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3394720" cy="492664"/>
          </a:xfrm>
        </p:spPr>
        <p:txBody>
          <a:bodyPr>
            <a:normAutofit/>
          </a:bodyPr>
          <a:lstStyle/>
          <a:p>
            <a:r>
              <a:rPr lang="en-IN" sz="2400" dirty="0" smtClean="0"/>
              <a:t>Data </a:t>
            </a:r>
            <a:r>
              <a:rPr lang="en-IN" sz="2400" dirty="0" err="1" smtClean="0"/>
              <a:t>Imbalancing</a:t>
            </a:r>
            <a:r>
              <a:rPr lang="en-IN" sz="2400" dirty="0" smtClean="0"/>
              <a:t>:</a:t>
            </a:r>
            <a:endParaRPr lang="cs-CZ" sz="2400" dirty="0"/>
          </a:p>
        </p:txBody>
      </p:sp>
      <p:sp>
        <p:nvSpPr>
          <p:cNvPr id="3" name="Content Placeholder 2"/>
          <p:cNvSpPr>
            <a:spLocks noGrp="1"/>
          </p:cNvSpPr>
          <p:nvPr>
            <p:ph idx="1"/>
          </p:nvPr>
        </p:nvSpPr>
        <p:spPr>
          <a:xfrm>
            <a:off x="395536" y="1196752"/>
            <a:ext cx="8229600" cy="4389120"/>
          </a:xfrm>
        </p:spPr>
        <p:txBody>
          <a:bodyPr>
            <a:normAutofit/>
          </a:bodyPr>
          <a:lstStyle/>
          <a:p>
            <a:pPr lvl="0"/>
            <a:r>
              <a:rPr lang="en-US" sz="1600" dirty="0"/>
              <a:t>The dataset is imbalanced. Label ‘1’ has approximately 87.5% records, while, label ‘0’ has approximately 12.5% records. if the data set in imbalance then In such cases, you get a pretty high accuracy just by predicting the </a:t>
            </a:r>
            <a:r>
              <a:rPr lang="en-US" sz="1600" b="1" dirty="0"/>
              <a:t>majority class</a:t>
            </a:r>
            <a:r>
              <a:rPr lang="en-US" sz="1600" dirty="0"/>
              <a:t>, but you fail to capture the </a:t>
            </a:r>
            <a:r>
              <a:rPr lang="en-US" sz="1600" b="1" dirty="0"/>
              <a:t>minority class</a:t>
            </a:r>
            <a:r>
              <a:rPr lang="en-US" sz="1600" dirty="0"/>
              <a:t>, which is most often the point of creating the model in the first place.</a:t>
            </a:r>
          </a:p>
          <a:p>
            <a:pPr lvl="0"/>
            <a:r>
              <a:rPr lang="en-US" sz="1600" dirty="0"/>
              <a:t>So to balance both the classes I will implement resampling</a:t>
            </a:r>
          </a:p>
          <a:p>
            <a:pPr lvl="0"/>
            <a:endParaRPr lang="en-US" sz="1600" dirty="0"/>
          </a:p>
          <a:p>
            <a:pPr marL="0" lvl="0" indent="0">
              <a:buNone/>
            </a:pPr>
            <a:endParaRPr lang="en-US" sz="1600" dirty="0"/>
          </a:p>
          <a:p>
            <a:endParaRPr lang="cs-CZ"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708920"/>
            <a:ext cx="7992888" cy="2488714"/>
          </a:xfrm>
          <a:prstGeom prst="rect">
            <a:avLst/>
          </a:prstGeom>
        </p:spPr>
      </p:pic>
    </p:spTree>
    <p:extLst>
      <p:ext uri="{BB962C8B-B14F-4D97-AF65-F5344CB8AC3E}">
        <p14:creationId xmlns:p14="http://schemas.microsoft.com/office/powerpoint/2010/main" val="885580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0712"/>
            <a:ext cx="9144000" cy="3536576"/>
          </a:xfrm>
          <a:prstGeom prst="rect">
            <a:avLst/>
          </a:prstGeom>
        </p:spPr>
      </p:pic>
    </p:spTree>
    <p:extLst>
      <p:ext uri="{BB962C8B-B14F-4D97-AF65-F5344CB8AC3E}">
        <p14:creationId xmlns:p14="http://schemas.microsoft.com/office/powerpoint/2010/main" val="109904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20656"/>
          </a:xfrm>
        </p:spPr>
        <p:txBody>
          <a:bodyPr>
            <a:normAutofit/>
          </a:bodyPr>
          <a:lstStyle/>
          <a:p>
            <a:r>
              <a:rPr lang="en-IN" sz="2400" dirty="0" err="1" smtClean="0"/>
              <a:t>Preprocessing</a:t>
            </a:r>
            <a:r>
              <a:rPr lang="en-IN" sz="2400" dirty="0" smtClean="0"/>
              <a:t>-Scaling/</a:t>
            </a:r>
            <a:r>
              <a:rPr lang="en-IN" sz="2400" dirty="0" err="1" smtClean="0"/>
              <a:t>Spliting</a:t>
            </a:r>
            <a:r>
              <a:rPr lang="en-IN" sz="2400" dirty="0" smtClean="0"/>
              <a:t>/</a:t>
            </a:r>
            <a:r>
              <a:rPr lang="en-IN" sz="2400" dirty="0" err="1" smtClean="0"/>
              <a:t>Training_Test_Split</a:t>
            </a:r>
            <a:r>
              <a:rPr lang="en-IN" sz="2400" dirty="0" smtClean="0"/>
              <a:t>:</a:t>
            </a:r>
            <a:endParaRPr lang="cs-CZ" sz="2400" dirty="0"/>
          </a:p>
        </p:txBody>
      </p:sp>
      <p:sp>
        <p:nvSpPr>
          <p:cNvPr id="3" name="Content Placeholder 2"/>
          <p:cNvSpPr>
            <a:spLocks noGrp="1"/>
          </p:cNvSpPr>
          <p:nvPr>
            <p:ph idx="1"/>
          </p:nvPr>
        </p:nvSpPr>
        <p:spPr>
          <a:xfrm>
            <a:off x="467544" y="1124744"/>
            <a:ext cx="8229600" cy="3528392"/>
          </a:xfrm>
        </p:spPr>
        <p:txBody>
          <a:bodyPr>
            <a:normAutofit/>
          </a:bodyPr>
          <a:lstStyle/>
          <a:p>
            <a:r>
              <a:rPr lang="en-US" sz="2000" dirty="0"/>
              <a:t>Scaling-Scaling is very important part in machine learning as we have different features which have values in different scale. So can be biased for some particular features. So its good idea to convert all features in same scaling. We will use standard </a:t>
            </a:r>
            <a:r>
              <a:rPr lang="en-US" sz="2000" dirty="0" err="1"/>
              <a:t>scaler</a:t>
            </a:r>
            <a:r>
              <a:rPr lang="en-US" sz="2000" dirty="0"/>
              <a:t> here.</a:t>
            </a:r>
          </a:p>
          <a:p>
            <a:r>
              <a:rPr lang="en-US" sz="2000" dirty="0"/>
              <a:t>Splitting-As our dataset is ready now to building model but before that we will split data X-as features and y-as classification label.</a:t>
            </a:r>
          </a:p>
          <a:p>
            <a:r>
              <a:rPr lang="en-US" sz="2000" dirty="0" err="1"/>
              <a:t>Train_test_split</a:t>
            </a:r>
            <a:r>
              <a:rPr lang="en-US" sz="2000" dirty="0"/>
              <a:t>-Its last but most important part before apply ML algorithms.</a:t>
            </a:r>
          </a:p>
          <a:p>
            <a:pPr marL="0" indent="0">
              <a:buNone/>
            </a:pPr>
            <a:r>
              <a:rPr lang="en-US" sz="2000" dirty="0"/>
              <a:t>        It will split our data set as training data-in which model will be train, Testing data-in which model to be evaluate.</a:t>
            </a:r>
          </a:p>
          <a:p>
            <a:pPr marL="0" indent="0">
              <a:buNone/>
            </a:pPr>
            <a:endParaRPr lang="en-US" sz="2000" dirty="0"/>
          </a:p>
          <a:p>
            <a:endParaRPr lang="cs-CZ"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4437112"/>
            <a:ext cx="8496944" cy="1935345"/>
          </a:xfrm>
          <a:prstGeom prst="rect">
            <a:avLst/>
          </a:prstGeom>
        </p:spPr>
      </p:pic>
    </p:spTree>
    <p:extLst>
      <p:ext uri="{BB962C8B-B14F-4D97-AF65-F5344CB8AC3E}">
        <p14:creationId xmlns:p14="http://schemas.microsoft.com/office/powerpoint/2010/main" val="3185496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92664"/>
          </a:xfrm>
        </p:spPr>
        <p:txBody>
          <a:bodyPr>
            <a:noAutofit/>
          </a:bodyPr>
          <a:lstStyle/>
          <a:p>
            <a:pPr lvl="0"/>
            <a:r>
              <a:rPr lang="en-US" sz="2800" dirty="0"/>
              <a:t/>
            </a:r>
            <a:br>
              <a:rPr lang="en-US" sz="2800" dirty="0"/>
            </a:br>
            <a:r>
              <a:rPr lang="en-IN" sz="2800" dirty="0"/>
              <a:t>Run and Evaluate selected </a:t>
            </a:r>
            <a:r>
              <a:rPr lang="en-IN" sz="2800" dirty="0" smtClean="0"/>
              <a:t>models:</a:t>
            </a:r>
            <a:endParaRPr lang="cs-CZ" sz="2800" dirty="0"/>
          </a:p>
        </p:txBody>
      </p:sp>
      <p:sp>
        <p:nvSpPr>
          <p:cNvPr id="3" name="Content Placeholder 2"/>
          <p:cNvSpPr>
            <a:spLocks noGrp="1"/>
          </p:cNvSpPr>
          <p:nvPr>
            <p:ph idx="1"/>
          </p:nvPr>
        </p:nvSpPr>
        <p:spPr>
          <a:xfrm>
            <a:off x="395536" y="1196752"/>
            <a:ext cx="8229600" cy="2880320"/>
          </a:xfrm>
        </p:spPr>
        <p:txBody>
          <a:bodyPr>
            <a:normAutofit/>
          </a:bodyPr>
          <a:lstStyle/>
          <a:p>
            <a:pPr marL="0" lvl="0" indent="0">
              <a:buNone/>
            </a:pPr>
            <a:r>
              <a:rPr lang="en-IN" sz="1800" b="1" dirty="0"/>
              <a:t>Testing of Identified Approaches (Algorithms)</a:t>
            </a:r>
            <a:endParaRPr lang="en-US" sz="1800" dirty="0"/>
          </a:p>
          <a:p>
            <a:pPr>
              <a:buFont typeface="+mj-lt"/>
              <a:buAutoNum type="arabicPeriod"/>
            </a:pPr>
            <a:r>
              <a:rPr lang="en-US" sz="1800" dirty="0" err="1"/>
              <a:t>LogisticRegression</a:t>
            </a:r>
            <a:endParaRPr lang="en-US" sz="1800" dirty="0"/>
          </a:p>
          <a:p>
            <a:pPr>
              <a:buFont typeface="+mj-lt"/>
              <a:buAutoNum type="arabicPeriod"/>
            </a:pPr>
            <a:r>
              <a:rPr lang="en-US" sz="1800" dirty="0" err="1"/>
              <a:t>RandomForestClassifier</a:t>
            </a:r>
            <a:endParaRPr lang="en-US" sz="1800" dirty="0"/>
          </a:p>
          <a:p>
            <a:pPr>
              <a:buFont typeface="+mj-lt"/>
              <a:buAutoNum type="arabicPeriod"/>
            </a:pPr>
            <a:r>
              <a:rPr lang="en-US" sz="1800" dirty="0" err="1"/>
              <a:t>AdaBoostClassifier</a:t>
            </a:r>
            <a:endParaRPr lang="en-US" sz="1800" dirty="0"/>
          </a:p>
          <a:p>
            <a:pPr>
              <a:buFont typeface="+mj-lt"/>
              <a:buAutoNum type="arabicPeriod"/>
            </a:pPr>
            <a:r>
              <a:rPr lang="en-US" sz="1800" dirty="0" err="1"/>
              <a:t>XGBClassifier</a:t>
            </a:r>
            <a:endParaRPr lang="en-US" sz="1800" dirty="0"/>
          </a:p>
          <a:p>
            <a:endParaRPr lang="en-US" sz="1800" dirty="0"/>
          </a:p>
          <a:p>
            <a:r>
              <a:rPr lang="en-US" sz="1800" dirty="0"/>
              <a:t>As its classification model so will try to 4 algorithms here, out of all 3 algorithms are ensemble algorithms.</a:t>
            </a:r>
          </a:p>
          <a:p>
            <a:endParaRPr lang="en-US" sz="1800" dirty="0"/>
          </a:p>
          <a:p>
            <a:endParaRPr lang="cs-CZ"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4202723"/>
            <a:ext cx="8352928" cy="1386518"/>
          </a:xfrm>
          <a:prstGeom prst="rect">
            <a:avLst/>
          </a:prstGeom>
        </p:spPr>
      </p:pic>
    </p:spTree>
    <p:extLst>
      <p:ext uri="{BB962C8B-B14F-4D97-AF65-F5344CB8AC3E}">
        <p14:creationId xmlns:p14="http://schemas.microsoft.com/office/powerpoint/2010/main" val="1409418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92664"/>
          </a:xfrm>
        </p:spPr>
        <p:txBody>
          <a:bodyPr>
            <a:normAutofit/>
          </a:bodyPr>
          <a:lstStyle/>
          <a:p>
            <a:r>
              <a:rPr lang="en-IN" sz="2400" dirty="0"/>
              <a:t>Run and Evaluate selected </a:t>
            </a:r>
            <a:r>
              <a:rPr lang="en-IN" sz="2400" dirty="0" smtClean="0"/>
              <a:t>models:</a:t>
            </a:r>
            <a:endParaRPr lang="en-US" sz="2400" dirty="0"/>
          </a:p>
        </p:txBody>
      </p:sp>
      <p:sp>
        <p:nvSpPr>
          <p:cNvPr id="3" name="Content Placeholder 2"/>
          <p:cNvSpPr>
            <a:spLocks noGrp="1"/>
          </p:cNvSpPr>
          <p:nvPr>
            <p:ph idx="1"/>
          </p:nvPr>
        </p:nvSpPr>
        <p:spPr>
          <a:xfrm>
            <a:off x="457200" y="1268760"/>
            <a:ext cx="8229600" cy="5055840"/>
          </a:xfrm>
        </p:spPr>
        <p:txBody>
          <a:bodyPr>
            <a:normAutofit fontScale="85000" lnSpcReduction="20000"/>
          </a:bodyPr>
          <a:lstStyle/>
          <a:p>
            <a:r>
              <a:rPr lang="en-US" sz="2800" dirty="0"/>
              <a:t>In previous slide we have seen that we applied 4 algorithms and trained all. Here we will check training score of each algorithm and then we will give test data to all models. After that we will check score of individual algorithm.</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800" dirty="0"/>
          </a:p>
          <a:p>
            <a:pPr marL="0" indent="0">
              <a:buNone/>
            </a:pPr>
            <a:endParaRPr lang="en-US" sz="2800" dirty="0"/>
          </a:p>
          <a:p>
            <a:pPr marL="0" indent="0">
              <a:buNone/>
            </a:pPr>
            <a:r>
              <a:rPr lang="en-US" sz="2800" dirty="0"/>
              <a:t>Here its clearly shown that Random forest training score is maximum and its around 100%.</a:t>
            </a:r>
          </a:p>
          <a:p>
            <a:endParaRPr lang="cs-C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44" y="2659156"/>
            <a:ext cx="9217024" cy="2498036"/>
          </a:xfrm>
          <a:prstGeom prst="rect">
            <a:avLst/>
          </a:prstGeom>
        </p:spPr>
      </p:pic>
    </p:spTree>
    <p:extLst>
      <p:ext uri="{BB962C8B-B14F-4D97-AF65-F5344CB8AC3E}">
        <p14:creationId xmlns:p14="http://schemas.microsoft.com/office/powerpoint/2010/main" val="266620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r>
              <a:rPr lang="en-IN" dirty="0" smtClean="0"/>
              <a:t>Introduction</a:t>
            </a:r>
            <a:endParaRPr lang="cs-CZ" dirty="0"/>
          </a:p>
        </p:txBody>
      </p:sp>
      <p:sp>
        <p:nvSpPr>
          <p:cNvPr id="3" name="Content Placeholder 2"/>
          <p:cNvSpPr>
            <a:spLocks noGrp="1"/>
          </p:cNvSpPr>
          <p:nvPr>
            <p:ph idx="1"/>
          </p:nvPr>
        </p:nvSpPr>
        <p:spPr>
          <a:xfrm>
            <a:off x="395536" y="1340768"/>
            <a:ext cx="8291264" cy="4983832"/>
          </a:xfrm>
        </p:spPr>
        <p:txBody>
          <a:bodyPr>
            <a:normAutofit fontScale="55000" lnSpcReduction="20000"/>
          </a:bodyPr>
          <a:lstStyle/>
          <a:p>
            <a:pPr>
              <a:buFont typeface="Wingdings" panose="05000000000000000000" pitchFamily="2" charset="2"/>
              <a:buChar char="§"/>
            </a:pPr>
            <a:r>
              <a:rPr lang="en-US" sz="2800"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a:buFont typeface="Wingdings" panose="05000000000000000000" pitchFamily="2" charset="2"/>
              <a:buChar char="§"/>
            </a:pPr>
            <a:r>
              <a:rPr lang="en-US" sz="2800"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a:buFont typeface="Wingdings" panose="05000000000000000000" pitchFamily="2" charset="2"/>
              <a:buChar char="§"/>
            </a:pPr>
            <a:r>
              <a:rPr lang="en-US" sz="2800"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a:buFont typeface="Wingdings" panose="05000000000000000000" pitchFamily="2" charset="2"/>
              <a:buChar char="§"/>
            </a:pPr>
            <a:r>
              <a:rPr lang="en-US" sz="2800" dirty="0"/>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a:buFont typeface="Wingdings" panose="05000000000000000000" pitchFamily="2" charset="2"/>
              <a:buChar char="§"/>
            </a:pPr>
            <a:r>
              <a:rPr lang="en-US" sz="2800"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pPr>
              <a:buFont typeface="Wingdings" panose="05000000000000000000" pitchFamily="2" charset="2"/>
              <a:buChar char="§"/>
            </a:pPr>
            <a:endParaRPr lang="en-US" b="1" dirty="0"/>
          </a:p>
          <a:p>
            <a:endParaRPr lang="cs-CZ" dirty="0"/>
          </a:p>
        </p:txBody>
      </p:sp>
    </p:spTree>
    <p:extLst>
      <p:ext uri="{BB962C8B-B14F-4D97-AF65-F5344CB8AC3E}">
        <p14:creationId xmlns:p14="http://schemas.microsoft.com/office/powerpoint/2010/main" val="372964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r>
              <a:rPr lang="en-IN" dirty="0" smtClean="0"/>
              <a:t>Problem Statement:</a:t>
            </a:r>
            <a:endParaRPr lang="cs-CZ" dirty="0"/>
          </a:p>
        </p:txBody>
      </p:sp>
      <p:sp>
        <p:nvSpPr>
          <p:cNvPr id="3" name="Content Placeholder 2"/>
          <p:cNvSpPr>
            <a:spLocks noGrp="1"/>
          </p:cNvSpPr>
          <p:nvPr>
            <p:ph idx="1"/>
          </p:nvPr>
        </p:nvSpPr>
        <p:spPr/>
        <p:txBody>
          <a:bodyPr/>
          <a:lstStyle/>
          <a:p>
            <a:r>
              <a:rPr lang="en-US" dirty="0"/>
              <a:t>Build a model which can be used to predict in terms of a probability for each loan transaction, whether the customer will be paying back the loaned amount within 5 days of insurance of loan. In this case, Label ‘1’ indicates that the loan has been </a:t>
            </a:r>
            <a:r>
              <a:rPr lang="en-US" dirty="0" smtClean="0"/>
              <a:t>paid </a:t>
            </a:r>
            <a:r>
              <a:rPr lang="en-US" dirty="0"/>
              <a:t>i.e. Non- defaulter, while, Label ‘0’ indicates that the loan has not been </a:t>
            </a:r>
            <a:r>
              <a:rPr lang="en-US" dirty="0" smtClean="0"/>
              <a:t>paid </a:t>
            </a:r>
            <a:r>
              <a:rPr lang="en-US" dirty="0"/>
              <a:t>i.e. defaulter.  </a:t>
            </a:r>
          </a:p>
          <a:p>
            <a:endParaRPr lang="en-US" dirty="0"/>
          </a:p>
          <a:p>
            <a:endParaRPr lang="cs-CZ" dirty="0"/>
          </a:p>
        </p:txBody>
      </p:sp>
    </p:spTree>
    <p:extLst>
      <p:ext uri="{BB962C8B-B14F-4D97-AF65-F5344CB8AC3E}">
        <p14:creationId xmlns:p14="http://schemas.microsoft.com/office/powerpoint/2010/main" val="386773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92664"/>
          </a:xfrm>
        </p:spPr>
        <p:txBody>
          <a:bodyPr>
            <a:normAutofit/>
          </a:bodyPr>
          <a:lstStyle/>
          <a:p>
            <a:r>
              <a:rPr lang="en-IN" sz="2800" dirty="0" smtClean="0"/>
              <a:t>Hardware and Software Requirement and Tools Used:</a:t>
            </a:r>
            <a:endParaRPr lang="cs-CZ" sz="2800" dirty="0"/>
          </a:p>
        </p:txBody>
      </p:sp>
      <p:sp>
        <p:nvSpPr>
          <p:cNvPr id="3" name="Content Placeholder 2"/>
          <p:cNvSpPr>
            <a:spLocks noGrp="1"/>
          </p:cNvSpPr>
          <p:nvPr>
            <p:ph idx="1"/>
          </p:nvPr>
        </p:nvSpPr>
        <p:spPr/>
        <p:txBody>
          <a:bodyPr>
            <a:normAutofit/>
          </a:bodyPr>
          <a:lstStyle/>
          <a:p>
            <a:r>
              <a:rPr lang="en-US" sz="2000" b="1" dirty="0"/>
              <a:t>Python(</a:t>
            </a:r>
            <a:r>
              <a:rPr lang="en-US" sz="2000" b="1" dirty="0" err="1"/>
              <a:t>jupyter</a:t>
            </a:r>
            <a:r>
              <a:rPr lang="en-US" sz="2000" b="1" dirty="0"/>
              <a:t> notebook)</a:t>
            </a:r>
          </a:p>
          <a:p>
            <a:r>
              <a:rPr lang="en-US" sz="2000" b="1" dirty="0"/>
              <a:t>Pandas</a:t>
            </a:r>
          </a:p>
          <a:p>
            <a:r>
              <a:rPr lang="en-US" sz="2000" b="1" dirty="0" err="1"/>
              <a:t>Numpy</a:t>
            </a:r>
            <a:endParaRPr lang="en-US" sz="2000" b="1" dirty="0"/>
          </a:p>
          <a:p>
            <a:r>
              <a:rPr lang="en-US" sz="2000" b="1" dirty="0" err="1"/>
              <a:t>Matplotlib</a:t>
            </a:r>
            <a:endParaRPr lang="en-US" sz="2000" b="1" dirty="0"/>
          </a:p>
          <a:p>
            <a:r>
              <a:rPr lang="en-US" sz="2000" b="1" dirty="0" err="1"/>
              <a:t>Seaborn</a:t>
            </a:r>
            <a:endParaRPr lang="en-US" sz="2000" b="1" dirty="0"/>
          </a:p>
          <a:p>
            <a:r>
              <a:rPr lang="en-US" sz="2000" b="1" dirty="0" err="1"/>
              <a:t>Sklearn</a:t>
            </a:r>
            <a:endParaRPr lang="en-US" sz="2000" b="1" dirty="0"/>
          </a:p>
          <a:p>
            <a:r>
              <a:rPr lang="en-US" sz="2000" b="1" dirty="0"/>
              <a:t>Classification models</a:t>
            </a:r>
          </a:p>
          <a:p>
            <a:r>
              <a:rPr lang="en-US" sz="2000" b="1" dirty="0"/>
              <a:t>Grid search</a:t>
            </a:r>
          </a:p>
          <a:p>
            <a:r>
              <a:rPr lang="en-US" sz="2000" b="1" dirty="0"/>
              <a:t>Evaluation metrics</a:t>
            </a:r>
          </a:p>
          <a:p>
            <a:r>
              <a:rPr lang="en-US" sz="2000" b="1" dirty="0" err="1"/>
              <a:t>Ensembling</a:t>
            </a:r>
            <a:endParaRPr lang="en-US" sz="2000" b="1" dirty="0"/>
          </a:p>
          <a:p>
            <a:endParaRPr lang="cs-CZ" sz="2000" dirty="0"/>
          </a:p>
        </p:txBody>
      </p:sp>
    </p:spTree>
    <p:extLst>
      <p:ext uri="{BB962C8B-B14F-4D97-AF65-F5344CB8AC3E}">
        <p14:creationId xmlns:p14="http://schemas.microsoft.com/office/powerpoint/2010/main" val="80436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15880"/>
          </a:xfrm>
        </p:spPr>
        <p:txBody>
          <a:bodyPr>
            <a:normAutofit fontScale="85000" lnSpcReduction="20000"/>
          </a:bodyPr>
          <a:lstStyle/>
          <a:p>
            <a:pPr lvl="0"/>
            <a:r>
              <a:rPr lang="en-IN" sz="2800" dirty="0"/>
              <a:t>Mathematical/ Analytical Modelling of the Problem</a:t>
            </a:r>
            <a:endParaRPr lang="en-US" sz="2800" dirty="0"/>
          </a:p>
          <a:p>
            <a:pPr marL="0" indent="0">
              <a:buNone/>
            </a:pPr>
            <a:r>
              <a:rPr lang="en-US" sz="2800" dirty="0"/>
              <a:t>As we have seen in problem statement that it’s a classification problem where we have to identify whether the customer will be paying back the loaned amount within 5 days of insurance of loan or not.</a:t>
            </a:r>
          </a:p>
          <a:p>
            <a:pPr marL="0" indent="0">
              <a:buNone/>
            </a:pPr>
            <a:r>
              <a:rPr lang="en-US" sz="2800" dirty="0"/>
              <a:t>So we will use 4 important classification algorithms to solve this problem and </a:t>
            </a:r>
          </a:p>
          <a:p>
            <a:pPr marL="0" indent="0">
              <a:buNone/>
            </a:pPr>
            <a:r>
              <a:rPr lang="en-US" sz="2800" dirty="0"/>
              <a:t>Will finalize any one which prediction is best among all.</a:t>
            </a:r>
          </a:p>
          <a:p>
            <a:pPr marL="0" indent="0">
              <a:buNone/>
            </a:pPr>
            <a:r>
              <a:rPr lang="en-US" sz="2800" dirty="0"/>
              <a:t>Algorithms we will use are :</a:t>
            </a:r>
          </a:p>
          <a:p>
            <a:pPr marL="0" indent="0">
              <a:buNone/>
            </a:pPr>
            <a:endParaRPr lang="en-US" sz="2800" dirty="0"/>
          </a:p>
          <a:p>
            <a:pPr marL="0" lvl="0" indent="0">
              <a:buNone/>
            </a:pPr>
            <a:r>
              <a:rPr lang="en-IN" sz="2800" b="1" dirty="0"/>
              <a:t>Testing of Identified Approaches (Algorithms)</a:t>
            </a:r>
            <a:endParaRPr lang="en-US" sz="2800" dirty="0"/>
          </a:p>
          <a:p>
            <a:pPr>
              <a:buFont typeface="+mj-lt"/>
              <a:buAutoNum type="arabicPeriod"/>
            </a:pPr>
            <a:r>
              <a:rPr lang="en-US" sz="2800" dirty="0" err="1"/>
              <a:t>LogisticRegression</a:t>
            </a:r>
            <a:endParaRPr lang="en-US" sz="2800" dirty="0"/>
          </a:p>
          <a:p>
            <a:pPr>
              <a:buFont typeface="+mj-lt"/>
              <a:buAutoNum type="arabicPeriod"/>
            </a:pPr>
            <a:r>
              <a:rPr lang="en-US" sz="2800" dirty="0" err="1"/>
              <a:t>RandomForestClassifier</a:t>
            </a:r>
            <a:endParaRPr lang="en-US" sz="2800" dirty="0"/>
          </a:p>
          <a:p>
            <a:pPr>
              <a:buFont typeface="+mj-lt"/>
              <a:buAutoNum type="arabicPeriod"/>
            </a:pPr>
            <a:r>
              <a:rPr lang="en-US" sz="2800" dirty="0" err="1"/>
              <a:t>AdaBoostClassifier</a:t>
            </a:r>
            <a:endParaRPr lang="en-US" sz="2800" dirty="0"/>
          </a:p>
          <a:p>
            <a:pPr>
              <a:buFont typeface="+mj-lt"/>
              <a:buAutoNum type="arabicPeriod"/>
            </a:pPr>
            <a:r>
              <a:rPr lang="en-US" sz="2800" dirty="0" err="1"/>
              <a:t>XGBClassifier</a:t>
            </a:r>
            <a:endParaRPr lang="en-US" sz="2800" dirty="0"/>
          </a:p>
          <a:p>
            <a:pPr>
              <a:buFont typeface="+mj-lt"/>
              <a:buAutoNum type="arabicPeriod"/>
            </a:pPr>
            <a:endParaRPr lang="en-US" dirty="0"/>
          </a:p>
          <a:p>
            <a:pPr>
              <a:buFont typeface="+mj-lt"/>
              <a:buAutoNum type="arabicPeriod"/>
            </a:pPr>
            <a:endParaRPr lang="en-US" dirty="0"/>
          </a:p>
          <a:p>
            <a:pPr marL="0" indent="0">
              <a:buNone/>
            </a:pPr>
            <a:endParaRPr lang="en-US" dirty="0"/>
          </a:p>
          <a:p>
            <a:endParaRPr lang="cs-CZ" dirty="0"/>
          </a:p>
        </p:txBody>
      </p:sp>
    </p:spTree>
    <p:extLst>
      <p:ext uri="{BB962C8B-B14F-4D97-AF65-F5344CB8AC3E}">
        <p14:creationId xmlns:p14="http://schemas.microsoft.com/office/powerpoint/2010/main" val="251214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492664"/>
          </a:xfrm>
        </p:spPr>
        <p:txBody>
          <a:bodyPr>
            <a:normAutofit/>
          </a:bodyPr>
          <a:lstStyle/>
          <a:p>
            <a:r>
              <a:rPr lang="en-IN" sz="2800" dirty="0" smtClean="0"/>
              <a:t>Data Sources and their formats:</a:t>
            </a:r>
            <a:endParaRPr lang="cs-CZ" sz="2800" dirty="0"/>
          </a:p>
        </p:txBody>
      </p:sp>
      <p:sp>
        <p:nvSpPr>
          <p:cNvPr id="3" name="Content Placeholder 2"/>
          <p:cNvSpPr>
            <a:spLocks noGrp="1"/>
          </p:cNvSpPr>
          <p:nvPr>
            <p:ph idx="1"/>
          </p:nvPr>
        </p:nvSpPr>
        <p:spPr>
          <a:xfrm>
            <a:off x="457200" y="1340768"/>
            <a:ext cx="8229600" cy="2592288"/>
          </a:xfrm>
        </p:spPr>
        <p:txBody>
          <a:bodyPr>
            <a:normAutofit/>
          </a:bodyPr>
          <a:lstStyle/>
          <a:p>
            <a:r>
              <a:rPr lang="en-US" sz="1600" dirty="0"/>
              <a:t>The Microfinance services (MFS) provided by MFI are Group Loans, Agricultural Loans, Individual Business Loans and so on. 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Dataset contain 209593 observations and </a:t>
            </a:r>
            <a:r>
              <a:rPr lang="en-US" sz="1600" dirty="0" smtClean="0"/>
              <a:t>37 features</a:t>
            </a:r>
            <a:r>
              <a:rPr lang="en-US" sz="1600" dirty="0"/>
              <a:t>. Label contain Flag indicating whether the user paid back the credit amount within 5 days of issuing the loan{1:success, 0:failure}. It was provided in as </a:t>
            </a:r>
            <a:r>
              <a:rPr lang="en-US" sz="1600" dirty="0" err="1"/>
              <a:t>csv</a:t>
            </a:r>
            <a:r>
              <a:rPr lang="en-US" sz="1600" dirty="0"/>
              <a:t> file.</a:t>
            </a:r>
          </a:p>
          <a:p>
            <a:endParaRPr lang="en-US" sz="1600" dirty="0"/>
          </a:p>
          <a:p>
            <a:endParaRPr lang="cs-CZ"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140968"/>
            <a:ext cx="7704856" cy="3342701"/>
          </a:xfrm>
          <a:prstGeom prst="rect">
            <a:avLst/>
          </a:prstGeom>
        </p:spPr>
      </p:pic>
    </p:spTree>
    <p:extLst>
      <p:ext uri="{BB962C8B-B14F-4D97-AF65-F5344CB8AC3E}">
        <p14:creationId xmlns:p14="http://schemas.microsoft.com/office/powerpoint/2010/main" val="349814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r>
              <a:rPr lang="en-IN" dirty="0" smtClean="0"/>
              <a:t>Data Pre-processing:</a:t>
            </a:r>
            <a:endParaRPr lang="cs-CZ" dirty="0"/>
          </a:p>
        </p:txBody>
      </p:sp>
      <p:sp>
        <p:nvSpPr>
          <p:cNvPr id="3" name="Content Placeholder 2"/>
          <p:cNvSpPr>
            <a:spLocks noGrp="1"/>
          </p:cNvSpPr>
          <p:nvPr>
            <p:ph idx="1"/>
          </p:nvPr>
        </p:nvSpPr>
        <p:spPr>
          <a:xfrm>
            <a:off x="323528" y="1340768"/>
            <a:ext cx="8229600" cy="5040560"/>
          </a:xfrm>
        </p:spPr>
        <p:txBody>
          <a:bodyPr>
            <a:normAutofit/>
          </a:bodyPr>
          <a:lstStyle/>
          <a:p>
            <a:r>
              <a:rPr lang="en-US" sz="2000" dirty="0"/>
              <a:t>Feature [</a:t>
            </a:r>
            <a:r>
              <a:rPr lang="en-US" sz="2000" b="1" dirty="0"/>
              <a:t>'Unnamed</a:t>
            </a:r>
            <a:r>
              <a:rPr lang="en-US" sz="2000" dirty="0"/>
              <a:t>: 0'] having id &amp; [</a:t>
            </a:r>
            <a:r>
              <a:rPr lang="en-US" sz="2000" b="1" dirty="0"/>
              <a:t>'</a:t>
            </a:r>
            <a:r>
              <a:rPr lang="en-US" sz="2000" b="1" dirty="0" err="1"/>
              <a:t>msisdn</a:t>
            </a:r>
            <a:r>
              <a:rPr lang="en-US" sz="2000" dirty="0"/>
              <a:t>'] have mobile number so both unique identity features so we can simply remove it.</a:t>
            </a:r>
          </a:p>
          <a:p>
            <a:endParaRPr lang="en-US" sz="2000" dirty="0"/>
          </a:p>
          <a:p>
            <a:endParaRPr lang="en-US" sz="2000" dirty="0"/>
          </a:p>
          <a:p>
            <a:pPr marL="0" indent="0">
              <a:buNone/>
            </a:pPr>
            <a:endParaRPr lang="en-US" sz="2000" dirty="0"/>
          </a:p>
          <a:p>
            <a:pPr marL="0" indent="0">
              <a:buNone/>
            </a:pPr>
            <a:endParaRPr lang="en-US" sz="2000" dirty="0"/>
          </a:p>
          <a:p>
            <a:r>
              <a:rPr lang="en-US" sz="2000" dirty="0"/>
              <a:t>Dataset have no null values</a:t>
            </a:r>
          </a:p>
          <a:p>
            <a:r>
              <a:rPr lang="en-US" sz="2000" dirty="0"/>
              <a:t>Feature</a:t>
            </a:r>
            <a:r>
              <a:rPr lang="en-US" sz="2000" b="1" dirty="0"/>
              <a:t> </a:t>
            </a:r>
            <a:r>
              <a:rPr lang="en-US" sz="2000" b="1" dirty="0" err="1"/>
              <a:t>pdate</a:t>
            </a:r>
            <a:r>
              <a:rPr lang="en-US" sz="2000" b="1" dirty="0"/>
              <a:t> </a:t>
            </a:r>
            <a:r>
              <a:rPr lang="en-US" sz="2000" dirty="0"/>
              <a:t>contains date as model cant process data as its so i have extracted </a:t>
            </a:r>
            <a:r>
              <a:rPr lang="en-US" sz="2000" b="1" dirty="0"/>
              <a:t>day/month/year</a:t>
            </a:r>
            <a:r>
              <a:rPr lang="en-US" sz="2000" dirty="0"/>
              <a:t> in separate columns.</a:t>
            </a:r>
          </a:p>
          <a:p>
            <a:endParaRPr lang="en-US" sz="2000" dirty="0"/>
          </a:p>
          <a:p>
            <a:endParaRPr lang="en-US" sz="2000" dirty="0"/>
          </a:p>
          <a:p>
            <a:endParaRPr lang="cs-CZ"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4725144"/>
            <a:ext cx="8280920" cy="175793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060848"/>
            <a:ext cx="8280920" cy="1440585"/>
          </a:xfrm>
          <a:prstGeom prst="rect">
            <a:avLst/>
          </a:prstGeom>
        </p:spPr>
      </p:pic>
    </p:spTree>
    <p:extLst>
      <p:ext uri="{BB962C8B-B14F-4D97-AF65-F5344CB8AC3E}">
        <p14:creationId xmlns:p14="http://schemas.microsoft.com/office/powerpoint/2010/main" val="311691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r>
              <a:rPr lang="en-IN" dirty="0" smtClean="0"/>
              <a:t>Data Describe:</a:t>
            </a:r>
            <a:endParaRPr lang="cs-CZ" dirty="0"/>
          </a:p>
        </p:txBody>
      </p:sp>
      <p:sp>
        <p:nvSpPr>
          <p:cNvPr id="3" name="Content Placeholder 2"/>
          <p:cNvSpPr>
            <a:spLocks noGrp="1"/>
          </p:cNvSpPr>
          <p:nvPr>
            <p:ph idx="1"/>
          </p:nvPr>
        </p:nvSpPr>
        <p:spPr>
          <a:xfrm>
            <a:off x="457200" y="3212976"/>
            <a:ext cx="8229600" cy="3111624"/>
          </a:xfrm>
        </p:spPr>
        <p:txBody>
          <a:bodyPr>
            <a:normAutofit fontScale="55000" lnSpcReduction="20000"/>
          </a:bodyPr>
          <a:lstStyle/>
          <a:p>
            <a:pPr marL="0" indent="0">
              <a:buNone/>
            </a:pPr>
            <a:r>
              <a:rPr lang="en-US" sz="2800" b="1" dirty="0"/>
              <a:t>Observation:</a:t>
            </a:r>
          </a:p>
          <a:p>
            <a:r>
              <a:rPr lang="en-US" sz="2800" dirty="0"/>
              <a:t>In feat. '</a:t>
            </a:r>
            <a:r>
              <a:rPr lang="en-US" sz="2800" dirty="0" err="1"/>
              <a:t>aon</a:t>
            </a:r>
            <a:r>
              <a:rPr lang="en-US" sz="2800" dirty="0"/>
              <a:t>' min value showing in negative &amp; max showing 999860 both value are outliers.</a:t>
            </a:r>
          </a:p>
          <a:p>
            <a:r>
              <a:rPr lang="en-US" sz="2800" dirty="0"/>
              <a:t>in feat. 'daily_decr30' min value in </a:t>
            </a:r>
            <a:r>
              <a:rPr lang="en-US" sz="2800" dirty="0" err="1"/>
              <a:t>negatibe</a:t>
            </a:r>
            <a:r>
              <a:rPr lang="en-US" sz="2800" dirty="0"/>
              <a:t> &amp; max showing 265926 both values seems outliers.</a:t>
            </a:r>
          </a:p>
          <a:p>
            <a:r>
              <a:rPr lang="en-US" sz="2800" dirty="0"/>
              <a:t>in feat. 'daily_decr90' min value in </a:t>
            </a:r>
            <a:r>
              <a:rPr lang="en-US" sz="2800" dirty="0" err="1"/>
              <a:t>negatibe</a:t>
            </a:r>
            <a:r>
              <a:rPr lang="en-US" sz="2800" dirty="0"/>
              <a:t> &amp; max showing 320630. both values seems outliers.</a:t>
            </a:r>
          </a:p>
          <a:p>
            <a:r>
              <a:rPr lang="en-US" sz="2800" dirty="0"/>
              <a:t>rental30 negative values are </a:t>
            </a:r>
            <a:r>
              <a:rPr lang="en-US" sz="2800" dirty="0" err="1"/>
              <a:t>outliets</a:t>
            </a:r>
            <a:r>
              <a:rPr lang="en-US" sz="2800" dirty="0"/>
              <a:t>.</a:t>
            </a:r>
          </a:p>
          <a:p>
            <a:r>
              <a:rPr lang="en-US" sz="2800" dirty="0"/>
              <a:t>rental90 negative values are </a:t>
            </a:r>
            <a:r>
              <a:rPr lang="en-US" sz="2800" dirty="0" err="1"/>
              <a:t>outliets</a:t>
            </a:r>
            <a:r>
              <a:rPr lang="en-US" sz="2800" dirty="0"/>
              <a:t>.</a:t>
            </a:r>
          </a:p>
          <a:p>
            <a:r>
              <a:rPr lang="en-US" sz="2800" dirty="0" err="1"/>
              <a:t>last_rech_date_ma</a:t>
            </a:r>
            <a:r>
              <a:rPr lang="en-US" sz="2800" dirty="0"/>
              <a:t> negative values are outliers.</a:t>
            </a:r>
          </a:p>
          <a:p>
            <a:r>
              <a:rPr lang="en-US" sz="2800" dirty="0" err="1"/>
              <a:t>last_rech_date_da</a:t>
            </a:r>
            <a:r>
              <a:rPr lang="en-US" sz="2800" dirty="0"/>
              <a:t> negative values are outliers.</a:t>
            </a:r>
          </a:p>
          <a:p>
            <a:r>
              <a:rPr lang="en-US" sz="2800" dirty="0"/>
              <a:t>medianmarechprebal30 negative values are outliers.</a:t>
            </a:r>
          </a:p>
          <a:p>
            <a:r>
              <a:rPr lang="en-US" sz="2800" dirty="0"/>
              <a:t>medianmarechprebal90 negative values are outliers.</a:t>
            </a:r>
          </a:p>
          <a:p>
            <a:r>
              <a:rPr lang="en-US" sz="2800" dirty="0"/>
              <a:t>cnt_loans90 max value is also outliers.</a:t>
            </a:r>
          </a:p>
          <a:p>
            <a:r>
              <a:rPr lang="en-US" sz="2800" dirty="0"/>
              <a:t>few others are having min value as 0 that also seems outliers.</a:t>
            </a:r>
          </a:p>
          <a:p>
            <a:endParaRPr lang="cs-C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1" y="1124744"/>
            <a:ext cx="8609003" cy="2016224"/>
          </a:xfrm>
          <a:prstGeom prst="rect">
            <a:avLst/>
          </a:prstGeom>
        </p:spPr>
      </p:pic>
    </p:spTree>
    <p:extLst>
      <p:ext uri="{BB962C8B-B14F-4D97-AF65-F5344CB8AC3E}">
        <p14:creationId xmlns:p14="http://schemas.microsoft.com/office/powerpoint/2010/main" val="3547862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20656"/>
          </a:xfrm>
        </p:spPr>
        <p:txBody>
          <a:bodyPr>
            <a:noAutofit/>
          </a:bodyPr>
          <a:lstStyle/>
          <a:p>
            <a:r>
              <a:rPr lang="en-IN" sz="3200" dirty="0" smtClean="0"/>
              <a:t>Feature Selection:</a:t>
            </a:r>
            <a:endParaRPr lang="cs-CZ" sz="3200" dirty="0"/>
          </a:p>
        </p:txBody>
      </p:sp>
      <p:sp>
        <p:nvSpPr>
          <p:cNvPr id="3" name="Content Placeholder 2"/>
          <p:cNvSpPr>
            <a:spLocks noGrp="1"/>
          </p:cNvSpPr>
          <p:nvPr>
            <p:ph idx="1"/>
          </p:nvPr>
        </p:nvSpPr>
        <p:spPr>
          <a:xfrm>
            <a:off x="323528" y="1052736"/>
            <a:ext cx="8229600" cy="864096"/>
          </a:xfrm>
        </p:spPr>
        <p:txBody>
          <a:bodyPr>
            <a:normAutofit/>
          </a:bodyPr>
          <a:lstStyle/>
          <a:p>
            <a:r>
              <a:rPr lang="en-US" sz="1600" dirty="0"/>
              <a:t>As we have many features in dataset and some features have very less or no relation with target label. so we will apply feature selection to select best features. I will use </a:t>
            </a:r>
            <a:r>
              <a:rPr lang="en-US" sz="1600" dirty="0" err="1"/>
              <a:t>sklearn</a:t>
            </a:r>
            <a:r>
              <a:rPr lang="en-US" sz="1600" dirty="0"/>
              <a:t> tool </a:t>
            </a:r>
            <a:r>
              <a:rPr lang="en-US" sz="1600" dirty="0" err="1"/>
              <a:t>SelectKBest</a:t>
            </a:r>
            <a:r>
              <a:rPr lang="en-US" sz="1600" dirty="0"/>
              <a:t> and function-</a:t>
            </a:r>
            <a:r>
              <a:rPr lang="en-US" sz="1600" dirty="0" err="1"/>
              <a:t>f_classif</a:t>
            </a:r>
            <a:r>
              <a:rPr lang="en-US" sz="1600" dirty="0"/>
              <a:t>.</a:t>
            </a:r>
          </a:p>
          <a:p>
            <a:endParaRPr lang="en-US" sz="1600" dirty="0"/>
          </a:p>
          <a:p>
            <a:endParaRPr lang="en-US" sz="1600" dirty="0"/>
          </a:p>
          <a:p>
            <a:endParaRPr lang="cs-CZ"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013697"/>
            <a:ext cx="8496944" cy="3287512"/>
          </a:xfrm>
          <a:prstGeom prst="rect">
            <a:avLst/>
          </a:prstGeom>
        </p:spPr>
      </p:pic>
    </p:spTree>
    <p:extLst>
      <p:ext uri="{BB962C8B-B14F-4D97-AF65-F5344CB8AC3E}">
        <p14:creationId xmlns:p14="http://schemas.microsoft.com/office/powerpoint/2010/main" val="1281828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144</TotalTime>
  <Words>1198</Words>
  <Application>Microsoft Office PowerPoint</Application>
  <PresentationFormat>On-screen Show (4:3)</PresentationFormat>
  <Paragraphs>108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Micro-Credit Loan Use Case</vt:lpstr>
      <vt:lpstr>Introduction</vt:lpstr>
      <vt:lpstr>Problem Statement:</vt:lpstr>
      <vt:lpstr>Hardware and Software Requirement and Tools Used:</vt:lpstr>
      <vt:lpstr>PowerPoint Presentation</vt:lpstr>
      <vt:lpstr>Data Sources and their formats:</vt:lpstr>
      <vt:lpstr>Data Pre-processing:</vt:lpstr>
      <vt:lpstr>Data Describe:</vt:lpstr>
      <vt:lpstr>Feature Selection:</vt:lpstr>
      <vt:lpstr>PowerPoint Presentation</vt:lpstr>
      <vt:lpstr>Outliers &amp; Removal of Outliers:</vt:lpstr>
      <vt:lpstr>Data Imbalancing:</vt:lpstr>
      <vt:lpstr>PowerPoint Presentation</vt:lpstr>
      <vt:lpstr>Preprocessing-Scaling/Spliting/Training_Test_Split:</vt:lpstr>
      <vt:lpstr> Run and Evaluate selected models:</vt:lpstr>
      <vt:lpstr>Run and Evaluate selected models: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P CHOURASIA</dc:creator>
  <cp:lastModifiedBy>N P CHOURASIA</cp:lastModifiedBy>
  <cp:revision>32</cp:revision>
  <dcterms:created xsi:type="dcterms:W3CDTF">2022-06-01T13:57:46Z</dcterms:created>
  <dcterms:modified xsi:type="dcterms:W3CDTF">2022-06-01T16:22:05Z</dcterms:modified>
</cp:coreProperties>
</file>