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0A233-D006-1049-96B2-56CCC883D470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F7E0E-80DA-2543-85E1-037FA5D538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074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A05D5-CEFF-924E-AA1B-4E35C71143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82D0-AA04-7D43-A6DF-CAFA31B9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88596-0FB7-AE42-8864-A00A65D36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0024-4A65-1D48-8CBD-8351CFD1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2681-E0E6-F747-ADD1-8F076D52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8BE5-1354-604F-BD7C-01477E91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1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16C-D3E3-E54B-B016-4D992560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1A7AD-C5E7-B448-AB04-96ED25158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9335-B988-B448-8A33-B0ACCE0D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A4F4-126C-FA4D-A945-FF8DD165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0443-3196-A644-A2DE-28754BF8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22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75880-3C02-8F49-BA41-CD3B36E67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497B3-897A-AC4E-929A-68524EA1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025C-4D4E-A343-961F-54F1F978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BEF3-2A9F-A843-BC18-1BEE52C3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C97E-A7D4-5A46-9805-14896132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37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AA01-F5EA-0144-AB7A-115135F5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80A1-2FB3-9942-AAB1-4AF8C1B7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0D17-3D08-3444-983C-4E177527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E097-F582-AC4B-813F-2B4AE092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AF03-9C0D-4340-88F7-6B906CB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193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DC5-5128-554E-8DC4-31B0FAB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406B-7115-904E-A3FB-D7732330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11B4-906F-C443-8848-DDF5D447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CB78-78E9-964C-A08E-FF50EF1A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A56E-850E-DE41-BFFA-E55B57B5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38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A066-69D9-6D40-A74F-83EE30A8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D322-AEF4-0D4C-914C-6BABF098D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74F96-D654-1F49-8FDA-548E9EF98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DB928-D8E6-5247-AB4F-F31CB13B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B0227-4AC0-2E4D-87F0-FB63204F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F79E9-9D12-F747-BC7D-ADAC8DA6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226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58F9-54C2-E84C-96CD-0488041A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FEF06-E9B7-6C40-A562-C1598A7B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C259B-6147-CC4D-AD9E-6FEF6FBE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59778-1D1A-CB43-8959-B4DB7FFA3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ED3EF-1F87-2140-A097-812CA4630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1E106-9368-6C4E-B2A6-01B1A388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FD037-168D-674F-A661-5713DCB5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A0E42-8B28-804E-9EBE-0F035B65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50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3980-7313-8D4E-A014-5D015777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A1C20-83EF-A947-873B-812FD7F3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BD6E9-526F-1E44-AFC1-5839128E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11E80-1561-3746-BDD6-11845809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0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3CBA8-8350-1848-B5BB-7AA3F3A2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2052-E6F6-8242-9C15-463D6E7E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62554-6511-2A41-AE81-3DE24F28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05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DA33-BE41-B241-97EF-FF9DE1F9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7604-EAB3-3E42-B673-8A2419D3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5F240-E494-9443-BD7C-E19B2D127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E9B7-84E2-B841-BB6C-979EF06D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54659-966F-F240-ACEB-D7661798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EE1CF-6D9C-8747-9A7E-7E574DAC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38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B84-3F20-AD47-A45C-39BC8FE5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F9166-41F1-D541-824E-2843B2AFD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B6B15-B2B6-6241-A8AC-4A48349F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66279-6D45-EC47-B246-D65B50D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EE18-F371-2F47-86F6-EA24CF0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E50B-0AE7-BC41-8F58-A46DF9F2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49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E8F15-DD8D-1C46-8004-EB01B7CE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14C70-C870-B84C-A903-777F693C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D592-7FBB-CC42-B340-9B71761AF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8265-B100-ED48-B1D9-7B0C2D8678E5}" type="datetimeFigureOut">
              <a:rPr lang="en-DE" smtClean="0"/>
              <a:t>17.03.22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A3AB-7691-D14B-89BC-A2F5825CB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641A-1E57-6A48-A007-265D2F6D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EFEB-E6E0-BC40-9EC7-9E23E68E37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599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ctangle 30">
            <a:extLst>
              <a:ext uri="{FF2B5EF4-FFF2-40B4-BE49-F238E27FC236}">
                <a16:creationId xmlns:a16="http://schemas.microsoft.com/office/drawing/2014/main" id="{77ECF3C4-4266-8D42-BC06-768FDE9C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594" y="2000603"/>
            <a:ext cx="3013352" cy="4404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Shoot Cluster</a:t>
            </a:r>
            <a:endParaRPr lang="en-US" sz="300" dirty="0"/>
          </a:p>
        </p:txBody>
      </p:sp>
      <p:sp>
        <p:nvSpPr>
          <p:cNvPr id="174" name="Rectangle 30"/>
          <p:cNvSpPr>
            <a:spLocks noChangeArrowheads="1"/>
          </p:cNvSpPr>
          <p:nvPr/>
        </p:nvSpPr>
        <p:spPr bwMode="auto">
          <a:xfrm>
            <a:off x="4878461" y="1987555"/>
            <a:ext cx="3252401" cy="4404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/>
              <a:t>Seed Cluster</a:t>
            </a:r>
            <a:endParaRPr lang="en-US" sz="300"/>
          </a:p>
        </p:txBody>
      </p:sp>
      <p:sp>
        <p:nvSpPr>
          <p:cNvPr id="428" name="Rectangle 30">
            <a:extLst>
              <a:ext uri="{FF2B5EF4-FFF2-40B4-BE49-F238E27FC236}">
                <a16:creationId xmlns:a16="http://schemas.microsoft.com/office/drawing/2014/main" id="{2D5067F0-7D08-E645-8207-FE0E199E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338" y="3202826"/>
            <a:ext cx="3054438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479" name="Rectangle 30">
            <a:extLst>
              <a:ext uri="{FF2B5EF4-FFF2-40B4-BE49-F238E27FC236}">
                <a16:creationId xmlns:a16="http://schemas.microsoft.com/office/drawing/2014/main" id="{DDF41BCF-BDF4-E246-A1E6-C213C84A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993" y="3202826"/>
            <a:ext cx="2808284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5" name="Rectangle 138"/>
          <p:cNvSpPr>
            <a:spLocks noChangeArrowheads="1"/>
          </p:cNvSpPr>
          <p:nvPr/>
        </p:nvSpPr>
        <p:spPr bwMode="auto">
          <a:xfrm>
            <a:off x="848943" y="899517"/>
            <a:ext cx="858591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kubectl</a:t>
            </a:r>
            <a:endParaRPr lang="en-US" sz="1200" dirty="0"/>
          </a:p>
        </p:txBody>
      </p:sp>
      <p:cxnSp>
        <p:nvCxnSpPr>
          <p:cNvPr id="83" name="Straight Connector 82"/>
          <p:cNvCxnSpPr>
            <a:cxnSpLocks/>
          </p:cNvCxnSpPr>
          <p:nvPr/>
        </p:nvCxnSpPr>
        <p:spPr>
          <a:xfrm flipV="1">
            <a:off x="572739" y="1908492"/>
            <a:ext cx="11324585" cy="415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cxnSpLocks/>
          </p:cNvCxnSpPr>
          <p:nvPr/>
        </p:nvCxnSpPr>
        <p:spPr>
          <a:xfrm>
            <a:off x="4555206" y="551204"/>
            <a:ext cx="0" cy="62223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 Box 139"/>
          <p:cNvSpPr txBox="1">
            <a:spLocks noChangeArrowheads="1"/>
          </p:cNvSpPr>
          <p:nvPr/>
        </p:nvSpPr>
        <p:spPr bwMode="auto">
          <a:xfrm>
            <a:off x="4964866" y="6067831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5335043" y="4003946"/>
            <a:ext cx="1628152" cy="2185744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AutoShape 29"/>
          <p:cNvSpPr>
            <a:spLocks noChangeArrowheads="1"/>
          </p:cNvSpPr>
          <p:nvPr/>
        </p:nvSpPr>
        <p:spPr bwMode="auto">
          <a:xfrm>
            <a:off x="7048037" y="4078115"/>
            <a:ext cx="720000" cy="162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Main      PV</a:t>
            </a:r>
          </a:p>
        </p:txBody>
      </p:sp>
      <p:cxnSp>
        <p:nvCxnSpPr>
          <p:cNvPr id="452" name="Straight Connector 451"/>
          <p:cNvCxnSpPr>
            <a:cxnSpLocks/>
          </p:cNvCxnSpPr>
          <p:nvPr/>
        </p:nvCxnSpPr>
        <p:spPr>
          <a:xfrm>
            <a:off x="7507041" y="4078115"/>
            <a:ext cx="0" cy="162000"/>
          </a:xfrm>
          <a:prstGeom prst="line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51" name="Text Box 139"/>
          <p:cNvSpPr txBox="1">
            <a:spLocks noChangeArrowheads="1"/>
          </p:cNvSpPr>
          <p:nvPr/>
        </p:nvSpPr>
        <p:spPr bwMode="auto">
          <a:xfrm>
            <a:off x="8940330" y="5373769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553" name="Rectangle 138"/>
          <p:cNvSpPr>
            <a:spLocks noChangeArrowheads="1"/>
          </p:cNvSpPr>
          <p:nvPr/>
        </p:nvSpPr>
        <p:spPr bwMode="auto">
          <a:xfrm>
            <a:off x="8944008" y="3775896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000" dirty="0"/>
              <a:t>(Reverse) VPN Client</a:t>
            </a:r>
          </a:p>
        </p:txBody>
      </p:sp>
      <p:sp>
        <p:nvSpPr>
          <p:cNvPr id="555" name="Rectangle 138"/>
          <p:cNvSpPr>
            <a:spLocks noChangeArrowheads="1"/>
          </p:cNvSpPr>
          <p:nvPr/>
        </p:nvSpPr>
        <p:spPr bwMode="auto">
          <a:xfrm>
            <a:off x="10323902" y="3775896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sp>
        <p:nvSpPr>
          <p:cNvPr id="557" name="Rectangle 138"/>
          <p:cNvSpPr>
            <a:spLocks noChangeArrowheads="1"/>
          </p:cNvSpPr>
          <p:nvPr/>
        </p:nvSpPr>
        <p:spPr bwMode="auto">
          <a:xfrm>
            <a:off x="8944008" y="4033353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Calico / Cilium</a:t>
            </a:r>
          </a:p>
        </p:txBody>
      </p:sp>
      <p:sp>
        <p:nvSpPr>
          <p:cNvPr id="558" name="Rectangle 138"/>
          <p:cNvSpPr>
            <a:spLocks noChangeArrowheads="1"/>
          </p:cNvSpPr>
          <p:nvPr/>
        </p:nvSpPr>
        <p:spPr bwMode="auto">
          <a:xfrm>
            <a:off x="10323902" y="4033353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DS</a:t>
            </a:r>
          </a:p>
        </p:txBody>
      </p:sp>
      <p:sp>
        <p:nvSpPr>
          <p:cNvPr id="559" name="Rectangle 138"/>
          <p:cNvSpPr>
            <a:spLocks noChangeArrowheads="1"/>
          </p:cNvSpPr>
          <p:nvPr/>
        </p:nvSpPr>
        <p:spPr bwMode="auto">
          <a:xfrm>
            <a:off x="8951202" y="5251255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Actual Workload</a:t>
            </a:r>
          </a:p>
        </p:txBody>
      </p:sp>
      <p:sp>
        <p:nvSpPr>
          <p:cNvPr id="560" name="Rectangle 138"/>
          <p:cNvSpPr>
            <a:spLocks noChangeArrowheads="1"/>
          </p:cNvSpPr>
          <p:nvPr/>
        </p:nvSpPr>
        <p:spPr bwMode="auto">
          <a:xfrm>
            <a:off x="10331096" y="5251255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000"/>
          </a:p>
        </p:txBody>
      </p:sp>
      <p:sp>
        <p:nvSpPr>
          <p:cNvPr id="570" name="Rectangle 138"/>
          <p:cNvSpPr>
            <a:spLocks noChangeArrowheads="1"/>
          </p:cNvSpPr>
          <p:nvPr/>
        </p:nvSpPr>
        <p:spPr bwMode="auto">
          <a:xfrm>
            <a:off x="8944008" y="4546863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000" dirty="0"/>
              <a:t>Core DNS</a:t>
            </a:r>
          </a:p>
        </p:txBody>
      </p:sp>
      <p:sp>
        <p:nvSpPr>
          <p:cNvPr id="571" name="Rectangle 138"/>
          <p:cNvSpPr>
            <a:spLocks noChangeArrowheads="1"/>
          </p:cNvSpPr>
          <p:nvPr/>
        </p:nvSpPr>
        <p:spPr bwMode="auto">
          <a:xfrm>
            <a:off x="10323902" y="4546863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1320648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572739" y="1757504"/>
            <a:ext cx="52802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/>
              <a:t>HTTPS</a:t>
            </a:r>
            <a:endParaRPr lang="en-US" sz="1000" dirty="0"/>
          </a:p>
        </p:txBody>
      </p:sp>
      <p:sp>
        <p:nvSpPr>
          <p:cNvPr id="140" name="Rectangle 138"/>
          <p:cNvSpPr>
            <a:spLocks noChangeArrowheads="1"/>
          </p:cNvSpPr>
          <p:nvPr/>
        </p:nvSpPr>
        <p:spPr bwMode="auto">
          <a:xfrm>
            <a:off x="4962541" y="2208506"/>
            <a:ext cx="1367747" cy="20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Seed Cluster API LB</a:t>
            </a:r>
          </a:p>
        </p:txBody>
      </p:sp>
      <p:sp>
        <p:nvSpPr>
          <p:cNvPr id="145" name="Text Box 139"/>
          <p:cNvSpPr txBox="1">
            <a:spLocks noChangeArrowheads="1"/>
          </p:cNvSpPr>
          <p:nvPr/>
        </p:nvSpPr>
        <p:spPr bwMode="auto">
          <a:xfrm>
            <a:off x="4851790" y="6202187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175" name="Rectangle 30"/>
          <p:cNvSpPr>
            <a:spLocks noChangeArrowheads="1"/>
          </p:cNvSpPr>
          <p:nvPr/>
        </p:nvSpPr>
        <p:spPr bwMode="auto">
          <a:xfrm>
            <a:off x="1004002" y="1987555"/>
            <a:ext cx="3078892" cy="4404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Garden Cluster</a:t>
            </a:r>
            <a:endParaRPr lang="en-US" sz="300" dirty="0"/>
          </a:p>
        </p:txBody>
      </p:sp>
      <p:sp>
        <p:nvSpPr>
          <p:cNvPr id="176" name="Rectangle 30"/>
          <p:cNvSpPr>
            <a:spLocks noChangeArrowheads="1"/>
          </p:cNvSpPr>
          <p:nvPr/>
        </p:nvSpPr>
        <p:spPr bwMode="auto">
          <a:xfrm>
            <a:off x="1080235" y="3202826"/>
            <a:ext cx="2887200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177" name="Text Box 139"/>
          <p:cNvSpPr txBox="1">
            <a:spLocks noChangeArrowheads="1"/>
          </p:cNvSpPr>
          <p:nvPr/>
        </p:nvSpPr>
        <p:spPr bwMode="auto">
          <a:xfrm>
            <a:off x="1400157" y="4614668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178" name="Text Box 139"/>
          <p:cNvSpPr txBox="1">
            <a:spLocks noChangeArrowheads="1"/>
          </p:cNvSpPr>
          <p:nvPr/>
        </p:nvSpPr>
        <p:spPr bwMode="auto">
          <a:xfrm>
            <a:off x="1088629" y="6067953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208" name="L-Shape 207"/>
          <p:cNvSpPr/>
          <p:nvPr/>
        </p:nvSpPr>
        <p:spPr bwMode="gray">
          <a:xfrm rot="5400000">
            <a:off x="888811" y="3728316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209" name="TextBox 208"/>
          <p:cNvSpPr txBox="1"/>
          <p:nvPr/>
        </p:nvSpPr>
        <p:spPr>
          <a:xfrm>
            <a:off x="1200147" y="3502636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sp>
        <p:nvSpPr>
          <p:cNvPr id="211" name="Rectangle 138"/>
          <p:cNvSpPr>
            <a:spLocks noChangeArrowheads="1"/>
          </p:cNvSpPr>
          <p:nvPr/>
        </p:nvSpPr>
        <p:spPr bwMode="auto">
          <a:xfrm>
            <a:off x="2744949" y="2208506"/>
            <a:ext cx="1238961" cy="206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Ingress LB</a:t>
            </a:r>
          </a:p>
        </p:txBody>
      </p:sp>
      <p:sp>
        <p:nvSpPr>
          <p:cNvPr id="212" name="Rectangle 138"/>
          <p:cNvSpPr>
            <a:spLocks noChangeArrowheads="1"/>
          </p:cNvSpPr>
          <p:nvPr/>
        </p:nvSpPr>
        <p:spPr bwMode="auto">
          <a:xfrm>
            <a:off x="1088006" y="2208506"/>
            <a:ext cx="1504397" cy="206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Garden Cluster API LB</a:t>
            </a:r>
          </a:p>
        </p:txBody>
      </p:sp>
      <p:sp>
        <p:nvSpPr>
          <p:cNvPr id="213" name="Rectangle 138"/>
          <p:cNvSpPr>
            <a:spLocks noChangeArrowheads="1"/>
          </p:cNvSpPr>
          <p:nvPr/>
        </p:nvSpPr>
        <p:spPr bwMode="auto">
          <a:xfrm>
            <a:off x="1446277" y="4039170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API Server</a:t>
            </a:r>
          </a:p>
        </p:txBody>
      </p:sp>
      <p:sp>
        <p:nvSpPr>
          <p:cNvPr id="214" name="Rectangle 138"/>
          <p:cNvSpPr>
            <a:spLocks noChangeArrowheads="1"/>
          </p:cNvSpPr>
          <p:nvPr/>
        </p:nvSpPr>
        <p:spPr bwMode="auto">
          <a:xfrm>
            <a:off x="3123879" y="4039170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215" name="Rectangle 138"/>
          <p:cNvSpPr>
            <a:spLocks noChangeArrowheads="1"/>
          </p:cNvSpPr>
          <p:nvPr/>
        </p:nvSpPr>
        <p:spPr bwMode="auto">
          <a:xfrm>
            <a:off x="1446277" y="4296627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Controller Manager</a:t>
            </a:r>
          </a:p>
        </p:txBody>
      </p:sp>
      <p:sp>
        <p:nvSpPr>
          <p:cNvPr id="216" name="Rectangle 138"/>
          <p:cNvSpPr>
            <a:spLocks noChangeArrowheads="1"/>
          </p:cNvSpPr>
          <p:nvPr/>
        </p:nvSpPr>
        <p:spPr bwMode="auto">
          <a:xfrm>
            <a:off x="3123879" y="4296627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sp>
        <p:nvSpPr>
          <p:cNvPr id="221" name="Rectangle 138"/>
          <p:cNvSpPr>
            <a:spLocks noChangeArrowheads="1"/>
          </p:cNvSpPr>
          <p:nvPr/>
        </p:nvSpPr>
        <p:spPr bwMode="auto">
          <a:xfrm>
            <a:off x="1779564" y="900276"/>
            <a:ext cx="786464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Kubernetes</a:t>
            </a:r>
          </a:p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222" name="Rectangle 138"/>
          <p:cNvSpPr>
            <a:spLocks noChangeArrowheads="1"/>
          </p:cNvSpPr>
          <p:nvPr/>
        </p:nvSpPr>
        <p:spPr bwMode="auto">
          <a:xfrm>
            <a:off x="3465834" y="896752"/>
            <a:ext cx="780758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Gardener</a:t>
            </a:r>
          </a:p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2189751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2996054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138"/>
          <p:cNvSpPr>
            <a:spLocks noChangeArrowheads="1"/>
          </p:cNvSpPr>
          <p:nvPr/>
        </p:nvSpPr>
        <p:spPr bwMode="auto">
          <a:xfrm>
            <a:off x="8729137" y="889413"/>
            <a:ext cx="943410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kubectl</a:t>
            </a:r>
            <a:endParaRPr lang="en-US" sz="1200" dirty="0"/>
          </a:p>
        </p:txBody>
      </p:sp>
      <p:sp>
        <p:nvSpPr>
          <p:cNvPr id="270" name="Rectangle 138"/>
          <p:cNvSpPr>
            <a:spLocks noChangeArrowheads="1"/>
          </p:cNvSpPr>
          <p:nvPr/>
        </p:nvSpPr>
        <p:spPr bwMode="auto">
          <a:xfrm>
            <a:off x="10221130" y="889413"/>
            <a:ext cx="943410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Kubernetes</a:t>
            </a:r>
          </a:p>
          <a:p>
            <a:pPr algn="ctr"/>
            <a:r>
              <a:rPr lang="en-US" sz="1200"/>
              <a:t>Dashboard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>
            <a:off x="9206690" y="703059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10689056" y="703059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138"/>
          <p:cNvSpPr>
            <a:spLocks noChangeArrowheads="1"/>
          </p:cNvSpPr>
          <p:nvPr/>
        </p:nvSpPr>
        <p:spPr bwMode="auto">
          <a:xfrm>
            <a:off x="4962479" y="2610932"/>
            <a:ext cx="1143753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Seed Cluster</a:t>
            </a:r>
          </a:p>
          <a:p>
            <a:pPr algn="ctr"/>
            <a:r>
              <a:rPr lang="en-US" sz="1200"/>
              <a:t>Control Plane</a:t>
            </a:r>
          </a:p>
        </p:txBody>
      </p:sp>
      <p:grpSp>
        <p:nvGrpSpPr>
          <p:cNvPr id="322" name="Group 133"/>
          <p:cNvGrpSpPr>
            <a:grpSpLocks/>
          </p:cNvGrpSpPr>
          <p:nvPr/>
        </p:nvGrpSpPr>
        <p:grpSpPr bwMode="auto">
          <a:xfrm rot="5400000">
            <a:off x="2244204" y="2661926"/>
            <a:ext cx="251537" cy="295558"/>
            <a:chOff x="998" y="3624"/>
            <a:chExt cx="271" cy="271"/>
          </a:xfrm>
        </p:grpSpPr>
        <p:sp>
          <p:nvSpPr>
            <p:cNvPr id="323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" name="AutoShape 29"/>
          <p:cNvSpPr>
            <a:spLocks noChangeArrowheads="1"/>
          </p:cNvSpPr>
          <p:nvPr/>
        </p:nvSpPr>
        <p:spPr bwMode="auto">
          <a:xfrm>
            <a:off x="2517753" y="2610341"/>
            <a:ext cx="884977" cy="39217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Storage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  [K8s] DS, RS, SS, J, ...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  [CRD] </a:t>
            </a:r>
            <a:r>
              <a:rPr lang="de-DE" sz="600" dirty="0" err="1"/>
              <a:t>Shoot</a:t>
            </a:r>
            <a:r>
              <a:rPr lang="de-DE" sz="600" dirty="0"/>
              <a:t>, </a:t>
            </a:r>
            <a:r>
              <a:rPr lang="de-DE" sz="600" dirty="0" err="1"/>
              <a:t>Seed</a:t>
            </a:r>
            <a:r>
              <a:rPr lang="de-DE" sz="600" dirty="0"/>
              <a:t>, ...</a:t>
            </a:r>
            <a:endParaRPr lang="en-US" sz="600" dirty="0"/>
          </a:p>
        </p:txBody>
      </p:sp>
      <p:sp>
        <p:nvSpPr>
          <p:cNvPr id="327" name="Rectangle 138"/>
          <p:cNvSpPr>
            <a:spLocks noChangeArrowheads="1"/>
          </p:cNvSpPr>
          <p:nvPr/>
        </p:nvSpPr>
        <p:spPr bwMode="auto">
          <a:xfrm>
            <a:off x="1088006" y="2610932"/>
            <a:ext cx="114375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Garden Cluster</a:t>
            </a:r>
          </a:p>
          <a:p>
            <a:pPr algn="ctr"/>
            <a:r>
              <a:rPr lang="en-US" sz="1200"/>
              <a:t>Control Plane</a:t>
            </a:r>
          </a:p>
        </p:txBody>
      </p:sp>
      <p:grpSp>
        <p:nvGrpSpPr>
          <p:cNvPr id="328" name="Group 133"/>
          <p:cNvGrpSpPr>
            <a:grpSpLocks/>
          </p:cNvGrpSpPr>
          <p:nvPr/>
        </p:nvGrpSpPr>
        <p:grpSpPr bwMode="auto">
          <a:xfrm rot="5400000">
            <a:off x="6118750" y="2687731"/>
            <a:ext cx="224283" cy="251319"/>
            <a:chOff x="998" y="3624"/>
            <a:chExt cx="271" cy="271"/>
          </a:xfrm>
        </p:grpSpPr>
        <p:sp>
          <p:nvSpPr>
            <p:cNvPr id="329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" name="AutoShape 29"/>
          <p:cNvSpPr>
            <a:spLocks noChangeArrowheads="1"/>
          </p:cNvSpPr>
          <p:nvPr/>
        </p:nvSpPr>
        <p:spPr bwMode="auto">
          <a:xfrm>
            <a:off x="6356552" y="2610341"/>
            <a:ext cx="1152626" cy="40789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 Storage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[K8s] DS, RS, SS, J, ...</a:t>
            </a:r>
            <a:br>
              <a:rPr lang="de-DE" sz="600" dirty="0"/>
            </a:br>
            <a:r>
              <a:rPr lang="de-DE" sz="600" dirty="0"/>
              <a:t>[CRD] </a:t>
            </a:r>
            <a:r>
              <a:rPr lang="de-DE" sz="600" dirty="0" err="1"/>
              <a:t>Machine</a:t>
            </a:r>
            <a:r>
              <a:rPr lang="de-DE" sz="600" dirty="0"/>
              <a:t> </a:t>
            </a:r>
            <a:r>
              <a:rPr lang="de-DE" sz="600" dirty="0" err="1"/>
              <a:t>Deployment</a:t>
            </a:r>
            <a:endParaRPr lang="de-DE" sz="600" dirty="0"/>
          </a:p>
          <a:p>
            <a:pPr>
              <a:buClrTx/>
              <a:buSzTx/>
              <a:buFontTx/>
              <a:buNone/>
            </a:pPr>
            <a:endParaRPr lang="de-DE" sz="600" dirty="0"/>
          </a:p>
        </p:txBody>
      </p:sp>
      <p:cxnSp>
        <p:nvCxnSpPr>
          <p:cNvPr id="334" name="Straight Connector 333"/>
          <p:cNvCxnSpPr>
            <a:cxnSpLocks/>
            <a:stCxn id="222" idx="2"/>
          </p:cNvCxnSpPr>
          <p:nvPr/>
        </p:nvCxnSpPr>
        <p:spPr>
          <a:xfrm>
            <a:off x="3856213" y="1292752"/>
            <a:ext cx="0" cy="915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cxnSpLocks/>
            <a:stCxn id="221" idx="2"/>
          </p:cNvCxnSpPr>
          <p:nvPr/>
        </p:nvCxnSpPr>
        <p:spPr>
          <a:xfrm>
            <a:off x="2172796" y="1296276"/>
            <a:ext cx="0" cy="463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/>
          <p:cNvCxnSpPr>
            <a:cxnSpLocks/>
          </p:cNvCxnSpPr>
          <p:nvPr/>
        </p:nvCxnSpPr>
        <p:spPr>
          <a:xfrm rot="16200000" flipH="1">
            <a:off x="1297111" y="1491784"/>
            <a:ext cx="900491" cy="517048"/>
          </a:xfrm>
          <a:prstGeom prst="bentConnector3">
            <a:avLst>
              <a:gd name="adj1" fmla="val 508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113431" y="3010255"/>
            <a:ext cx="4431" cy="283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cxnSpLocks/>
            <a:stCxn id="327" idx="2"/>
          </p:cNvCxnSpPr>
          <p:nvPr/>
        </p:nvCxnSpPr>
        <p:spPr>
          <a:xfrm>
            <a:off x="1659883" y="3006932"/>
            <a:ext cx="2907" cy="459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cxnSpLocks/>
            <a:endCxn id="216" idx="3"/>
          </p:cNvCxnSpPr>
          <p:nvPr/>
        </p:nvCxnSpPr>
        <p:spPr>
          <a:xfrm>
            <a:off x="2118209" y="3294192"/>
            <a:ext cx="1220352" cy="1102228"/>
          </a:xfrm>
          <a:prstGeom prst="bentConnector3">
            <a:avLst>
              <a:gd name="adj1" fmla="val 1166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cxnSpLocks/>
            <a:endCxn id="214" idx="3"/>
          </p:cNvCxnSpPr>
          <p:nvPr/>
        </p:nvCxnSpPr>
        <p:spPr>
          <a:xfrm>
            <a:off x="1881809" y="3373202"/>
            <a:ext cx="1456752" cy="765761"/>
          </a:xfrm>
          <a:prstGeom prst="bentConnector3">
            <a:avLst>
              <a:gd name="adj1" fmla="val 1140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H="1" flipV="1">
            <a:off x="1881809" y="3002515"/>
            <a:ext cx="3173" cy="36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cxnSpLocks/>
            <a:stCxn id="269" idx="2"/>
            <a:endCxn id="537" idx="0"/>
          </p:cNvCxnSpPr>
          <p:nvPr/>
        </p:nvCxnSpPr>
        <p:spPr>
          <a:xfrm rot="5400000">
            <a:off x="7768354" y="776017"/>
            <a:ext cx="923093" cy="1941885"/>
          </a:xfrm>
          <a:prstGeom prst="bentConnector3">
            <a:avLst>
              <a:gd name="adj1" fmla="val 390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V="1">
            <a:off x="5561594" y="2427237"/>
            <a:ext cx="0" cy="188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>
            <a:cxnSpLocks/>
          </p:cNvCxnSpPr>
          <p:nvPr/>
        </p:nvCxnSpPr>
        <p:spPr>
          <a:xfrm rot="16200000" flipH="1">
            <a:off x="7652720" y="2480640"/>
            <a:ext cx="1715134" cy="4100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>
            <a:cxnSpLocks/>
          </p:cNvCxnSpPr>
          <p:nvPr/>
        </p:nvCxnSpPr>
        <p:spPr>
          <a:xfrm rot="16200000" flipH="1">
            <a:off x="7936450" y="1531013"/>
            <a:ext cx="1924640" cy="3279627"/>
          </a:xfrm>
          <a:prstGeom prst="bentConnector4">
            <a:avLst>
              <a:gd name="adj1" fmla="val -29220"/>
              <a:gd name="adj2" fmla="val 1230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Elbow Connector 534"/>
          <p:cNvCxnSpPr>
            <a:cxnSpLocks/>
          </p:cNvCxnSpPr>
          <p:nvPr/>
        </p:nvCxnSpPr>
        <p:spPr>
          <a:xfrm rot="10800000" flipV="1">
            <a:off x="7718284" y="1834183"/>
            <a:ext cx="586978" cy="373619"/>
          </a:xfrm>
          <a:prstGeom prst="bentConnector3">
            <a:avLst>
              <a:gd name="adj1" fmla="val 1462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Elbow Connector 579"/>
          <p:cNvCxnSpPr>
            <a:cxnSpLocks/>
          </p:cNvCxnSpPr>
          <p:nvPr/>
        </p:nvCxnSpPr>
        <p:spPr>
          <a:xfrm rot="10800000" flipV="1">
            <a:off x="7341339" y="1738285"/>
            <a:ext cx="3690990" cy="467046"/>
          </a:xfrm>
          <a:prstGeom prst="bentConnector3">
            <a:avLst>
              <a:gd name="adj1" fmla="val 998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Elbow Connector 595"/>
          <p:cNvCxnSpPr>
            <a:cxnSpLocks/>
            <a:stCxn id="555" idx="3"/>
          </p:cNvCxnSpPr>
          <p:nvPr/>
        </p:nvCxnSpPr>
        <p:spPr>
          <a:xfrm flipV="1">
            <a:off x="10538584" y="1732414"/>
            <a:ext cx="493745" cy="214327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42662" y="3030650"/>
            <a:ext cx="151694" cy="171029"/>
            <a:chOff x="4873292" y="581648"/>
            <a:chExt cx="151694" cy="171029"/>
          </a:xfrm>
        </p:grpSpPr>
        <p:sp>
          <p:nvSpPr>
            <p:cNvPr id="206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07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05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77953" y="5986667"/>
            <a:ext cx="180269" cy="171029"/>
            <a:chOff x="5145186" y="581648"/>
            <a:chExt cx="180269" cy="171029"/>
          </a:xfrm>
        </p:grpSpPr>
        <p:sp>
          <p:nvSpPr>
            <p:cNvPr id="225" name="Line 104"/>
            <p:cNvSpPr>
              <a:spLocks noChangeShapeType="1"/>
            </p:cNvSpPr>
            <p:nvPr/>
          </p:nvSpPr>
          <p:spPr bwMode="auto">
            <a:xfrm flipV="1">
              <a:off x="5266717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26" name="Text Box 105"/>
            <p:cNvSpPr txBox="1">
              <a:spLocks noChangeArrowheads="1"/>
            </p:cNvSpPr>
            <p:nvPr/>
          </p:nvSpPr>
          <p:spPr bwMode="auto">
            <a:xfrm flipH="1">
              <a:off x="5239730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24" name="AutoShape 76"/>
            <p:cNvSpPr>
              <a:spLocks noChangeArrowheads="1"/>
            </p:cNvSpPr>
            <p:nvPr/>
          </p:nvSpPr>
          <p:spPr bwMode="auto">
            <a:xfrm rot="16200000" flipH="1">
              <a:off x="51451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27" name="Line 104"/>
          <p:cNvSpPr>
            <a:spLocks noChangeShapeType="1"/>
          </p:cNvSpPr>
          <p:nvPr/>
        </p:nvSpPr>
        <p:spPr bwMode="auto">
          <a:xfrm flipH="1">
            <a:off x="-637314" y="5846399"/>
            <a:ext cx="0" cy="3474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228" name="Text Box 105"/>
          <p:cNvSpPr txBox="1">
            <a:spLocks noChangeArrowheads="1"/>
          </p:cNvSpPr>
          <p:nvPr/>
        </p:nvSpPr>
        <p:spPr bwMode="auto">
          <a:xfrm>
            <a:off x="-664302" y="5709692"/>
            <a:ext cx="8572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800" b="1"/>
              <a:t>R</a:t>
            </a:r>
          </a:p>
        </p:txBody>
      </p:sp>
      <p:sp>
        <p:nvSpPr>
          <p:cNvPr id="229" name="AutoShape 76"/>
          <p:cNvSpPr>
            <a:spLocks noChangeArrowheads="1"/>
          </p:cNvSpPr>
          <p:nvPr/>
        </p:nvSpPr>
        <p:spPr bwMode="auto">
          <a:xfrm rot="5400000">
            <a:off x="-584608" y="5774399"/>
            <a:ext cx="72000" cy="72000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277953" y="5709692"/>
            <a:ext cx="180269" cy="171451"/>
            <a:chOff x="5145186" y="193240"/>
            <a:chExt cx="180269" cy="171451"/>
          </a:xfrm>
        </p:grpSpPr>
        <p:sp>
          <p:nvSpPr>
            <p:cNvPr id="239" name="Line 104"/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40" name="Text Box 105"/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41" name="AutoShape 76"/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664302" y="6591355"/>
            <a:ext cx="161055" cy="182227"/>
            <a:chOff x="5728872" y="623443"/>
            <a:chExt cx="161055" cy="182227"/>
          </a:xfrm>
        </p:grpSpPr>
        <p:sp>
          <p:nvSpPr>
            <p:cNvPr id="251" name="Text Box 105"/>
            <p:cNvSpPr txBox="1">
              <a:spLocks noChangeArrowheads="1"/>
            </p:cNvSpPr>
            <p:nvPr/>
          </p:nvSpPr>
          <p:spPr bwMode="auto">
            <a:xfrm>
              <a:off x="5804202" y="6834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52" name="AutoShape 76"/>
            <p:cNvSpPr>
              <a:spLocks noChangeArrowheads="1"/>
            </p:cNvSpPr>
            <p:nvPr/>
          </p:nvSpPr>
          <p:spPr bwMode="auto">
            <a:xfrm rot="5400000">
              <a:off x="5769537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" name="Line 104"/>
            <p:cNvSpPr>
              <a:spLocks noChangeShapeType="1"/>
            </p:cNvSpPr>
            <p:nvPr/>
          </p:nvSpPr>
          <p:spPr bwMode="auto">
            <a:xfrm flipH="1" flipV="1">
              <a:off x="5728872" y="7462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664302" y="6313103"/>
            <a:ext cx="133802" cy="181810"/>
            <a:chOff x="5750967" y="257947"/>
            <a:chExt cx="133802" cy="181810"/>
          </a:xfrm>
        </p:grpSpPr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58" name="AutoShape 76"/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4" name="Line 104"/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325890" y="6590078"/>
            <a:ext cx="161055" cy="189811"/>
            <a:chOff x="6020928" y="505632"/>
            <a:chExt cx="161055" cy="189811"/>
          </a:xfrm>
        </p:grpSpPr>
        <p:sp>
          <p:nvSpPr>
            <p:cNvPr id="295" name="Text Box 105"/>
            <p:cNvSpPr txBox="1">
              <a:spLocks noChangeArrowheads="1"/>
            </p:cNvSpPr>
            <p:nvPr/>
          </p:nvSpPr>
          <p:spPr bwMode="auto">
            <a:xfrm>
              <a:off x="6096258" y="5056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96" name="AutoShape 76"/>
            <p:cNvSpPr>
              <a:spLocks noChangeArrowheads="1"/>
            </p:cNvSpPr>
            <p:nvPr/>
          </p:nvSpPr>
          <p:spPr bwMode="auto">
            <a:xfrm rot="5400000">
              <a:off x="6061593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7" name="Line 104"/>
            <p:cNvSpPr>
              <a:spLocks noChangeShapeType="1"/>
            </p:cNvSpPr>
            <p:nvPr/>
          </p:nvSpPr>
          <p:spPr bwMode="auto">
            <a:xfrm flipH="1" flipV="1">
              <a:off x="6020928" y="5684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298637" y="6313103"/>
            <a:ext cx="133802" cy="188751"/>
            <a:chOff x="6043023" y="141196"/>
            <a:chExt cx="133802" cy="188751"/>
          </a:xfrm>
        </p:grpSpPr>
        <p:sp>
          <p:nvSpPr>
            <p:cNvPr id="298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99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1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0577292" y="694785"/>
            <a:ext cx="151694" cy="171451"/>
            <a:chOff x="4873292" y="193240"/>
            <a:chExt cx="151694" cy="171451"/>
          </a:xfrm>
        </p:grpSpPr>
        <p:sp>
          <p:nvSpPr>
            <p:cNvPr id="318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20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25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9093191" y="694785"/>
            <a:ext cx="151694" cy="171451"/>
            <a:chOff x="4873292" y="193240"/>
            <a:chExt cx="151694" cy="171451"/>
          </a:xfrm>
        </p:grpSpPr>
        <p:sp>
          <p:nvSpPr>
            <p:cNvPr id="33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39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40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1207224" y="704889"/>
            <a:ext cx="151694" cy="171451"/>
            <a:chOff x="4873292" y="193240"/>
            <a:chExt cx="151694" cy="171451"/>
          </a:xfrm>
        </p:grpSpPr>
        <p:sp>
          <p:nvSpPr>
            <p:cNvPr id="343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45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5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2880937" y="704889"/>
            <a:ext cx="151694" cy="171451"/>
            <a:chOff x="4873292" y="193240"/>
            <a:chExt cx="151694" cy="171451"/>
          </a:xfrm>
        </p:grpSpPr>
        <p:sp>
          <p:nvSpPr>
            <p:cNvPr id="356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57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5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2077675" y="704889"/>
            <a:ext cx="151694" cy="171451"/>
            <a:chOff x="4873292" y="193240"/>
            <a:chExt cx="151694" cy="171451"/>
          </a:xfrm>
        </p:grpSpPr>
        <p:sp>
          <p:nvSpPr>
            <p:cNvPr id="36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62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6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371146" y="1307647"/>
            <a:ext cx="151694" cy="171451"/>
            <a:chOff x="4873292" y="193240"/>
            <a:chExt cx="151694" cy="171451"/>
          </a:xfrm>
        </p:grpSpPr>
        <p:sp>
          <p:nvSpPr>
            <p:cNvPr id="36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6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6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741333" y="1283862"/>
            <a:ext cx="151694" cy="171451"/>
            <a:chOff x="4873292" y="193240"/>
            <a:chExt cx="151694" cy="171451"/>
          </a:xfrm>
        </p:grpSpPr>
        <p:sp>
          <p:nvSpPr>
            <p:cNvPr id="37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72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7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2057287" y="1307647"/>
            <a:ext cx="151694" cy="171451"/>
            <a:chOff x="4873292" y="193240"/>
            <a:chExt cx="151694" cy="171451"/>
          </a:xfrm>
        </p:grpSpPr>
        <p:sp>
          <p:nvSpPr>
            <p:cNvPr id="37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7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7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384" name="Straight Connector 383"/>
          <p:cNvCxnSpPr>
            <a:cxnSpLocks/>
          </p:cNvCxnSpPr>
          <p:nvPr/>
        </p:nvCxnSpPr>
        <p:spPr>
          <a:xfrm flipV="1">
            <a:off x="5561594" y="3002516"/>
            <a:ext cx="0" cy="45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cxnSpLocks/>
          </p:cNvCxnSpPr>
          <p:nvPr/>
        </p:nvCxnSpPr>
        <p:spPr>
          <a:xfrm flipV="1">
            <a:off x="1662385" y="2419776"/>
            <a:ext cx="0" cy="195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/>
        </p:nvGrpSpPr>
        <p:grpSpPr>
          <a:xfrm>
            <a:off x="1546238" y="2410925"/>
            <a:ext cx="151694" cy="171451"/>
            <a:chOff x="4873292" y="193240"/>
            <a:chExt cx="151694" cy="171451"/>
          </a:xfrm>
        </p:grpSpPr>
        <p:sp>
          <p:nvSpPr>
            <p:cNvPr id="380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8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81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88878" y="1323882"/>
            <a:ext cx="151694" cy="171451"/>
            <a:chOff x="4873292" y="193240"/>
            <a:chExt cx="151694" cy="171451"/>
          </a:xfrm>
        </p:grpSpPr>
        <p:sp>
          <p:nvSpPr>
            <p:cNvPr id="406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7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1767315" y="3030650"/>
            <a:ext cx="151694" cy="171029"/>
            <a:chOff x="4873292" y="581648"/>
            <a:chExt cx="151694" cy="171029"/>
          </a:xfrm>
        </p:grpSpPr>
        <p:sp>
          <p:nvSpPr>
            <p:cNvPr id="420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23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429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1996002" y="3030650"/>
            <a:ext cx="151694" cy="171029"/>
            <a:chOff x="4873292" y="581648"/>
            <a:chExt cx="151694" cy="171029"/>
          </a:xfrm>
        </p:grpSpPr>
        <p:sp>
          <p:nvSpPr>
            <p:cNvPr id="439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2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83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-664302" y="5986667"/>
            <a:ext cx="151694" cy="171029"/>
            <a:chOff x="4873292" y="581648"/>
            <a:chExt cx="151694" cy="171029"/>
          </a:xfrm>
        </p:grpSpPr>
        <p:sp>
          <p:nvSpPr>
            <p:cNvPr id="490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91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92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5445403" y="3030650"/>
            <a:ext cx="151694" cy="171029"/>
            <a:chOff x="4873292" y="581648"/>
            <a:chExt cx="151694" cy="171029"/>
          </a:xfrm>
        </p:grpSpPr>
        <p:sp>
          <p:nvSpPr>
            <p:cNvPr id="619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20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621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5444707" y="2410925"/>
            <a:ext cx="151694" cy="171451"/>
            <a:chOff x="4873292" y="193240"/>
            <a:chExt cx="151694" cy="171451"/>
          </a:xfrm>
        </p:grpSpPr>
        <p:sp>
          <p:nvSpPr>
            <p:cNvPr id="623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2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5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338" name="Rectangular Callout 337"/>
          <p:cNvSpPr/>
          <p:nvPr/>
        </p:nvSpPr>
        <p:spPr bwMode="gray">
          <a:xfrm>
            <a:off x="1455505" y="4971008"/>
            <a:ext cx="2401263" cy="1234020"/>
          </a:xfrm>
          <a:prstGeom prst="wedgeRectCallout">
            <a:avLst>
              <a:gd name="adj1" fmla="val 15006"/>
              <a:gd name="adj2" fmla="val -6488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New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Clusters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can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created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via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dashboard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uploading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new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resource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 Cluster. The Gardener Scheduler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finds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best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seed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cluster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Gardenlet in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seed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picks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up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lets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extensions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do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their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work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, e.g.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creating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necessary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IaaS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components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deploys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 Control Plane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pods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required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add-ons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into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itself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Update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delete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operations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are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handled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Gardenlet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fully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automatically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well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800" b="1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9" name="Rectangle 138"/>
          <p:cNvSpPr>
            <a:spLocks noChangeArrowheads="1"/>
          </p:cNvSpPr>
          <p:nvPr/>
        </p:nvSpPr>
        <p:spPr bwMode="auto">
          <a:xfrm>
            <a:off x="8944008" y="4291703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err="1"/>
              <a:t>Kube</a:t>
            </a:r>
            <a:r>
              <a:rPr lang="en-US" sz="1000"/>
              <a:t> Proxy</a:t>
            </a:r>
          </a:p>
        </p:txBody>
      </p:sp>
      <p:sp>
        <p:nvSpPr>
          <p:cNvPr id="351" name="Rectangle 138"/>
          <p:cNvSpPr>
            <a:spLocks noChangeArrowheads="1"/>
          </p:cNvSpPr>
          <p:nvPr/>
        </p:nvSpPr>
        <p:spPr bwMode="auto">
          <a:xfrm>
            <a:off x="10323902" y="4291703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DS</a:t>
            </a:r>
          </a:p>
        </p:txBody>
      </p:sp>
      <p:sp>
        <p:nvSpPr>
          <p:cNvPr id="441" name="Rectangle 138">
            <a:extLst>
              <a:ext uri="{FF2B5EF4-FFF2-40B4-BE49-F238E27FC236}">
                <a16:creationId xmlns:a16="http://schemas.microsoft.com/office/drawing/2014/main" id="{88B16B84-5406-6645-85C5-ECF6DC7E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142" y="896980"/>
            <a:ext cx="780758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gardenctl</a:t>
            </a:r>
            <a:endParaRPr lang="en-US" sz="1200" dirty="0"/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4B471A6-202C-054A-B1C7-FEA92B811041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3856213" y="710626"/>
            <a:ext cx="0" cy="1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BAD9BFB3-BD22-6045-9491-8132BCE056D1}"/>
              </a:ext>
            </a:extLst>
          </p:cNvPr>
          <p:cNvGrpSpPr/>
          <p:nvPr/>
        </p:nvGrpSpPr>
        <p:grpSpPr>
          <a:xfrm>
            <a:off x="3742328" y="706906"/>
            <a:ext cx="151694" cy="171451"/>
            <a:chOff x="4873292" y="193240"/>
            <a:chExt cx="151694" cy="171451"/>
          </a:xfrm>
        </p:grpSpPr>
        <p:sp>
          <p:nvSpPr>
            <p:cNvPr id="477" name="Line 104">
              <a:extLst>
                <a:ext uri="{FF2B5EF4-FFF2-40B4-BE49-F238E27FC236}">
                  <a16:creationId xmlns:a16="http://schemas.microsoft.com/office/drawing/2014/main" id="{086B97D7-E8BC-9D43-B0D3-8BB134D2C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03" name="Text Box 105">
              <a:extLst>
                <a:ext uri="{FF2B5EF4-FFF2-40B4-BE49-F238E27FC236}">
                  <a16:creationId xmlns:a16="http://schemas.microsoft.com/office/drawing/2014/main" id="{3E366F9B-7C93-5E47-9DCB-E1E40416A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04" name="AutoShape 76">
              <a:extLst>
                <a:ext uri="{FF2B5EF4-FFF2-40B4-BE49-F238E27FC236}">
                  <a16:creationId xmlns:a16="http://schemas.microsoft.com/office/drawing/2014/main" id="{84119F4E-AF54-8C4C-8F97-4103092A50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05" name="Elbow Connector 504">
            <a:extLst>
              <a:ext uri="{FF2B5EF4-FFF2-40B4-BE49-F238E27FC236}">
                <a16:creationId xmlns:a16="http://schemas.microsoft.com/office/drawing/2014/main" id="{416E3016-EFE5-6F44-AD34-23AA56DA15CD}"/>
              </a:ext>
            </a:extLst>
          </p:cNvPr>
          <p:cNvCxnSpPr>
            <a:cxnSpLocks/>
            <a:stCxn id="441" idx="2"/>
          </p:cNvCxnSpPr>
          <p:nvPr/>
        </p:nvCxnSpPr>
        <p:spPr>
          <a:xfrm rot="5400000">
            <a:off x="2197127" y="940990"/>
            <a:ext cx="466404" cy="11703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047FB74-8A94-864A-8025-EA6542A89A96}"/>
              </a:ext>
            </a:extLst>
          </p:cNvPr>
          <p:cNvGrpSpPr/>
          <p:nvPr/>
        </p:nvGrpSpPr>
        <p:grpSpPr>
          <a:xfrm>
            <a:off x="2898472" y="1303134"/>
            <a:ext cx="151694" cy="171451"/>
            <a:chOff x="4873292" y="193240"/>
            <a:chExt cx="151694" cy="171451"/>
          </a:xfrm>
        </p:grpSpPr>
        <p:sp>
          <p:nvSpPr>
            <p:cNvPr id="507" name="Line 104">
              <a:extLst>
                <a:ext uri="{FF2B5EF4-FFF2-40B4-BE49-F238E27FC236}">
                  <a16:creationId xmlns:a16="http://schemas.microsoft.com/office/drawing/2014/main" id="{6847E469-B24F-3A4D-88B1-5413FC88E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08" name="Text Box 105">
              <a:extLst>
                <a:ext uri="{FF2B5EF4-FFF2-40B4-BE49-F238E27FC236}">
                  <a16:creationId xmlns:a16="http://schemas.microsoft.com/office/drawing/2014/main" id="{11A5B0CA-BC0D-9B45-AA0E-8CC8AB96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09" name="AutoShape 76">
              <a:extLst>
                <a:ext uri="{FF2B5EF4-FFF2-40B4-BE49-F238E27FC236}">
                  <a16:creationId xmlns:a16="http://schemas.microsoft.com/office/drawing/2014/main" id="{E13279A9-4BFC-984D-A361-B0CE19A6D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10" name="Elbow Connector 509">
            <a:extLst>
              <a:ext uri="{FF2B5EF4-FFF2-40B4-BE49-F238E27FC236}">
                <a16:creationId xmlns:a16="http://schemas.microsoft.com/office/drawing/2014/main" id="{9612D32E-3618-B642-BAC8-73597BE6ADC6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2208128" y="3971044"/>
            <a:ext cx="5166269" cy="1845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138">
            <a:extLst>
              <a:ext uri="{FF2B5EF4-FFF2-40B4-BE49-F238E27FC236}">
                <a16:creationId xmlns:a16="http://schemas.microsoft.com/office/drawing/2014/main" id="{A604DD9B-2DF4-2B46-9249-1BC8E846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430" y="4805301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Optional Add-ons</a:t>
            </a:r>
          </a:p>
        </p:txBody>
      </p:sp>
      <p:sp>
        <p:nvSpPr>
          <p:cNvPr id="515" name="Rectangle 138">
            <a:extLst>
              <a:ext uri="{FF2B5EF4-FFF2-40B4-BE49-F238E27FC236}">
                <a16:creationId xmlns:a16="http://schemas.microsoft.com/office/drawing/2014/main" id="{0412FEEE-9E0F-DA4F-99DC-9B0E4A0C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324" y="4805301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000"/>
          </a:p>
        </p:txBody>
      </p:sp>
      <p:grpSp>
        <p:nvGrpSpPr>
          <p:cNvPr id="549" name="Group 548"/>
          <p:cNvGrpSpPr/>
          <p:nvPr/>
        </p:nvGrpSpPr>
        <p:grpSpPr>
          <a:xfrm>
            <a:off x="10684443" y="3978101"/>
            <a:ext cx="133802" cy="188751"/>
            <a:chOff x="6043023" y="141196"/>
            <a:chExt cx="133802" cy="188751"/>
          </a:xfrm>
        </p:grpSpPr>
        <p:sp>
          <p:nvSpPr>
            <p:cNvPr id="561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62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63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0" name="Elbow Connector 539">
            <a:extLst>
              <a:ext uri="{FF2B5EF4-FFF2-40B4-BE49-F238E27FC236}">
                <a16:creationId xmlns:a16="http://schemas.microsoft.com/office/drawing/2014/main" id="{C8F16789-7EE4-5244-A1F5-1498A577FFB9}"/>
              </a:ext>
            </a:extLst>
          </p:cNvPr>
          <p:cNvCxnSpPr>
            <a:cxnSpLocks/>
          </p:cNvCxnSpPr>
          <p:nvPr/>
        </p:nvCxnSpPr>
        <p:spPr>
          <a:xfrm flipV="1">
            <a:off x="10538584" y="4136322"/>
            <a:ext cx="761663" cy="258349"/>
          </a:xfrm>
          <a:prstGeom prst="bentConnector3">
            <a:avLst>
              <a:gd name="adj1" fmla="val 996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/>
          <p:cNvGrpSpPr/>
          <p:nvPr/>
        </p:nvGrpSpPr>
        <p:grpSpPr>
          <a:xfrm>
            <a:off x="10684443" y="4244035"/>
            <a:ext cx="133802" cy="188751"/>
            <a:chOff x="6043023" y="141196"/>
            <a:chExt cx="133802" cy="188751"/>
          </a:xfrm>
        </p:grpSpPr>
        <p:sp>
          <p:nvSpPr>
            <p:cNvPr id="399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9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0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1" name="Elbow Connector 540">
            <a:extLst>
              <a:ext uri="{FF2B5EF4-FFF2-40B4-BE49-F238E27FC236}">
                <a16:creationId xmlns:a16="http://schemas.microsoft.com/office/drawing/2014/main" id="{7B0D9708-A700-5749-9F58-FB0C30C49200}"/>
              </a:ext>
            </a:extLst>
          </p:cNvPr>
          <p:cNvCxnSpPr>
            <a:cxnSpLocks/>
            <a:stCxn id="571" idx="3"/>
          </p:cNvCxnSpPr>
          <p:nvPr/>
        </p:nvCxnSpPr>
        <p:spPr>
          <a:xfrm flipV="1">
            <a:off x="10538584" y="4394203"/>
            <a:ext cx="761663" cy="252453"/>
          </a:xfrm>
          <a:prstGeom prst="bentConnector3">
            <a:avLst>
              <a:gd name="adj1" fmla="val 996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/>
          <p:cNvGrpSpPr/>
          <p:nvPr/>
        </p:nvGrpSpPr>
        <p:grpSpPr>
          <a:xfrm>
            <a:off x="10684443" y="4495074"/>
            <a:ext cx="133802" cy="188751"/>
            <a:chOff x="6043023" y="141196"/>
            <a:chExt cx="133802" cy="188751"/>
          </a:xfrm>
        </p:grpSpPr>
        <p:sp>
          <p:nvSpPr>
            <p:cNvPr id="412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13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4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44" name="Text Box 139">
            <a:extLst>
              <a:ext uri="{FF2B5EF4-FFF2-40B4-BE49-F238E27FC236}">
                <a16:creationId xmlns:a16="http://schemas.microsoft.com/office/drawing/2014/main" id="{C770DCD3-2B62-BB47-A099-A58BE190A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67" y="6065919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458" name="Line 104">
            <a:extLst>
              <a:ext uri="{FF2B5EF4-FFF2-40B4-BE49-F238E27FC236}">
                <a16:creationId xmlns:a16="http://schemas.microsoft.com/office/drawing/2014/main" id="{2F03B1DA-A342-8341-A448-CD4C84491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4163" y="3218173"/>
            <a:ext cx="0" cy="3474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459" name="Rectangle 138">
            <a:extLst>
              <a:ext uri="{FF2B5EF4-FFF2-40B4-BE49-F238E27FC236}">
                <a16:creationId xmlns:a16="http://schemas.microsoft.com/office/drawing/2014/main" id="{3F88B054-21BF-F849-8B6F-52D2336E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77" y="3774715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Dashboard</a:t>
            </a:r>
          </a:p>
        </p:txBody>
      </p:sp>
      <p:sp>
        <p:nvSpPr>
          <p:cNvPr id="460" name="Rectangle 138">
            <a:extLst>
              <a:ext uri="{FF2B5EF4-FFF2-40B4-BE49-F238E27FC236}">
                <a16:creationId xmlns:a16="http://schemas.microsoft.com/office/drawing/2014/main" id="{C31C793D-E6E8-4C46-B400-6419EB07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879" y="3774715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cxnSp>
        <p:nvCxnSpPr>
          <p:cNvPr id="461" name="Elbow Connector 460">
            <a:extLst>
              <a:ext uri="{FF2B5EF4-FFF2-40B4-BE49-F238E27FC236}">
                <a16:creationId xmlns:a16="http://schemas.microsoft.com/office/drawing/2014/main" id="{CF2B2843-AE0E-444E-BCE2-57FB76CE691D}"/>
              </a:ext>
            </a:extLst>
          </p:cNvPr>
          <p:cNvCxnSpPr>
            <a:cxnSpLocks/>
          </p:cNvCxnSpPr>
          <p:nvPr/>
        </p:nvCxnSpPr>
        <p:spPr>
          <a:xfrm rot="5400000">
            <a:off x="2781272" y="2990028"/>
            <a:ext cx="1430665" cy="297917"/>
          </a:xfrm>
          <a:prstGeom prst="bentConnector3">
            <a:avLst>
              <a:gd name="adj1" fmla="val 997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/>
          <p:cNvGrpSpPr/>
          <p:nvPr/>
        </p:nvGrpSpPr>
        <p:grpSpPr>
          <a:xfrm>
            <a:off x="3526584" y="2425422"/>
            <a:ext cx="151694" cy="171451"/>
            <a:chOff x="4873292" y="193240"/>
            <a:chExt cx="151694" cy="171451"/>
          </a:xfrm>
        </p:grpSpPr>
        <p:sp>
          <p:nvSpPr>
            <p:cNvPr id="48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87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948D0C-1057-D546-BE5D-FD81F6F5A8F5}"/>
              </a:ext>
            </a:extLst>
          </p:cNvPr>
          <p:cNvCxnSpPr>
            <a:cxnSpLocks/>
            <a:stCxn id="270" idx="2"/>
          </p:cNvCxnSpPr>
          <p:nvPr/>
        </p:nvCxnSpPr>
        <p:spPr>
          <a:xfrm>
            <a:off x="10692835" y="1285413"/>
            <a:ext cx="0" cy="362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0571976" y="1324382"/>
            <a:ext cx="151694" cy="171451"/>
            <a:chOff x="4873292" y="193240"/>
            <a:chExt cx="151694" cy="171451"/>
          </a:xfrm>
        </p:grpSpPr>
        <p:sp>
          <p:nvSpPr>
            <p:cNvPr id="40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3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548" name="Rectangle 138">
            <a:extLst>
              <a:ext uri="{FF2B5EF4-FFF2-40B4-BE49-F238E27FC236}">
                <a16:creationId xmlns:a16="http://schemas.microsoft.com/office/drawing/2014/main" id="{032EFB19-8818-3D41-8E7A-16475BDF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38" y="6511992"/>
            <a:ext cx="3113435" cy="26159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IaaS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92BA5E-018B-DB4C-80CA-FF611A3E2DCE}"/>
              </a:ext>
            </a:extLst>
          </p:cNvPr>
          <p:cNvCxnSpPr>
            <a:cxnSpLocks/>
          </p:cNvCxnSpPr>
          <p:nvPr/>
        </p:nvCxnSpPr>
        <p:spPr>
          <a:xfrm>
            <a:off x="3343679" y="3911897"/>
            <a:ext cx="1948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F11BE8-5306-C642-8260-E906F6EC452E}"/>
              </a:ext>
            </a:extLst>
          </p:cNvPr>
          <p:cNvCxnSpPr/>
          <p:nvPr/>
        </p:nvCxnSpPr>
        <p:spPr>
          <a:xfrm>
            <a:off x="4686437" y="1541722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7ECAED43-6A8A-F04B-BAA0-3EEB5C535C42}"/>
              </a:ext>
            </a:extLst>
          </p:cNvPr>
          <p:cNvCxnSpPr/>
          <p:nvPr/>
        </p:nvCxnSpPr>
        <p:spPr>
          <a:xfrm>
            <a:off x="4711574" y="1545401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286ECCDE-5B92-4C40-87DF-2460F2360A51}"/>
              </a:ext>
            </a:extLst>
          </p:cNvPr>
          <p:cNvCxnSpPr/>
          <p:nvPr/>
        </p:nvCxnSpPr>
        <p:spPr>
          <a:xfrm>
            <a:off x="4686437" y="1639265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55452FA-90A0-F94C-AAF6-88081729023F}"/>
              </a:ext>
            </a:extLst>
          </p:cNvPr>
          <p:cNvCxnSpPr/>
          <p:nvPr/>
        </p:nvCxnSpPr>
        <p:spPr>
          <a:xfrm>
            <a:off x="4711700" y="1636090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8FBC65-9891-9F40-A25D-A29D2462FAA4}"/>
              </a:ext>
            </a:extLst>
          </p:cNvPr>
          <p:cNvCxnSpPr>
            <a:cxnSpLocks/>
          </p:cNvCxnSpPr>
          <p:nvPr/>
        </p:nvCxnSpPr>
        <p:spPr>
          <a:xfrm flipV="1">
            <a:off x="3221695" y="1300062"/>
            <a:ext cx="0" cy="180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4615AC02-7AF4-654B-A839-A41A4203216B}"/>
              </a:ext>
            </a:extLst>
          </p:cNvPr>
          <p:cNvCxnSpPr/>
          <p:nvPr/>
        </p:nvCxnSpPr>
        <p:spPr>
          <a:xfrm>
            <a:off x="3853317" y="1464039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31D95D-A749-6C4F-A84A-B967D0ECC8F5}"/>
              </a:ext>
            </a:extLst>
          </p:cNvPr>
          <p:cNvSpPr/>
          <p:nvPr/>
        </p:nvSpPr>
        <p:spPr>
          <a:xfrm>
            <a:off x="5374025" y="4039169"/>
            <a:ext cx="1548000" cy="1699200"/>
          </a:xfrm>
          <a:prstGeom prst="rect">
            <a:avLst/>
          </a:prstGeom>
          <a:solidFill>
            <a:srgbClr val="E56A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ACFB9C3C-5A07-524E-9C2F-2C5BED82459A}"/>
              </a:ext>
            </a:extLst>
          </p:cNvPr>
          <p:cNvCxnSpPr/>
          <p:nvPr/>
        </p:nvCxnSpPr>
        <p:spPr>
          <a:xfrm>
            <a:off x="3825822" y="1470915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ADE26E-3651-864B-A6BA-5CE675B4FB94}"/>
              </a:ext>
            </a:extLst>
          </p:cNvPr>
          <p:cNvGrpSpPr/>
          <p:nvPr/>
        </p:nvGrpSpPr>
        <p:grpSpPr>
          <a:xfrm>
            <a:off x="5414400" y="4993920"/>
            <a:ext cx="1468800" cy="162000"/>
            <a:chOff x="5414400" y="5018400"/>
            <a:chExt cx="1468800" cy="162000"/>
          </a:xfrm>
        </p:grpSpPr>
        <p:sp>
          <p:nvSpPr>
            <p:cNvPr id="434" name="Rectangle 138"/>
            <p:cNvSpPr>
              <a:spLocks noChangeArrowheads="1"/>
            </p:cNvSpPr>
            <p:nvPr/>
          </p:nvSpPr>
          <p:spPr bwMode="auto">
            <a:xfrm>
              <a:off x="5414400" y="5018400"/>
              <a:ext cx="126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Scheduler</a:t>
              </a:r>
            </a:p>
          </p:txBody>
        </p:sp>
        <p:sp>
          <p:nvSpPr>
            <p:cNvPr id="435" name="Rectangle 138"/>
            <p:cNvSpPr>
              <a:spLocks noChangeArrowheads="1"/>
            </p:cNvSpPr>
            <p:nvPr/>
          </p:nvSpPr>
          <p:spPr bwMode="auto">
            <a:xfrm>
              <a:off x="6667200" y="5018400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6759D6-0671-AC4A-9F53-ED5478FB4677}"/>
              </a:ext>
            </a:extLst>
          </p:cNvPr>
          <p:cNvGrpSpPr/>
          <p:nvPr/>
        </p:nvGrpSpPr>
        <p:grpSpPr>
          <a:xfrm>
            <a:off x="5414400" y="5211360"/>
            <a:ext cx="1465200" cy="162000"/>
            <a:chOff x="5414400" y="5220000"/>
            <a:chExt cx="1465200" cy="162000"/>
          </a:xfrm>
        </p:grpSpPr>
        <p:sp>
          <p:nvSpPr>
            <p:cNvPr id="436" name="Rectangle 138"/>
            <p:cNvSpPr>
              <a:spLocks noChangeArrowheads="1"/>
            </p:cNvSpPr>
            <p:nvPr/>
          </p:nvSpPr>
          <p:spPr bwMode="auto">
            <a:xfrm>
              <a:off x="5414400" y="5220000"/>
              <a:ext cx="126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Controller Manager</a:t>
              </a:r>
            </a:p>
          </p:txBody>
        </p:sp>
        <p:sp>
          <p:nvSpPr>
            <p:cNvPr id="437" name="Rectangle 138"/>
            <p:cNvSpPr>
              <a:spLocks noChangeArrowheads="1"/>
            </p:cNvSpPr>
            <p:nvPr/>
          </p:nvSpPr>
          <p:spPr bwMode="auto">
            <a:xfrm>
              <a:off x="6667200" y="5220000"/>
              <a:ext cx="2124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92CB0B-32C1-C348-A17F-E440CC3D71EF}"/>
              </a:ext>
            </a:extLst>
          </p:cNvPr>
          <p:cNvGrpSpPr/>
          <p:nvPr/>
        </p:nvGrpSpPr>
        <p:grpSpPr>
          <a:xfrm>
            <a:off x="5414271" y="4085581"/>
            <a:ext cx="1468929" cy="162000"/>
            <a:chOff x="5414271" y="4085581"/>
            <a:chExt cx="1468929" cy="162000"/>
          </a:xfrm>
        </p:grpSpPr>
        <p:sp>
          <p:nvSpPr>
            <p:cNvPr id="425" name="Rectangle 138"/>
            <p:cNvSpPr>
              <a:spLocks noChangeArrowheads="1"/>
            </p:cNvSpPr>
            <p:nvPr/>
          </p:nvSpPr>
          <p:spPr bwMode="auto">
            <a:xfrm>
              <a:off x="6667200" y="4085581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SS</a:t>
              </a:r>
            </a:p>
          </p:txBody>
        </p:sp>
        <p:sp>
          <p:nvSpPr>
            <p:cNvPr id="424" name="Rectangle 138"/>
            <p:cNvSpPr>
              <a:spLocks noChangeArrowheads="1"/>
            </p:cNvSpPr>
            <p:nvPr/>
          </p:nvSpPr>
          <p:spPr bwMode="auto">
            <a:xfrm>
              <a:off x="5414271" y="4085581"/>
              <a:ext cx="81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ETCD Main</a:t>
              </a:r>
            </a:p>
          </p:txBody>
        </p:sp>
        <p:sp>
          <p:nvSpPr>
            <p:cNvPr id="475" name="Rectangle 138">
              <a:extLst>
                <a:ext uri="{FF2B5EF4-FFF2-40B4-BE49-F238E27FC236}">
                  <a16:creationId xmlns:a16="http://schemas.microsoft.com/office/drawing/2014/main" id="{68F62DF4-6899-5646-9217-0B1E5976A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519" y="4085581"/>
              <a:ext cx="45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Backup</a:t>
              </a:r>
            </a:p>
          </p:txBody>
        </p:sp>
      </p:grpSp>
      <p:grpSp>
        <p:nvGrpSpPr>
          <p:cNvPr id="442" name="Group 133"/>
          <p:cNvGrpSpPr>
            <a:grpSpLocks/>
          </p:cNvGrpSpPr>
          <p:nvPr/>
        </p:nvGrpSpPr>
        <p:grpSpPr bwMode="auto">
          <a:xfrm rot="5400000">
            <a:off x="6893262" y="4348395"/>
            <a:ext cx="166994" cy="162315"/>
            <a:chOff x="998" y="3624"/>
            <a:chExt cx="271" cy="271"/>
          </a:xfrm>
        </p:grpSpPr>
        <p:sp>
          <p:nvSpPr>
            <p:cNvPr id="443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6" name="AutoShape 29"/>
          <p:cNvSpPr>
            <a:spLocks noChangeArrowheads="1"/>
          </p:cNvSpPr>
          <p:nvPr/>
        </p:nvSpPr>
        <p:spPr bwMode="auto">
          <a:xfrm>
            <a:off x="7056000" y="4341600"/>
            <a:ext cx="709200" cy="162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Events   PV</a:t>
            </a:r>
          </a:p>
        </p:txBody>
      </p:sp>
      <p:cxnSp>
        <p:nvCxnSpPr>
          <p:cNvPr id="453" name="Straight Connector 452"/>
          <p:cNvCxnSpPr>
            <a:cxnSpLocks/>
          </p:cNvCxnSpPr>
          <p:nvPr/>
        </p:nvCxnSpPr>
        <p:spPr>
          <a:xfrm flipH="1">
            <a:off x="7506000" y="4341600"/>
            <a:ext cx="0" cy="162000"/>
          </a:xfrm>
          <a:prstGeom prst="line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D718D-71B5-FE43-B451-763EA5274461}"/>
              </a:ext>
            </a:extLst>
          </p:cNvPr>
          <p:cNvGrpSpPr/>
          <p:nvPr/>
        </p:nvGrpSpPr>
        <p:grpSpPr>
          <a:xfrm>
            <a:off x="5414400" y="4559040"/>
            <a:ext cx="1468800" cy="162000"/>
            <a:chOff x="5414400" y="4561200"/>
            <a:chExt cx="1468800" cy="162000"/>
          </a:xfrm>
        </p:grpSpPr>
        <p:sp>
          <p:nvSpPr>
            <p:cNvPr id="430" name="Rectangle 138"/>
            <p:cNvSpPr>
              <a:spLocks noChangeArrowheads="1"/>
            </p:cNvSpPr>
            <p:nvPr/>
          </p:nvSpPr>
          <p:spPr bwMode="auto">
            <a:xfrm>
              <a:off x="5414400" y="4561200"/>
              <a:ext cx="126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API Server</a:t>
              </a:r>
            </a:p>
          </p:txBody>
        </p:sp>
        <p:sp>
          <p:nvSpPr>
            <p:cNvPr id="539" name="Rectangle 138"/>
            <p:cNvSpPr>
              <a:spLocks noChangeArrowheads="1"/>
            </p:cNvSpPr>
            <p:nvPr/>
          </p:nvSpPr>
          <p:spPr bwMode="auto">
            <a:xfrm>
              <a:off x="6667200" y="4561200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AE8F93-3B0A-D249-9D92-DA24A78F44B5}"/>
              </a:ext>
            </a:extLst>
          </p:cNvPr>
          <p:cNvGrpSpPr/>
          <p:nvPr/>
        </p:nvGrpSpPr>
        <p:grpSpPr>
          <a:xfrm>
            <a:off x="5414400" y="5428800"/>
            <a:ext cx="1468800" cy="162000"/>
            <a:chOff x="5414400" y="5428800"/>
            <a:chExt cx="1468800" cy="162000"/>
          </a:xfrm>
        </p:grpSpPr>
        <p:sp>
          <p:nvSpPr>
            <p:cNvPr id="581" name="Rectangle 138">
              <a:extLst>
                <a:ext uri="{FF2B5EF4-FFF2-40B4-BE49-F238E27FC236}">
                  <a16:creationId xmlns:a16="http://schemas.microsoft.com/office/drawing/2014/main" id="{63565779-6A67-9648-BAE1-FA286CDC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400" y="5428800"/>
              <a:ext cx="126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Machine Controller</a:t>
              </a:r>
            </a:p>
          </p:txBody>
        </p:sp>
        <p:sp>
          <p:nvSpPr>
            <p:cNvPr id="582" name="Rectangle 138">
              <a:extLst>
                <a:ext uri="{FF2B5EF4-FFF2-40B4-BE49-F238E27FC236}">
                  <a16:creationId xmlns:a16="http://schemas.microsoft.com/office/drawing/2014/main" id="{5A6259BE-D608-E040-9FDF-BDD62DDFB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200" y="5428800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</p:grpSp>
      <p:sp>
        <p:nvSpPr>
          <p:cNvPr id="422" name="Rectangular Callout 421">
            <a:extLst>
              <a:ext uri="{FF2B5EF4-FFF2-40B4-BE49-F238E27FC236}">
                <a16:creationId xmlns:a16="http://schemas.microsoft.com/office/drawing/2014/main" id="{B0D512DA-C400-F046-95CA-3DFB7718BDF0}"/>
              </a:ext>
            </a:extLst>
          </p:cNvPr>
          <p:cNvSpPr/>
          <p:nvPr/>
        </p:nvSpPr>
        <p:spPr bwMode="gray">
          <a:xfrm>
            <a:off x="5500800" y="5605200"/>
            <a:ext cx="1242872" cy="141142"/>
          </a:xfrm>
          <a:prstGeom prst="wedgeRectCallout">
            <a:avLst>
              <a:gd name="adj1" fmla="val -23904"/>
              <a:gd name="adj2" fmla="val -4975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800" b="1" kern="0" dirty="0" err="1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Cluster Control Plane</a:t>
            </a:r>
            <a:endParaRPr lang="en-US" sz="800" b="1" kern="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38" name="Elbow Connector 437"/>
          <p:cNvCxnSpPr>
            <a:cxnSpLocks/>
          </p:cNvCxnSpPr>
          <p:nvPr/>
        </p:nvCxnSpPr>
        <p:spPr>
          <a:xfrm rot="5400000">
            <a:off x="6295720" y="3013586"/>
            <a:ext cx="2191119" cy="1008956"/>
          </a:xfrm>
          <a:prstGeom prst="bentConnector3">
            <a:avLst>
              <a:gd name="adj1" fmla="val 998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Elbow Connector 563"/>
          <p:cNvCxnSpPr>
            <a:cxnSpLocks/>
            <a:endCxn id="341" idx="3"/>
          </p:cNvCxnSpPr>
          <p:nvPr/>
        </p:nvCxnSpPr>
        <p:spPr>
          <a:xfrm rot="5400000">
            <a:off x="6200936" y="3097303"/>
            <a:ext cx="2442442" cy="107791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A339412-71FE-BD4A-9545-3BF3C22DAE33}"/>
              </a:ext>
            </a:extLst>
          </p:cNvPr>
          <p:cNvGrpSpPr/>
          <p:nvPr/>
        </p:nvGrpSpPr>
        <p:grpSpPr>
          <a:xfrm>
            <a:off x="7256093" y="4823572"/>
            <a:ext cx="133802" cy="181810"/>
            <a:chOff x="5750967" y="257947"/>
            <a:chExt cx="133802" cy="181810"/>
          </a:xfrm>
        </p:grpSpPr>
        <p:sp>
          <p:nvSpPr>
            <p:cNvPr id="526" name="Text Box 105">
              <a:extLst>
                <a:ext uri="{FF2B5EF4-FFF2-40B4-BE49-F238E27FC236}">
                  <a16:creationId xmlns:a16="http://schemas.microsoft.com/office/drawing/2014/main" id="{0041EBAE-8553-FC46-8BFB-2B7D4EE03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27" name="AutoShape 76">
              <a:extLst>
                <a:ext uri="{FF2B5EF4-FFF2-40B4-BE49-F238E27FC236}">
                  <a16:creationId xmlns:a16="http://schemas.microsoft.com/office/drawing/2014/main" id="{C0A6B392-6BF9-8644-B92B-2486D96D90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8" name="Line 104">
              <a:extLst>
                <a:ext uri="{FF2B5EF4-FFF2-40B4-BE49-F238E27FC236}">
                  <a16:creationId xmlns:a16="http://schemas.microsoft.com/office/drawing/2014/main" id="{60622759-0625-744D-B30D-5C57AC7F7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17E33A92-15B3-4448-A7CC-D7FD7062B64C}"/>
              </a:ext>
            </a:extLst>
          </p:cNvPr>
          <p:cNvCxnSpPr>
            <a:cxnSpLocks/>
            <a:stCxn id="475" idx="2"/>
          </p:cNvCxnSpPr>
          <p:nvPr/>
        </p:nvCxnSpPr>
        <p:spPr>
          <a:xfrm rot="16200000" flipH="1">
            <a:off x="6005966" y="4687134"/>
            <a:ext cx="2268193" cy="1389086"/>
          </a:xfrm>
          <a:prstGeom prst="bentConnector3">
            <a:avLst>
              <a:gd name="adj1" fmla="val 21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138"/>
          <p:cNvSpPr>
            <a:spLocks noChangeArrowheads="1"/>
          </p:cNvSpPr>
          <p:nvPr/>
        </p:nvSpPr>
        <p:spPr bwMode="auto">
          <a:xfrm>
            <a:off x="4883537" y="6519326"/>
            <a:ext cx="6441412" cy="254256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1200" dirty="0"/>
              <a:t>                             IaaS</a:t>
            </a:r>
          </a:p>
        </p:txBody>
      </p:sp>
      <p:grpSp>
        <p:nvGrpSpPr>
          <p:cNvPr id="614" name="Group 613"/>
          <p:cNvGrpSpPr/>
          <p:nvPr/>
        </p:nvGrpSpPr>
        <p:grpSpPr>
          <a:xfrm>
            <a:off x="7771859" y="2427490"/>
            <a:ext cx="151694" cy="171451"/>
            <a:chOff x="4873292" y="193240"/>
            <a:chExt cx="151694" cy="171451"/>
          </a:xfrm>
        </p:grpSpPr>
        <p:sp>
          <p:nvSpPr>
            <p:cNvPr id="61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1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617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C4B19D5B-F21F-994E-BB7A-C2C71F35278C}"/>
              </a:ext>
            </a:extLst>
          </p:cNvPr>
          <p:cNvCxnSpPr>
            <a:cxnSpLocks/>
            <a:stCxn id="582" idx="3"/>
            <a:endCxn id="479" idx="2"/>
          </p:cNvCxnSpPr>
          <p:nvPr/>
        </p:nvCxnSpPr>
        <p:spPr>
          <a:xfrm>
            <a:off x="6883200" y="5509800"/>
            <a:ext cx="3100935" cy="734627"/>
          </a:xfrm>
          <a:prstGeom prst="bentConnector4">
            <a:avLst>
              <a:gd name="adj1" fmla="val 27359"/>
              <a:gd name="adj2" fmla="val 1568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62AFC8F9-EEDA-E74F-8DB8-426E4973CA94}"/>
              </a:ext>
            </a:extLst>
          </p:cNvPr>
          <p:cNvGrpSpPr/>
          <p:nvPr/>
        </p:nvGrpSpPr>
        <p:grpSpPr>
          <a:xfrm>
            <a:off x="7256093" y="5472425"/>
            <a:ext cx="133802" cy="181810"/>
            <a:chOff x="5750967" y="257947"/>
            <a:chExt cx="133802" cy="181810"/>
          </a:xfrm>
        </p:grpSpPr>
        <p:sp>
          <p:nvSpPr>
            <p:cNvPr id="588" name="Text Box 105">
              <a:extLst>
                <a:ext uri="{FF2B5EF4-FFF2-40B4-BE49-F238E27FC236}">
                  <a16:creationId xmlns:a16="http://schemas.microsoft.com/office/drawing/2014/main" id="{15235171-5E7F-9143-AFFE-0294973F3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92" name="AutoShape 76">
              <a:extLst>
                <a:ext uri="{FF2B5EF4-FFF2-40B4-BE49-F238E27FC236}">
                  <a16:creationId xmlns:a16="http://schemas.microsoft.com/office/drawing/2014/main" id="{F0B90F3A-45F6-2247-A0A8-9F95A5D35C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93" name="Line 104">
              <a:extLst>
                <a:ext uri="{FF2B5EF4-FFF2-40B4-BE49-F238E27FC236}">
                  <a16:creationId xmlns:a16="http://schemas.microsoft.com/office/drawing/2014/main" id="{B3BF3E86-6223-DF44-A7F9-EA6F536F2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69" name="Rectangle 138">
            <a:extLst>
              <a:ext uri="{FF2B5EF4-FFF2-40B4-BE49-F238E27FC236}">
                <a16:creationId xmlns:a16="http://schemas.microsoft.com/office/drawing/2014/main" id="{4ACDF34C-B4C7-A34E-9A25-7581C6E3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77" y="4553747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Scheduler</a:t>
            </a:r>
          </a:p>
        </p:txBody>
      </p:sp>
      <p:sp>
        <p:nvSpPr>
          <p:cNvPr id="382" name="Rectangle 138">
            <a:extLst>
              <a:ext uri="{FF2B5EF4-FFF2-40B4-BE49-F238E27FC236}">
                <a16:creationId xmlns:a16="http://schemas.microsoft.com/office/drawing/2014/main" id="{52BD6BEB-90C3-1141-BA81-51780870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879" y="4553747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8B281C-BECC-6348-B521-7E06027D3CE9}"/>
              </a:ext>
            </a:extLst>
          </p:cNvPr>
          <p:cNvCxnSpPr>
            <a:cxnSpLocks/>
          </p:cNvCxnSpPr>
          <p:nvPr/>
        </p:nvCxnSpPr>
        <p:spPr>
          <a:xfrm flipH="1">
            <a:off x="3543197" y="4331182"/>
            <a:ext cx="1690" cy="322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A258E9-5986-824E-AD86-5D4B94C1BC42}"/>
              </a:ext>
            </a:extLst>
          </p:cNvPr>
          <p:cNvCxnSpPr>
            <a:cxnSpLocks/>
            <a:stCxn id="382" idx="3"/>
          </p:cNvCxnSpPr>
          <p:nvPr/>
        </p:nvCxnSpPr>
        <p:spPr>
          <a:xfrm>
            <a:off x="3338561" y="4653540"/>
            <a:ext cx="206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C15F3D69-BFB6-F146-BD1E-64E82565E4D5}"/>
              </a:ext>
            </a:extLst>
          </p:cNvPr>
          <p:cNvCxnSpPr>
            <a:cxnSpLocks/>
          </p:cNvCxnSpPr>
          <p:nvPr/>
        </p:nvCxnSpPr>
        <p:spPr>
          <a:xfrm rot="5400000">
            <a:off x="6709957" y="3249297"/>
            <a:ext cx="495955" cy="268732"/>
          </a:xfrm>
          <a:prstGeom prst="bentConnector3">
            <a:avLst>
              <a:gd name="adj1" fmla="val 988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>
            <a:extLst>
              <a:ext uri="{FF2B5EF4-FFF2-40B4-BE49-F238E27FC236}">
                <a16:creationId xmlns:a16="http://schemas.microsoft.com/office/drawing/2014/main" id="{D36A568A-CC38-4F40-AD85-E5C02742EBDB}"/>
              </a:ext>
            </a:extLst>
          </p:cNvPr>
          <p:cNvCxnSpPr>
            <a:cxnSpLocks/>
          </p:cNvCxnSpPr>
          <p:nvPr/>
        </p:nvCxnSpPr>
        <p:spPr>
          <a:xfrm rot="10800000">
            <a:off x="5990925" y="3010255"/>
            <a:ext cx="1101677" cy="125432"/>
          </a:xfrm>
          <a:prstGeom prst="bentConnector3">
            <a:avLst>
              <a:gd name="adj1" fmla="val 1018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7D16D29E-95D8-9944-BE87-E533C5255AE9}"/>
              </a:ext>
            </a:extLst>
          </p:cNvPr>
          <p:cNvGrpSpPr/>
          <p:nvPr/>
        </p:nvGrpSpPr>
        <p:grpSpPr>
          <a:xfrm>
            <a:off x="6984234" y="3262206"/>
            <a:ext cx="151694" cy="171029"/>
            <a:chOff x="4873292" y="581648"/>
            <a:chExt cx="151694" cy="171029"/>
          </a:xfrm>
        </p:grpSpPr>
        <p:sp>
          <p:nvSpPr>
            <p:cNvPr id="524" name="Line 104">
              <a:extLst>
                <a:ext uri="{FF2B5EF4-FFF2-40B4-BE49-F238E27FC236}">
                  <a16:creationId xmlns:a16="http://schemas.microsoft.com/office/drawing/2014/main" id="{9B1142E6-5A6F-5E40-8B9C-545360BAF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44" name="Text Box 105">
              <a:extLst>
                <a:ext uri="{FF2B5EF4-FFF2-40B4-BE49-F238E27FC236}">
                  <a16:creationId xmlns:a16="http://schemas.microsoft.com/office/drawing/2014/main" id="{0871A16D-53C9-D447-A33D-CDA28155D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45" name="AutoShape 76">
              <a:extLst>
                <a:ext uri="{FF2B5EF4-FFF2-40B4-BE49-F238E27FC236}">
                  <a16:creationId xmlns:a16="http://schemas.microsoft.com/office/drawing/2014/main" id="{ED3F4C64-1134-974B-A487-577437D156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6" name="Elbow Connector 545">
            <a:extLst>
              <a:ext uri="{FF2B5EF4-FFF2-40B4-BE49-F238E27FC236}">
                <a16:creationId xmlns:a16="http://schemas.microsoft.com/office/drawing/2014/main" id="{E8200891-CBC0-5947-9D86-D2E52BEAD031}"/>
              </a:ext>
            </a:extLst>
          </p:cNvPr>
          <p:cNvCxnSpPr>
            <a:cxnSpLocks/>
            <a:endCxn id="494" idx="3"/>
          </p:cNvCxnSpPr>
          <p:nvPr/>
        </p:nvCxnSpPr>
        <p:spPr>
          <a:xfrm rot="5400000">
            <a:off x="6771080" y="3064595"/>
            <a:ext cx="1345390" cy="27443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Elbow Connector 551">
            <a:extLst>
              <a:ext uri="{FF2B5EF4-FFF2-40B4-BE49-F238E27FC236}">
                <a16:creationId xmlns:a16="http://schemas.microsoft.com/office/drawing/2014/main" id="{C198322A-4BE8-D544-A5DA-05889D7FF3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7644" y="1824515"/>
            <a:ext cx="3988128" cy="376036"/>
          </a:xfrm>
          <a:prstGeom prst="bentConnector3">
            <a:avLst>
              <a:gd name="adj1" fmla="val 1001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Elbow Connector 571">
            <a:extLst>
              <a:ext uri="{FF2B5EF4-FFF2-40B4-BE49-F238E27FC236}">
                <a16:creationId xmlns:a16="http://schemas.microsoft.com/office/drawing/2014/main" id="{AF7D955A-0896-1C40-A858-A7515CC30835}"/>
              </a:ext>
            </a:extLst>
          </p:cNvPr>
          <p:cNvCxnSpPr>
            <a:cxnSpLocks/>
          </p:cNvCxnSpPr>
          <p:nvPr/>
        </p:nvCxnSpPr>
        <p:spPr>
          <a:xfrm>
            <a:off x="6375600" y="1825200"/>
            <a:ext cx="1208057" cy="702985"/>
          </a:xfrm>
          <a:prstGeom prst="bentConnector3">
            <a:avLst>
              <a:gd name="adj1" fmla="val 19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8418BCAD-0E62-704B-896C-725E7391F449}"/>
              </a:ext>
            </a:extLst>
          </p:cNvPr>
          <p:cNvGrpSpPr/>
          <p:nvPr/>
        </p:nvGrpSpPr>
        <p:grpSpPr>
          <a:xfrm>
            <a:off x="4896816" y="1666192"/>
            <a:ext cx="161055" cy="189811"/>
            <a:chOff x="6020928" y="505632"/>
            <a:chExt cx="161055" cy="189811"/>
          </a:xfrm>
        </p:grpSpPr>
        <p:sp>
          <p:nvSpPr>
            <p:cNvPr id="600" name="Text Box 105">
              <a:extLst>
                <a:ext uri="{FF2B5EF4-FFF2-40B4-BE49-F238E27FC236}">
                  <a16:creationId xmlns:a16="http://schemas.microsoft.com/office/drawing/2014/main" id="{06DEF28B-5D99-6E4C-B73A-83912EF07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258" y="5056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601" name="AutoShape 76">
              <a:extLst>
                <a:ext uri="{FF2B5EF4-FFF2-40B4-BE49-F238E27FC236}">
                  <a16:creationId xmlns:a16="http://schemas.microsoft.com/office/drawing/2014/main" id="{CE807DAB-2CC9-CE4C-9BC2-5A7E3D97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61593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02" name="Line 104">
              <a:extLst>
                <a:ext uri="{FF2B5EF4-FFF2-40B4-BE49-F238E27FC236}">
                  <a16:creationId xmlns:a16="http://schemas.microsoft.com/office/drawing/2014/main" id="{DF76BA47-DEB8-9845-B321-134532C72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20928" y="5684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A5074573-C36F-DC41-8830-88DF1E613D90}"/>
              </a:ext>
            </a:extLst>
          </p:cNvPr>
          <p:cNvGrpSpPr/>
          <p:nvPr/>
        </p:nvGrpSpPr>
        <p:grpSpPr>
          <a:xfrm>
            <a:off x="7796084" y="6030736"/>
            <a:ext cx="180269" cy="171451"/>
            <a:chOff x="5145186" y="193240"/>
            <a:chExt cx="180269" cy="171451"/>
          </a:xfrm>
        </p:grpSpPr>
        <p:sp>
          <p:nvSpPr>
            <p:cNvPr id="367" name="Line 104">
              <a:extLst>
                <a:ext uri="{FF2B5EF4-FFF2-40B4-BE49-F238E27FC236}">
                  <a16:creationId xmlns:a16="http://schemas.microsoft.com/office/drawing/2014/main" id="{A4A8681C-0C23-5148-BBFA-D255B646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86" name="Text Box 105">
              <a:extLst>
                <a:ext uri="{FF2B5EF4-FFF2-40B4-BE49-F238E27FC236}">
                  <a16:creationId xmlns:a16="http://schemas.microsoft.com/office/drawing/2014/main" id="{1013438D-47E5-D846-AEB7-4D980EB67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87" name="AutoShape 76">
              <a:extLst>
                <a:ext uri="{FF2B5EF4-FFF2-40B4-BE49-F238E27FC236}">
                  <a16:creationId xmlns:a16="http://schemas.microsoft.com/office/drawing/2014/main" id="{BB462409-E174-E640-83B9-5E1357CED3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94C0FC5-EC58-C64C-AD34-49FE21BCCFE0}"/>
              </a:ext>
            </a:extLst>
          </p:cNvPr>
          <p:cNvGrpSpPr/>
          <p:nvPr/>
        </p:nvGrpSpPr>
        <p:grpSpPr>
          <a:xfrm>
            <a:off x="3108274" y="1303134"/>
            <a:ext cx="151694" cy="171451"/>
            <a:chOff x="4873292" y="193240"/>
            <a:chExt cx="151694" cy="171451"/>
          </a:xfrm>
        </p:grpSpPr>
        <p:sp>
          <p:nvSpPr>
            <p:cNvPr id="389" name="Line 104">
              <a:extLst>
                <a:ext uri="{FF2B5EF4-FFF2-40B4-BE49-F238E27FC236}">
                  <a16:creationId xmlns:a16="http://schemas.microsoft.com/office/drawing/2014/main" id="{0FE3CA32-9057-494D-AEAD-642D1FA32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90" name="Text Box 105">
              <a:extLst>
                <a:ext uri="{FF2B5EF4-FFF2-40B4-BE49-F238E27FC236}">
                  <a16:creationId xmlns:a16="http://schemas.microsoft.com/office/drawing/2014/main" id="{B6A614DE-738F-A545-8D21-98EA7230E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94" name="AutoShape 76">
              <a:extLst>
                <a:ext uri="{FF2B5EF4-FFF2-40B4-BE49-F238E27FC236}">
                  <a16:creationId xmlns:a16="http://schemas.microsoft.com/office/drawing/2014/main" id="{99DC2E47-FCB1-D14C-BB47-D233FC604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3B0DFF9-23A3-8D46-BF75-C62CA1FC0538}"/>
              </a:ext>
            </a:extLst>
          </p:cNvPr>
          <p:cNvCxnSpPr/>
          <p:nvPr/>
        </p:nvCxnSpPr>
        <p:spPr>
          <a:xfrm>
            <a:off x="7165975" y="1474995"/>
            <a:ext cx="0" cy="737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0DBC8D4-6B12-B948-9836-6D4C38EC5CC7}"/>
              </a:ext>
            </a:extLst>
          </p:cNvPr>
          <p:cNvCxnSpPr/>
          <p:nvPr/>
        </p:nvCxnSpPr>
        <p:spPr>
          <a:xfrm>
            <a:off x="3215345" y="1480183"/>
            <a:ext cx="3953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L-Shape 207">
            <a:extLst>
              <a:ext uri="{FF2B5EF4-FFF2-40B4-BE49-F238E27FC236}">
                <a16:creationId xmlns:a16="http://schemas.microsoft.com/office/drawing/2014/main" id="{CA6E06D0-DC36-564C-81FA-7DA6B13715B6}"/>
              </a:ext>
            </a:extLst>
          </p:cNvPr>
          <p:cNvSpPr/>
          <p:nvPr/>
        </p:nvSpPr>
        <p:spPr bwMode="gray">
          <a:xfrm rot="5400000">
            <a:off x="4781304" y="3728317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493" name="Rectangle 138">
            <a:extLst>
              <a:ext uri="{FF2B5EF4-FFF2-40B4-BE49-F238E27FC236}">
                <a16:creationId xmlns:a16="http://schemas.microsoft.com/office/drawing/2014/main" id="{5F6D4C60-65CD-E84A-A015-01D59930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271" y="3774716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/>
              <a:t>Gardenlet</a:t>
            </a:r>
            <a:endParaRPr lang="en-US" sz="1000" dirty="0"/>
          </a:p>
        </p:txBody>
      </p:sp>
      <p:sp>
        <p:nvSpPr>
          <p:cNvPr id="494" name="Rectangle 138">
            <a:extLst>
              <a:ext uri="{FF2B5EF4-FFF2-40B4-BE49-F238E27FC236}">
                <a16:creationId xmlns:a16="http://schemas.microsoft.com/office/drawing/2014/main" id="{B23081D2-0E36-1A46-AD94-8B6D826F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873" y="3774716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516" name="Text Box 139">
            <a:extLst>
              <a:ext uri="{FF2B5EF4-FFF2-40B4-BE49-F238E27FC236}">
                <a16:creationId xmlns:a16="http://schemas.microsoft.com/office/drawing/2014/main" id="{9724EE30-5AF0-7E4B-8B89-63E8A590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916" y="5890287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B1371474-3A1B-A74B-8D80-4CC1822253D8}"/>
              </a:ext>
            </a:extLst>
          </p:cNvPr>
          <p:cNvSpPr txBox="1"/>
          <p:nvPr/>
        </p:nvSpPr>
        <p:spPr>
          <a:xfrm>
            <a:off x="5088318" y="3502636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sp>
        <p:nvSpPr>
          <p:cNvPr id="518" name="L-Shape 207">
            <a:extLst>
              <a:ext uri="{FF2B5EF4-FFF2-40B4-BE49-F238E27FC236}">
                <a16:creationId xmlns:a16="http://schemas.microsoft.com/office/drawing/2014/main" id="{C9C41427-D1C3-B642-8993-98AE22F76337}"/>
              </a:ext>
            </a:extLst>
          </p:cNvPr>
          <p:cNvSpPr/>
          <p:nvPr/>
        </p:nvSpPr>
        <p:spPr bwMode="gray">
          <a:xfrm rot="5400000">
            <a:off x="8388570" y="3728318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B738B0AA-A5D2-E145-8B24-ABFB9FC927D8}"/>
              </a:ext>
            </a:extLst>
          </p:cNvPr>
          <p:cNvSpPr txBox="1"/>
          <p:nvPr/>
        </p:nvSpPr>
        <p:spPr>
          <a:xfrm>
            <a:off x="8695584" y="3502637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grpSp>
        <p:nvGrpSpPr>
          <p:cNvPr id="447" name="Group 133"/>
          <p:cNvGrpSpPr>
            <a:grpSpLocks/>
          </p:cNvGrpSpPr>
          <p:nvPr/>
        </p:nvGrpSpPr>
        <p:grpSpPr bwMode="auto">
          <a:xfrm rot="5400000">
            <a:off x="6890703" y="4101672"/>
            <a:ext cx="158400" cy="162000"/>
            <a:chOff x="998" y="3624"/>
            <a:chExt cx="271" cy="271"/>
          </a:xfrm>
        </p:grpSpPr>
        <p:sp>
          <p:nvSpPr>
            <p:cNvPr id="448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7" name="Rectangle 138"/>
          <p:cNvSpPr>
            <a:spLocks noChangeArrowheads="1"/>
          </p:cNvSpPr>
          <p:nvPr/>
        </p:nvSpPr>
        <p:spPr bwMode="auto">
          <a:xfrm>
            <a:off x="6460815" y="2208506"/>
            <a:ext cx="1596283" cy="20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Istio Ingress Gateway LB</a:t>
            </a: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DA6ADC3-5CAD-6843-AFA2-5A12F5EB4E35}"/>
              </a:ext>
            </a:extLst>
          </p:cNvPr>
          <p:cNvGrpSpPr/>
          <p:nvPr/>
        </p:nvGrpSpPr>
        <p:grpSpPr>
          <a:xfrm>
            <a:off x="8187968" y="2745366"/>
            <a:ext cx="151694" cy="171029"/>
            <a:chOff x="4873292" y="581648"/>
            <a:chExt cx="151694" cy="171029"/>
          </a:xfrm>
        </p:grpSpPr>
        <p:sp>
          <p:nvSpPr>
            <p:cNvPr id="398" name="Line 104">
              <a:extLst>
                <a:ext uri="{FF2B5EF4-FFF2-40B4-BE49-F238E27FC236}">
                  <a16:creationId xmlns:a16="http://schemas.microsoft.com/office/drawing/2014/main" id="{5E97A2E4-AEB1-5945-B42C-2F8FD2246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2" name="Text Box 105">
              <a:extLst>
                <a:ext uri="{FF2B5EF4-FFF2-40B4-BE49-F238E27FC236}">
                  <a16:creationId xmlns:a16="http://schemas.microsoft.com/office/drawing/2014/main" id="{1FDCF607-B828-A440-ACC0-1D11AE1CF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14" name="AutoShape 76">
              <a:extLst>
                <a:ext uri="{FF2B5EF4-FFF2-40B4-BE49-F238E27FC236}">
                  <a16:creationId xmlns:a16="http://schemas.microsoft.com/office/drawing/2014/main" id="{38933A99-55B5-F949-872F-37EE4CFC88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9E9E9B-62BE-AB41-AA47-0371E1EE25C4}"/>
              </a:ext>
            </a:extLst>
          </p:cNvPr>
          <p:cNvGrpSpPr/>
          <p:nvPr/>
        </p:nvGrpSpPr>
        <p:grpSpPr>
          <a:xfrm>
            <a:off x="5418000" y="4776480"/>
            <a:ext cx="1465200" cy="162000"/>
            <a:chOff x="5418000" y="4816800"/>
            <a:chExt cx="1465200" cy="162000"/>
          </a:xfrm>
        </p:grpSpPr>
        <p:sp>
          <p:nvSpPr>
            <p:cNvPr id="341" name="Rectangle 138">
              <a:extLst>
                <a:ext uri="{FF2B5EF4-FFF2-40B4-BE49-F238E27FC236}">
                  <a16:creationId xmlns:a16="http://schemas.microsoft.com/office/drawing/2014/main" id="{F8A0210D-7F0F-434A-B5C9-18617517B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200" y="4816800"/>
              <a:ext cx="216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  <p:sp>
          <p:nvSpPr>
            <p:cNvPr id="344" name="Rectangle 138">
              <a:extLst>
                <a:ext uri="{FF2B5EF4-FFF2-40B4-BE49-F238E27FC236}">
                  <a16:creationId xmlns:a16="http://schemas.microsoft.com/office/drawing/2014/main" id="{31BDEE7F-63C0-BC4D-8ABC-993D1A299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000" y="4816800"/>
              <a:ext cx="72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VPN Server</a:t>
              </a:r>
            </a:p>
          </p:txBody>
        </p:sp>
        <p:sp>
          <p:nvSpPr>
            <p:cNvPr id="346" name="Rectangle 138">
              <a:extLst>
                <a:ext uri="{FF2B5EF4-FFF2-40B4-BE49-F238E27FC236}">
                  <a16:creationId xmlns:a16="http://schemas.microsoft.com/office/drawing/2014/main" id="{697EC147-0DF8-D442-A592-3A509F2E6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200" y="4816800"/>
              <a:ext cx="540000" cy="1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Envoy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A3CF12C1-6752-2C4D-B436-49E5E9B8BD7E}"/>
              </a:ext>
            </a:extLst>
          </p:cNvPr>
          <p:cNvGrpSpPr/>
          <p:nvPr/>
        </p:nvGrpSpPr>
        <p:grpSpPr>
          <a:xfrm>
            <a:off x="10684443" y="3723124"/>
            <a:ext cx="133802" cy="188751"/>
            <a:chOff x="6043023" y="141196"/>
            <a:chExt cx="133802" cy="188751"/>
          </a:xfrm>
        </p:grpSpPr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6EBA4E2D-2304-7446-A41A-0A3D746C0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C</a:t>
              </a:r>
            </a:p>
          </p:txBody>
        </p:sp>
        <p:sp>
          <p:nvSpPr>
            <p:cNvPr id="457" name="AutoShape 76">
              <a:extLst>
                <a:ext uri="{FF2B5EF4-FFF2-40B4-BE49-F238E27FC236}">
                  <a16:creationId xmlns:a16="http://schemas.microsoft.com/office/drawing/2014/main" id="{B452EA9B-2556-9844-9BE2-E9AD076A4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62" name="Line 104">
              <a:extLst>
                <a:ext uri="{FF2B5EF4-FFF2-40B4-BE49-F238E27FC236}">
                  <a16:creationId xmlns:a16="http://schemas.microsoft.com/office/drawing/2014/main" id="{8F6916F3-F5BC-F749-B860-22E5BF4F8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6" name="Rectangle 138"/>
          <p:cNvSpPr>
            <a:spLocks noChangeArrowheads="1"/>
          </p:cNvSpPr>
          <p:nvPr/>
        </p:nvSpPr>
        <p:spPr bwMode="auto">
          <a:xfrm>
            <a:off x="5414400" y="4341600"/>
            <a:ext cx="1260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ETCD Events</a:t>
            </a:r>
          </a:p>
        </p:txBody>
      </p:sp>
      <p:sp>
        <p:nvSpPr>
          <p:cNvPr id="463" name="Rectangle 138">
            <a:extLst>
              <a:ext uri="{FF2B5EF4-FFF2-40B4-BE49-F238E27FC236}">
                <a16:creationId xmlns:a16="http://schemas.microsoft.com/office/drawing/2014/main" id="{2BF665EB-6884-4842-80B7-A4D07D1B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200" y="4341600"/>
            <a:ext cx="216000" cy="1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6342B-E386-4640-A1A7-85A1E04FBFEF}"/>
              </a:ext>
            </a:extLst>
          </p:cNvPr>
          <p:cNvGrpSpPr/>
          <p:nvPr/>
        </p:nvGrpSpPr>
        <p:grpSpPr>
          <a:xfrm>
            <a:off x="5414400" y="5785200"/>
            <a:ext cx="1468800" cy="162000"/>
            <a:chOff x="5414400" y="5785200"/>
            <a:chExt cx="1468800" cy="162000"/>
          </a:xfrm>
        </p:grpSpPr>
        <p:sp>
          <p:nvSpPr>
            <p:cNvPr id="469" name="Rectangle 138"/>
            <p:cNvSpPr>
              <a:spLocks noChangeArrowheads="1"/>
            </p:cNvSpPr>
            <p:nvPr/>
          </p:nvSpPr>
          <p:spPr bwMode="auto">
            <a:xfrm>
              <a:off x="5414400" y="5785200"/>
              <a:ext cx="1260000" cy="1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Monitoring</a:t>
              </a:r>
            </a:p>
          </p:txBody>
        </p:sp>
        <p:sp>
          <p:nvSpPr>
            <p:cNvPr id="464" name="Rectangle 138">
              <a:extLst>
                <a:ext uri="{FF2B5EF4-FFF2-40B4-BE49-F238E27FC236}">
                  <a16:creationId xmlns:a16="http://schemas.microsoft.com/office/drawing/2014/main" id="{C86805FB-878F-7346-B315-3537D5794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200" y="5785200"/>
              <a:ext cx="216000" cy="1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SS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A190A4-1770-3F42-8FDF-5236BB0AF4AF}"/>
              </a:ext>
            </a:extLst>
          </p:cNvPr>
          <p:cNvGrpSpPr/>
          <p:nvPr/>
        </p:nvGrpSpPr>
        <p:grpSpPr>
          <a:xfrm>
            <a:off x="5414400" y="5994000"/>
            <a:ext cx="1468800" cy="162000"/>
            <a:chOff x="5414400" y="5994000"/>
            <a:chExt cx="1468800" cy="162000"/>
          </a:xfrm>
        </p:grpSpPr>
        <p:sp>
          <p:nvSpPr>
            <p:cNvPr id="472" name="Rectangle 138"/>
            <p:cNvSpPr>
              <a:spLocks noChangeArrowheads="1"/>
            </p:cNvSpPr>
            <p:nvPr/>
          </p:nvSpPr>
          <p:spPr bwMode="auto">
            <a:xfrm>
              <a:off x="5414400" y="5994000"/>
              <a:ext cx="1260000" cy="1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Logging</a:t>
              </a:r>
            </a:p>
          </p:txBody>
        </p:sp>
        <p:sp>
          <p:nvSpPr>
            <p:cNvPr id="465" name="Rectangle 138">
              <a:extLst>
                <a:ext uri="{FF2B5EF4-FFF2-40B4-BE49-F238E27FC236}">
                  <a16:creationId xmlns:a16="http://schemas.microsoft.com/office/drawing/2014/main" id="{EFFCF1A3-DEE0-274B-AE7D-AAC7E4946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200" y="5994000"/>
              <a:ext cx="216000" cy="1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SS</a:t>
              </a: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2E7ECFE-5048-0B4A-994E-1E5AC541F5C0}"/>
              </a:ext>
            </a:extLst>
          </p:cNvPr>
          <p:cNvCxnSpPr>
            <a:cxnSpLocks/>
          </p:cNvCxnSpPr>
          <p:nvPr/>
        </p:nvCxnSpPr>
        <p:spPr>
          <a:xfrm flipH="1" flipV="1">
            <a:off x="6883200" y="4668615"/>
            <a:ext cx="3600" cy="153392"/>
          </a:xfrm>
          <a:prstGeom prst="bentConnector3">
            <a:avLst>
              <a:gd name="adj1" fmla="val -63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Elbow Connector 469">
            <a:extLst>
              <a:ext uri="{FF2B5EF4-FFF2-40B4-BE49-F238E27FC236}">
                <a16:creationId xmlns:a16="http://schemas.microsoft.com/office/drawing/2014/main" id="{FB170BF3-D2DF-1A4A-88D0-270374089FC7}"/>
              </a:ext>
            </a:extLst>
          </p:cNvPr>
          <p:cNvCxnSpPr>
            <a:cxnSpLocks/>
          </p:cNvCxnSpPr>
          <p:nvPr/>
        </p:nvCxnSpPr>
        <p:spPr>
          <a:xfrm>
            <a:off x="6883200" y="4902915"/>
            <a:ext cx="573" cy="931501"/>
          </a:xfrm>
          <a:prstGeom prst="bentConnector3">
            <a:avLst>
              <a:gd name="adj1" fmla="val 399952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8EC9102-4989-784A-8782-99A2BE026B8F}"/>
              </a:ext>
            </a:extLst>
          </p:cNvPr>
          <p:cNvGrpSpPr/>
          <p:nvPr/>
        </p:nvGrpSpPr>
        <p:grpSpPr>
          <a:xfrm>
            <a:off x="7078842" y="4642142"/>
            <a:ext cx="180269" cy="171451"/>
            <a:chOff x="5145186" y="193240"/>
            <a:chExt cx="180269" cy="171451"/>
          </a:xfrm>
        </p:grpSpPr>
        <p:sp>
          <p:nvSpPr>
            <p:cNvPr id="392" name="Line 104">
              <a:extLst>
                <a:ext uri="{FF2B5EF4-FFF2-40B4-BE49-F238E27FC236}">
                  <a16:creationId xmlns:a16="http://schemas.microsoft.com/office/drawing/2014/main" id="{C367BC49-AC9F-844B-8724-77A28E3A2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95" name="Text Box 105">
              <a:extLst>
                <a:ext uri="{FF2B5EF4-FFF2-40B4-BE49-F238E27FC236}">
                  <a16:creationId xmlns:a16="http://schemas.microsoft.com/office/drawing/2014/main" id="{45F1CBFA-A7F2-C04A-B15B-D74982C8A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96" name="AutoShape 76">
              <a:extLst>
                <a:ext uri="{FF2B5EF4-FFF2-40B4-BE49-F238E27FC236}">
                  <a16:creationId xmlns:a16="http://schemas.microsoft.com/office/drawing/2014/main" id="{C0CB0EEE-B210-5D47-A7F9-FF737E96CA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7D77090-3E2B-2A45-B614-A1A288F4CDD7}"/>
              </a:ext>
            </a:extLst>
          </p:cNvPr>
          <p:cNvGrpSpPr/>
          <p:nvPr/>
        </p:nvGrpSpPr>
        <p:grpSpPr>
          <a:xfrm>
            <a:off x="7077128" y="5669421"/>
            <a:ext cx="180269" cy="171029"/>
            <a:chOff x="5145186" y="581648"/>
            <a:chExt cx="180269" cy="171029"/>
          </a:xfrm>
        </p:grpSpPr>
        <p:sp>
          <p:nvSpPr>
            <p:cNvPr id="478" name="Line 104">
              <a:extLst>
                <a:ext uri="{FF2B5EF4-FFF2-40B4-BE49-F238E27FC236}">
                  <a16:creationId xmlns:a16="http://schemas.microsoft.com/office/drawing/2014/main" id="{7BFE003D-D05E-F042-B386-4E39DC1C8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6717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1" name="Text Box 105">
              <a:extLst>
                <a:ext uri="{FF2B5EF4-FFF2-40B4-BE49-F238E27FC236}">
                  <a16:creationId xmlns:a16="http://schemas.microsoft.com/office/drawing/2014/main" id="{7211F0A7-981E-5A42-9AF9-A56A476D8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39730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95" name="AutoShape 76">
              <a:extLst>
                <a:ext uri="{FF2B5EF4-FFF2-40B4-BE49-F238E27FC236}">
                  <a16:creationId xmlns:a16="http://schemas.microsoft.com/office/drawing/2014/main" id="{892CB52F-121D-794F-9954-900898A6D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1451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85" name="Rectangle 48">
            <a:extLst>
              <a:ext uri="{FF2B5EF4-FFF2-40B4-BE49-F238E27FC236}">
                <a16:creationId xmlns:a16="http://schemas.microsoft.com/office/drawing/2014/main" id="{02AD11AB-9438-1F41-A810-DBCC9B05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597" y="384324"/>
            <a:ext cx="3078000" cy="33281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de-DE" sz="1200"/>
              <a:t> Administrator</a:t>
            </a:r>
            <a:endParaRPr lang="en-US" sz="1200"/>
          </a:p>
        </p:txBody>
      </p:sp>
      <p:grpSp>
        <p:nvGrpSpPr>
          <p:cNvPr id="415" name="Group 49">
            <a:extLst>
              <a:ext uri="{FF2B5EF4-FFF2-40B4-BE49-F238E27FC236}">
                <a16:creationId xmlns:a16="http://schemas.microsoft.com/office/drawing/2014/main" id="{C64B5A18-9AC3-824A-8A8F-3A31DAE7CADF}"/>
              </a:ext>
            </a:extLst>
          </p:cNvPr>
          <p:cNvGrpSpPr>
            <a:grpSpLocks/>
          </p:cNvGrpSpPr>
          <p:nvPr/>
        </p:nvGrpSpPr>
        <p:grpSpPr bwMode="auto">
          <a:xfrm>
            <a:off x="2459841" y="397084"/>
            <a:ext cx="163512" cy="287337"/>
            <a:chOff x="1348" y="521"/>
            <a:chExt cx="103" cy="181"/>
          </a:xfrm>
        </p:grpSpPr>
        <p:sp>
          <p:nvSpPr>
            <p:cNvPr id="419" name="Oval 50">
              <a:extLst>
                <a:ext uri="{FF2B5EF4-FFF2-40B4-BE49-F238E27FC236}">
                  <a16:creationId xmlns:a16="http://schemas.microsoft.com/office/drawing/2014/main" id="{14E943D7-88F0-7C4E-8B90-27D7B8913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51">
              <a:extLst>
                <a:ext uri="{FF2B5EF4-FFF2-40B4-BE49-F238E27FC236}">
                  <a16:creationId xmlns:a16="http://schemas.microsoft.com/office/drawing/2014/main" id="{995F4D5B-0A8D-834D-B3DF-69AA726D0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52">
              <a:extLst>
                <a:ext uri="{FF2B5EF4-FFF2-40B4-BE49-F238E27FC236}">
                  <a16:creationId xmlns:a16="http://schemas.microsoft.com/office/drawing/2014/main" id="{820538E0-200B-4644-8F8F-865D9C237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Line 53">
              <a:extLst>
                <a:ext uri="{FF2B5EF4-FFF2-40B4-BE49-F238E27FC236}">
                  <a16:creationId xmlns:a16="http://schemas.microsoft.com/office/drawing/2014/main" id="{50112DE9-0EDF-B04E-ABA1-0954D7990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Line 54">
              <a:extLst>
                <a:ext uri="{FF2B5EF4-FFF2-40B4-BE49-F238E27FC236}">
                  <a16:creationId xmlns:a16="http://schemas.microsoft.com/office/drawing/2014/main" id="{9526F591-B7AC-FE4D-B33D-FF7C4727A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55">
              <a:extLst>
                <a:ext uri="{FF2B5EF4-FFF2-40B4-BE49-F238E27FC236}">
                  <a16:creationId xmlns:a16="http://schemas.microsoft.com/office/drawing/2014/main" id="{ACF179E9-A3B2-3448-A75C-E8CD4DE8B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6" name="Rectangle 48">
            <a:extLst>
              <a:ext uri="{FF2B5EF4-FFF2-40B4-BE49-F238E27FC236}">
                <a16:creationId xmlns:a16="http://schemas.microsoft.com/office/drawing/2014/main" id="{72805E69-9C27-1D40-B21D-D398D9CDA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794" y="384324"/>
            <a:ext cx="3013199" cy="33281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de-DE" sz="1200"/>
              <a:t> End-User</a:t>
            </a:r>
            <a:endParaRPr lang="en-US" sz="1200"/>
          </a:p>
        </p:txBody>
      </p:sp>
      <p:grpSp>
        <p:nvGrpSpPr>
          <p:cNvPr id="511" name="Group 49">
            <a:extLst>
              <a:ext uri="{FF2B5EF4-FFF2-40B4-BE49-F238E27FC236}">
                <a16:creationId xmlns:a16="http://schemas.microsoft.com/office/drawing/2014/main" id="{4A0AAFB5-56B0-EB4D-889F-3A42E4F0D97F}"/>
              </a:ext>
            </a:extLst>
          </p:cNvPr>
          <p:cNvGrpSpPr>
            <a:grpSpLocks/>
          </p:cNvGrpSpPr>
          <p:nvPr/>
        </p:nvGrpSpPr>
        <p:grpSpPr bwMode="auto">
          <a:xfrm>
            <a:off x="9874637" y="397084"/>
            <a:ext cx="163512" cy="287337"/>
            <a:chOff x="1348" y="521"/>
            <a:chExt cx="103" cy="181"/>
          </a:xfrm>
        </p:grpSpPr>
        <p:sp>
          <p:nvSpPr>
            <p:cNvPr id="512" name="Oval 50">
              <a:extLst>
                <a:ext uri="{FF2B5EF4-FFF2-40B4-BE49-F238E27FC236}">
                  <a16:creationId xmlns:a16="http://schemas.microsoft.com/office/drawing/2014/main" id="{EDCFCA1E-61F5-864D-AB39-8753BF70B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Line 51">
              <a:extLst>
                <a:ext uri="{FF2B5EF4-FFF2-40B4-BE49-F238E27FC236}">
                  <a16:creationId xmlns:a16="http://schemas.microsoft.com/office/drawing/2014/main" id="{542A3151-7D6E-734F-A4BF-056A4B0EE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" name="Line 52">
              <a:extLst>
                <a:ext uri="{FF2B5EF4-FFF2-40B4-BE49-F238E27FC236}">
                  <a16:creationId xmlns:a16="http://schemas.microsoft.com/office/drawing/2014/main" id="{FFA3B647-320D-BD4B-A9F5-FBB2A9A87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" name="Line 53">
              <a:extLst>
                <a:ext uri="{FF2B5EF4-FFF2-40B4-BE49-F238E27FC236}">
                  <a16:creationId xmlns:a16="http://schemas.microsoft.com/office/drawing/2014/main" id="{096F8ACD-9243-084C-934C-28DA7F6E0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" name="Line 54">
              <a:extLst>
                <a:ext uri="{FF2B5EF4-FFF2-40B4-BE49-F238E27FC236}">
                  <a16:creationId xmlns:a16="http://schemas.microsoft.com/office/drawing/2014/main" id="{0904200B-A6D4-C042-AF01-EB72350B4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55">
              <a:extLst>
                <a:ext uri="{FF2B5EF4-FFF2-40B4-BE49-F238E27FC236}">
                  <a16:creationId xmlns:a16="http://schemas.microsoft.com/office/drawing/2014/main" id="{74DE3138-191F-8544-86F8-97FEE8AF8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9509C322-DFCD-4A4E-B557-314EEB912A19}"/>
              </a:ext>
            </a:extLst>
          </p:cNvPr>
          <p:cNvSpPr txBox="1"/>
          <p:nvPr/>
        </p:nvSpPr>
        <p:spPr>
          <a:xfrm>
            <a:off x="1748688" y="30582"/>
            <a:ext cx="158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Garden Cluster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C360283D-98A5-9246-AFCC-7A937475DA12}"/>
              </a:ext>
            </a:extLst>
          </p:cNvPr>
          <p:cNvSpPr txBox="1"/>
          <p:nvPr/>
        </p:nvSpPr>
        <p:spPr>
          <a:xfrm>
            <a:off x="5828867" y="58462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Seed Cluster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94F64201-BC35-4B4B-8BFC-65D7CE2525A5}"/>
              </a:ext>
            </a:extLst>
          </p:cNvPr>
          <p:cNvSpPr txBox="1"/>
          <p:nvPr/>
        </p:nvSpPr>
        <p:spPr>
          <a:xfrm>
            <a:off x="9235715" y="50224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Shoot Cluster</a:t>
            </a:r>
          </a:p>
        </p:txBody>
      </p:sp>
    </p:spTree>
    <p:extLst>
      <p:ext uri="{BB962C8B-B14F-4D97-AF65-F5344CB8AC3E}">
        <p14:creationId xmlns:p14="http://schemas.microsoft.com/office/powerpoint/2010/main" val="3656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Macintosh PowerPoint</Application>
  <PresentationFormat>Widescreen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Lerenc, Vedran</dc:creator>
  <cp:lastModifiedBy>Lerenc, Vedran</cp:lastModifiedBy>
  <cp:revision>1</cp:revision>
  <dcterms:created xsi:type="dcterms:W3CDTF">2022-03-17T13:42:07Z</dcterms:created>
  <dcterms:modified xsi:type="dcterms:W3CDTF">2022-03-17T13:42:54Z</dcterms:modified>
</cp:coreProperties>
</file>