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350E-E09A-4380-9E4D-0252C6A104E5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76E-9536-45E8-88A9-497D20DA6A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7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350E-E09A-4380-9E4D-0252C6A104E5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76E-9536-45E8-88A9-497D20DA6A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9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350E-E09A-4380-9E4D-0252C6A104E5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76E-9536-45E8-88A9-497D20DA6A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23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350E-E09A-4380-9E4D-0252C6A104E5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76E-9536-45E8-88A9-497D20DA6A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43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350E-E09A-4380-9E4D-0252C6A104E5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76E-9536-45E8-88A9-497D20DA6A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74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350E-E09A-4380-9E4D-0252C6A104E5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76E-9536-45E8-88A9-497D20DA6A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89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350E-E09A-4380-9E4D-0252C6A104E5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76E-9536-45E8-88A9-497D20DA6A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1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350E-E09A-4380-9E4D-0252C6A104E5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76E-9536-45E8-88A9-497D20DA6A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8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350E-E09A-4380-9E4D-0252C6A104E5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76E-9536-45E8-88A9-497D20DA6A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13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350E-E09A-4380-9E4D-0252C6A104E5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76E-9536-45E8-88A9-497D20DA6A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93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350E-E09A-4380-9E4D-0252C6A104E5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76E-9536-45E8-88A9-497D20DA6A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6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350E-E09A-4380-9E4D-0252C6A104E5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F76E-9536-45E8-88A9-497D20DA6A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49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612685" y="3595818"/>
            <a:ext cx="2430160" cy="2397216"/>
            <a:chOff x="2314831" y="1062680"/>
            <a:chExt cx="2430160" cy="2397216"/>
          </a:xfrm>
        </p:grpSpPr>
        <p:sp>
          <p:nvSpPr>
            <p:cNvPr id="4" name="正方形/長方形 3"/>
            <p:cNvSpPr/>
            <p:nvPr/>
          </p:nvSpPr>
          <p:spPr>
            <a:xfrm>
              <a:off x="2314832" y="1062681"/>
              <a:ext cx="486033" cy="4860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314831" y="1548714"/>
              <a:ext cx="486033" cy="4860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314831" y="2018272"/>
              <a:ext cx="486033" cy="4860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314831" y="2504305"/>
              <a:ext cx="486033" cy="48603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314831" y="2973863"/>
              <a:ext cx="486033" cy="48603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800865" y="1062681"/>
              <a:ext cx="486033" cy="48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00864" y="1548714"/>
              <a:ext cx="486033" cy="48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800864" y="2018272"/>
              <a:ext cx="486033" cy="48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800864" y="2504305"/>
              <a:ext cx="486033" cy="48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800864" y="2973863"/>
              <a:ext cx="486033" cy="48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286898" y="1062681"/>
              <a:ext cx="486033" cy="48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3286897" y="1548714"/>
              <a:ext cx="486033" cy="48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286897" y="2018272"/>
              <a:ext cx="486033" cy="48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286897" y="2504305"/>
              <a:ext cx="486033" cy="48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286897" y="2973863"/>
              <a:ext cx="486033" cy="48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772929" y="1062681"/>
              <a:ext cx="486033" cy="48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772928" y="1548714"/>
              <a:ext cx="486033" cy="48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772928" y="2018272"/>
              <a:ext cx="486033" cy="48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3772928" y="2504305"/>
              <a:ext cx="486033" cy="48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3772928" y="2973863"/>
              <a:ext cx="486033" cy="48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4258958" y="1062680"/>
              <a:ext cx="486033" cy="48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258957" y="1548713"/>
              <a:ext cx="486033" cy="48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4258957" y="2018271"/>
              <a:ext cx="486033" cy="48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258957" y="2504304"/>
              <a:ext cx="486033" cy="48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258957" y="2973862"/>
              <a:ext cx="486033" cy="48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6" name="グループ化 85"/>
          <p:cNvGrpSpPr/>
          <p:nvPr/>
        </p:nvGrpSpPr>
        <p:grpSpPr>
          <a:xfrm rot="5400000">
            <a:off x="629170" y="844408"/>
            <a:ext cx="2430133" cy="2397215"/>
            <a:chOff x="5671743" y="1927653"/>
            <a:chExt cx="2430133" cy="2397215"/>
          </a:xfrm>
        </p:grpSpPr>
        <p:grpSp>
          <p:nvGrpSpPr>
            <p:cNvPr id="61" name="グループ化 60"/>
            <p:cNvGrpSpPr/>
            <p:nvPr/>
          </p:nvGrpSpPr>
          <p:grpSpPr>
            <a:xfrm>
              <a:off x="5671743" y="1927653"/>
              <a:ext cx="486034" cy="2397215"/>
              <a:chOff x="5671743" y="1927653"/>
              <a:chExt cx="486034" cy="2397215"/>
            </a:xfrm>
          </p:grpSpPr>
          <p:sp>
            <p:nvSpPr>
              <p:cNvPr id="36" name="正方形/長方形 35"/>
              <p:cNvSpPr/>
              <p:nvPr/>
            </p:nvSpPr>
            <p:spPr>
              <a:xfrm>
                <a:off x="5671744" y="1927653"/>
                <a:ext cx="486033" cy="4860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671743" y="2413686"/>
                <a:ext cx="486033" cy="4860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5671743" y="2883244"/>
                <a:ext cx="486033" cy="4860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5671743" y="3369277"/>
                <a:ext cx="486033" cy="48603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5671743" y="3838835"/>
                <a:ext cx="486033" cy="48603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2" name="グループ化 61"/>
            <p:cNvGrpSpPr/>
            <p:nvPr/>
          </p:nvGrpSpPr>
          <p:grpSpPr>
            <a:xfrm>
              <a:off x="6157771" y="1927653"/>
              <a:ext cx="486034" cy="2397215"/>
              <a:chOff x="5671743" y="1927653"/>
              <a:chExt cx="486034" cy="2397215"/>
            </a:xfrm>
          </p:grpSpPr>
          <p:sp>
            <p:nvSpPr>
              <p:cNvPr id="63" name="正方形/長方形 62"/>
              <p:cNvSpPr/>
              <p:nvPr/>
            </p:nvSpPr>
            <p:spPr>
              <a:xfrm>
                <a:off x="5671744" y="1927653"/>
                <a:ext cx="486033" cy="4860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正方形/長方形 63"/>
              <p:cNvSpPr/>
              <p:nvPr/>
            </p:nvSpPr>
            <p:spPr>
              <a:xfrm>
                <a:off x="5671743" y="2413686"/>
                <a:ext cx="486033" cy="4860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5671743" y="2883244"/>
                <a:ext cx="486033" cy="4860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正方形/長方形 65"/>
              <p:cNvSpPr/>
              <p:nvPr/>
            </p:nvSpPr>
            <p:spPr>
              <a:xfrm>
                <a:off x="5671743" y="3369277"/>
                <a:ext cx="486033" cy="48603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>
                <a:off x="5671743" y="3838835"/>
                <a:ext cx="486033" cy="48603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8" name="グループ化 67"/>
            <p:cNvGrpSpPr/>
            <p:nvPr/>
          </p:nvGrpSpPr>
          <p:grpSpPr>
            <a:xfrm>
              <a:off x="6643797" y="1927653"/>
              <a:ext cx="486034" cy="2397215"/>
              <a:chOff x="5671743" y="1927653"/>
              <a:chExt cx="486034" cy="2397215"/>
            </a:xfrm>
          </p:grpSpPr>
          <p:sp>
            <p:nvSpPr>
              <p:cNvPr id="69" name="正方形/長方形 68"/>
              <p:cNvSpPr/>
              <p:nvPr/>
            </p:nvSpPr>
            <p:spPr>
              <a:xfrm>
                <a:off x="5671744" y="1927653"/>
                <a:ext cx="486033" cy="4860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5671743" y="2413686"/>
                <a:ext cx="486033" cy="4860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5671743" y="2883244"/>
                <a:ext cx="486033" cy="4860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正方形/長方形 71"/>
              <p:cNvSpPr/>
              <p:nvPr/>
            </p:nvSpPr>
            <p:spPr>
              <a:xfrm>
                <a:off x="5671743" y="3369277"/>
                <a:ext cx="486033" cy="48603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正方形/長方形 72"/>
              <p:cNvSpPr/>
              <p:nvPr/>
            </p:nvSpPr>
            <p:spPr>
              <a:xfrm>
                <a:off x="5671743" y="3838835"/>
                <a:ext cx="486033" cy="48603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/>
          </p:nvGrpSpPr>
          <p:grpSpPr>
            <a:xfrm>
              <a:off x="7129824" y="1927653"/>
              <a:ext cx="486034" cy="2397215"/>
              <a:chOff x="5671743" y="1927653"/>
              <a:chExt cx="486034" cy="2397215"/>
            </a:xfrm>
          </p:grpSpPr>
          <p:sp>
            <p:nvSpPr>
              <p:cNvPr id="75" name="正方形/長方形 74"/>
              <p:cNvSpPr/>
              <p:nvPr/>
            </p:nvSpPr>
            <p:spPr>
              <a:xfrm>
                <a:off x="5671744" y="1927653"/>
                <a:ext cx="486033" cy="4860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正方形/長方形 75"/>
              <p:cNvSpPr/>
              <p:nvPr/>
            </p:nvSpPr>
            <p:spPr>
              <a:xfrm>
                <a:off x="5671743" y="2413686"/>
                <a:ext cx="486033" cy="4860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正方形/長方形 76"/>
              <p:cNvSpPr/>
              <p:nvPr/>
            </p:nvSpPr>
            <p:spPr>
              <a:xfrm>
                <a:off x="5671743" y="2883244"/>
                <a:ext cx="486033" cy="4860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正方形/長方形 77"/>
              <p:cNvSpPr/>
              <p:nvPr/>
            </p:nvSpPr>
            <p:spPr>
              <a:xfrm>
                <a:off x="5671743" y="3369277"/>
                <a:ext cx="486033" cy="48603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>
                <a:off x="5671743" y="3838835"/>
                <a:ext cx="486033" cy="48603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/>
          </p:nvGrpSpPr>
          <p:grpSpPr>
            <a:xfrm>
              <a:off x="7615842" y="1927653"/>
              <a:ext cx="486034" cy="2397215"/>
              <a:chOff x="5671743" y="1927653"/>
              <a:chExt cx="486034" cy="2397215"/>
            </a:xfrm>
          </p:grpSpPr>
          <p:sp>
            <p:nvSpPr>
              <p:cNvPr id="81" name="正方形/長方形 80"/>
              <p:cNvSpPr/>
              <p:nvPr/>
            </p:nvSpPr>
            <p:spPr>
              <a:xfrm>
                <a:off x="5671744" y="1927653"/>
                <a:ext cx="486033" cy="4860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正方形/長方形 81"/>
              <p:cNvSpPr/>
              <p:nvPr/>
            </p:nvSpPr>
            <p:spPr>
              <a:xfrm>
                <a:off x="5671743" y="2413686"/>
                <a:ext cx="486033" cy="4860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正方形/長方形 82"/>
              <p:cNvSpPr/>
              <p:nvPr/>
            </p:nvSpPr>
            <p:spPr>
              <a:xfrm>
                <a:off x="5671743" y="2883244"/>
                <a:ext cx="486033" cy="4860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/>
              <p:cNvSpPr/>
              <p:nvPr/>
            </p:nvSpPr>
            <p:spPr>
              <a:xfrm>
                <a:off x="5671743" y="3369277"/>
                <a:ext cx="486033" cy="48603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正方形/長方形 84"/>
              <p:cNvSpPr/>
              <p:nvPr/>
            </p:nvSpPr>
            <p:spPr>
              <a:xfrm>
                <a:off x="5671743" y="3838835"/>
                <a:ext cx="486033" cy="48603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24" name="テキスト ボックス 123"/>
          <p:cNvSpPr txBox="1"/>
          <p:nvPr/>
        </p:nvSpPr>
        <p:spPr>
          <a:xfrm>
            <a:off x="8853580" y="167368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Fragment </a:t>
            </a:r>
            <a:r>
              <a:rPr kumimoji="1" lang="en-US" altLang="ja-JP" dirty="0" err="1" smtClean="0"/>
              <a:t>Shader</a:t>
            </a:r>
            <a:endParaRPr kumimoji="1" lang="ja-JP" altLang="en-US" dirty="0"/>
          </a:p>
        </p:txBody>
      </p:sp>
      <p:grpSp>
        <p:nvGrpSpPr>
          <p:cNvPr id="127" name="グループ化 126"/>
          <p:cNvGrpSpPr/>
          <p:nvPr/>
        </p:nvGrpSpPr>
        <p:grpSpPr>
          <a:xfrm>
            <a:off x="4538691" y="1051818"/>
            <a:ext cx="2981415" cy="2984136"/>
            <a:chOff x="4538691" y="1051818"/>
            <a:chExt cx="2981415" cy="2984136"/>
          </a:xfrm>
        </p:grpSpPr>
        <p:grpSp>
          <p:nvGrpSpPr>
            <p:cNvPr id="123" name="グループ化 122"/>
            <p:cNvGrpSpPr/>
            <p:nvPr/>
          </p:nvGrpSpPr>
          <p:grpSpPr>
            <a:xfrm>
              <a:off x="4958136" y="1449274"/>
              <a:ext cx="2561970" cy="2586680"/>
              <a:chOff x="5778836" y="1589903"/>
              <a:chExt cx="2561970" cy="2586680"/>
            </a:xfrm>
          </p:grpSpPr>
          <p:sp>
            <p:nvSpPr>
              <p:cNvPr id="113" name="正方形/長方形 112"/>
              <p:cNvSpPr/>
              <p:nvPr/>
            </p:nvSpPr>
            <p:spPr>
              <a:xfrm rot="5400000">
                <a:off x="7854773" y="1746452"/>
                <a:ext cx="486033" cy="4860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正方形/長方形 113"/>
              <p:cNvSpPr/>
              <p:nvPr/>
            </p:nvSpPr>
            <p:spPr>
              <a:xfrm rot="5400000">
                <a:off x="7368740" y="1746451"/>
                <a:ext cx="486033" cy="4860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正方形/長方形 114"/>
              <p:cNvSpPr/>
              <p:nvPr/>
            </p:nvSpPr>
            <p:spPr>
              <a:xfrm rot="5400000">
                <a:off x="6899182" y="1746451"/>
                <a:ext cx="486033" cy="4860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正方形/長方形 115"/>
              <p:cNvSpPr/>
              <p:nvPr/>
            </p:nvSpPr>
            <p:spPr>
              <a:xfrm rot="5400000">
                <a:off x="6413149" y="1746451"/>
                <a:ext cx="486033" cy="4860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正方形/長方形 116"/>
              <p:cNvSpPr/>
              <p:nvPr/>
            </p:nvSpPr>
            <p:spPr>
              <a:xfrm rot="5400000">
                <a:off x="5943591" y="1746447"/>
                <a:ext cx="486033" cy="48603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正方形/長方形 108"/>
              <p:cNvSpPr/>
              <p:nvPr/>
            </p:nvSpPr>
            <p:spPr>
              <a:xfrm rot="5400000">
                <a:off x="7368740" y="2232479"/>
                <a:ext cx="486033" cy="4860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正方形/長方形 109"/>
              <p:cNvSpPr/>
              <p:nvPr/>
            </p:nvSpPr>
            <p:spPr>
              <a:xfrm rot="5400000">
                <a:off x="6899182" y="2232479"/>
                <a:ext cx="486033" cy="4860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正方形/長方形 111"/>
              <p:cNvSpPr/>
              <p:nvPr/>
            </p:nvSpPr>
            <p:spPr>
              <a:xfrm rot="5400000">
                <a:off x="5943591" y="2232475"/>
                <a:ext cx="486033" cy="48603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正方形/長方形 104"/>
              <p:cNvSpPr/>
              <p:nvPr/>
            </p:nvSpPr>
            <p:spPr>
              <a:xfrm rot="5400000">
                <a:off x="6899182" y="2718505"/>
                <a:ext cx="486033" cy="4860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正方形/長方形 105"/>
              <p:cNvSpPr/>
              <p:nvPr/>
            </p:nvSpPr>
            <p:spPr>
              <a:xfrm rot="5400000">
                <a:off x="6413149" y="2718505"/>
                <a:ext cx="486033" cy="4860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正方形/長方形 106"/>
              <p:cNvSpPr/>
              <p:nvPr/>
            </p:nvSpPr>
            <p:spPr>
              <a:xfrm rot="5400000">
                <a:off x="5943591" y="2718501"/>
                <a:ext cx="486033" cy="48603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正方形/長方形 100"/>
              <p:cNvSpPr/>
              <p:nvPr/>
            </p:nvSpPr>
            <p:spPr>
              <a:xfrm rot="5400000">
                <a:off x="6413149" y="3204532"/>
                <a:ext cx="486033" cy="4860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正方形/長方形 101"/>
              <p:cNvSpPr/>
              <p:nvPr/>
            </p:nvSpPr>
            <p:spPr>
              <a:xfrm rot="5400000">
                <a:off x="5943591" y="3204527"/>
                <a:ext cx="486033" cy="48603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正方形/長方形 96"/>
              <p:cNvSpPr/>
              <p:nvPr/>
            </p:nvSpPr>
            <p:spPr>
              <a:xfrm rot="5400000">
                <a:off x="5943590" y="3690550"/>
                <a:ext cx="486033" cy="48603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9" name="直線矢印コネクタ 118"/>
              <p:cNvCxnSpPr/>
              <p:nvPr/>
            </p:nvCxnSpPr>
            <p:spPr>
              <a:xfrm>
                <a:off x="5943590" y="1589903"/>
                <a:ext cx="23972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矢印コネクタ 120"/>
              <p:cNvCxnSpPr/>
              <p:nvPr/>
            </p:nvCxnSpPr>
            <p:spPr>
              <a:xfrm rot="5400000" flipV="1">
                <a:off x="4580228" y="2977964"/>
                <a:ext cx="23972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正方形/長方形 110"/>
              <p:cNvSpPr/>
              <p:nvPr/>
            </p:nvSpPr>
            <p:spPr>
              <a:xfrm rot="5400000">
                <a:off x="6413149" y="2232479"/>
                <a:ext cx="486033" cy="4860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5" name="テキスト ボックス 124"/>
            <p:cNvSpPr txBox="1"/>
            <p:nvPr/>
          </p:nvSpPr>
          <p:spPr>
            <a:xfrm>
              <a:off x="5365906" y="1051818"/>
              <a:ext cx="1252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 smtClean="0">
                  <a:latin typeface="源暎ゴシックN Bold" panose="020B0800000000000000" pitchFamily="34" charset="-128"/>
                  <a:ea typeface="源暎ゴシックN Bold" panose="020B0800000000000000" pitchFamily="34" charset="-128"/>
                </a:rPr>
                <a:t>Screen.X</a:t>
              </a:r>
              <a:endParaRPr kumimoji="1" lang="ja-JP" altLang="en-US" dirty="0">
                <a:latin typeface="源暎ゴシックN Bold" panose="020B0800000000000000" pitchFamily="34" charset="-128"/>
                <a:ea typeface="源暎ゴシックN Bold" panose="020B0800000000000000" pitchFamily="34" charset="-128"/>
              </a:endParaRPr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 rot="16200000">
              <a:off x="4116588" y="2633597"/>
              <a:ext cx="1213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 smtClean="0">
                  <a:latin typeface="源暎ゴシックN Bold" panose="020B0800000000000000" pitchFamily="34" charset="-128"/>
                  <a:ea typeface="源暎ゴシックN Bold" panose="020B0800000000000000" pitchFamily="34" charset="-128"/>
                </a:rPr>
                <a:t>Screen.Y</a:t>
              </a:r>
              <a:endParaRPr kumimoji="1" lang="ja-JP" altLang="en-US" dirty="0">
                <a:latin typeface="源暎ゴシックN Bold" panose="020B0800000000000000" pitchFamily="34" charset="-128"/>
                <a:ea typeface="源暎ゴシックN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13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 rot="5400000">
            <a:off x="4984936" y="1465852"/>
            <a:ext cx="847453" cy="8474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 rot="5400000">
            <a:off x="4137483" y="1465850"/>
            <a:ext cx="847453" cy="8474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 rot="5400000">
            <a:off x="3318755" y="1465850"/>
            <a:ext cx="847453" cy="84745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 rot="5400000">
            <a:off x="2471302" y="1465850"/>
            <a:ext cx="847453" cy="847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1652575" y="1465843"/>
            <a:ext cx="847453" cy="8474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4137483" y="2313295"/>
            <a:ext cx="847453" cy="8474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3318755" y="2313295"/>
            <a:ext cx="847453" cy="84745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5400000">
            <a:off x="1652575" y="2313288"/>
            <a:ext cx="847453" cy="8474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5400000">
            <a:off x="3318755" y="3160736"/>
            <a:ext cx="847453" cy="84745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2471302" y="3160736"/>
            <a:ext cx="847453" cy="847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1652575" y="3160729"/>
            <a:ext cx="847453" cy="8474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 rot="5400000">
            <a:off x="2471302" y="4008179"/>
            <a:ext cx="847453" cy="847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 rot="5400000">
            <a:off x="1652575" y="4008170"/>
            <a:ext cx="847453" cy="8474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1652573" y="4855606"/>
            <a:ext cx="847453" cy="8474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1652573" y="1192891"/>
            <a:ext cx="41798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rot="5400000" flipV="1">
            <a:off x="-724602" y="3613132"/>
            <a:ext cx="41798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2471302" y="2313295"/>
            <a:ext cx="847453" cy="84745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spc="-150" dirty="0" smtClean="0">
                <a:solidFill>
                  <a:schemeClr val="tx1"/>
                </a:solidFill>
                <a:latin typeface="源暎ゴシックN Heavy" panose="020B0A00000000000000" pitchFamily="34" charset="-128"/>
                <a:ea typeface="源暎ゴシックN Heavy" panose="020B0A00000000000000" pitchFamily="34" charset="-128"/>
                <a:cs typeface="Segoe WP" panose="020B0802040204020203" pitchFamily="34" charset="0"/>
              </a:rPr>
              <a:t>1</a:t>
            </a:r>
            <a:r>
              <a:rPr kumimoji="1" lang="en-US" altLang="ja-JP" sz="1600" b="1" dirty="0" smtClean="0">
                <a:solidFill>
                  <a:schemeClr val="tx1"/>
                </a:solidFill>
                <a:latin typeface="源暎ゴシックN Heavy" panose="020B0A00000000000000" pitchFamily="34" charset="-128"/>
                <a:ea typeface="源暎ゴシックN Heavy" panose="020B0A00000000000000" pitchFamily="34" charset="-128"/>
                <a:cs typeface="Segoe WP" panose="020B0802040204020203" pitchFamily="34" charset="0"/>
              </a:rPr>
              <a:t>PX</a:t>
            </a:r>
            <a:endParaRPr kumimoji="1" lang="ja-JP" altLang="en-US" sz="1600" b="1" dirty="0">
              <a:solidFill>
                <a:schemeClr val="tx1"/>
              </a:solidFill>
              <a:latin typeface="源暎ゴシックN Heavy" panose="020B0A00000000000000" pitchFamily="34" charset="-128"/>
              <a:ea typeface="源暎ゴシックN Heavy" panose="020B0A00000000000000" pitchFamily="34" charset="-128"/>
              <a:cs typeface="Segoe WP" panose="020B0802040204020203" pitchFamily="34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702837" y="588683"/>
            <a:ext cx="2079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latin typeface="源暎ゴシックN Bold" panose="020B0800000000000000" pitchFamily="34" charset="-128"/>
                <a:ea typeface="源暎ゴシックN Bold" panose="020B0800000000000000" pitchFamily="34" charset="-128"/>
              </a:rPr>
              <a:t>Screen.X</a:t>
            </a:r>
            <a:endParaRPr kumimoji="1" lang="ja-JP" altLang="en-US" sz="3200" dirty="0">
              <a:latin typeface="源暎ゴシックN Bold" panose="020B0800000000000000" pitchFamily="34" charset="-128"/>
              <a:ea typeface="源暎ゴシックN Bold" panose="020B0800000000000000" pitchFamily="34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 rot="16200000">
            <a:off x="31635" y="3292068"/>
            <a:ext cx="2010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latin typeface="源暎ゴシックN Bold" panose="020B0800000000000000" pitchFamily="34" charset="-128"/>
                <a:ea typeface="源暎ゴシックN Bold" panose="020B0800000000000000" pitchFamily="34" charset="-128"/>
              </a:rPr>
              <a:t>Screen.Y</a:t>
            </a:r>
            <a:endParaRPr kumimoji="1" lang="ja-JP" altLang="en-US" sz="3200" dirty="0">
              <a:latin typeface="源暎ゴシックN Bold" panose="020B0800000000000000" pitchFamily="34" charset="-128"/>
              <a:ea typeface="源暎ゴシックN Bold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373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/>
          <p:cNvGrpSpPr/>
          <p:nvPr/>
        </p:nvGrpSpPr>
        <p:grpSpPr>
          <a:xfrm>
            <a:off x="843103" y="735042"/>
            <a:ext cx="8375038" cy="4968017"/>
            <a:chOff x="843103" y="735042"/>
            <a:chExt cx="8375038" cy="4968017"/>
          </a:xfrm>
        </p:grpSpPr>
        <p:sp>
          <p:nvSpPr>
            <p:cNvPr id="6" name="正方形/長方形 5"/>
            <p:cNvSpPr/>
            <p:nvPr/>
          </p:nvSpPr>
          <p:spPr>
            <a:xfrm rot="5400000">
              <a:off x="4984936" y="1465852"/>
              <a:ext cx="847453" cy="847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 rot="5400000">
              <a:off x="4137483" y="1465850"/>
              <a:ext cx="847453" cy="847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 rot="5400000">
              <a:off x="3318755" y="1465850"/>
              <a:ext cx="847453" cy="847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 rot="5400000">
              <a:off x="2471302" y="1465850"/>
              <a:ext cx="847453" cy="847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 rot="5400000">
              <a:off x="1652575" y="1465843"/>
              <a:ext cx="847453" cy="847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 rot="5400000">
              <a:off x="4137483" y="2313295"/>
              <a:ext cx="847453" cy="847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 rot="5400000">
              <a:off x="3318755" y="2313295"/>
              <a:ext cx="847453" cy="847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 rot="5400000">
              <a:off x="1652575" y="2313288"/>
              <a:ext cx="847453" cy="847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 rot="5400000">
              <a:off x="3318755" y="3160736"/>
              <a:ext cx="847453" cy="847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 rot="5400000">
              <a:off x="2471302" y="3160736"/>
              <a:ext cx="847453" cy="847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 rot="5400000">
              <a:off x="1652575" y="3160729"/>
              <a:ext cx="847453" cy="847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 rot="5400000">
              <a:off x="2471302" y="4008179"/>
              <a:ext cx="847453" cy="847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 rot="5400000">
              <a:off x="1652575" y="4008170"/>
              <a:ext cx="847453" cy="847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 rot="5400000">
              <a:off x="1652573" y="4855606"/>
              <a:ext cx="847453" cy="847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>
              <a:off x="1652573" y="1192891"/>
              <a:ext cx="41798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 rot="5400000" flipV="1">
              <a:off x="-724602" y="3613132"/>
              <a:ext cx="41798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/>
            <p:cNvSpPr/>
            <p:nvPr/>
          </p:nvSpPr>
          <p:spPr>
            <a:xfrm>
              <a:off x="2471302" y="2313295"/>
              <a:ext cx="847453" cy="8474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2400" b="1" spc="-150" dirty="0" smtClean="0">
                  <a:solidFill>
                    <a:schemeClr val="tx1"/>
                  </a:solidFill>
                  <a:latin typeface="Segoe WP" panose="020B0802040204020203" pitchFamily="34" charset="0"/>
                  <a:ea typeface="源暎ゴシックN Heavy" panose="020B0A00000000000000" pitchFamily="34" charset="-128"/>
                  <a:cs typeface="Segoe WP" panose="020B0802040204020203" pitchFamily="34" charset="0"/>
                </a:rPr>
                <a:t>1</a:t>
              </a:r>
              <a:r>
                <a:rPr kumimoji="1" lang="en-US" altLang="ja-JP" sz="1600" b="1" spc="-150" dirty="0" smtClean="0">
                  <a:solidFill>
                    <a:schemeClr val="tx1"/>
                  </a:solidFill>
                  <a:latin typeface="Segoe WP" panose="020B0802040204020203" pitchFamily="34" charset="0"/>
                  <a:ea typeface="源暎ゴシックN Heavy" panose="020B0A00000000000000" pitchFamily="34" charset="-128"/>
                  <a:cs typeface="Segoe WP" panose="020B0802040204020203" pitchFamily="34" charset="0"/>
                </a:rPr>
                <a:t> </a:t>
              </a:r>
              <a:r>
                <a:rPr kumimoji="1" lang="en-US" altLang="ja-JP" sz="1600" b="1" dirty="0" smtClean="0">
                  <a:solidFill>
                    <a:schemeClr val="tx1"/>
                  </a:solidFill>
                  <a:latin typeface="Segoe WP" panose="020B0802040204020203" pitchFamily="34" charset="0"/>
                  <a:ea typeface="源暎ゴシックN Heavy" panose="020B0A00000000000000" pitchFamily="34" charset="-128"/>
                  <a:cs typeface="Segoe WP" panose="020B0802040204020203" pitchFamily="34" charset="0"/>
                </a:rPr>
                <a:t>PX</a:t>
              </a:r>
            </a:p>
            <a:p>
              <a:pPr algn="ctr"/>
              <a:r>
                <a:rPr lang="en-US" altLang="ja-JP" sz="1600" b="1" dirty="0" smtClean="0">
                  <a:solidFill>
                    <a:schemeClr val="tx1"/>
                  </a:solidFill>
                  <a:latin typeface="Segoe WP" panose="020B0802040204020203" pitchFamily="34" charset="0"/>
                  <a:ea typeface="源暎ゴシックN Heavy" panose="020B0A00000000000000" pitchFamily="34" charset="-128"/>
                  <a:cs typeface="Segoe WP" panose="020B0802040204020203" pitchFamily="34" charset="0"/>
                </a:rPr>
                <a:t>(ARGB)</a:t>
              </a:r>
              <a:endParaRPr kumimoji="1" lang="ja-JP" altLang="en-US" sz="1600" b="1" dirty="0">
                <a:solidFill>
                  <a:schemeClr val="tx1"/>
                </a:solidFill>
                <a:latin typeface="Segoe WP" panose="020B0802040204020203" pitchFamily="34" charset="0"/>
                <a:ea typeface="源暎ゴシックN Heavy" panose="020B0A00000000000000" pitchFamily="34" charset="-128"/>
                <a:cs typeface="Segoe WP" panose="020B0802040204020203" pitchFamily="34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005947" y="735042"/>
              <a:ext cx="8931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latin typeface="小塚ゴシック Pro M" panose="020B0700000000000000" pitchFamily="34" charset="-128"/>
                  <a:ea typeface="小塚ゴシック Pro M" panose="020B0700000000000000" pitchFamily="34" charset="-128"/>
                </a:rPr>
                <a:t>Width</a:t>
              </a:r>
              <a:endParaRPr kumimoji="1" lang="ja-JP" altLang="en-US" sz="2000" dirty="0">
                <a:latin typeface="小塚ゴシック Pro M" panose="020B0700000000000000" pitchFamily="34" charset="-128"/>
                <a:ea typeface="小塚ゴシック Pro M" panose="020B0700000000000000" pitchFamily="34" charset="-128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 rot="16200000">
              <a:off x="556486" y="3413077"/>
              <a:ext cx="9733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latin typeface="小塚ゴシック Pro M" panose="020B0700000000000000" pitchFamily="34" charset="-128"/>
                  <a:ea typeface="小塚ゴシック Pro M" panose="020B0700000000000000" pitchFamily="34" charset="-128"/>
                </a:rPr>
                <a:t>Height</a:t>
              </a:r>
              <a:endParaRPr kumimoji="1" lang="ja-JP" altLang="en-US" sz="2000" dirty="0">
                <a:latin typeface="小塚ゴシック Pro M" panose="020B0700000000000000" pitchFamily="34" charset="-128"/>
                <a:ea typeface="小塚ゴシック Pro M" panose="020B0700000000000000" pitchFamily="34" charset="-128"/>
              </a:endParaRPr>
            </a:p>
          </p:txBody>
        </p:sp>
        <p:sp>
          <p:nvSpPr>
            <p:cNvPr id="2" name="テキスト ボックス 1"/>
            <p:cNvSpPr txBox="1"/>
            <p:nvPr/>
          </p:nvSpPr>
          <p:spPr>
            <a:xfrm>
              <a:off x="3550508" y="4225712"/>
              <a:ext cx="566763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>
                  <a:latin typeface="Inconsolata" panose="020B0609030003000000" pitchFamily="49" charset="0"/>
                </a:rPr>
                <a:t>fixed4 frag(v2f_img input) : </a:t>
              </a:r>
              <a:r>
                <a:rPr lang="en-US" altLang="ja-JP" b="1" dirty="0" err="1">
                  <a:latin typeface="Inconsolata" panose="020B0609030003000000" pitchFamily="49" charset="0"/>
                </a:rPr>
                <a:t>SV_Target</a:t>
              </a:r>
              <a:endParaRPr lang="en-US" altLang="ja-JP" b="1" dirty="0">
                <a:latin typeface="Inconsolata" panose="020B0609030003000000" pitchFamily="49" charset="0"/>
              </a:endParaRPr>
            </a:p>
            <a:p>
              <a:r>
                <a:rPr lang="en-US" altLang="ja-JP" b="1" dirty="0">
                  <a:latin typeface="Inconsolata" panose="020B0609030003000000" pitchFamily="49" charset="0"/>
                </a:rPr>
                <a:t>{</a:t>
              </a:r>
            </a:p>
            <a:p>
              <a:pPr lvl="1"/>
              <a:r>
                <a:rPr lang="en-US" altLang="ja-JP" b="1" dirty="0">
                  <a:latin typeface="Inconsolata" panose="020B0609030003000000" pitchFamily="49" charset="0"/>
                </a:rPr>
                <a:t>float4 color = tex2D(_</a:t>
              </a:r>
              <a:r>
                <a:rPr lang="en-US" altLang="ja-JP" b="1" dirty="0" err="1">
                  <a:latin typeface="Inconsolata" panose="020B0609030003000000" pitchFamily="49" charset="0"/>
                </a:rPr>
                <a:t>MainTex</a:t>
              </a:r>
              <a:r>
                <a:rPr lang="en-US" altLang="ja-JP" b="1" dirty="0">
                  <a:latin typeface="Inconsolata" panose="020B0609030003000000" pitchFamily="49" charset="0"/>
                </a:rPr>
                <a:t>, </a:t>
              </a:r>
              <a:r>
                <a:rPr lang="en-US" altLang="ja-JP" b="1" dirty="0" err="1">
                  <a:latin typeface="Inconsolata" panose="020B0609030003000000" pitchFamily="49" charset="0"/>
                </a:rPr>
                <a:t>input.uv</a:t>
              </a:r>
              <a:r>
                <a:rPr lang="en-US" altLang="ja-JP" b="1" dirty="0">
                  <a:latin typeface="Inconsolata" panose="020B0609030003000000" pitchFamily="49" charset="0"/>
                </a:rPr>
                <a:t>);</a:t>
              </a:r>
            </a:p>
            <a:p>
              <a:pPr lvl="1"/>
              <a:r>
                <a:rPr lang="en-US" altLang="ja-JP" b="1" dirty="0" smtClean="0">
                  <a:latin typeface="Inconsolata" panose="020B0609030003000000" pitchFamily="49" charset="0"/>
                </a:rPr>
                <a:t>return </a:t>
              </a:r>
              <a:r>
                <a:rPr lang="en-US" altLang="ja-JP" b="1" dirty="0">
                  <a:latin typeface="Inconsolata" panose="020B0609030003000000" pitchFamily="49" charset="0"/>
                </a:rPr>
                <a:t>color;</a:t>
              </a:r>
            </a:p>
            <a:p>
              <a:r>
                <a:rPr lang="en-US" altLang="ja-JP" b="1" dirty="0" smtClean="0">
                  <a:latin typeface="Inconsolata" panose="020B0609030003000000" pitchFamily="49" charset="0"/>
                </a:rPr>
                <a:t>}</a:t>
              </a:r>
              <a:endParaRPr lang="en-US" altLang="ja-JP" b="1" dirty="0">
                <a:latin typeface="Inconsolata" panose="020B0609030003000000" pitchFamily="49" charset="0"/>
              </a:endParaRPr>
            </a:p>
          </p:txBody>
        </p:sp>
        <p:cxnSp>
          <p:nvCxnSpPr>
            <p:cNvPr id="4" name="カギ線コネクタ 3"/>
            <p:cNvCxnSpPr>
              <a:stCxn id="27" idx="3"/>
              <a:endCxn id="2" idx="0"/>
            </p:cNvCxnSpPr>
            <p:nvPr/>
          </p:nvCxnSpPr>
          <p:spPr>
            <a:xfrm>
              <a:off x="3484606" y="2723628"/>
              <a:ext cx="2899719" cy="1502084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/>
            <p:cNvSpPr/>
            <p:nvPr/>
          </p:nvSpPr>
          <p:spPr>
            <a:xfrm>
              <a:off x="3359422" y="2286546"/>
              <a:ext cx="125184" cy="874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837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889262" y="605054"/>
            <a:ext cx="10521043" cy="3919772"/>
            <a:chOff x="889262" y="605054"/>
            <a:chExt cx="10521043" cy="3919772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6282772" y="605054"/>
              <a:ext cx="5127533" cy="3443416"/>
              <a:chOff x="1103870" y="650789"/>
              <a:chExt cx="2809103" cy="1886465"/>
            </a:xfrm>
          </p:grpSpPr>
          <p:sp>
            <p:nvSpPr>
              <p:cNvPr id="17" name="正方形/長方形 16"/>
              <p:cNvSpPr/>
              <p:nvPr/>
            </p:nvSpPr>
            <p:spPr>
              <a:xfrm>
                <a:off x="1103870" y="650789"/>
                <a:ext cx="2809103" cy="1886465"/>
              </a:xfrm>
              <a:prstGeom prst="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1867929" y="953529"/>
                <a:ext cx="1280983" cy="12809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78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889262" y="605054"/>
              <a:ext cx="5127533" cy="3443416"/>
              <a:chOff x="1103870" y="650789"/>
              <a:chExt cx="2809103" cy="1886465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103870" y="650789"/>
                <a:ext cx="2809103" cy="18864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50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/>
              <p:cNvSpPr/>
              <p:nvPr/>
            </p:nvSpPr>
            <p:spPr>
              <a:xfrm>
                <a:off x="1867929" y="953529"/>
                <a:ext cx="1280983" cy="12809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11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50000"/>
                    </a:schemeClr>
                  </a:gs>
                  <a:gs pos="66000">
                    <a:schemeClr val="accent5">
                      <a:lumMod val="10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テキスト ボックス 19"/>
            <p:cNvSpPr txBox="1"/>
            <p:nvPr/>
          </p:nvSpPr>
          <p:spPr>
            <a:xfrm>
              <a:off x="2535886" y="4124716"/>
              <a:ext cx="15744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latin typeface="小塚ゴシック Pro M" panose="020B0700000000000000" pitchFamily="34" charset="-128"/>
                  <a:ea typeface="小塚ゴシック Pro M" panose="020B0700000000000000" pitchFamily="34" charset="-128"/>
                </a:rPr>
                <a:t>Color Buffer</a:t>
              </a:r>
              <a:endParaRPr kumimoji="1" lang="ja-JP" altLang="en-US" sz="2000" dirty="0">
                <a:latin typeface="小塚ゴシック Pro M" panose="020B0700000000000000" pitchFamily="34" charset="-128"/>
                <a:ea typeface="小塚ゴシック Pro M" panose="020B0700000000000000" pitchFamily="34" charset="-128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7884897" y="4124716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latin typeface="小塚ゴシック Pro M" panose="020B0700000000000000" pitchFamily="34" charset="-128"/>
                  <a:ea typeface="小塚ゴシック Pro M" panose="020B0700000000000000" pitchFamily="34" charset="-128"/>
                </a:rPr>
                <a:t>Depth Buffer</a:t>
              </a:r>
              <a:endParaRPr kumimoji="1" lang="ja-JP" altLang="en-US" sz="2000" dirty="0">
                <a:latin typeface="小塚ゴシック Pro M" panose="020B0700000000000000" pitchFamily="34" charset="-128"/>
                <a:ea typeface="小塚ゴシック Pro M" panose="020B07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415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38</Words>
  <Application>Microsoft Office PowerPoint</Application>
  <PresentationFormat>ワイド画面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4" baseType="lpstr">
      <vt:lpstr>ＭＳ Ｐゴシック</vt:lpstr>
      <vt:lpstr>源暎ゴシックN Bold</vt:lpstr>
      <vt:lpstr>源暎ゴシックN Heavy</vt:lpstr>
      <vt:lpstr>小塚ゴシック Pro M</vt:lpstr>
      <vt:lpstr>Arial</vt:lpstr>
      <vt:lpstr>Calibri</vt:lpstr>
      <vt:lpstr>Calibri Light</vt:lpstr>
      <vt:lpstr>Inconsolata</vt:lpstr>
      <vt:lpstr>Segoe WP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Microsoft アカウント</cp:lastModifiedBy>
  <cp:revision>7</cp:revision>
  <dcterms:created xsi:type="dcterms:W3CDTF">2018-03-07T21:15:07Z</dcterms:created>
  <dcterms:modified xsi:type="dcterms:W3CDTF">2018-03-11T18:21:38Z</dcterms:modified>
</cp:coreProperties>
</file>