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00"/>
    <p:restoredTop sz="94628"/>
  </p:normalViewPr>
  <p:slideViewPr>
    <p:cSldViewPr snapToGrid="0">
      <p:cViewPr varScale="1">
        <p:scale>
          <a:sx n="63" d="100"/>
          <a:sy n="63" d="100"/>
        </p:scale>
        <p:origin x="208" y="13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0FA7-E648-8B0F-2504-32D8C1CF29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82C2E1-CA23-5D10-7478-07A9E4144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81789E-7408-AE7C-11D7-483C7CBB010B}"/>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8C0D4336-7D3A-7AF0-29EA-F94B757BB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F513A-61A2-81D8-A86C-8FC01AF689B7}"/>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5168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6EC02-01B7-D4DC-32DE-90F16FE73D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85C11A-0317-68F9-BB0E-868BC918FE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98FE3-C189-5791-31E3-7C248F7F0DA5}"/>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6BD08C36-21BF-D8DE-4E2E-4692532DF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5FAF4C-D371-80E0-8F38-DED370908CD3}"/>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55635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FF09DE-4D72-A018-836C-593546FC05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47354F-E10D-D77E-2191-7DF1966C6F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78A6D-45D9-E530-F458-CB7543F5721D}"/>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A6E6F65E-E3DB-4AA4-2AD1-16363505D4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1C887B-7CBB-6139-6AD3-7D8BD001F766}"/>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190709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8E02A-563F-5023-7F26-AE8511A967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E222E5-9B57-6FCA-B18A-4AC1351BCC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2F7C5A-6199-BDE5-2448-7388B1704C56}"/>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79F7687D-FA82-61B2-D615-15318D3062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00963-74E1-4B31-FC24-8D06BF3F47AD}"/>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653350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201A-AC17-318D-9115-6EFF895A6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E7F746-9876-3AB8-A81E-55FD2C6D4A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6C41E-3957-49B8-8BE4-32EA464D2FAE}"/>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8A5D92E2-57EB-5A20-C33C-8FC1115834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1A725-0803-7E03-583B-C3389C272F7A}"/>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109180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EB8DA-209A-746C-183C-38271FDF23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9BD964-9D93-7A0D-6B80-7098FD4C2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E0073E-85AF-FBE7-94F4-7B29F6BBC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FF9838-9ECF-E65E-9CD8-ABBC47357154}"/>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6" name="Footer Placeholder 5">
            <a:extLst>
              <a:ext uri="{FF2B5EF4-FFF2-40B4-BE49-F238E27FC236}">
                <a16:creationId xmlns:a16="http://schemas.microsoft.com/office/drawing/2014/main" id="{2BD2892F-C885-698F-B467-24794FE23C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635315-CEAE-FDD7-78DE-1D1F58168BBE}"/>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729057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7297-A1F6-2960-F7EA-D30FAAFF0B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045DEE-B5A1-7450-0495-44F60E2EA6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17F5D0-767C-FBB4-C220-9A394F2A79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9ACF5C-C74E-21A2-21D8-75F9AB7C6E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C0CABE-B51E-A978-98C7-29714EEF8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D62C5-DC6C-0443-7170-52F160F8AC60}"/>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8" name="Footer Placeholder 7">
            <a:extLst>
              <a:ext uri="{FF2B5EF4-FFF2-40B4-BE49-F238E27FC236}">
                <a16:creationId xmlns:a16="http://schemas.microsoft.com/office/drawing/2014/main" id="{BDB9DA1A-1672-5C0A-7DDC-6BA1C73BDB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A99477-FB01-B162-34BA-7F15E1613E8E}"/>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364715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4A30-A798-676A-403D-E69909FF02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097084-67A6-E157-EB80-27A4E9C90D93}"/>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4" name="Footer Placeholder 3">
            <a:extLst>
              <a:ext uri="{FF2B5EF4-FFF2-40B4-BE49-F238E27FC236}">
                <a16:creationId xmlns:a16="http://schemas.microsoft.com/office/drawing/2014/main" id="{775BF6E3-B50D-E989-AA3A-A8BE9492C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4FA04C-48C6-0152-5548-9EF9B02004D5}"/>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4198957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365D4-04C9-2F49-DBD4-865B70A54735}"/>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3" name="Footer Placeholder 2">
            <a:extLst>
              <a:ext uri="{FF2B5EF4-FFF2-40B4-BE49-F238E27FC236}">
                <a16:creationId xmlns:a16="http://schemas.microsoft.com/office/drawing/2014/main" id="{D3F58F4D-60E3-D844-6DD2-29999E6399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1FB09E-DC1F-BC4B-9696-F8780DA3055C}"/>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3597783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5B7D-D0E3-3A69-1C9F-E2F889563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4D7305-7F9F-79AA-590C-935447CE50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DEB7A0-BAE1-A92A-D70C-B235E78A4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9FE532-88A0-2211-ADBB-386B0E532527}"/>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6" name="Footer Placeholder 5">
            <a:extLst>
              <a:ext uri="{FF2B5EF4-FFF2-40B4-BE49-F238E27FC236}">
                <a16:creationId xmlns:a16="http://schemas.microsoft.com/office/drawing/2014/main" id="{17BC2158-2891-22CA-52F9-0D545C805E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1B0CE-8466-2311-EA16-81841D247DA1}"/>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3221774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2397E-EB75-2CEB-85B8-4611017CFF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CDB03C-A833-B5EF-A827-5990FF2DD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971D4-EA2B-AB15-6CAA-AFD8080581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3D134-F7AF-765E-69E3-F270287BE171}"/>
              </a:ext>
            </a:extLst>
          </p:cNvPr>
          <p:cNvSpPr>
            <a:spLocks noGrp="1"/>
          </p:cNvSpPr>
          <p:nvPr>
            <p:ph type="dt" sz="half" idx="10"/>
          </p:nvPr>
        </p:nvSpPr>
        <p:spPr/>
        <p:txBody>
          <a:bodyPr/>
          <a:lstStyle/>
          <a:p>
            <a:fld id="{21B44215-650E-5F4B-BFA5-AF4EB4BED188}" type="datetimeFigureOut">
              <a:rPr lang="en-US" smtClean="0"/>
              <a:t>3/27/23</a:t>
            </a:fld>
            <a:endParaRPr lang="en-US"/>
          </a:p>
        </p:txBody>
      </p:sp>
      <p:sp>
        <p:nvSpPr>
          <p:cNvPr id="6" name="Footer Placeholder 5">
            <a:extLst>
              <a:ext uri="{FF2B5EF4-FFF2-40B4-BE49-F238E27FC236}">
                <a16:creationId xmlns:a16="http://schemas.microsoft.com/office/drawing/2014/main" id="{59034995-513F-76A7-627F-AA345A2C6A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76529D-271A-20AF-5626-8DC6B8A135CE}"/>
              </a:ext>
            </a:extLst>
          </p:cNvPr>
          <p:cNvSpPr>
            <a:spLocks noGrp="1"/>
          </p:cNvSpPr>
          <p:nvPr>
            <p:ph type="sldNum" sz="quarter" idx="12"/>
          </p:nvPr>
        </p:nvSpPr>
        <p:spPr/>
        <p:txBody>
          <a:bodyPr/>
          <a:lstStyle/>
          <a:p>
            <a:fld id="{6FDC3621-D35D-4D4C-9FE7-A971AA3137A7}" type="slidenum">
              <a:rPr lang="en-US" smtClean="0"/>
              <a:t>‹#›</a:t>
            </a:fld>
            <a:endParaRPr lang="en-US"/>
          </a:p>
        </p:txBody>
      </p:sp>
    </p:spTree>
    <p:extLst>
      <p:ext uri="{BB962C8B-B14F-4D97-AF65-F5344CB8AC3E}">
        <p14:creationId xmlns:p14="http://schemas.microsoft.com/office/powerpoint/2010/main" val="752672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2CE14-EAC9-BBC9-6B0C-6C938B4A3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11234F-E013-A212-A9AE-0B1F48D540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CA663-CDA7-BA60-B444-903E51D5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B44215-650E-5F4B-BFA5-AF4EB4BED188}" type="datetimeFigureOut">
              <a:rPr lang="en-US" smtClean="0"/>
              <a:t>3/27/23</a:t>
            </a:fld>
            <a:endParaRPr lang="en-US"/>
          </a:p>
        </p:txBody>
      </p:sp>
      <p:sp>
        <p:nvSpPr>
          <p:cNvPr id="5" name="Footer Placeholder 4">
            <a:extLst>
              <a:ext uri="{FF2B5EF4-FFF2-40B4-BE49-F238E27FC236}">
                <a16:creationId xmlns:a16="http://schemas.microsoft.com/office/drawing/2014/main" id="{331567BA-C4C4-2130-6790-69154AFAD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EA3AA1-8E25-7D43-B451-8C867D1B1F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C3621-D35D-4D4C-9FE7-A971AA3137A7}" type="slidenum">
              <a:rPr lang="en-US" smtClean="0"/>
              <a:t>‹#›</a:t>
            </a:fld>
            <a:endParaRPr lang="en-US"/>
          </a:p>
        </p:txBody>
      </p:sp>
    </p:spTree>
    <p:extLst>
      <p:ext uri="{BB962C8B-B14F-4D97-AF65-F5344CB8AC3E}">
        <p14:creationId xmlns:p14="http://schemas.microsoft.com/office/powerpoint/2010/main" val="2356836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ABBD-4124-6B31-DAD4-DF5BE0F168D0}"/>
              </a:ext>
            </a:extLst>
          </p:cNvPr>
          <p:cNvSpPr>
            <a:spLocks noGrp="1"/>
          </p:cNvSpPr>
          <p:nvPr>
            <p:ph type="ctrTitle"/>
          </p:nvPr>
        </p:nvSpPr>
        <p:spPr>
          <a:xfrm>
            <a:off x="1524000" y="2438399"/>
            <a:ext cx="9144000" cy="1071563"/>
          </a:xfrm>
        </p:spPr>
        <p:txBody>
          <a:bodyPr/>
          <a:lstStyle/>
          <a:p>
            <a:r>
              <a:rPr lang="en-US" b="1" dirty="0"/>
              <a:t>Product Development</a:t>
            </a:r>
            <a:endParaRPr lang="en-US" dirty="0"/>
          </a:p>
        </p:txBody>
      </p:sp>
      <p:sp>
        <p:nvSpPr>
          <p:cNvPr id="3" name="Subtitle 2">
            <a:extLst>
              <a:ext uri="{FF2B5EF4-FFF2-40B4-BE49-F238E27FC236}">
                <a16:creationId xmlns:a16="http://schemas.microsoft.com/office/drawing/2014/main" id="{AF06B725-979E-EBCF-11E7-AEF12483D07E}"/>
              </a:ext>
            </a:extLst>
          </p:cNvPr>
          <p:cNvSpPr>
            <a:spLocks noGrp="1"/>
          </p:cNvSpPr>
          <p:nvPr>
            <p:ph type="subTitle" idx="1"/>
          </p:nvPr>
        </p:nvSpPr>
        <p:spPr/>
        <p:txBody>
          <a:bodyPr/>
          <a:lstStyle/>
          <a:p>
            <a:r>
              <a:rPr lang="en-US" dirty="0"/>
              <a:t>Smit Joshi</a:t>
            </a:r>
          </a:p>
          <a:p>
            <a:r>
              <a:rPr lang="en-US" dirty="0"/>
              <a:t>Joshua Kaisar</a:t>
            </a:r>
          </a:p>
        </p:txBody>
      </p:sp>
    </p:spTree>
    <p:extLst>
      <p:ext uri="{BB962C8B-B14F-4D97-AF65-F5344CB8AC3E}">
        <p14:creationId xmlns:p14="http://schemas.microsoft.com/office/powerpoint/2010/main" val="1154287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6165-94EF-53FC-5B98-78535361B518}"/>
              </a:ext>
            </a:extLst>
          </p:cNvPr>
          <p:cNvSpPr>
            <a:spLocks noGrp="1"/>
          </p:cNvSpPr>
          <p:nvPr>
            <p:ph type="title"/>
          </p:nvPr>
        </p:nvSpPr>
        <p:spPr/>
        <p:txBody>
          <a:bodyPr>
            <a:normAutofit/>
          </a:bodyPr>
          <a:lstStyle/>
          <a:p>
            <a:r>
              <a:rPr lang="en-US" dirty="0"/>
              <a:t>Logs of Key Performance Metrics in the Final Report</a:t>
            </a:r>
          </a:p>
        </p:txBody>
      </p:sp>
      <p:sp>
        <p:nvSpPr>
          <p:cNvPr id="3" name="Content Placeholder 2">
            <a:extLst>
              <a:ext uri="{FF2B5EF4-FFF2-40B4-BE49-F238E27FC236}">
                <a16:creationId xmlns:a16="http://schemas.microsoft.com/office/drawing/2014/main" id="{5DCE663D-9548-6CA7-EFCD-2DFB08F33EF4}"/>
              </a:ext>
            </a:extLst>
          </p:cNvPr>
          <p:cNvSpPr>
            <a:spLocks noGrp="1"/>
          </p:cNvSpPr>
          <p:nvPr>
            <p:ph idx="1"/>
          </p:nvPr>
        </p:nvSpPr>
        <p:spPr/>
        <p:txBody>
          <a:bodyPr>
            <a:normAutofit/>
          </a:bodyPr>
          <a:lstStyle/>
          <a:p>
            <a:r>
              <a:rPr lang="en-US" dirty="0"/>
              <a:t>Importance: Provides evidence of performance and quality of a website or application for future reference.</a:t>
            </a:r>
          </a:p>
          <a:p>
            <a:r>
              <a:rPr lang="en-US" dirty="0"/>
              <a:t>Examples of Key Performance Metrics to Include in the Logs: Front-end Testing Metrics, Backend Testing Metrics, DevOps Tools Testing and Evaluation Metrics.</a:t>
            </a:r>
          </a:p>
          <a:p>
            <a:r>
              <a:rPr lang="en-US" dirty="0"/>
              <a:t>Also include industry statistics for each metric in the final report, such as average page load time for websites in the same industry or the ideal score for accessibility and best practices.</a:t>
            </a:r>
          </a:p>
          <a:p>
            <a:r>
              <a:rPr lang="en-US" dirty="0"/>
              <a:t>Provide clear instructions for local installation and tool usage to ensure accurate and consistent testing.</a:t>
            </a:r>
          </a:p>
        </p:txBody>
      </p:sp>
    </p:spTree>
    <p:extLst>
      <p:ext uri="{BB962C8B-B14F-4D97-AF65-F5344CB8AC3E}">
        <p14:creationId xmlns:p14="http://schemas.microsoft.com/office/powerpoint/2010/main" val="3924393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33A3B-7558-AB3E-E517-CDE03A9D9F68}"/>
              </a:ext>
            </a:extLst>
          </p:cNvPr>
          <p:cNvSpPr>
            <a:spLocks noGrp="1"/>
          </p:cNvSpPr>
          <p:nvPr>
            <p:ph type="title"/>
          </p:nvPr>
        </p:nvSpPr>
        <p:spPr/>
        <p:txBody>
          <a:bodyPr/>
          <a:lstStyle/>
          <a:p>
            <a:r>
              <a:rPr lang="en-US" dirty="0"/>
              <a:t>Industry Statistics for Each Metric</a:t>
            </a:r>
          </a:p>
        </p:txBody>
      </p:sp>
      <p:sp>
        <p:nvSpPr>
          <p:cNvPr id="3" name="Content Placeholder 2">
            <a:extLst>
              <a:ext uri="{FF2B5EF4-FFF2-40B4-BE49-F238E27FC236}">
                <a16:creationId xmlns:a16="http://schemas.microsoft.com/office/drawing/2014/main" id="{28493368-0919-ADFB-4464-8ACDF4490241}"/>
              </a:ext>
            </a:extLst>
          </p:cNvPr>
          <p:cNvSpPr>
            <a:spLocks noGrp="1"/>
          </p:cNvSpPr>
          <p:nvPr>
            <p:ph idx="1"/>
          </p:nvPr>
        </p:nvSpPr>
        <p:spPr/>
        <p:txBody>
          <a:bodyPr>
            <a:normAutofit lnSpcReduction="10000"/>
          </a:bodyPr>
          <a:lstStyle/>
          <a:p>
            <a:r>
              <a:rPr lang="en-US" sz="4000" dirty="0"/>
              <a:t>Importance: Provides context for the performance and quality metrics being measured.</a:t>
            </a:r>
          </a:p>
          <a:p>
            <a:r>
              <a:rPr lang="en-US" sz="4000" dirty="0"/>
              <a:t>Examples of Industry Statistics: Average Page Load Time for Websites in the Same Industry, Ideal Score for Accessibility and Best Practices, Average Database Performance, Average API Response Time.</a:t>
            </a:r>
          </a:p>
        </p:txBody>
      </p:sp>
    </p:spTree>
    <p:extLst>
      <p:ext uri="{BB962C8B-B14F-4D97-AF65-F5344CB8AC3E}">
        <p14:creationId xmlns:p14="http://schemas.microsoft.com/office/powerpoint/2010/main" val="91314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301B0-6E3A-31B9-560E-C0C021B52B57}"/>
              </a:ext>
            </a:extLst>
          </p:cNvPr>
          <p:cNvSpPr>
            <a:spLocks noGrp="1"/>
          </p:cNvSpPr>
          <p:nvPr>
            <p:ph type="title"/>
          </p:nvPr>
        </p:nvSpPr>
        <p:spPr/>
        <p:txBody>
          <a:bodyPr>
            <a:normAutofit/>
          </a:bodyPr>
          <a:lstStyle/>
          <a:p>
            <a:r>
              <a:rPr lang="en-US" dirty="0"/>
              <a:t>Clear Instructions for Local Installation and Tool Usage</a:t>
            </a:r>
          </a:p>
        </p:txBody>
      </p:sp>
      <p:sp>
        <p:nvSpPr>
          <p:cNvPr id="3" name="Content Placeholder 2">
            <a:extLst>
              <a:ext uri="{FF2B5EF4-FFF2-40B4-BE49-F238E27FC236}">
                <a16:creationId xmlns:a16="http://schemas.microsoft.com/office/drawing/2014/main" id="{873756E1-F6BF-3B0F-624C-DA540B7B4847}"/>
              </a:ext>
            </a:extLst>
          </p:cNvPr>
          <p:cNvSpPr>
            <a:spLocks noGrp="1"/>
          </p:cNvSpPr>
          <p:nvPr>
            <p:ph idx="1"/>
          </p:nvPr>
        </p:nvSpPr>
        <p:spPr/>
        <p:txBody>
          <a:bodyPr/>
          <a:lstStyle/>
          <a:p>
            <a:r>
              <a:rPr lang="en-US" dirty="0"/>
              <a:t>Importance: Ensures accurate and consistent testing across all team members.</a:t>
            </a:r>
          </a:p>
          <a:p>
            <a:r>
              <a:rPr lang="en-US" dirty="0"/>
              <a:t>Examples of Elements to Include in Clear Instructions: Installation Requirements, Configuration Steps, Execution Steps, Expected Results.</a:t>
            </a:r>
          </a:p>
          <a:p>
            <a:r>
              <a:rPr lang="en-US" dirty="0"/>
              <a:t>Provide instructions for all testing tools and environments used in the project, such as </a:t>
            </a:r>
            <a:r>
              <a:rPr lang="en-US" dirty="0" err="1"/>
              <a:t>Next.js</a:t>
            </a:r>
            <a:r>
              <a:rPr lang="en-US" dirty="0"/>
              <a:t>, Playwright, Bootstrap, Tailwind, and any other relevant tools.</a:t>
            </a:r>
          </a:p>
          <a:p>
            <a:r>
              <a:rPr lang="en-US" dirty="0"/>
              <a:t>Include screenshots and code snippets where appropriate to clarify instructions.</a:t>
            </a:r>
          </a:p>
        </p:txBody>
      </p:sp>
    </p:spTree>
    <p:extLst>
      <p:ext uri="{BB962C8B-B14F-4D97-AF65-F5344CB8AC3E}">
        <p14:creationId xmlns:p14="http://schemas.microsoft.com/office/powerpoint/2010/main" val="22144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1507-6B46-BA5C-12AD-24AE309B9BDE}"/>
              </a:ext>
            </a:extLst>
          </p:cNvPr>
          <p:cNvSpPr>
            <a:spLocks noGrp="1"/>
          </p:cNvSpPr>
          <p:nvPr>
            <p:ph type="title"/>
          </p:nvPr>
        </p:nvSpPr>
        <p:spPr/>
        <p:txBody>
          <a:bodyPr/>
          <a:lstStyle/>
          <a:p>
            <a:r>
              <a:rPr lang="en-US" dirty="0"/>
              <a:t>Internationalization</a:t>
            </a:r>
          </a:p>
        </p:txBody>
      </p:sp>
      <p:sp>
        <p:nvSpPr>
          <p:cNvPr id="3" name="Content Placeholder 2">
            <a:extLst>
              <a:ext uri="{FF2B5EF4-FFF2-40B4-BE49-F238E27FC236}">
                <a16:creationId xmlns:a16="http://schemas.microsoft.com/office/drawing/2014/main" id="{042900B2-0AF4-B903-8AC2-20BE388678E6}"/>
              </a:ext>
            </a:extLst>
          </p:cNvPr>
          <p:cNvSpPr>
            <a:spLocks noGrp="1"/>
          </p:cNvSpPr>
          <p:nvPr>
            <p:ph idx="1"/>
          </p:nvPr>
        </p:nvSpPr>
        <p:spPr/>
        <p:txBody>
          <a:bodyPr>
            <a:normAutofit lnSpcReduction="10000"/>
          </a:bodyPr>
          <a:lstStyle/>
          <a:p>
            <a:r>
              <a:rPr lang="en-US" sz="4000" dirty="0"/>
              <a:t>Definition: The process of designing and developing a website or application to be usable in different languages and cultures.</a:t>
            </a:r>
          </a:p>
          <a:p>
            <a:r>
              <a:rPr lang="en-US" sz="4000" dirty="0"/>
              <a:t>Importance: Improves accessibility, user experience, and global reach of a website or application.</a:t>
            </a:r>
          </a:p>
          <a:p>
            <a:r>
              <a:rPr lang="en-US" sz="4000" dirty="0"/>
              <a:t>Examples of Techniques: Language Translation, Cultural Adaptation, Currency Conversion.</a:t>
            </a:r>
          </a:p>
        </p:txBody>
      </p:sp>
    </p:spTree>
    <p:extLst>
      <p:ext uri="{BB962C8B-B14F-4D97-AF65-F5344CB8AC3E}">
        <p14:creationId xmlns:p14="http://schemas.microsoft.com/office/powerpoint/2010/main" val="4128376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AABA-0523-75FF-F43A-F523B5510D1D}"/>
              </a:ext>
            </a:extLst>
          </p:cNvPr>
          <p:cNvSpPr>
            <a:spLocks noGrp="1"/>
          </p:cNvSpPr>
          <p:nvPr>
            <p:ph type="title"/>
          </p:nvPr>
        </p:nvSpPr>
        <p:spPr/>
        <p:txBody>
          <a:bodyPr/>
          <a:lstStyle/>
          <a:p>
            <a:r>
              <a:rPr lang="en-US" dirty="0"/>
              <a:t>Search Engine Optimization (SEO)</a:t>
            </a:r>
          </a:p>
        </p:txBody>
      </p:sp>
      <p:sp>
        <p:nvSpPr>
          <p:cNvPr id="3" name="Content Placeholder 2">
            <a:extLst>
              <a:ext uri="{FF2B5EF4-FFF2-40B4-BE49-F238E27FC236}">
                <a16:creationId xmlns:a16="http://schemas.microsoft.com/office/drawing/2014/main" id="{7931D230-CB8A-B224-AF96-821D138DBB5B}"/>
              </a:ext>
            </a:extLst>
          </p:cNvPr>
          <p:cNvSpPr>
            <a:spLocks noGrp="1"/>
          </p:cNvSpPr>
          <p:nvPr>
            <p:ph idx="1"/>
          </p:nvPr>
        </p:nvSpPr>
        <p:spPr/>
        <p:txBody>
          <a:bodyPr>
            <a:normAutofit/>
          </a:bodyPr>
          <a:lstStyle/>
          <a:p>
            <a:r>
              <a:rPr lang="en-US" sz="4000" dirty="0"/>
              <a:t>Definition: The process of optimizing a website or application to improve its ranking in search engine results pages (SERPs).</a:t>
            </a:r>
          </a:p>
          <a:p>
            <a:r>
              <a:rPr lang="en-US" sz="4000" dirty="0"/>
              <a:t>Importance: Increases organic traffic and improves visibility of a website or application.</a:t>
            </a:r>
          </a:p>
          <a:p>
            <a:r>
              <a:rPr lang="en-US" sz="4000" dirty="0"/>
              <a:t>Examples of Techniques: Keyword Optimization, Meta Tags, Backlinks.</a:t>
            </a:r>
          </a:p>
        </p:txBody>
      </p:sp>
    </p:spTree>
    <p:extLst>
      <p:ext uri="{BB962C8B-B14F-4D97-AF65-F5344CB8AC3E}">
        <p14:creationId xmlns:p14="http://schemas.microsoft.com/office/powerpoint/2010/main" val="741035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1642-9282-DFF0-D796-006F0CC659FB}"/>
              </a:ext>
            </a:extLst>
          </p:cNvPr>
          <p:cNvSpPr>
            <a:spLocks noGrp="1"/>
          </p:cNvSpPr>
          <p:nvPr>
            <p:ph type="title"/>
          </p:nvPr>
        </p:nvSpPr>
        <p:spPr/>
        <p:txBody>
          <a:bodyPr/>
          <a:lstStyle/>
          <a:p>
            <a:r>
              <a:rPr lang="en-US" dirty="0"/>
              <a:t>Web Accessibility</a:t>
            </a:r>
          </a:p>
        </p:txBody>
      </p:sp>
      <p:sp>
        <p:nvSpPr>
          <p:cNvPr id="3" name="Content Placeholder 2">
            <a:extLst>
              <a:ext uri="{FF2B5EF4-FFF2-40B4-BE49-F238E27FC236}">
                <a16:creationId xmlns:a16="http://schemas.microsoft.com/office/drawing/2014/main" id="{6AE312F1-2B5C-AE06-9F59-C47824165154}"/>
              </a:ext>
            </a:extLst>
          </p:cNvPr>
          <p:cNvSpPr>
            <a:spLocks noGrp="1"/>
          </p:cNvSpPr>
          <p:nvPr>
            <p:ph idx="1"/>
          </p:nvPr>
        </p:nvSpPr>
        <p:spPr/>
        <p:txBody>
          <a:bodyPr>
            <a:normAutofit lnSpcReduction="10000"/>
          </a:bodyPr>
          <a:lstStyle/>
          <a:p>
            <a:r>
              <a:rPr lang="en-US" sz="4000" dirty="0"/>
              <a:t>Definition: The process of designing and developing a website or application to be usable by people with disabilities.</a:t>
            </a:r>
          </a:p>
          <a:p>
            <a:r>
              <a:rPr lang="en-US" sz="4000" dirty="0"/>
              <a:t>Importance: Improves inclusivity and user experience for people with disabilities.</a:t>
            </a:r>
          </a:p>
          <a:p>
            <a:r>
              <a:rPr lang="en-US" sz="4000" dirty="0"/>
              <a:t>Examples of Techniques: Screen Reader Optimization, Color Contrast, Keyboard Navigation.</a:t>
            </a:r>
          </a:p>
        </p:txBody>
      </p:sp>
    </p:spTree>
    <p:extLst>
      <p:ext uri="{BB962C8B-B14F-4D97-AF65-F5344CB8AC3E}">
        <p14:creationId xmlns:p14="http://schemas.microsoft.com/office/powerpoint/2010/main" val="386148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A385-9888-A1F1-CB9F-196C170D326E}"/>
              </a:ext>
            </a:extLst>
          </p:cNvPr>
          <p:cNvSpPr>
            <a:spLocks noGrp="1"/>
          </p:cNvSpPr>
          <p:nvPr>
            <p:ph type="title"/>
          </p:nvPr>
        </p:nvSpPr>
        <p:spPr/>
        <p:txBody>
          <a:bodyPr/>
          <a:lstStyle/>
          <a:p>
            <a:r>
              <a:rPr lang="en-US" dirty="0"/>
              <a:t>Responsive Design</a:t>
            </a:r>
          </a:p>
        </p:txBody>
      </p:sp>
      <p:sp>
        <p:nvSpPr>
          <p:cNvPr id="3" name="Content Placeholder 2">
            <a:extLst>
              <a:ext uri="{FF2B5EF4-FFF2-40B4-BE49-F238E27FC236}">
                <a16:creationId xmlns:a16="http://schemas.microsoft.com/office/drawing/2014/main" id="{4C3368D1-CB8E-8E41-D8AD-EACE301EAD0E}"/>
              </a:ext>
            </a:extLst>
          </p:cNvPr>
          <p:cNvSpPr>
            <a:spLocks noGrp="1"/>
          </p:cNvSpPr>
          <p:nvPr>
            <p:ph idx="1"/>
          </p:nvPr>
        </p:nvSpPr>
        <p:spPr/>
        <p:txBody>
          <a:bodyPr>
            <a:normAutofit/>
          </a:bodyPr>
          <a:lstStyle/>
          <a:p>
            <a:r>
              <a:rPr lang="en-US" sz="4000" dirty="0"/>
              <a:t>Definition: The process of designing and developing a website or application to be usable on different screen sizes and devices.</a:t>
            </a:r>
          </a:p>
          <a:p>
            <a:r>
              <a:rPr lang="en-US" sz="4000" dirty="0"/>
              <a:t>Importance: Improves user experience and accessibility on different devices.</a:t>
            </a:r>
          </a:p>
          <a:p>
            <a:r>
              <a:rPr lang="en-US" sz="4000" dirty="0"/>
              <a:t>Examples of Techniques: Media Queries, Flexible Grids, Fluid Images.</a:t>
            </a:r>
          </a:p>
        </p:txBody>
      </p:sp>
    </p:spTree>
    <p:extLst>
      <p:ext uri="{BB962C8B-B14F-4D97-AF65-F5344CB8AC3E}">
        <p14:creationId xmlns:p14="http://schemas.microsoft.com/office/powerpoint/2010/main" val="223027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96CC-4D9D-42B0-2C6C-5C5EB1B37415}"/>
              </a:ext>
            </a:extLst>
          </p:cNvPr>
          <p:cNvSpPr>
            <a:spLocks noGrp="1"/>
          </p:cNvSpPr>
          <p:nvPr>
            <p:ph type="title"/>
          </p:nvPr>
        </p:nvSpPr>
        <p:spPr/>
        <p:txBody>
          <a:bodyPr>
            <a:normAutofit/>
          </a:bodyPr>
          <a:lstStyle/>
          <a:p>
            <a:r>
              <a:rPr lang="en-US" dirty="0"/>
              <a:t>GDPR Compliance and Google Analytics Consent Mode API</a:t>
            </a:r>
          </a:p>
        </p:txBody>
      </p:sp>
      <p:sp>
        <p:nvSpPr>
          <p:cNvPr id="3" name="Content Placeholder 2">
            <a:extLst>
              <a:ext uri="{FF2B5EF4-FFF2-40B4-BE49-F238E27FC236}">
                <a16:creationId xmlns:a16="http://schemas.microsoft.com/office/drawing/2014/main" id="{3D9E3F2B-2EA1-5DF7-5F96-072E2FC7B0E7}"/>
              </a:ext>
            </a:extLst>
          </p:cNvPr>
          <p:cNvSpPr>
            <a:spLocks noGrp="1"/>
          </p:cNvSpPr>
          <p:nvPr>
            <p:ph idx="1"/>
          </p:nvPr>
        </p:nvSpPr>
        <p:spPr/>
        <p:txBody>
          <a:bodyPr>
            <a:normAutofit lnSpcReduction="10000"/>
          </a:bodyPr>
          <a:lstStyle/>
          <a:p>
            <a:r>
              <a:rPr lang="en-US" sz="3600" dirty="0"/>
              <a:t>Definition: GDPR Compliance refers to conforming to the General Data Protection Regulation (GDPR) and protecting user privacy. Google Analytics Consent Mode API helps ensure GDPR compliance with Google Analytics.</a:t>
            </a:r>
          </a:p>
          <a:p>
            <a:r>
              <a:rPr lang="en-US" sz="3600" dirty="0"/>
              <a:t>Importance: Ensures user privacy and avoids legal penalties for noncompliance.</a:t>
            </a:r>
          </a:p>
          <a:p>
            <a:r>
              <a:rPr lang="en-US" sz="3600" dirty="0"/>
              <a:t>Examples of Techniques: Cookie Consent Banners, Privacy Policy, Google Analytics Consent Mode API.</a:t>
            </a:r>
          </a:p>
        </p:txBody>
      </p:sp>
    </p:spTree>
    <p:extLst>
      <p:ext uri="{BB962C8B-B14F-4D97-AF65-F5344CB8AC3E}">
        <p14:creationId xmlns:p14="http://schemas.microsoft.com/office/powerpoint/2010/main" val="356523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E6D2-216D-E04F-30C3-604B1D2C590A}"/>
              </a:ext>
            </a:extLst>
          </p:cNvPr>
          <p:cNvSpPr>
            <a:spLocks noGrp="1"/>
          </p:cNvSpPr>
          <p:nvPr>
            <p:ph type="title"/>
          </p:nvPr>
        </p:nvSpPr>
        <p:spPr/>
        <p:txBody>
          <a:bodyPr/>
          <a:lstStyle/>
          <a:p>
            <a:r>
              <a:rPr lang="en-US" dirty="0"/>
              <a:t>Front-end Testing Metrics</a:t>
            </a:r>
          </a:p>
        </p:txBody>
      </p:sp>
      <p:sp>
        <p:nvSpPr>
          <p:cNvPr id="3" name="Content Placeholder 2">
            <a:extLst>
              <a:ext uri="{FF2B5EF4-FFF2-40B4-BE49-F238E27FC236}">
                <a16:creationId xmlns:a16="http://schemas.microsoft.com/office/drawing/2014/main" id="{30DB9EDE-C0D3-FFC2-75DC-65E1AED242D2}"/>
              </a:ext>
            </a:extLst>
          </p:cNvPr>
          <p:cNvSpPr>
            <a:spLocks noGrp="1"/>
          </p:cNvSpPr>
          <p:nvPr>
            <p:ph idx="1"/>
          </p:nvPr>
        </p:nvSpPr>
        <p:spPr/>
        <p:txBody>
          <a:bodyPr>
            <a:normAutofit/>
          </a:bodyPr>
          <a:lstStyle/>
          <a:p>
            <a:r>
              <a:rPr lang="en-US" sz="3600" dirty="0"/>
              <a:t>Definition: Metrics used to measure the performance and quality of the front-end of a website or application.</a:t>
            </a:r>
          </a:p>
          <a:p>
            <a:r>
              <a:rPr lang="en-US" sz="3600" dirty="0"/>
              <a:t>Importance: Identifies issues and improves user experience and accessibility.</a:t>
            </a:r>
          </a:p>
          <a:p>
            <a:r>
              <a:rPr lang="en-US" sz="3600" dirty="0"/>
              <a:t>Examples of Metrics: Page Load Time, Accessibility Score, Best Practices Score, FCP, TTI, TBT, CLS, Page Size, Number of Requests, Bundle Size, Overall Size.</a:t>
            </a:r>
          </a:p>
        </p:txBody>
      </p:sp>
    </p:spTree>
    <p:extLst>
      <p:ext uri="{BB962C8B-B14F-4D97-AF65-F5344CB8AC3E}">
        <p14:creationId xmlns:p14="http://schemas.microsoft.com/office/powerpoint/2010/main" val="3175119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DDC89-EBF4-8EA6-C3F6-0BBD185FB569}"/>
              </a:ext>
            </a:extLst>
          </p:cNvPr>
          <p:cNvSpPr>
            <a:spLocks noGrp="1"/>
          </p:cNvSpPr>
          <p:nvPr>
            <p:ph type="title"/>
          </p:nvPr>
        </p:nvSpPr>
        <p:spPr/>
        <p:txBody>
          <a:bodyPr/>
          <a:lstStyle/>
          <a:p>
            <a:r>
              <a:rPr lang="en-US" dirty="0"/>
              <a:t>Backend Testing Metrics</a:t>
            </a:r>
          </a:p>
        </p:txBody>
      </p:sp>
      <p:sp>
        <p:nvSpPr>
          <p:cNvPr id="3" name="Content Placeholder 2">
            <a:extLst>
              <a:ext uri="{FF2B5EF4-FFF2-40B4-BE49-F238E27FC236}">
                <a16:creationId xmlns:a16="http://schemas.microsoft.com/office/drawing/2014/main" id="{5FE81C45-77FC-51CD-8080-8BAEDDC91930}"/>
              </a:ext>
            </a:extLst>
          </p:cNvPr>
          <p:cNvSpPr>
            <a:spLocks noGrp="1"/>
          </p:cNvSpPr>
          <p:nvPr>
            <p:ph idx="1"/>
          </p:nvPr>
        </p:nvSpPr>
        <p:spPr/>
        <p:txBody>
          <a:bodyPr>
            <a:normAutofit/>
          </a:bodyPr>
          <a:lstStyle/>
          <a:p>
            <a:r>
              <a:rPr lang="en-US" sz="4000" dirty="0"/>
              <a:t>Definition: Metrics used to measure the performance and quality of the backend of a website or application.</a:t>
            </a:r>
          </a:p>
          <a:p>
            <a:r>
              <a:rPr lang="en-US" sz="4000" dirty="0"/>
              <a:t>Importance: Identifies issues and improves user experience and functionality.</a:t>
            </a:r>
          </a:p>
          <a:p>
            <a:r>
              <a:rPr lang="en-US" sz="4000" dirty="0"/>
              <a:t>Examples of Metrics: API Response Time, Server Load, Database Performance.</a:t>
            </a:r>
          </a:p>
        </p:txBody>
      </p:sp>
    </p:spTree>
    <p:extLst>
      <p:ext uri="{BB962C8B-B14F-4D97-AF65-F5344CB8AC3E}">
        <p14:creationId xmlns:p14="http://schemas.microsoft.com/office/powerpoint/2010/main" val="1908977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C40E-2B0B-0346-222D-3510F030690F}"/>
              </a:ext>
            </a:extLst>
          </p:cNvPr>
          <p:cNvSpPr>
            <a:spLocks noGrp="1"/>
          </p:cNvSpPr>
          <p:nvPr>
            <p:ph type="title"/>
          </p:nvPr>
        </p:nvSpPr>
        <p:spPr/>
        <p:txBody>
          <a:bodyPr>
            <a:normAutofit/>
          </a:bodyPr>
          <a:lstStyle/>
          <a:p>
            <a:r>
              <a:rPr lang="en-US" dirty="0"/>
              <a:t>DevOps Tools Testing and Evaluation Metrics</a:t>
            </a:r>
          </a:p>
        </p:txBody>
      </p:sp>
      <p:sp>
        <p:nvSpPr>
          <p:cNvPr id="3" name="Content Placeholder 2">
            <a:extLst>
              <a:ext uri="{FF2B5EF4-FFF2-40B4-BE49-F238E27FC236}">
                <a16:creationId xmlns:a16="http://schemas.microsoft.com/office/drawing/2014/main" id="{B5CCE7DE-00F3-CB56-41AE-A71C3BA0223A}"/>
              </a:ext>
            </a:extLst>
          </p:cNvPr>
          <p:cNvSpPr>
            <a:spLocks noGrp="1"/>
          </p:cNvSpPr>
          <p:nvPr>
            <p:ph idx="1"/>
          </p:nvPr>
        </p:nvSpPr>
        <p:spPr/>
        <p:txBody>
          <a:bodyPr>
            <a:normAutofit/>
          </a:bodyPr>
          <a:lstStyle/>
          <a:p>
            <a:r>
              <a:rPr lang="en-US" sz="3600" dirty="0"/>
              <a:t>Definition: Metrics used to measure the performance and quality of DevOps tools used in website or application development.</a:t>
            </a:r>
          </a:p>
          <a:p>
            <a:r>
              <a:rPr lang="en-US" sz="3600" dirty="0"/>
              <a:t>Importance: Identifies issues and improves efficiency and reliability of DevOps tools.</a:t>
            </a:r>
          </a:p>
          <a:p>
            <a:r>
              <a:rPr lang="en-US" sz="3600" dirty="0"/>
              <a:t>Examples of Metrics: Deployment Time, Continuous Integration/Continuous Deployment (CI/CD) Pipeline Efficiency, Error Rate.</a:t>
            </a:r>
          </a:p>
        </p:txBody>
      </p:sp>
    </p:spTree>
    <p:extLst>
      <p:ext uri="{BB962C8B-B14F-4D97-AF65-F5344CB8AC3E}">
        <p14:creationId xmlns:p14="http://schemas.microsoft.com/office/powerpoint/2010/main" val="4082613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TotalTime>
  <Words>693</Words>
  <Application>Microsoft Macintosh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Product Development</vt:lpstr>
      <vt:lpstr>Internationalization</vt:lpstr>
      <vt:lpstr>Search Engine Optimization (SEO)</vt:lpstr>
      <vt:lpstr>Web Accessibility</vt:lpstr>
      <vt:lpstr>Responsive Design</vt:lpstr>
      <vt:lpstr>GDPR Compliance and Google Analytics Consent Mode API</vt:lpstr>
      <vt:lpstr>Front-end Testing Metrics</vt:lpstr>
      <vt:lpstr>Backend Testing Metrics</vt:lpstr>
      <vt:lpstr>DevOps Tools Testing and Evaluation Metrics</vt:lpstr>
      <vt:lpstr>Logs of Key Performance Metrics in the Final Report</vt:lpstr>
      <vt:lpstr>Industry Statistics for Each Metric</vt:lpstr>
      <vt:lpstr>Clear Instructions for Local Installation and Tool Usage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Development</dc:title>
  <dc:creator>Kaisar, Joshua</dc:creator>
  <cp:lastModifiedBy>Kaisar, Joshua</cp:lastModifiedBy>
  <cp:revision>1</cp:revision>
  <dcterms:created xsi:type="dcterms:W3CDTF">2023-03-27T19:09:11Z</dcterms:created>
  <dcterms:modified xsi:type="dcterms:W3CDTF">2023-03-27T19:27:38Z</dcterms:modified>
</cp:coreProperties>
</file>