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4" d="100"/>
          <a:sy n="84" d="100"/>
        </p:scale>
        <p:origin x="658"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511F5-D450-43AF-0B22-F512315D973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30A57E8-32B2-3493-32CC-BF79BDA6561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848DD9C-5510-FE25-FA7B-72EFFB80A43D}"/>
              </a:ext>
            </a:extLst>
          </p:cNvPr>
          <p:cNvSpPr>
            <a:spLocks noGrp="1"/>
          </p:cNvSpPr>
          <p:nvPr>
            <p:ph type="dt" sz="half" idx="10"/>
          </p:nvPr>
        </p:nvSpPr>
        <p:spPr/>
        <p:txBody>
          <a:bodyPr/>
          <a:lstStyle/>
          <a:p>
            <a:fld id="{B22CAB84-A664-4746-8192-54BFE96FCA60}" type="datetimeFigureOut">
              <a:rPr lang="en-US" smtClean="0"/>
              <a:t>3/27/2023</a:t>
            </a:fld>
            <a:endParaRPr lang="en-US"/>
          </a:p>
        </p:txBody>
      </p:sp>
      <p:sp>
        <p:nvSpPr>
          <p:cNvPr id="5" name="Footer Placeholder 4">
            <a:extLst>
              <a:ext uri="{FF2B5EF4-FFF2-40B4-BE49-F238E27FC236}">
                <a16:creationId xmlns:a16="http://schemas.microsoft.com/office/drawing/2014/main" id="{492756A4-F76D-176D-989B-10DE59F244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FD2CAD-8D80-DB66-D651-A38FABF99B87}"/>
              </a:ext>
            </a:extLst>
          </p:cNvPr>
          <p:cNvSpPr>
            <a:spLocks noGrp="1"/>
          </p:cNvSpPr>
          <p:nvPr>
            <p:ph type="sldNum" sz="quarter" idx="12"/>
          </p:nvPr>
        </p:nvSpPr>
        <p:spPr/>
        <p:txBody>
          <a:bodyPr/>
          <a:lstStyle/>
          <a:p>
            <a:fld id="{F63B63C0-259B-4065-BF87-6435A922C46A}" type="slidenum">
              <a:rPr lang="en-US" smtClean="0"/>
              <a:t>‹#›</a:t>
            </a:fld>
            <a:endParaRPr lang="en-US"/>
          </a:p>
        </p:txBody>
      </p:sp>
    </p:spTree>
    <p:extLst>
      <p:ext uri="{BB962C8B-B14F-4D97-AF65-F5344CB8AC3E}">
        <p14:creationId xmlns:p14="http://schemas.microsoft.com/office/powerpoint/2010/main" val="21605991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0C275-40B0-B2E9-BD5D-810FB9C7486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FE454AD-8898-654C-17D1-5501A6F26D7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7B2C594-9D52-4DBF-51C0-F5BEE7DA83F2}"/>
              </a:ext>
            </a:extLst>
          </p:cNvPr>
          <p:cNvSpPr>
            <a:spLocks noGrp="1"/>
          </p:cNvSpPr>
          <p:nvPr>
            <p:ph type="dt" sz="half" idx="10"/>
          </p:nvPr>
        </p:nvSpPr>
        <p:spPr/>
        <p:txBody>
          <a:bodyPr/>
          <a:lstStyle/>
          <a:p>
            <a:fld id="{B22CAB84-A664-4746-8192-54BFE96FCA60}" type="datetimeFigureOut">
              <a:rPr lang="en-US" smtClean="0"/>
              <a:t>3/27/2023</a:t>
            </a:fld>
            <a:endParaRPr lang="en-US"/>
          </a:p>
        </p:txBody>
      </p:sp>
      <p:sp>
        <p:nvSpPr>
          <p:cNvPr id="5" name="Footer Placeholder 4">
            <a:extLst>
              <a:ext uri="{FF2B5EF4-FFF2-40B4-BE49-F238E27FC236}">
                <a16:creationId xmlns:a16="http://schemas.microsoft.com/office/drawing/2014/main" id="{0200C0D4-8E39-45F8-C97B-CFA50F8C987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C72915-CCB9-D871-5DE7-D34051266513}"/>
              </a:ext>
            </a:extLst>
          </p:cNvPr>
          <p:cNvSpPr>
            <a:spLocks noGrp="1"/>
          </p:cNvSpPr>
          <p:nvPr>
            <p:ph type="sldNum" sz="quarter" idx="12"/>
          </p:nvPr>
        </p:nvSpPr>
        <p:spPr/>
        <p:txBody>
          <a:bodyPr/>
          <a:lstStyle/>
          <a:p>
            <a:fld id="{F63B63C0-259B-4065-BF87-6435A922C46A}" type="slidenum">
              <a:rPr lang="en-US" smtClean="0"/>
              <a:t>‹#›</a:t>
            </a:fld>
            <a:endParaRPr lang="en-US"/>
          </a:p>
        </p:txBody>
      </p:sp>
    </p:spTree>
    <p:extLst>
      <p:ext uri="{BB962C8B-B14F-4D97-AF65-F5344CB8AC3E}">
        <p14:creationId xmlns:p14="http://schemas.microsoft.com/office/powerpoint/2010/main" val="33912191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6B35F39-5116-B49D-152D-02DE398096F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549C003-E414-0638-1116-614147D6B7C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0C2A5C2-505C-8FA5-621E-31A9BD994A09}"/>
              </a:ext>
            </a:extLst>
          </p:cNvPr>
          <p:cNvSpPr>
            <a:spLocks noGrp="1"/>
          </p:cNvSpPr>
          <p:nvPr>
            <p:ph type="dt" sz="half" idx="10"/>
          </p:nvPr>
        </p:nvSpPr>
        <p:spPr/>
        <p:txBody>
          <a:bodyPr/>
          <a:lstStyle/>
          <a:p>
            <a:fld id="{B22CAB84-A664-4746-8192-54BFE96FCA60}" type="datetimeFigureOut">
              <a:rPr lang="en-US" smtClean="0"/>
              <a:t>3/27/2023</a:t>
            </a:fld>
            <a:endParaRPr lang="en-US"/>
          </a:p>
        </p:txBody>
      </p:sp>
      <p:sp>
        <p:nvSpPr>
          <p:cNvPr id="5" name="Footer Placeholder 4">
            <a:extLst>
              <a:ext uri="{FF2B5EF4-FFF2-40B4-BE49-F238E27FC236}">
                <a16:creationId xmlns:a16="http://schemas.microsoft.com/office/drawing/2014/main" id="{EC08C1D1-8B60-83B9-ABEA-4985EF8108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31B4BC-4954-AEDE-276F-1245FD4AA355}"/>
              </a:ext>
            </a:extLst>
          </p:cNvPr>
          <p:cNvSpPr>
            <a:spLocks noGrp="1"/>
          </p:cNvSpPr>
          <p:nvPr>
            <p:ph type="sldNum" sz="quarter" idx="12"/>
          </p:nvPr>
        </p:nvSpPr>
        <p:spPr/>
        <p:txBody>
          <a:bodyPr/>
          <a:lstStyle/>
          <a:p>
            <a:fld id="{F63B63C0-259B-4065-BF87-6435A922C46A}" type="slidenum">
              <a:rPr lang="en-US" smtClean="0"/>
              <a:t>‹#›</a:t>
            </a:fld>
            <a:endParaRPr lang="en-US"/>
          </a:p>
        </p:txBody>
      </p:sp>
    </p:spTree>
    <p:extLst>
      <p:ext uri="{BB962C8B-B14F-4D97-AF65-F5344CB8AC3E}">
        <p14:creationId xmlns:p14="http://schemas.microsoft.com/office/powerpoint/2010/main" val="18738380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C1F8FC-4C75-47FD-0681-C1D5113671B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A579BCA-21D4-0760-3C45-372125579A9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6FE14A-B7FA-C50A-B776-C7589D15F0ED}"/>
              </a:ext>
            </a:extLst>
          </p:cNvPr>
          <p:cNvSpPr>
            <a:spLocks noGrp="1"/>
          </p:cNvSpPr>
          <p:nvPr>
            <p:ph type="dt" sz="half" idx="10"/>
          </p:nvPr>
        </p:nvSpPr>
        <p:spPr/>
        <p:txBody>
          <a:bodyPr/>
          <a:lstStyle/>
          <a:p>
            <a:fld id="{B22CAB84-A664-4746-8192-54BFE96FCA60}" type="datetimeFigureOut">
              <a:rPr lang="en-US" smtClean="0"/>
              <a:t>3/27/2023</a:t>
            </a:fld>
            <a:endParaRPr lang="en-US"/>
          </a:p>
        </p:txBody>
      </p:sp>
      <p:sp>
        <p:nvSpPr>
          <p:cNvPr id="5" name="Footer Placeholder 4">
            <a:extLst>
              <a:ext uri="{FF2B5EF4-FFF2-40B4-BE49-F238E27FC236}">
                <a16:creationId xmlns:a16="http://schemas.microsoft.com/office/drawing/2014/main" id="{D247BF07-2E43-CD3E-C6AE-6EA86086A9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B4626A-75CA-AC04-19A4-B249D55E781D}"/>
              </a:ext>
            </a:extLst>
          </p:cNvPr>
          <p:cNvSpPr>
            <a:spLocks noGrp="1"/>
          </p:cNvSpPr>
          <p:nvPr>
            <p:ph type="sldNum" sz="quarter" idx="12"/>
          </p:nvPr>
        </p:nvSpPr>
        <p:spPr/>
        <p:txBody>
          <a:bodyPr/>
          <a:lstStyle/>
          <a:p>
            <a:fld id="{F63B63C0-259B-4065-BF87-6435A922C46A}" type="slidenum">
              <a:rPr lang="en-US" smtClean="0"/>
              <a:t>‹#›</a:t>
            </a:fld>
            <a:endParaRPr lang="en-US"/>
          </a:p>
        </p:txBody>
      </p:sp>
    </p:spTree>
    <p:extLst>
      <p:ext uri="{BB962C8B-B14F-4D97-AF65-F5344CB8AC3E}">
        <p14:creationId xmlns:p14="http://schemas.microsoft.com/office/powerpoint/2010/main" val="9438316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09D5D-F1F7-2A0D-E7C7-B56B1A47307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C83092A-8763-6313-07E9-7872245BC18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1EA651A-0718-A6B5-26E8-41B6AA9B75E1}"/>
              </a:ext>
            </a:extLst>
          </p:cNvPr>
          <p:cNvSpPr>
            <a:spLocks noGrp="1"/>
          </p:cNvSpPr>
          <p:nvPr>
            <p:ph type="dt" sz="half" idx="10"/>
          </p:nvPr>
        </p:nvSpPr>
        <p:spPr/>
        <p:txBody>
          <a:bodyPr/>
          <a:lstStyle/>
          <a:p>
            <a:fld id="{B22CAB84-A664-4746-8192-54BFE96FCA60}" type="datetimeFigureOut">
              <a:rPr lang="en-US" smtClean="0"/>
              <a:t>3/27/2023</a:t>
            </a:fld>
            <a:endParaRPr lang="en-US"/>
          </a:p>
        </p:txBody>
      </p:sp>
      <p:sp>
        <p:nvSpPr>
          <p:cNvPr id="5" name="Footer Placeholder 4">
            <a:extLst>
              <a:ext uri="{FF2B5EF4-FFF2-40B4-BE49-F238E27FC236}">
                <a16:creationId xmlns:a16="http://schemas.microsoft.com/office/drawing/2014/main" id="{B1386F6E-E95B-B422-0272-AF35188B58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E812A0-F32D-86CD-98FE-23E4CB874697}"/>
              </a:ext>
            </a:extLst>
          </p:cNvPr>
          <p:cNvSpPr>
            <a:spLocks noGrp="1"/>
          </p:cNvSpPr>
          <p:nvPr>
            <p:ph type="sldNum" sz="quarter" idx="12"/>
          </p:nvPr>
        </p:nvSpPr>
        <p:spPr/>
        <p:txBody>
          <a:bodyPr/>
          <a:lstStyle/>
          <a:p>
            <a:fld id="{F63B63C0-259B-4065-BF87-6435A922C46A}" type="slidenum">
              <a:rPr lang="en-US" smtClean="0"/>
              <a:t>‹#›</a:t>
            </a:fld>
            <a:endParaRPr lang="en-US"/>
          </a:p>
        </p:txBody>
      </p:sp>
    </p:spTree>
    <p:extLst>
      <p:ext uri="{BB962C8B-B14F-4D97-AF65-F5344CB8AC3E}">
        <p14:creationId xmlns:p14="http://schemas.microsoft.com/office/powerpoint/2010/main" val="38610343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787942-0E25-7174-05EE-47DE466FBF7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1BB9A12-7C1E-D0AB-6827-B7932C6F206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E5152BB-B3DC-38B6-BA00-2CE00C6A686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A9C2880-E378-66AB-D220-4BFFE9036778}"/>
              </a:ext>
            </a:extLst>
          </p:cNvPr>
          <p:cNvSpPr>
            <a:spLocks noGrp="1"/>
          </p:cNvSpPr>
          <p:nvPr>
            <p:ph type="dt" sz="half" idx="10"/>
          </p:nvPr>
        </p:nvSpPr>
        <p:spPr/>
        <p:txBody>
          <a:bodyPr/>
          <a:lstStyle/>
          <a:p>
            <a:fld id="{B22CAB84-A664-4746-8192-54BFE96FCA60}" type="datetimeFigureOut">
              <a:rPr lang="en-US" smtClean="0"/>
              <a:t>3/27/2023</a:t>
            </a:fld>
            <a:endParaRPr lang="en-US"/>
          </a:p>
        </p:txBody>
      </p:sp>
      <p:sp>
        <p:nvSpPr>
          <p:cNvPr id="6" name="Footer Placeholder 5">
            <a:extLst>
              <a:ext uri="{FF2B5EF4-FFF2-40B4-BE49-F238E27FC236}">
                <a16:creationId xmlns:a16="http://schemas.microsoft.com/office/drawing/2014/main" id="{18743EC7-5A7D-BFC6-B2EE-1976B3BE9F1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9202E8B-9434-14CF-1442-CC8E1B868337}"/>
              </a:ext>
            </a:extLst>
          </p:cNvPr>
          <p:cNvSpPr>
            <a:spLocks noGrp="1"/>
          </p:cNvSpPr>
          <p:nvPr>
            <p:ph type="sldNum" sz="quarter" idx="12"/>
          </p:nvPr>
        </p:nvSpPr>
        <p:spPr/>
        <p:txBody>
          <a:bodyPr/>
          <a:lstStyle/>
          <a:p>
            <a:fld id="{F63B63C0-259B-4065-BF87-6435A922C46A}" type="slidenum">
              <a:rPr lang="en-US" smtClean="0"/>
              <a:t>‹#›</a:t>
            </a:fld>
            <a:endParaRPr lang="en-US"/>
          </a:p>
        </p:txBody>
      </p:sp>
    </p:spTree>
    <p:extLst>
      <p:ext uri="{BB962C8B-B14F-4D97-AF65-F5344CB8AC3E}">
        <p14:creationId xmlns:p14="http://schemas.microsoft.com/office/powerpoint/2010/main" val="31163523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B4829-B662-D539-7A25-E8DFF1E010C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054B20E-3E10-FC8A-470A-6B234B1CA1D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4983F69-8ADE-6780-FD4F-99408A599D2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3525E8D-40E1-FB8F-66C4-DF1FA9A655D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8878418-B620-DA74-B3DF-F1427A2B9FD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2F21D6A-1927-A3AA-88F6-D04333055BA8}"/>
              </a:ext>
            </a:extLst>
          </p:cNvPr>
          <p:cNvSpPr>
            <a:spLocks noGrp="1"/>
          </p:cNvSpPr>
          <p:nvPr>
            <p:ph type="dt" sz="half" idx="10"/>
          </p:nvPr>
        </p:nvSpPr>
        <p:spPr/>
        <p:txBody>
          <a:bodyPr/>
          <a:lstStyle/>
          <a:p>
            <a:fld id="{B22CAB84-A664-4746-8192-54BFE96FCA60}" type="datetimeFigureOut">
              <a:rPr lang="en-US" smtClean="0"/>
              <a:t>3/27/2023</a:t>
            </a:fld>
            <a:endParaRPr lang="en-US"/>
          </a:p>
        </p:txBody>
      </p:sp>
      <p:sp>
        <p:nvSpPr>
          <p:cNvPr id="8" name="Footer Placeholder 7">
            <a:extLst>
              <a:ext uri="{FF2B5EF4-FFF2-40B4-BE49-F238E27FC236}">
                <a16:creationId xmlns:a16="http://schemas.microsoft.com/office/drawing/2014/main" id="{D01A6A6C-079D-C29E-A98E-0867BF906EF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47BCD90-9C88-A79A-0F0A-5AE99E42F559}"/>
              </a:ext>
            </a:extLst>
          </p:cNvPr>
          <p:cNvSpPr>
            <a:spLocks noGrp="1"/>
          </p:cNvSpPr>
          <p:nvPr>
            <p:ph type="sldNum" sz="quarter" idx="12"/>
          </p:nvPr>
        </p:nvSpPr>
        <p:spPr/>
        <p:txBody>
          <a:bodyPr/>
          <a:lstStyle/>
          <a:p>
            <a:fld id="{F63B63C0-259B-4065-BF87-6435A922C46A}" type="slidenum">
              <a:rPr lang="en-US" smtClean="0"/>
              <a:t>‹#›</a:t>
            </a:fld>
            <a:endParaRPr lang="en-US"/>
          </a:p>
        </p:txBody>
      </p:sp>
    </p:spTree>
    <p:extLst>
      <p:ext uri="{BB962C8B-B14F-4D97-AF65-F5344CB8AC3E}">
        <p14:creationId xmlns:p14="http://schemas.microsoft.com/office/powerpoint/2010/main" val="12495851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5FE44D-EEE6-03D5-674E-A3A544D6F7F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E3F9BED-5211-49E2-057E-D48B05C828F6}"/>
              </a:ext>
            </a:extLst>
          </p:cNvPr>
          <p:cNvSpPr>
            <a:spLocks noGrp="1"/>
          </p:cNvSpPr>
          <p:nvPr>
            <p:ph type="dt" sz="half" idx="10"/>
          </p:nvPr>
        </p:nvSpPr>
        <p:spPr/>
        <p:txBody>
          <a:bodyPr/>
          <a:lstStyle/>
          <a:p>
            <a:fld id="{B22CAB84-A664-4746-8192-54BFE96FCA60}" type="datetimeFigureOut">
              <a:rPr lang="en-US" smtClean="0"/>
              <a:t>3/27/2023</a:t>
            </a:fld>
            <a:endParaRPr lang="en-US"/>
          </a:p>
        </p:txBody>
      </p:sp>
      <p:sp>
        <p:nvSpPr>
          <p:cNvPr id="4" name="Footer Placeholder 3">
            <a:extLst>
              <a:ext uri="{FF2B5EF4-FFF2-40B4-BE49-F238E27FC236}">
                <a16:creationId xmlns:a16="http://schemas.microsoft.com/office/drawing/2014/main" id="{863E0211-5D3D-149F-53FA-8AE78CE6523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CFE4D0E-1F88-6040-375B-2B91C36B44E3}"/>
              </a:ext>
            </a:extLst>
          </p:cNvPr>
          <p:cNvSpPr>
            <a:spLocks noGrp="1"/>
          </p:cNvSpPr>
          <p:nvPr>
            <p:ph type="sldNum" sz="quarter" idx="12"/>
          </p:nvPr>
        </p:nvSpPr>
        <p:spPr/>
        <p:txBody>
          <a:bodyPr/>
          <a:lstStyle/>
          <a:p>
            <a:fld id="{F63B63C0-259B-4065-BF87-6435A922C46A}" type="slidenum">
              <a:rPr lang="en-US" smtClean="0"/>
              <a:t>‹#›</a:t>
            </a:fld>
            <a:endParaRPr lang="en-US"/>
          </a:p>
        </p:txBody>
      </p:sp>
    </p:spTree>
    <p:extLst>
      <p:ext uri="{BB962C8B-B14F-4D97-AF65-F5344CB8AC3E}">
        <p14:creationId xmlns:p14="http://schemas.microsoft.com/office/powerpoint/2010/main" val="26958893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7952C9F-10D2-0F92-6872-A87D21C6C06B}"/>
              </a:ext>
            </a:extLst>
          </p:cNvPr>
          <p:cNvSpPr>
            <a:spLocks noGrp="1"/>
          </p:cNvSpPr>
          <p:nvPr>
            <p:ph type="dt" sz="half" idx="10"/>
          </p:nvPr>
        </p:nvSpPr>
        <p:spPr/>
        <p:txBody>
          <a:bodyPr/>
          <a:lstStyle/>
          <a:p>
            <a:fld id="{B22CAB84-A664-4746-8192-54BFE96FCA60}" type="datetimeFigureOut">
              <a:rPr lang="en-US" smtClean="0"/>
              <a:t>3/27/2023</a:t>
            </a:fld>
            <a:endParaRPr lang="en-US"/>
          </a:p>
        </p:txBody>
      </p:sp>
      <p:sp>
        <p:nvSpPr>
          <p:cNvPr id="3" name="Footer Placeholder 2">
            <a:extLst>
              <a:ext uri="{FF2B5EF4-FFF2-40B4-BE49-F238E27FC236}">
                <a16:creationId xmlns:a16="http://schemas.microsoft.com/office/drawing/2014/main" id="{B2345678-26BA-F9A5-17AE-3A073432D42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50870AF-38B8-E6BF-ED6F-3611AE07B10D}"/>
              </a:ext>
            </a:extLst>
          </p:cNvPr>
          <p:cNvSpPr>
            <a:spLocks noGrp="1"/>
          </p:cNvSpPr>
          <p:nvPr>
            <p:ph type="sldNum" sz="quarter" idx="12"/>
          </p:nvPr>
        </p:nvSpPr>
        <p:spPr/>
        <p:txBody>
          <a:bodyPr/>
          <a:lstStyle/>
          <a:p>
            <a:fld id="{F63B63C0-259B-4065-BF87-6435A922C46A}" type="slidenum">
              <a:rPr lang="en-US" smtClean="0"/>
              <a:t>‹#›</a:t>
            </a:fld>
            <a:endParaRPr lang="en-US"/>
          </a:p>
        </p:txBody>
      </p:sp>
    </p:spTree>
    <p:extLst>
      <p:ext uri="{BB962C8B-B14F-4D97-AF65-F5344CB8AC3E}">
        <p14:creationId xmlns:p14="http://schemas.microsoft.com/office/powerpoint/2010/main" val="19522713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7BE7F7-4934-86A4-7D13-3343E6BE820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E15FD33-D74D-E8C9-176E-5A99644BEB8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7F9482D-E76F-2350-6556-54E34D683C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846768D-E2BB-2B34-49FF-D5287BE790A6}"/>
              </a:ext>
            </a:extLst>
          </p:cNvPr>
          <p:cNvSpPr>
            <a:spLocks noGrp="1"/>
          </p:cNvSpPr>
          <p:nvPr>
            <p:ph type="dt" sz="half" idx="10"/>
          </p:nvPr>
        </p:nvSpPr>
        <p:spPr/>
        <p:txBody>
          <a:bodyPr/>
          <a:lstStyle/>
          <a:p>
            <a:fld id="{B22CAB84-A664-4746-8192-54BFE96FCA60}" type="datetimeFigureOut">
              <a:rPr lang="en-US" smtClean="0"/>
              <a:t>3/27/2023</a:t>
            </a:fld>
            <a:endParaRPr lang="en-US"/>
          </a:p>
        </p:txBody>
      </p:sp>
      <p:sp>
        <p:nvSpPr>
          <p:cNvPr id="6" name="Footer Placeholder 5">
            <a:extLst>
              <a:ext uri="{FF2B5EF4-FFF2-40B4-BE49-F238E27FC236}">
                <a16:creationId xmlns:a16="http://schemas.microsoft.com/office/drawing/2014/main" id="{F49E30C0-F5C8-A5E6-926B-FA82706D0D4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CB4E62A-5485-281F-1A97-C9FF9AB9004D}"/>
              </a:ext>
            </a:extLst>
          </p:cNvPr>
          <p:cNvSpPr>
            <a:spLocks noGrp="1"/>
          </p:cNvSpPr>
          <p:nvPr>
            <p:ph type="sldNum" sz="quarter" idx="12"/>
          </p:nvPr>
        </p:nvSpPr>
        <p:spPr/>
        <p:txBody>
          <a:bodyPr/>
          <a:lstStyle/>
          <a:p>
            <a:fld id="{F63B63C0-259B-4065-BF87-6435A922C46A}" type="slidenum">
              <a:rPr lang="en-US" smtClean="0"/>
              <a:t>‹#›</a:t>
            </a:fld>
            <a:endParaRPr lang="en-US"/>
          </a:p>
        </p:txBody>
      </p:sp>
    </p:spTree>
    <p:extLst>
      <p:ext uri="{BB962C8B-B14F-4D97-AF65-F5344CB8AC3E}">
        <p14:creationId xmlns:p14="http://schemas.microsoft.com/office/powerpoint/2010/main" val="32110246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5A10B-162E-3CD6-E2CE-8AA24EE6C67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68EF762-4F27-C2B5-7A2C-24C0F91B020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3CACB6B-9572-64E9-2175-14A8B9559E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85F629D-95C0-6E47-A24B-3AC68EE0DF4F}"/>
              </a:ext>
            </a:extLst>
          </p:cNvPr>
          <p:cNvSpPr>
            <a:spLocks noGrp="1"/>
          </p:cNvSpPr>
          <p:nvPr>
            <p:ph type="dt" sz="half" idx="10"/>
          </p:nvPr>
        </p:nvSpPr>
        <p:spPr/>
        <p:txBody>
          <a:bodyPr/>
          <a:lstStyle/>
          <a:p>
            <a:fld id="{B22CAB84-A664-4746-8192-54BFE96FCA60}" type="datetimeFigureOut">
              <a:rPr lang="en-US" smtClean="0"/>
              <a:t>3/27/2023</a:t>
            </a:fld>
            <a:endParaRPr lang="en-US"/>
          </a:p>
        </p:txBody>
      </p:sp>
      <p:sp>
        <p:nvSpPr>
          <p:cNvPr id="6" name="Footer Placeholder 5">
            <a:extLst>
              <a:ext uri="{FF2B5EF4-FFF2-40B4-BE49-F238E27FC236}">
                <a16:creationId xmlns:a16="http://schemas.microsoft.com/office/drawing/2014/main" id="{58719882-45EC-A086-3454-CC9E2A4DF4B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6E1D8D2-325C-431F-FC33-C4B88AC4CC66}"/>
              </a:ext>
            </a:extLst>
          </p:cNvPr>
          <p:cNvSpPr>
            <a:spLocks noGrp="1"/>
          </p:cNvSpPr>
          <p:nvPr>
            <p:ph type="sldNum" sz="quarter" idx="12"/>
          </p:nvPr>
        </p:nvSpPr>
        <p:spPr/>
        <p:txBody>
          <a:bodyPr/>
          <a:lstStyle/>
          <a:p>
            <a:fld id="{F63B63C0-259B-4065-BF87-6435A922C46A}" type="slidenum">
              <a:rPr lang="en-US" smtClean="0"/>
              <a:t>‹#›</a:t>
            </a:fld>
            <a:endParaRPr lang="en-US"/>
          </a:p>
        </p:txBody>
      </p:sp>
    </p:spTree>
    <p:extLst>
      <p:ext uri="{BB962C8B-B14F-4D97-AF65-F5344CB8AC3E}">
        <p14:creationId xmlns:p14="http://schemas.microsoft.com/office/powerpoint/2010/main" val="39187280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581D665-3C0F-C789-6E8D-80E99C2DA8A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CFDD009-5C83-9251-C2A6-8CA0004A02F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662D52-0261-D96A-31A4-D3CE74AFB78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22CAB84-A664-4746-8192-54BFE96FCA60}" type="datetimeFigureOut">
              <a:rPr lang="en-US" smtClean="0"/>
              <a:t>3/27/2023</a:t>
            </a:fld>
            <a:endParaRPr lang="en-US"/>
          </a:p>
        </p:txBody>
      </p:sp>
      <p:sp>
        <p:nvSpPr>
          <p:cNvPr id="5" name="Footer Placeholder 4">
            <a:extLst>
              <a:ext uri="{FF2B5EF4-FFF2-40B4-BE49-F238E27FC236}">
                <a16:creationId xmlns:a16="http://schemas.microsoft.com/office/drawing/2014/main" id="{4AC35566-D138-0E74-5EAA-E8BD4F40BBE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6860582-FE77-5A2A-3730-89D5420B951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63B63C0-259B-4065-BF87-6435A922C46A}" type="slidenum">
              <a:rPr lang="en-US" smtClean="0"/>
              <a:t>‹#›</a:t>
            </a:fld>
            <a:endParaRPr lang="en-US"/>
          </a:p>
        </p:txBody>
      </p:sp>
    </p:spTree>
    <p:extLst>
      <p:ext uri="{BB962C8B-B14F-4D97-AF65-F5344CB8AC3E}">
        <p14:creationId xmlns:p14="http://schemas.microsoft.com/office/powerpoint/2010/main" val="5926892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AF44C1-F90B-AC06-6C99-BD209CE70ABE}"/>
              </a:ext>
            </a:extLst>
          </p:cNvPr>
          <p:cNvSpPr>
            <a:spLocks noGrp="1"/>
          </p:cNvSpPr>
          <p:nvPr>
            <p:ph type="ctrTitle"/>
          </p:nvPr>
        </p:nvSpPr>
        <p:spPr/>
        <p:txBody>
          <a:bodyPr/>
          <a:lstStyle/>
          <a:p>
            <a:r>
              <a:rPr lang="en-US" dirty="0"/>
              <a:t>Dev Ops and Site reliability</a:t>
            </a:r>
          </a:p>
        </p:txBody>
      </p:sp>
      <p:sp>
        <p:nvSpPr>
          <p:cNvPr id="3" name="Subtitle 2">
            <a:extLst>
              <a:ext uri="{FF2B5EF4-FFF2-40B4-BE49-F238E27FC236}">
                <a16:creationId xmlns:a16="http://schemas.microsoft.com/office/drawing/2014/main" id="{F0C662A9-F7CF-7862-084D-732FD554C3E9}"/>
              </a:ext>
            </a:extLst>
          </p:cNvPr>
          <p:cNvSpPr>
            <a:spLocks noGrp="1"/>
          </p:cNvSpPr>
          <p:nvPr>
            <p:ph type="subTitle" idx="1"/>
          </p:nvPr>
        </p:nvSpPr>
        <p:spPr/>
        <p:txBody>
          <a:bodyPr/>
          <a:lstStyle/>
          <a:p>
            <a:r>
              <a:rPr lang="en-US" dirty="0"/>
              <a:t>Smit Joshi</a:t>
            </a:r>
          </a:p>
          <a:p>
            <a:r>
              <a:rPr lang="en-US" dirty="0"/>
              <a:t>Joshua </a:t>
            </a:r>
            <a:r>
              <a:rPr lang="en-US" dirty="0" err="1"/>
              <a:t>Kaisar</a:t>
            </a:r>
            <a:endParaRPr lang="en-US" dirty="0"/>
          </a:p>
        </p:txBody>
      </p:sp>
    </p:spTree>
    <p:extLst>
      <p:ext uri="{BB962C8B-B14F-4D97-AF65-F5344CB8AC3E}">
        <p14:creationId xmlns:p14="http://schemas.microsoft.com/office/powerpoint/2010/main" val="38478179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198B9E-059F-D85F-2CD8-9FB01CA58C5A}"/>
              </a:ext>
            </a:extLst>
          </p:cNvPr>
          <p:cNvSpPr>
            <a:spLocks noGrp="1"/>
          </p:cNvSpPr>
          <p:nvPr>
            <p:ph type="title"/>
          </p:nvPr>
        </p:nvSpPr>
        <p:spPr/>
        <p:txBody>
          <a:bodyPr/>
          <a:lstStyle/>
          <a:p>
            <a:r>
              <a:rPr lang="en-US" dirty="0"/>
              <a:t>Project Build Time Metrics</a:t>
            </a:r>
          </a:p>
        </p:txBody>
      </p:sp>
      <p:sp>
        <p:nvSpPr>
          <p:cNvPr id="3" name="Content Placeholder 2">
            <a:extLst>
              <a:ext uri="{FF2B5EF4-FFF2-40B4-BE49-F238E27FC236}">
                <a16:creationId xmlns:a16="http://schemas.microsoft.com/office/drawing/2014/main" id="{B7FBB008-95F3-E6C6-071E-33639D5E0C69}"/>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0163514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C6469-0F78-912A-D93C-EF418BC1E69F}"/>
              </a:ext>
            </a:extLst>
          </p:cNvPr>
          <p:cNvSpPr>
            <a:spLocks noGrp="1"/>
          </p:cNvSpPr>
          <p:nvPr>
            <p:ph type="title"/>
          </p:nvPr>
        </p:nvSpPr>
        <p:spPr/>
        <p:txBody>
          <a:bodyPr/>
          <a:lstStyle/>
          <a:p>
            <a:r>
              <a:rPr lang="en-US" dirty="0"/>
              <a:t>Get Started Instructions</a:t>
            </a:r>
          </a:p>
        </p:txBody>
      </p:sp>
      <p:sp>
        <p:nvSpPr>
          <p:cNvPr id="3" name="Content Placeholder 2">
            <a:extLst>
              <a:ext uri="{FF2B5EF4-FFF2-40B4-BE49-F238E27FC236}">
                <a16:creationId xmlns:a16="http://schemas.microsoft.com/office/drawing/2014/main" id="{170844B4-000E-A98B-8D8F-CC84A84AFE1F}"/>
              </a:ext>
            </a:extLst>
          </p:cNvPr>
          <p:cNvSpPr>
            <a:spLocks noGrp="1"/>
          </p:cNvSpPr>
          <p:nvPr>
            <p:ph idx="1"/>
          </p:nvPr>
        </p:nvSpPr>
        <p:spPr/>
        <p:txBody>
          <a:bodyPr>
            <a:normAutofit fontScale="92500" lnSpcReduction="20000"/>
          </a:bodyPr>
          <a:lstStyle/>
          <a:p>
            <a:r>
              <a:rPr lang="en-US" dirty="0"/>
              <a:t>Clone the repository</a:t>
            </a:r>
          </a:p>
          <a:p>
            <a:pPr lvl="1"/>
            <a:r>
              <a:rPr lang="en-US" dirty="0"/>
              <a:t>Open your terminal or command prompt.</a:t>
            </a:r>
          </a:p>
          <a:p>
            <a:pPr lvl="1"/>
            <a:r>
              <a:rPr lang="en-US" dirty="0"/>
              <a:t>Navigate to the directory where you want to clone the repository.</a:t>
            </a:r>
          </a:p>
          <a:p>
            <a:pPr lvl="1"/>
            <a:r>
              <a:rPr lang="en-US" dirty="0"/>
              <a:t>Run the following command: </a:t>
            </a:r>
            <a:r>
              <a:rPr lang="en-US" b="1" i="1" dirty="0"/>
              <a:t>git clone &lt;</a:t>
            </a:r>
            <a:r>
              <a:rPr lang="en-US" b="1" i="1" dirty="0" err="1"/>
              <a:t>repo_url</a:t>
            </a:r>
            <a:r>
              <a:rPr lang="en-US" b="1" i="1" dirty="0"/>
              <a:t>&gt;</a:t>
            </a:r>
          </a:p>
          <a:p>
            <a:r>
              <a:rPr lang="en-US" dirty="0"/>
              <a:t>Install dependencies</a:t>
            </a:r>
          </a:p>
          <a:p>
            <a:pPr lvl="1"/>
            <a:r>
              <a:rPr lang="en-US" dirty="0"/>
              <a:t>Navigate to the root directory of the repository.</a:t>
            </a:r>
          </a:p>
          <a:p>
            <a:pPr lvl="1"/>
            <a:r>
              <a:rPr lang="en-US" dirty="0"/>
              <a:t>Run the following command: </a:t>
            </a:r>
            <a:r>
              <a:rPr lang="en-US" b="1" i="1" dirty="0" err="1"/>
              <a:t>npm</a:t>
            </a:r>
            <a:r>
              <a:rPr lang="en-US" b="1" i="1" dirty="0"/>
              <a:t> install</a:t>
            </a:r>
          </a:p>
          <a:p>
            <a:r>
              <a:rPr lang="en-US" dirty="0"/>
              <a:t>Start the Dev Server</a:t>
            </a:r>
          </a:p>
          <a:p>
            <a:pPr lvl="1"/>
            <a:r>
              <a:rPr lang="en-US" dirty="0"/>
              <a:t>Navigate to the root directory of the repository.</a:t>
            </a:r>
          </a:p>
          <a:p>
            <a:pPr lvl="1"/>
            <a:r>
              <a:rPr lang="en-US" dirty="0"/>
              <a:t>Run the following command: </a:t>
            </a:r>
            <a:r>
              <a:rPr lang="en-US" b="1" i="1" dirty="0" err="1"/>
              <a:t>npm</a:t>
            </a:r>
            <a:r>
              <a:rPr lang="en-US" b="1" i="1" dirty="0"/>
              <a:t> run dev</a:t>
            </a:r>
          </a:p>
          <a:p>
            <a:r>
              <a:rPr lang="en-US" dirty="0"/>
              <a:t>Run Tests</a:t>
            </a:r>
          </a:p>
          <a:p>
            <a:pPr lvl="1"/>
            <a:r>
              <a:rPr lang="en-US" dirty="0"/>
              <a:t>Navigate to the root directory of the repository.</a:t>
            </a:r>
          </a:p>
          <a:p>
            <a:pPr lvl="1"/>
            <a:r>
              <a:rPr lang="en-US" dirty="0"/>
              <a:t>Run the following command: </a:t>
            </a:r>
            <a:r>
              <a:rPr lang="en-US" b="1" i="1" dirty="0" err="1"/>
              <a:t>npm</a:t>
            </a:r>
            <a:r>
              <a:rPr lang="en-US" b="1" i="1" dirty="0"/>
              <a:t> test</a:t>
            </a:r>
            <a:endParaRPr lang="en-US" b="1" dirty="0"/>
          </a:p>
          <a:p>
            <a:pPr lvl="1"/>
            <a:endParaRPr lang="en-US" dirty="0"/>
          </a:p>
        </p:txBody>
      </p:sp>
    </p:spTree>
    <p:extLst>
      <p:ext uri="{BB962C8B-B14F-4D97-AF65-F5344CB8AC3E}">
        <p14:creationId xmlns:p14="http://schemas.microsoft.com/office/powerpoint/2010/main" val="22231316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35486-6AA1-CBD0-EBE6-98E720F5B71E}"/>
              </a:ext>
            </a:extLst>
          </p:cNvPr>
          <p:cNvSpPr>
            <a:spLocks noGrp="1"/>
          </p:cNvSpPr>
          <p:nvPr>
            <p:ph type="title"/>
          </p:nvPr>
        </p:nvSpPr>
        <p:spPr/>
        <p:txBody>
          <a:bodyPr/>
          <a:lstStyle/>
          <a:p>
            <a:r>
              <a:rPr lang="en-US" dirty="0"/>
              <a:t>Backend Testing</a:t>
            </a:r>
          </a:p>
        </p:txBody>
      </p:sp>
      <p:sp>
        <p:nvSpPr>
          <p:cNvPr id="3" name="Content Placeholder 2">
            <a:extLst>
              <a:ext uri="{FF2B5EF4-FFF2-40B4-BE49-F238E27FC236}">
                <a16:creationId xmlns:a16="http://schemas.microsoft.com/office/drawing/2014/main" id="{45FA2333-4DC0-3159-7E5A-6CFED45E4F57}"/>
              </a:ext>
            </a:extLst>
          </p:cNvPr>
          <p:cNvSpPr>
            <a:spLocks noGrp="1"/>
          </p:cNvSpPr>
          <p:nvPr>
            <p:ph idx="1"/>
          </p:nvPr>
        </p:nvSpPr>
        <p:spPr/>
        <p:txBody>
          <a:bodyPr/>
          <a:lstStyle/>
          <a:p>
            <a:r>
              <a:rPr lang="en-US" dirty="0"/>
              <a:t>Playwright test</a:t>
            </a:r>
          </a:p>
        </p:txBody>
      </p:sp>
    </p:spTree>
    <p:extLst>
      <p:ext uri="{BB962C8B-B14F-4D97-AF65-F5344CB8AC3E}">
        <p14:creationId xmlns:p14="http://schemas.microsoft.com/office/powerpoint/2010/main" val="28683867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1BA68-204D-42D8-CD22-5079D8EB5104}"/>
              </a:ext>
            </a:extLst>
          </p:cNvPr>
          <p:cNvSpPr>
            <a:spLocks noGrp="1"/>
          </p:cNvSpPr>
          <p:nvPr>
            <p:ph type="title"/>
          </p:nvPr>
        </p:nvSpPr>
        <p:spPr/>
        <p:txBody>
          <a:bodyPr/>
          <a:lstStyle/>
          <a:p>
            <a:r>
              <a:rPr lang="en-US" dirty="0"/>
              <a:t>Package Manager Evaluation</a:t>
            </a:r>
          </a:p>
        </p:txBody>
      </p:sp>
      <p:graphicFrame>
        <p:nvGraphicFramePr>
          <p:cNvPr id="5" name="Table 5">
            <a:extLst>
              <a:ext uri="{FF2B5EF4-FFF2-40B4-BE49-F238E27FC236}">
                <a16:creationId xmlns:a16="http://schemas.microsoft.com/office/drawing/2014/main" id="{CAFDB8D4-DB6D-0F88-56E1-7C6861751EF2}"/>
              </a:ext>
            </a:extLst>
          </p:cNvPr>
          <p:cNvGraphicFramePr>
            <a:graphicFrameLocks noGrp="1"/>
          </p:cNvGraphicFramePr>
          <p:nvPr>
            <p:ph idx="1"/>
            <p:extLst>
              <p:ext uri="{D42A27DB-BD31-4B8C-83A1-F6EECF244321}">
                <p14:modId xmlns:p14="http://schemas.microsoft.com/office/powerpoint/2010/main" val="1348583268"/>
              </p:ext>
            </p:extLst>
          </p:nvPr>
        </p:nvGraphicFramePr>
        <p:xfrm>
          <a:off x="838200" y="1825624"/>
          <a:ext cx="10515600" cy="4193645"/>
        </p:xfrm>
        <a:graphic>
          <a:graphicData uri="http://schemas.openxmlformats.org/drawingml/2006/table">
            <a:tbl>
              <a:tblPr firstRow="1" bandRow="1">
                <a:tableStyleId>{073A0DAA-6AF3-43AB-8588-CEC1D06C72B9}</a:tableStyleId>
              </a:tblPr>
              <a:tblGrid>
                <a:gridCol w="5257800">
                  <a:extLst>
                    <a:ext uri="{9D8B030D-6E8A-4147-A177-3AD203B41FA5}">
                      <a16:colId xmlns:a16="http://schemas.microsoft.com/office/drawing/2014/main" val="3731546849"/>
                    </a:ext>
                  </a:extLst>
                </a:gridCol>
                <a:gridCol w="5257800">
                  <a:extLst>
                    <a:ext uri="{9D8B030D-6E8A-4147-A177-3AD203B41FA5}">
                      <a16:colId xmlns:a16="http://schemas.microsoft.com/office/drawing/2014/main" val="3609665964"/>
                    </a:ext>
                  </a:extLst>
                </a:gridCol>
              </a:tblGrid>
              <a:tr h="655849">
                <a:tc>
                  <a:txBody>
                    <a:bodyPr/>
                    <a:lstStyle/>
                    <a:p>
                      <a:pPr algn="ctr"/>
                      <a:r>
                        <a:rPr lang="en-US" dirty="0"/>
                        <a:t>NPM</a:t>
                      </a:r>
                    </a:p>
                  </a:txBody>
                  <a:tcPr/>
                </a:tc>
                <a:tc>
                  <a:txBody>
                    <a:bodyPr/>
                    <a:lstStyle/>
                    <a:p>
                      <a:pPr algn="ctr"/>
                      <a:r>
                        <a:rPr lang="en-US" dirty="0"/>
                        <a:t>Yarn</a:t>
                      </a:r>
                    </a:p>
                  </a:txBody>
                  <a:tcPr/>
                </a:tc>
                <a:extLst>
                  <a:ext uri="{0D108BD9-81ED-4DB2-BD59-A6C34878D82A}">
                    <a16:rowId xmlns:a16="http://schemas.microsoft.com/office/drawing/2014/main" val="770437190"/>
                  </a:ext>
                </a:extLst>
              </a:tr>
              <a:tr h="655849">
                <a:tc>
                  <a:txBody>
                    <a:bodyPr/>
                    <a:lstStyle/>
                    <a:p>
                      <a:r>
                        <a:rPr lang="en-US" dirty="0"/>
                        <a:t>Can be installed easily using homebrew or from its website</a:t>
                      </a:r>
                    </a:p>
                  </a:txBody>
                  <a:tcPr/>
                </a:tc>
                <a:tc>
                  <a:txBody>
                    <a:bodyPr/>
                    <a:lstStyle/>
                    <a:p>
                      <a:r>
                        <a:rPr lang="en-US" dirty="0"/>
                        <a:t>Can be installed easily using homebrew or its website</a:t>
                      </a:r>
                    </a:p>
                  </a:txBody>
                  <a:tcPr/>
                </a:tc>
                <a:extLst>
                  <a:ext uri="{0D108BD9-81ED-4DB2-BD59-A6C34878D82A}">
                    <a16:rowId xmlns:a16="http://schemas.microsoft.com/office/drawing/2014/main" val="4078336558"/>
                  </a:ext>
                </a:extLst>
              </a:tr>
              <a:tr h="655849">
                <a:tc>
                  <a:txBody>
                    <a:bodyPr/>
                    <a:lstStyle/>
                    <a:p>
                      <a:r>
                        <a:rPr lang="en-US" dirty="0"/>
                        <a:t>NPM is slower in package download time. Although significant improvements have been made.</a:t>
                      </a:r>
                    </a:p>
                  </a:txBody>
                  <a:tcPr/>
                </a:tc>
                <a:tc>
                  <a:txBody>
                    <a:bodyPr/>
                    <a:lstStyle/>
                    <a:p>
                      <a:r>
                        <a:rPr lang="en-US" dirty="0"/>
                        <a:t>Yarn is faster when it comes to download times since it using a lockfile to ensure consistency and efficiency. </a:t>
                      </a:r>
                    </a:p>
                  </a:txBody>
                  <a:tcPr/>
                </a:tc>
                <a:extLst>
                  <a:ext uri="{0D108BD9-81ED-4DB2-BD59-A6C34878D82A}">
                    <a16:rowId xmlns:a16="http://schemas.microsoft.com/office/drawing/2014/main" val="705463890"/>
                  </a:ext>
                </a:extLst>
              </a:tr>
              <a:tr h="655849">
                <a:tc>
                  <a:txBody>
                    <a:bodyPr/>
                    <a:lstStyle/>
                    <a:p>
                      <a:r>
                        <a:rPr lang="en-US" dirty="0"/>
                        <a:t>NPM can have a bit of a learning curve with its command-line interface</a:t>
                      </a:r>
                    </a:p>
                  </a:txBody>
                  <a:tcPr/>
                </a:tc>
                <a:tc>
                  <a:txBody>
                    <a:bodyPr/>
                    <a:lstStyle/>
                    <a:p>
                      <a:r>
                        <a:rPr lang="en-US" dirty="0"/>
                        <a:t>Yarn provides a much more user-friendly interface that provides concise feedback.</a:t>
                      </a:r>
                    </a:p>
                  </a:txBody>
                  <a:tcPr/>
                </a:tc>
                <a:extLst>
                  <a:ext uri="{0D108BD9-81ED-4DB2-BD59-A6C34878D82A}">
                    <a16:rowId xmlns:a16="http://schemas.microsoft.com/office/drawing/2014/main" val="862192527"/>
                  </a:ext>
                </a:extLst>
              </a:tr>
              <a:tr h="655849">
                <a:tc>
                  <a:txBody>
                    <a:bodyPr/>
                    <a:lstStyle/>
                    <a:p>
                      <a:r>
                        <a:rPr lang="en-US" dirty="0"/>
                        <a:t>NPM has been around longer and therefore is more widely used with a huge community to support it.</a:t>
                      </a:r>
                    </a:p>
                  </a:txBody>
                  <a:tcPr/>
                </a:tc>
                <a:tc>
                  <a:txBody>
                    <a:bodyPr/>
                    <a:lstStyle/>
                    <a:p>
                      <a:r>
                        <a:rPr lang="en-US" dirty="0"/>
                        <a:t>Yarn is relatively new and does not have as many users as NPM</a:t>
                      </a:r>
                    </a:p>
                  </a:txBody>
                  <a:tcPr/>
                </a:tc>
                <a:extLst>
                  <a:ext uri="{0D108BD9-81ED-4DB2-BD59-A6C34878D82A}">
                    <a16:rowId xmlns:a16="http://schemas.microsoft.com/office/drawing/2014/main" val="616228176"/>
                  </a:ext>
                </a:extLst>
              </a:tr>
              <a:tr h="655849">
                <a:tc>
                  <a:txBody>
                    <a:bodyPr/>
                    <a:lstStyle/>
                    <a:p>
                      <a:r>
                        <a:rPr lang="en-US" dirty="0"/>
                        <a:t>NPM has security measures to protect against malicious packages.</a:t>
                      </a:r>
                    </a:p>
                  </a:txBody>
                  <a:tcPr/>
                </a:tc>
                <a:tc>
                  <a:txBody>
                    <a:bodyPr/>
                    <a:lstStyle/>
                    <a:p>
                      <a:r>
                        <a:rPr lang="en-US" dirty="0"/>
                        <a:t>Yarn has security measures as well as other features, such as verifying checksums automatically for downloaded packages.</a:t>
                      </a:r>
                    </a:p>
                  </a:txBody>
                  <a:tcPr/>
                </a:tc>
                <a:extLst>
                  <a:ext uri="{0D108BD9-81ED-4DB2-BD59-A6C34878D82A}">
                    <a16:rowId xmlns:a16="http://schemas.microsoft.com/office/drawing/2014/main" val="955133144"/>
                  </a:ext>
                </a:extLst>
              </a:tr>
            </a:tbl>
          </a:graphicData>
        </a:graphic>
      </p:graphicFrame>
    </p:spTree>
    <p:extLst>
      <p:ext uri="{BB962C8B-B14F-4D97-AF65-F5344CB8AC3E}">
        <p14:creationId xmlns:p14="http://schemas.microsoft.com/office/powerpoint/2010/main" val="7644854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DE96B6-3503-0172-CB0F-DF68BF5D1B58}"/>
              </a:ext>
            </a:extLst>
          </p:cNvPr>
          <p:cNvSpPr>
            <a:spLocks noGrp="1"/>
          </p:cNvSpPr>
          <p:nvPr>
            <p:ph type="title"/>
          </p:nvPr>
        </p:nvSpPr>
        <p:spPr/>
        <p:txBody>
          <a:bodyPr/>
          <a:lstStyle/>
          <a:p>
            <a:r>
              <a:rPr lang="en-US" dirty="0"/>
              <a:t>Build Tool Evaluation</a:t>
            </a:r>
          </a:p>
        </p:txBody>
      </p:sp>
      <p:graphicFrame>
        <p:nvGraphicFramePr>
          <p:cNvPr id="4" name="Table 4">
            <a:extLst>
              <a:ext uri="{FF2B5EF4-FFF2-40B4-BE49-F238E27FC236}">
                <a16:creationId xmlns:a16="http://schemas.microsoft.com/office/drawing/2014/main" id="{6643AB3E-28B2-39FC-5D15-1E86F9337F13}"/>
              </a:ext>
            </a:extLst>
          </p:cNvPr>
          <p:cNvGraphicFramePr>
            <a:graphicFrameLocks noGrp="1"/>
          </p:cNvGraphicFramePr>
          <p:nvPr>
            <p:ph idx="1"/>
            <p:extLst>
              <p:ext uri="{D42A27DB-BD31-4B8C-83A1-F6EECF244321}">
                <p14:modId xmlns:p14="http://schemas.microsoft.com/office/powerpoint/2010/main" val="3681303984"/>
              </p:ext>
            </p:extLst>
          </p:nvPr>
        </p:nvGraphicFramePr>
        <p:xfrm>
          <a:off x="838200" y="1825625"/>
          <a:ext cx="10515597" cy="4577080"/>
        </p:xfrm>
        <a:graphic>
          <a:graphicData uri="http://schemas.openxmlformats.org/drawingml/2006/table">
            <a:tbl>
              <a:tblPr firstRow="1" bandRow="1">
                <a:tableStyleId>{073A0DAA-6AF3-43AB-8588-CEC1D06C72B9}</a:tableStyleId>
              </a:tblPr>
              <a:tblGrid>
                <a:gridCol w="3505199">
                  <a:extLst>
                    <a:ext uri="{9D8B030D-6E8A-4147-A177-3AD203B41FA5}">
                      <a16:colId xmlns:a16="http://schemas.microsoft.com/office/drawing/2014/main" val="1786983028"/>
                    </a:ext>
                  </a:extLst>
                </a:gridCol>
                <a:gridCol w="3505199">
                  <a:extLst>
                    <a:ext uri="{9D8B030D-6E8A-4147-A177-3AD203B41FA5}">
                      <a16:colId xmlns:a16="http://schemas.microsoft.com/office/drawing/2014/main" val="384404635"/>
                    </a:ext>
                  </a:extLst>
                </a:gridCol>
                <a:gridCol w="3505199">
                  <a:extLst>
                    <a:ext uri="{9D8B030D-6E8A-4147-A177-3AD203B41FA5}">
                      <a16:colId xmlns:a16="http://schemas.microsoft.com/office/drawing/2014/main" val="2691816951"/>
                    </a:ext>
                  </a:extLst>
                </a:gridCol>
              </a:tblGrid>
              <a:tr h="370840">
                <a:tc>
                  <a:txBody>
                    <a:bodyPr/>
                    <a:lstStyle/>
                    <a:p>
                      <a:pPr algn="ctr"/>
                      <a:r>
                        <a:rPr lang="en-US" dirty="0"/>
                        <a:t>Webpack</a:t>
                      </a:r>
                    </a:p>
                  </a:txBody>
                  <a:tcPr/>
                </a:tc>
                <a:tc>
                  <a:txBody>
                    <a:bodyPr/>
                    <a:lstStyle/>
                    <a:p>
                      <a:pPr algn="ctr"/>
                      <a:r>
                        <a:rPr lang="en-US" dirty="0"/>
                        <a:t>Vite</a:t>
                      </a:r>
                    </a:p>
                  </a:txBody>
                  <a:tcPr/>
                </a:tc>
                <a:tc>
                  <a:txBody>
                    <a:bodyPr/>
                    <a:lstStyle/>
                    <a:p>
                      <a:pPr algn="ctr"/>
                      <a:r>
                        <a:rPr lang="en-US" dirty="0"/>
                        <a:t>EsBuild</a:t>
                      </a:r>
                    </a:p>
                  </a:txBody>
                  <a:tcPr/>
                </a:tc>
                <a:extLst>
                  <a:ext uri="{0D108BD9-81ED-4DB2-BD59-A6C34878D82A}">
                    <a16:rowId xmlns:a16="http://schemas.microsoft.com/office/drawing/2014/main" val="4179937297"/>
                  </a:ext>
                </a:extLst>
              </a:tr>
              <a:tr h="370840">
                <a:tc>
                  <a:txBody>
                    <a:bodyPr/>
                    <a:lstStyle/>
                    <a:p>
                      <a:r>
                        <a:rPr lang="en-US" sz="1800" b="0" i="0" kern="1200" dirty="0">
                          <a:solidFill>
                            <a:schemeClr val="dk1"/>
                          </a:solidFill>
                          <a:effectLst/>
                          <a:latin typeface="+mn-lt"/>
                          <a:ea typeface="+mn-ea"/>
                          <a:cs typeface="+mn-cs"/>
                        </a:rPr>
                        <a:t>Webpack is a mature and powerful build tool for JavaScript applications. It can handle complex configurations and is highly configurable, making it a good choice for large-scale projects. Webpack also supports a wide range of file formats and asset types, including CSS, images, and fonts. One of its key features is the ability to split code into smaller chunks, which can improve performance by reducing the amount of code that needs to be loaded by the browser.</a:t>
                      </a:r>
                      <a:endParaRPr lang="en-US" dirty="0"/>
                    </a:p>
                  </a:txBody>
                  <a:tcPr/>
                </a:tc>
                <a:tc>
                  <a:txBody>
                    <a:bodyPr/>
                    <a:lstStyle/>
                    <a:p>
                      <a:r>
                        <a:rPr lang="en-US" sz="1800" b="0" i="0" kern="1200" dirty="0">
                          <a:solidFill>
                            <a:schemeClr val="dk1"/>
                          </a:solidFill>
                          <a:effectLst/>
                          <a:latin typeface="+mn-lt"/>
                          <a:ea typeface="+mn-ea"/>
                          <a:cs typeface="+mn-cs"/>
                        </a:rPr>
                        <a:t>Vite is a newer build tool that aims to be faster and more streamlined than Webpack. It accomplishes this by using native ES modules in the development environment, which eliminates the need for a bundler during development. Vite also supports hot module replacement (HMR), which allows changes to be made to the codebase without a full reload of the page. Vite's simplicity and speed make it a good choice for smaller projects and rapid prototyping.</a:t>
                      </a:r>
                      <a:endParaRPr lang="en-US" dirty="0"/>
                    </a:p>
                  </a:txBody>
                  <a:tcPr/>
                </a:tc>
                <a:tc>
                  <a:txBody>
                    <a:bodyPr/>
                    <a:lstStyle/>
                    <a:p>
                      <a:r>
                        <a:rPr lang="en-US" sz="1800" b="0" i="0" kern="1200" dirty="0">
                          <a:solidFill>
                            <a:schemeClr val="dk1"/>
                          </a:solidFill>
                          <a:effectLst/>
                          <a:latin typeface="+mn-lt"/>
                          <a:ea typeface="+mn-ea"/>
                          <a:cs typeface="+mn-cs"/>
                        </a:rPr>
                        <a:t>EsBuild is a new, extremely fast build tool that focuses on speed and simplicity. It can build projects significantly faster than Webpack and Vite, and it can handle a variety of file formats, including JavaScript, TypeScript, and JSX. However, EsBuild has a more limited feature set compared to Webpack and Vite, and it may not be suitable for complex projects. EsBuild is a good choice for smaller projects and for developers who prioritize speed and simplicity over configurability and features.</a:t>
                      </a:r>
                      <a:endParaRPr lang="en-US" dirty="0"/>
                    </a:p>
                  </a:txBody>
                  <a:tcPr/>
                </a:tc>
                <a:extLst>
                  <a:ext uri="{0D108BD9-81ED-4DB2-BD59-A6C34878D82A}">
                    <a16:rowId xmlns:a16="http://schemas.microsoft.com/office/drawing/2014/main" val="2350713416"/>
                  </a:ext>
                </a:extLst>
              </a:tr>
            </a:tbl>
          </a:graphicData>
        </a:graphic>
      </p:graphicFrame>
    </p:spTree>
    <p:extLst>
      <p:ext uri="{BB962C8B-B14F-4D97-AF65-F5344CB8AC3E}">
        <p14:creationId xmlns:p14="http://schemas.microsoft.com/office/powerpoint/2010/main" val="20686391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207DBA-C404-FC39-B488-99C0F51D8BD3}"/>
              </a:ext>
            </a:extLst>
          </p:cNvPr>
          <p:cNvSpPr>
            <a:spLocks noGrp="1"/>
          </p:cNvSpPr>
          <p:nvPr>
            <p:ph type="title"/>
          </p:nvPr>
        </p:nvSpPr>
        <p:spPr/>
        <p:txBody>
          <a:bodyPr/>
          <a:lstStyle/>
          <a:p>
            <a:r>
              <a:rPr lang="en-US" dirty="0"/>
              <a:t>GitHub Actions</a:t>
            </a:r>
          </a:p>
        </p:txBody>
      </p:sp>
      <p:sp>
        <p:nvSpPr>
          <p:cNvPr id="3" name="Content Placeholder 2">
            <a:extLst>
              <a:ext uri="{FF2B5EF4-FFF2-40B4-BE49-F238E27FC236}">
                <a16:creationId xmlns:a16="http://schemas.microsoft.com/office/drawing/2014/main" id="{81D18659-7C91-2B2B-83E7-591972630155}"/>
              </a:ext>
            </a:extLst>
          </p:cNvPr>
          <p:cNvSpPr>
            <a:spLocks noGrp="1"/>
          </p:cNvSpPr>
          <p:nvPr>
            <p:ph idx="1"/>
          </p:nvPr>
        </p:nvSpPr>
        <p:spPr/>
        <p:txBody>
          <a:bodyPr>
            <a:normAutofit fontScale="92500" lnSpcReduction="20000"/>
          </a:bodyPr>
          <a:lstStyle/>
          <a:p>
            <a:r>
              <a:rPr lang="en-US" dirty="0"/>
              <a:t>DevOps Pipeline implementation</a:t>
            </a:r>
          </a:p>
          <a:p>
            <a:pPr marL="0" indent="0">
              <a:buNone/>
            </a:pPr>
            <a:endParaRPr lang="en-US" dirty="0"/>
          </a:p>
          <a:p>
            <a:pPr lvl="1"/>
            <a:r>
              <a:rPr lang="en-US" dirty="0"/>
              <a:t>The workflow is triggered by a push to the main branch. The workflow has two jobs: build and deploy.</a:t>
            </a:r>
          </a:p>
          <a:p>
            <a:pPr lvl="1"/>
            <a:endParaRPr lang="en-US" dirty="0"/>
          </a:p>
          <a:p>
            <a:pPr lvl="1"/>
            <a:r>
              <a:rPr lang="en-US" dirty="0"/>
              <a:t>The build job runs on an Ubuntu environment and checks out the source code from GitHub. It then sets up Node.js, installs dependencies, runs unit tests, and builds the application.</a:t>
            </a:r>
          </a:p>
          <a:p>
            <a:pPr lvl="1"/>
            <a:endParaRPr lang="en-US" dirty="0"/>
          </a:p>
          <a:p>
            <a:pPr lvl="1"/>
            <a:r>
              <a:rPr lang="en-US" dirty="0"/>
              <a:t>The deploy job runs only after the build job completes successfully. It also runs on an Ubuntu environment and uses an SSH deployment action to deploy the built application to a server. The deployment action runs a command that pulls the latest changes from the main branch, installs dependencies, and restarts the Node.js application using pm2.</a:t>
            </a:r>
          </a:p>
        </p:txBody>
      </p:sp>
    </p:spTree>
    <p:extLst>
      <p:ext uri="{BB962C8B-B14F-4D97-AF65-F5344CB8AC3E}">
        <p14:creationId xmlns:p14="http://schemas.microsoft.com/office/powerpoint/2010/main" val="2615917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D0882F-9B39-BD19-E7C8-9ECF4F13413E}"/>
              </a:ext>
            </a:extLst>
          </p:cNvPr>
          <p:cNvSpPr>
            <a:spLocks noGrp="1"/>
          </p:cNvSpPr>
          <p:nvPr>
            <p:ph type="title"/>
          </p:nvPr>
        </p:nvSpPr>
        <p:spPr/>
        <p:txBody>
          <a:bodyPr/>
          <a:lstStyle/>
          <a:p>
            <a:r>
              <a:rPr lang="en-US" dirty="0"/>
              <a:t>Coding Standards Adherence</a:t>
            </a:r>
          </a:p>
        </p:txBody>
      </p:sp>
      <p:graphicFrame>
        <p:nvGraphicFramePr>
          <p:cNvPr id="4" name="Table 4">
            <a:extLst>
              <a:ext uri="{FF2B5EF4-FFF2-40B4-BE49-F238E27FC236}">
                <a16:creationId xmlns:a16="http://schemas.microsoft.com/office/drawing/2014/main" id="{7F907217-7699-97F1-2B0D-0A50E2BEFC32}"/>
              </a:ext>
            </a:extLst>
          </p:cNvPr>
          <p:cNvGraphicFramePr>
            <a:graphicFrameLocks noGrp="1"/>
          </p:cNvGraphicFramePr>
          <p:nvPr>
            <p:ph idx="1"/>
            <p:extLst>
              <p:ext uri="{D42A27DB-BD31-4B8C-83A1-F6EECF244321}">
                <p14:modId xmlns:p14="http://schemas.microsoft.com/office/powerpoint/2010/main" val="2343982372"/>
              </p:ext>
            </p:extLst>
          </p:nvPr>
        </p:nvGraphicFramePr>
        <p:xfrm>
          <a:off x="201168" y="1289406"/>
          <a:ext cx="11832336" cy="5486400"/>
        </p:xfrm>
        <a:graphic>
          <a:graphicData uri="http://schemas.openxmlformats.org/drawingml/2006/table">
            <a:tbl>
              <a:tblPr firstRow="1" bandRow="1">
                <a:tableStyleId>{073A0DAA-6AF3-43AB-8588-CEC1D06C72B9}</a:tableStyleId>
              </a:tblPr>
              <a:tblGrid>
                <a:gridCol w="3944112">
                  <a:extLst>
                    <a:ext uri="{9D8B030D-6E8A-4147-A177-3AD203B41FA5}">
                      <a16:colId xmlns:a16="http://schemas.microsoft.com/office/drawing/2014/main" val="1790060783"/>
                    </a:ext>
                  </a:extLst>
                </a:gridCol>
                <a:gridCol w="3944112">
                  <a:extLst>
                    <a:ext uri="{9D8B030D-6E8A-4147-A177-3AD203B41FA5}">
                      <a16:colId xmlns:a16="http://schemas.microsoft.com/office/drawing/2014/main" val="192532787"/>
                    </a:ext>
                  </a:extLst>
                </a:gridCol>
                <a:gridCol w="3944112">
                  <a:extLst>
                    <a:ext uri="{9D8B030D-6E8A-4147-A177-3AD203B41FA5}">
                      <a16:colId xmlns:a16="http://schemas.microsoft.com/office/drawing/2014/main" val="3937010758"/>
                    </a:ext>
                  </a:extLst>
                </a:gridCol>
              </a:tblGrid>
              <a:tr h="324464">
                <a:tc>
                  <a:txBody>
                    <a:bodyPr/>
                    <a:lstStyle/>
                    <a:p>
                      <a:pPr algn="ctr"/>
                      <a:r>
                        <a:rPr lang="en-US" dirty="0"/>
                        <a:t>HTML</a:t>
                      </a:r>
                    </a:p>
                  </a:txBody>
                  <a:tcPr/>
                </a:tc>
                <a:tc>
                  <a:txBody>
                    <a:bodyPr/>
                    <a:lstStyle/>
                    <a:p>
                      <a:pPr algn="ctr"/>
                      <a:r>
                        <a:rPr lang="en-US" dirty="0"/>
                        <a:t>CSS</a:t>
                      </a:r>
                    </a:p>
                  </a:txBody>
                  <a:tcPr/>
                </a:tc>
                <a:tc>
                  <a:txBody>
                    <a:bodyPr/>
                    <a:lstStyle/>
                    <a:p>
                      <a:pPr algn="ctr"/>
                      <a:r>
                        <a:rPr lang="en-US" dirty="0"/>
                        <a:t>JavaScript</a:t>
                      </a:r>
                    </a:p>
                  </a:txBody>
                  <a:tcPr/>
                </a:tc>
                <a:extLst>
                  <a:ext uri="{0D108BD9-81ED-4DB2-BD59-A6C34878D82A}">
                    <a16:rowId xmlns:a16="http://schemas.microsoft.com/office/drawing/2014/main" val="1663858696"/>
                  </a:ext>
                </a:extLst>
              </a:tr>
              <a:tr h="1541206">
                <a:tc>
                  <a:txBody>
                    <a:bodyPr/>
                    <a:lstStyle/>
                    <a:p>
                      <a:r>
                        <a:rPr lang="en-US" dirty="0"/>
                        <a:t>Use lowercase letters for HTML tags and attributes.</a:t>
                      </a:r>
                    </a:p>
                  </a:txBody>
                  <a:tcPr/>
                </a:tc>
                <a:tc>
                  <a:txBody>
                    <a:bodyPr/>
                    <a:lstStyle/>
                    <a:p>
                      <a:r>
                        <a:rPr lang="en-US" dirty="0"/>
                        <a:t>Use lowercase letters for CSS selectors, property names, and property values.</a:t>
                      </a:r>
                    </a:p>
                  </a:txBody>
                  <a:tcPr/>
                </a:tc>
                <a:tc>
                  <a:txBody>
                    <a:bodyPr/>
                    <a:lstStyle/>
                    <a:p>
                      <a:r>
                        <a:rPr lang="en-US" dirty="0"/>
                        <a:t>Use camelCase for variable and function names.</a:t>
                      </a:r>
                    </a:p>
                    <a:p>
                      <a:r>
                        <a:rPr lang="en-US" dirty="0"/>
                        <a:t>Use </a:t>
                      </a:r>
                      <a:r>
                        <a:rPr lang="en-US" dirty="0" err="1"/>
                        <a:t>PascalCase</a:t>
                      </a:r>
                      <a:r>
                        <a:rPr lang="en-US" dirty="0"/>
                        <a:t> for class and constructor names.</a:t>
                      </a:r>
                    </a:p>
                    <a:p>
                      <a:r>
                        <a:rPr lang="en-US" dirty="0"/>
                        <a:t>Use descriptive and concise names for variables, functions, and classes.</a:t>
                      </a:r>
                    </a:p>
                  </a:txBody>
                  <a:tcPr/>
                </a:tc>
                <a:extLst>
                  <a:ext uri="{0D108BD9-81ED-4DB2-BD59-A6C34878D82A}">
                    <a16:rowId xmlns:a16="http://schemas.microsoft.com/office/drawing/2014/main" val="473584296"/>
                  </a:ext>
                </a:extLst>
              </a:tr>
              <a:tr h="854627">
                <a:tc>
                  <a:txBody>
                    <a:bodyPr/>
                    <a:lstStyle/>
                    <a:p>
                      <a:r>
                        <a:rPr lang="en-US" dirty="0"/>
                        <a:t>Use semantic and accessible HTML elements to improve the readability and structure of the page.</a:t>
                      </a:r>
                    </a:p>
                  </a:txBody>
                  <a:tcPr/>
                </a:tc>
                <a:tc>
                  <a:txBody>
                    <a:bodyPr/>
                    <a:lstStyle/>
                    <a:p>
                      <a:r>
                        <a:rPr lang="en-US" dirty="0"/>
                        <a:t>Use hyphens to separate words in class and ID names.</a:t>
                      </a:r>
                    </a:p>
                  </a:txBody>
                  <a:tcPr/>
                </a:tc>
                <a:tc>
                  <a:txBody>
                    <a:bodyPr/>
                    <a:lstStyle/>
                    <a:p>
                      <a:r>
                        <a:rPr lang="en-US" dirty="0"/>
                        <a:t>Use const or let instead of var for variable declaration.</a:t>
                      </a:r>
                    </a:p>
                  </a:txBody>
                  <a:tcPr/>
                </a:tc>
                <a:extLst>
                  <a:ext uri="{0D108BD9-81ED-4DB2-BD59-A6C34878D82A}">
                    <a16:rowId xmlns:a16="http://schemas.microsoft.com/office/drawing/2014/main" val="4062381551"/>
                  </a:ext>
                </a:extLst>
              </a:tr>
              <a:tr h="567813">
                <a:tc>
                  <a:txBody>
                    <a:bodyPr/>
                    <a:lstStyle/>
                    <a:p>
                      <a:r>
                        <a:rPr lang="en-US" dirty="0"/>
                        <a:t>Use indentation to visually separate parent and child elements.</a:t>
                      </a:r>
                    </a:p>
                  </a:txBody>
                  <a:tcPr/>
                </a:tc>
                <a:tc>
                  <a:txBody>
                    <a:bodyPr/>
                    <a:lstStyle/>
                    <a:p>
                      <a:r>
                        <a:rPr lang="en-US" dirty="0"/>
                        <a:t>Use shorthand properties to reduce code size where appropriate.</a:t>
                      </a:r>
                    </a:p>
                  </a:txBody>
                  <a:tcPr/>
                </a:tc>
                <a:tc>
                  <a:txBody>
                    <a:bodyPr/>
                    <a:lstStyle/>
                    <a:p>
                      <a:r>
                        <a:rPr lang="en-US" dirty="0"/>
                        <a:t>Use indentation to visually separate blocks of code.</a:t>
                      </a:r>
                    </a:p>
                  </a:txBody>
                  <a:tcPr/>
                </a:tc>
                <a:extLst>
                  <a:ext uri="{0D108BD9-81ED-4DB2-BD59-A6C34878D82A}">
                    <a16:rowId xmlns:a16="http://schemas.microsoft.com/office/drawing/2014/main" val="606734831"/>
                  </a:ext>
                </a:extLst>
              </a:tr>
              <a:tr h="1054509">
                <a:tc>
                  <a:txBody>
                    <a:bodyPr/>
                    <a:lstStyle/>
                    <a:p>
                      <a:r>
                        <a:rPr lang="en-US" dirty="0"/>
                        <a:t>Use descriptive and concise names for IDs and classes.</a:t>
                      </a:r>
                    </a:p>
                  </a:txBody>
                  <a:tcPr/>
                </a:tc>
                <a:tc>
                  <a:txBody>
                    <a:bodyPr/>
                    <a:lstStyle/>
                    <a:p>
                      <a:r>
                        <a:rPr lang="en-US" dirty="0"/>
                        <a:t>Use indentation to visually separate selectors and rules.</a:t>
                      </a:r>
                    </a:p>
                  </a:txBody>
                  <a:tcPr/>
                </a:tc>
                <a:tc>
                  <a:txBody>
                    <a:bodyPr/>
                    <a:lstStyle/>
                    <a:p>
                      <a:r>
                        <a:rPr lang="en-US" dirty="0"/>
                        <a:t>Use single quotes for string literals unless the string contains an apostrophe, in which case you should use double quotes.</a:t>
                      </a:r>
                    </a:p>
                  </a:txBody>
                  <a:tcPr/>
                </a:tc>
                <a:extLst>
                  <a:ext uri="{0D108BD9-81ED-4DB2-BD59-A6C34878D82A}">
                    <a16:rowId xmlns:a16="http://schemas.microsoft.com/office/drawing/2014/main" val="341974052"/>
                  </a:ext>
                </a:extLst>
              </a:tr>
              <a:tr h="567813">
                <a:tc>
                  <a:txBody>
                    <a:bodyPr/>
                    <a:lstStyle/>
                    <a:p>
                      <a:r>
                        <a:rPr lang="en-US" dirty="0"/>
                        <a:t>Use double quotes for attribute values.</a:t>
                      </a:r>
                    </a:p>
                  </a:txBody>
                  <a:tcPr/>
                </a:tc>
                <a:tc>
                  <a:txBody>
                    <a:bodyPr/>
                    <a:lstStyle/>
                    <a:p>
                      <a:r>
                        <a:rPr lang="en-US" dirty="0"/>
                        <a:t>Use comments to document sections of code.</a:t>
                      </a:r>
                    </a:p>
                  </a:txBody>
                  <a:tcPr/>
                </a:tc>
                <a:tc>
                  <a:txBody>
                    <a:bodyPr/>
                    <a:lstStyle/>
                    <a:p>
                      <a:r>
                        <a:rPr lang="en-US" dirty="0"/>
                        <a:t>Use === instead of == for equality checking.</a:t>
                      </a:r>
                    </a:p>
                  </a:txBody>
                  <a:tcPr/>
                </a:tc>
                <a:extLst>
                  <a:ext uri="{0D108BD9-81ED-4DB2-BD59-A6C34878D82A}">
                    <a16:rowId xmlns:a16="http://schemas.microsoft.com/office/drawing/2014/main" val="4012653487"/>
                  </a:ext>
                </a:extLst>
              </a:tr>
            </a:tbl>
          </a:graphicData>
        </a:graphic>
      </p:graphicFrame>
    </p:spTree>
    <p:extLst>
      <p:ext uri="{BB962C8B-B14F-4D97-AF65-F5344CB8AC3E}">
        <p14:creationId xmlns:p14="http://schemas.microsoft.com/office/powerpoint/2010/main" val="35930683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86E97-4FEF-C04C-766E-B42CEA75995E}"/>
              </a:ext>
            </a:extLst>
          </p:cNvPr>
          <p:cNvSpPr>
            <a:spLocks noGrp="1"/>
          </p:cNvSpPr>
          <p:nvPr>
            <p:ph type="title"/>
          </p:nvPr>
        </p:nvSpPr>
        <p:spPr/>
        <p:txBody>
          <a:bodyPr/>
          <a:lstStyle/>
          <a:p>
            <a:r>
              <a:rPr lang="en-US" dirty="0"/>
              <a:t>Lighthouse report</a:t>
            </a:r>
          </a:p>
        </p:txBody>
      </p:sp>
      <p:sp>
        <p:nvSpPr>
          <p:cNvPr id="3" name="Content Placeholder 2">
            <a:extLst>
              <a:ext uri="{FF2B5EF4-FFF2-40B4-BE49-F238E27FC236}">
                <a16:creationId xmlns:a16="http://schemas.microsoft.com/office/drawing/2014/main" id="{C918D41D-4392-703F-51E6-27B1F67C2CCA}"/>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21377304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191FA-DDE2-F906-B06E-7F7587C7E22E}"/>
              </a:ext>
            </a:extLst>
          </p:cNvPr>
          <p:cNvSpPr>
            <a:spLocks noGrp="1"/>
          </p:cNvSpPr>
          <p:nvPr>
            <p:ph type="title"/>
          </p:nvPr>
        </p:nvSpPr>
        <p:spPr/>
        <p:txBody>
          <a:bodyPr/>
          <a:lstStyle/>
          <a:p>
            <a:r>
              <a:rPr lang="en-US" dirty="0"/>
              <a:t>Accessibility test</a:t>
            </a:r>
          </a:p>
        </p:txBody>
      </p:sp>
      <p:sp>
        <p:nvSpPr>
          <p:cNvPr id="3" name="Content Placeholder 2">
            <a:extLst>
              <a:ext uri="{FF2B5EF4-FFF2-40B4-BE49-F238E27FC236}">
                <a16:creationId xmlns:a16="http://schemas.microsoft.com/office/drawing/2014/main" id="{9F29E448-406A-F876-9234-CDC220BC4181}"/>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1141405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D6A86-7901-7162-52D7-228069A2F1A0}"/>
              </a:ext>
            </a:extLst>
          </p:cNvPr>
          <p:cNvSpPr>
            <a:spLocks noGrp="1"/>
          </p:cNvSpPr>
          <p:nvPr>
            <p:ph type="title"/>
          </p:nvPr>
        </p:nvSpPr>
        <p:spPr/>
        <p:txBody>
          <a:bodyPr/>
          <a:lstStyle/>
          <a:p>
            <a:r>
              <a:rPr lang="en-US" dirty="0"/>
              <a:t>Average Build Time</a:t>
            </a:r>
          </a:p>
        </p:txBody>
      </p:sp>
      <p:sp>
        <p:nvSpPr>
          <p:cNvPr id="3" name="Content Placeholder 2">
            <a:extLst>
              <a:ext uri="{FF2B5EF4-FFF2-40B4-BE49-F238E27FC236}">
                <a16:creationId xmlns:a16="http://schemas.microsoft.com/office/drawing/2014/main" id="{3F995649-1990-F686-D3ED-48612623DFC3}"/>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25406417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TotalTime>
  <Words>845</Words>
  <Application>Microsoft Office PowerPoint</Application>
  <PresentationFormat>Widescreen</PresentationFormat>
  <Paragraphs>72</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Dev Ops and Site reliability</vt:lpstr>
      <vt:lpstr>Backend Testing</vt:lpstr>
      <vt:lpstr>Package Manager Evaluation</vt:lpstr>
      <vt:lpstr>Build Tool Evaluation</vt:lpstr>
      <vt:lpstr>GitHub Actions</vt:lpstr>
      <vt:lpstr>Coding Standards Adherence</vt:lpstr>
      <vt:lpstr>Lighthouse report</vt:lpstr>
      <vt:lpstr>Accessibility test</vt:lpstr>
      <vt:lpstr>Average Build Time</vt:lpstr>
      <vt:lpstr>Project Build Time Metrics</vt:lpstr>
      <vt:lpstr>Get Started Instructions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 Ops and Site reliability</dc:title>
  <dc:creator>Smit Joshi</dc:creator>
  <cp:lastModifiedBy>Smit Joshi</cp:lastModifiedBy>
  <cp:revision>1</cp:revision>
  <dcterms:created xsi:type="dcterms:W3CDTF">2023-03-27T17:10:25Z</dcterms:created>
  <dcterms:modified xsi:type="dcterms:W3CDTF">2023-03-27T17:53:18Z</dcterms:modified>
</cp:coreProperties>
</file>