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9" r:id="rId5"/>
    <p:sldId id="260" r:id="rId6"/>
    <p:sldId id="277" r:id="rId7"/>
    <p:sldId id="271" r:id="rId8"/>
    <p:sldId id="262" r:id="rId9"/>
    <p:sldId id="274" r:id="rId10"/>
    <p:sldId id="263" r:id="rId11"/>
    <p:sldId id="276" r:id="rId12"/>
    <p:sldId id="275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B5AAE-746B-6C4B-BD4E-0C139C931B19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5B28-C34A-E64E-A9DA-10CDE3E25F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0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38F75-F7D5-40C0-8F10-1733DE55F78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8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F1CFB-CE98-4E9E-B868-426B6BA055E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48D966-010F-BD4D-9147-2786DED2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CEF8637-9462-5E42-8587-68445756C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BEFCB6E-EFF6-E344-A41A-3A35EAEE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55E8E4-5945-164F-A7F6-6CDF0122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D7C1711-C664-DD47-92A8-432F409A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627BD9-84C8-804E-9EF6-6DB7E6FC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471F103-2A74-304A-B862-B0FF6E6F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45600F-85DD-4F48-BC92-763F28E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450425E-BE08-8342-97C2-0E7A8648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DB09385-A49F-6A45-9C08-2B7C427F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4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93BCC59-AB7C-C04A-BD2A-04CC392E2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6BD6F87-7D88-8B43-A66C-EC5F7B16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CEFE18-7535-B14C-805E-5408289B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FBD336-C1E4-4F45-AEE7-D34C99A9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2218A9-243F-4447-B2DE-0B3C54A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8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A572C2-3416-4941-8CFB-28AEA03F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EA09F0-1DA2-F94E-8C9A-B884B995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71DB3BC-4F75-ED42-A3DC-C6376FFE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8AB620-DBC3-FB46-865B-8AD656D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2A5A7D-B67B-554F-9F8E-51BD6A6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7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C9E598-4E86-CD4F-A728-AD3A33D3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9EE7211-E9C1-D248-85DE-ECAC3504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440D988-5B62-674B-AE49-1D980843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1BD1F3-8419-DC48-BA00-8077492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6963C99-1CA8-5149-854E-2AD1ED07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3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3E3A60-D65F-8443-97CD-B80D341D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CD1EA0-F344-1F43-A4FB-2CEF6F7BC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AC4E0BF-3D74-B547-BB07-C57831E9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5F3679-2647-C245-8C4C-6994D3C1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833AD6D-9DED-534D-9D12-1B6D9A3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C9A2D77-A329-7242-B0FC-A669320B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2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B7B507-AEE5-3B41-B647-E52474A4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B51C3B-3461-3846-8AA7-D4A66186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2214542-0414-5B4B-92AF-BB796568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AA4E4AC-CBB2-914E-8940-A9D4F804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749594C-AA4D-5C46-BF6E-1F7165DFF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1D209FB-7D63-F046-9501-56727353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EFAE4B7-483E-A740-8A5F-DBFDCF40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17239DA-BA39-9048-A353-BC88CAF7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57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D75D0F-479C-B848-AA8A-15D09C0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A37EC1C-FE52-B54C-ACE8-51720642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3B4F322-24F3-E946-A36B-970A368C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0932AB9-3028-FD49-A1A5-2A5CAFCA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21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18B8D40-44C4-1A49-8596-268A12A9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C13E816-3005-9045-B218-44A612E4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C3767D0-32EA-3F44-B5B2-4700EB1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5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666FF4-FA52-C24E-BCB9-DC9D3A0C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0AFC809-BAE2-284D-A8FE-915DE951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93A4A60-F906-0A4C-BD87-F44A6AF2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B4A1D1-190B-544E-B1FD-0B330EB9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9254DB7-E12C-AE42-A77A-08036243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32C5E0-C4BE-BD4C-875B-EB4BCF72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0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1E23DD-04F9-6147-8248-0AEB2DD3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34225DBD-9472-C544-9186-0BA2986D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E7289E2-BA11-6245-9A1A-CA4E1E92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9F9B9A2-A5C1-DD44-82AB-A5DB94E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A58754-3F60-1D4C-B404-08A92FB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09F988C-0162-E643-9E84-E8E8E461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799B2AF-48CE-3B45-B674-99CC723E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2E1D412-A27F-C647-81E8-3DA91824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8578B8-E580-F749-8B3F-E7F397919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D7EB-D6F0-A647-B8A4-DE9809283E97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E59A85-1A88-3C4A-A10A-AE7B03A09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FF5FC9D-2E94-8243-91BB-13EC5C44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482FE5-E83C-3B44-AE26-6CDCAD018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分支预测实验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F4C0523-7753-6446-89AD-04E20B54E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11D91B29-5FF0-974D-9F75-DD29BF03A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11598"/>
              </p:ext>
            </p:extLst>
          </p:nvPr>
        </p:nvGraphicFramePr>
        <p:xfrm>
          <a:off x="590309" y="1365813"/>
          <a:ext cx="9884777" cy="4911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111">
                  <a:extLst>
                    <a:ext uri="{9D8B030D-6E8A-4147-A177-3AD203B41FA5}">
                      <a16:colId xmlns:a16="http://schemas.microsoft.com/office/drawing/2014/main" xmlns="" val="590418928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xmlns="" val="4066328914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xmlns="" val="3349585452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xmlns="" val="1772116658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xmlns="" val="2147444638"/>
                    </a:ext>
                  </a:extLst>
                </a:gridCol>
                <a:gridCol w="2095016">
                  <a:extLst>
                    <a:ext uri="{9D8B030D-6E8A-4147-A177-3AD203B41FA5}">
                      <a16:colId xmlns:a16="http://schemas.microsoft.com/office/drawing/2014/main" xmlns="" val="3792816167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xmlns="" val="3779319482"/>
                    </a:ext>
                  </a:extLst>
                </a:gridCol>
              </a:tblGrid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NPC_PRED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flush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 update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34384863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7224158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PC_EX+4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948758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7293253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PC_IF+4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PC_EX+4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19830769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B</a:t>
                      </a:r>
                      <a:r>
                        <a:rPr lang="en-US" altLang="zh-CN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rNPC</a:t>
                      </a:r>
                      <a:endParaRPr lang="en-GB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9989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PC_EX+4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786267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en-US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rNPC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608692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PC_EX+4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844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2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A96B8F8A-F011-B84C-AAF9-8E70306F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2" y="1675154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上表前三列是</a:t>
            </a:r>
            <a:r>
              <a:rPr kumimoji="1" lang="ja-JP" altLang="en-US" dirty="0">
                <a:ea typeface="+mj-ea"/>
              </a:rPr>
              <a:t>输</a:t>
            </a:r>
            <a:r>
              <a:rPr kumimoji="1" lang="ja-JP" altLang="en-US" dirty="0"/>
              <a:t>入</a:t>
            </a:r>
            <a:r>
              <a:rPr kumimoji="1" lang="zh-CN" altLang="en-US" dirty="0"/>
              <a:t>，</a:t>
            </a:r>
            <a:r>
              <a:rPr kumimoji="1" lang="ja-JP" altLang="en-US" dirty="0"/>
              <a:t>其余是输出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BTB</a:t>
            </a:r>
            <a:r>
              <a:rPr kumimoji="1" lang="ja-JP" altLang="en-US" dirty="0"/>
              <a:t>表示</a:t>
            </a:r>
            <a:r>
              <a:rPr kumimoji="1" lang="en-US" altLang="ja-JP" dirty="0"/>
              <a:t>BTB</a:t>
            </a:r>
            <a:r>
              <a:rPr kumimoji="1" lang="ja-JP" altLang="en-US" dirty="0"/>
              <a:t>的</a:t>
            </a:r>
            <a:r>
              <a:rPr kumimoji="1" lang="en-US" altLang="ja-JP" dirty="0"/>
              <a:t>buffer</a:t>
            </a:r>
            <a:r>
              <a:rPr kumimoji="1" lang="ja-JP" altLang="en-US" dirty="0"/>
              <a:t>是否命中</a:t>
            </a:r>
            <a:r>
              <a:rPr kumimoji="1" lang="zh-CN" altLang="en-US" dirty="0"/>
              <a:t>；</a:t>
            </a:r>
            <a:r>
              <a:rPr kumimoji="1" lang="en-US" altLang="zh-CN" dirty="0"/>
              <a:t>BHT</a:t>
            </a:r>
            <a:r>
              <a:rPr kumimoji="1" lang="ja-JP" altLang="en-US" dirty="0"/>
              <a:t>表示当前指令地址对应</a:t>
            </a:r>
            <a:r>
              <a:rPr kumimoji="1" lang="en-US" altLang="ja-JP" dirty="0"/>
              <a:t>BHT</a:t>
            </a:r>
            <a:r>
              <a:rPr kumimoji="1" lang="ja-JP" altLang="en-US" dirty="0"/>
              <a:t>中的状态是否是</a:t>
            </a:r>
            <a:r>
              <a:rPr kumimoji="1" lang="en-US" altLang="ja-JP" dirty="0"/>
              <a:t>predict taken</a:t>
            </a:r>
            <a:r>
              <a:rPr kumimoji="1" lang="ja-JP" altLang="en-US" dirty="0"/>
              <a:t>状态</a:t>
            </a:r>
            <a:r>
              <a:rPr kumimoji="1" lang="zh-CN" altLang="en-US" dirty="0"/>
              <a:t>；</a:t>
            </a:r>
            <a:r>
              <a:rPr kumimoji="1" lang="en-US" altLang="zh-CN" dirty="0"/>
              <a:t>REAL</a:t>
            </a:r>
            <a:r>
              <a:rPr kumimoji="1" lang="ja-JP" altLang="en-US" dirty="0"/>
              <a:t>表示当前分支指令是否真正跳转</a:t>
            </a:r>
            <a:r>
              <a:rPr kumimoji="1" lang="zh-CN" altLang="en-US" dirty="0"/>
              <a:t>。</a:t>
            </a:r>
            <a:r>
              <a:rPr kumimoji="1" lang="ja-JP" altLang="en-US" dirty="0"/>
              <a:t>其中</a:t>
            </a:r>
            <a:r>
              <a:rPr kumimoji="1" lang="en-US" altLang="ja-JP" dirty="0"/>
              <a:t>BTB</a:t>
            </a:r>
            <a:r>
              <a:rPr kumimoji="1" lang="ja-JP" altLang="en-US" dirty="0"/>
              <a:t>和</a:t>
            </a:r>
            <a:r>
              <a:rPr kumimoji="1" lang="en-US" altLang="ja-JP" dirty="0"/>
              <a:t>BHT</a:t>
            </a:r>
            <a:r>
              <a:rPr kumimoji="1" lang="ja-JP" altLang="en-US" dirty="0"/>
              <a:t>是否命中信号在</a:t>
            </a:r>
            <a:r>
              <a:rPr kumimoji="1" lang="en-US" altLang="ja-JP" dirty="0"/>
              <a:t>IF</a:t>
            </a:r>
            <a:r>
              <a:rPr kumimoji="1" lang="ja-JP" altLang="en-US" dirty="0"/>
              <a:t>阶段产生</a:t>
            </a:r>
            <a:r>
              <a:rPr kumimoji="1" lang="zh-CN" altLang="en-US" dirty="0"/>
              <a:t>，</a:t>
            </a:r>
            <a:r>
              <a:rPr kumimoji="1" lang="ja-JP" altLang="en-US" dirty="0">
                <a:solidFill>
                  <a:srgbClr val="FF0000"/>
                </a:solidFill>
              </a:rPr>
              <a:t>随流水线段寄存器传递到</a:t>
            </a:r>
            <a:r>
              <a:rPr kumimoji="1" lang="en-US" altLang="ja-JP" dirty="0">
                <a:solidFill>
                  <a:srgbClr val="FF0000"/>
                </a:solidFill>
              </a:rPr>
              <a:t>EX</a:t>
            </a:r>
            <a:r>
              <a:rPr kumimoji="1" lang="ja-JP" altLang="en-US" dirty="0">
                <a:solidFill>
                  <a:srgbClr val="FF0000"/>
                </a:solidFill>
              </a:rPr>
              <a:t>阶段</a:t>
            </a:r>
            <a:r>
              <a:rPr kumimoji="1" lang="zh-CN" altLang="en-US" dirty="0"/>
              <a:t>；</a:t>
            </a:r>
            <a:r>
              <a:rPr kumimoji="1" lang="en-US" altLang="zh-CN" dirty="0"/>
              <a:t>REAL</a:t>
            </a:r>
            <a:r>
              <a:rPr kumimoji="1" lang="ja-JP" altLang="en-US" dirty="0"/>
              <a:t>信号在</a:t>
            </a:r>
            <a:r>
              <a:rPr kumimoji="1" lang="en-US" altLang="ja-JP" dirty="0"/>
              <a:t>EX</a:t>
            </a:r>
            <a:r>
              <a:rPr kumimoji="1" lang="ja-JP" altLang="en-US" dirty="0"/>
              <a:t>阶段产生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NPC_PRED</a:t>
            </a:r>
            <a:r>
              <a:rPr kumimoji="1" lang="ja-JP" altLang="en-US" dirty="0"/>
              <a:t>表示预测下一条指令地址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BUF</a:t>
            </a:r>
            <a:r>
              <a:rPr kumimoji="1" lang="ja-JP" altLang="en-US" dirty="0"/>
              <a:t>表示从</a:t>
            </a:r>
            <a:r>
              <a:rPr kumimoji="1" lang="en-US" altLang="ja-JP" dirty="0"/>
              <a:t>BTB</a:t>
            </a:r>
            <a:r>
              <a:rPr kumimoji="1" lang="ja-JP" altLang="en-US" dirty="0"/>
              <a:t>中取出的地址</a:t>
            </a:r>
            <a:r>
              <a:rPr kumimoji="1" lang="zh-CN" altLang="en-US" dirty="0"/>
              <a:t>；</a:t>
            </a:r>
            <a:r>
              <a:rPr kumimoji="1" lang="en-US" altLang="zh-CN" dirty="0"/>
              <a:t>flush</a:t>
            </a:r>
            <a:r>
              <a:rPr kumimoji="1" lang="ja-JP" altLang="en-US" dirty="0"/>
              <a:t>表示刷新流水线</a:t>
            </a:r>
            <a:r>
              <a:rPr kumimoji="1" lang="zh-CN" altLang="en-US" dirty="0"/>
              <a:t>；</a:t>
            </a:r>
            <a:r>
              <a:rPr kumimoji="1" lang="en-US" altLang="zh-CN" dirty="0"/>
              <a:t>NPC_REAL</a:t>
            </a:r>
            <a:r>
              <a:rPr kumimoji="1" lang="ja-JP" altLang="en-US" dirty="0"/>
              <a:t>表示</a:t>
            </a:r>
            <a:r>
              <a:rPr kumimoji="1" lang="en-US" altLang="ja-JP" dirty="0"/>
              <a:t>EX</a:t>
            </a:r>
            <a:r>
              <a:rPr kumimoji="1" lang="ja-JP" altLang="en-US" dirty="0"/>
              <a:t>阶段正确判断出的</a:t>
            </a:r>
            <a:r>
              <a:rPr kumimoji="1" lang="en-US" altLang="ja-JP" dirty="0"/>
              <a:t>NPC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BHT</a:t>
            </a:r>
            <a:r>
              <a:rPr kumimoji="1" lang="ja-JP" altLang="en-US" dirty="0"/>
              <a:t>根据状态机更新</a:t>
            </a:r>
            <a:r>
              <a:rPr kumimoji="1" lang="zh-CN" altLang="en-US" dirty="0"/>
              <a:t>；</a:t>
            </a:r>
            <a:r>
              <a:rPr kumimoji="1" lang="en-US" altLang="zh-CN" dirty="0"/>
              <a:t>BTB</a:t>
            </a:r>
            <a:r>
              <a:rPr kumimoji="1" lang="ja-JP" altLang="en-US" dirty="0"/>
              <a:t>在</a:t>
            </a:r>
            <a:r>
              <a:rPr kumimoji="1" lang="en-US" altLang="ja-JP" dirty="0"/>
              <a:t>cache</a:t>
            </a:r>
            <a:r>
              <a:rPr kumimoji="1" lang="ja-JP" altLang="en-US" dirty="0"/>
              <a:t>冲突时更新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动态分支预测根据</a:t>
            </a:r>
            <a:r>
              <a:rPr kumimoji="1" lang="en-US" altLang="ja-JP" dirty="0"/>
              <a:t>BHT</a:t>
            </a:r>
            <a:r>
              <a:rPr kumimoji="1" lang="ja-JP" altLang="en-US" dirty="0"/>
              <a:t>的是否命中来确定</a:t>
            </a:r>
            <a:r>
              <a:rPr kumimoji="1" lang="zh-CN" altLang="en-US" dirty="0"/>
              <a:t>（</a:t>
            </a:r>
            <a:r>
              <a:rPr kumimoji="1" lang="ja-JP" altLang="en-US" dirty="0"/>
              <a:t>因为更精确</a:t>
            </a:r>
            <a:r>
              <a:rPr kumimoji="1" lang="zh-CN" altLang="en-US" dirty="0"/>
              <a:t>）；</a:t>
            </a:r>
            <a:r>
              <a:rPr kumimoji="1" lang="ja-JP" altLang="en-US" dirty="0"/>
              <a:t>但是如果</a:t>
            </a:r>
            <a:r>
              <a:rPr kumimoji="1" lang="en-US" altLang="ja-JP" dirty="0"/>
              <a:t>BTB</a:t>
            </a:r>
            <a:r>
              <a:rPr kumimoji="1" lang="ja-JP" altLang="en-US" dirty="0"/>
              <a:t>没命中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BHT</a:t>
            </a:r>
            <a:r>
              <a:rPr kumimoji="1" lang="ja-JP" altLang="en-US" dirty="0"/>
              <a:t>命中</a:t>
            </a:r>
            <a:r>
              <a:rPr kumimoji="1" lang="zh-CN" altLang="en-US" dirty="0"/>
              <a:t>，</a:t>
            </a:r>
            <a:r>
              <a:rPr kumimoji="1" lang="ja-JP" altLang="en-US" dirty="0"/>
              <a:t>那么</a:t>
            </a:r>
            <a:r>
              <a:rPr kumimoji="1" lang="en-US" altLang="ja-JP" dirty="0"/>
              <a:t>NPC_PRED</a:t>
            </a:r>
            <a:r>
              <a:rPr kumimoji="1" lang="ja-JP" altLang="en-US" dirty="0"/>
              <a:t>选择</a:t>
            </a:r>
            <a:r>
              <a:rPr kumimoji="1" lang="en-US" altLang="ja-JP" dirty="0"/>
              <a:t>PC_IF+4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83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需要添加、修改的代码部分</a:t>
            </a:r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0397B19C-7435-1343-8D3A-C6592BF8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2" y="167515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添加</a:t>
            </a:r>
            <a:r>
              <a:rPr kumimoji="1" lang="en-US" altLang="zh-CN" dirty="0" err="1"/>
              <a:t>btb.v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bht.v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RV32Core.v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NPC.v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HazardUnit.v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IDSegReg.v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EXSegReg.v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47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检查、实验报告要求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sz="3200" b="1" dirty="0"/>
              <a:t>检查、报告</a:t>
            </a:r>
            <a:endParaRPr kumimoji="1" lang="en-US" altLang="zh-CN" sz="3200" b="1" dirty="0"/>
          </a:p>
          <a:p>
            <a:pPr lvl="1"/>
            <a:r>
              <a:rPr kumimoji="1" lang="zh-CN" altLang="en-US" sz="2800" dirty="0"/>
              <a:t>分支收益和分支代价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统计未使用分支预测和使用分支预测的总周期数及差值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统计分支指令数目</a:t>
            </a:r>
            <a:r>
              <a:rPr kumimoji="1" lang="zh-CN" altLang="en-US" sz="2800" dirty="0">
                <a:latin typeface="+mn-ea"/>
              </a:rPr>
              <a:t>、</a:t>
            </a:r>
            <a:r>
              <a:rPr kumimoji="1" lang="ja-JP" altLang="en-US" sz="2800"/>
              <a:t>动态</a:t>
            </a:r>
            <a:r>
              <a:rPr kumimoji="1" lang="zh-CN" altLang="en-US" sz="2800" dirty="0">
                <a:latin typeface="+mn-ea"/>
              </a:rPr>
              <a:t>分支预测正确</a:t>
            </a:r>
            <a:r>
              <a:rPr kumimoji="1" lang="ja-JP" altLang="en-US" sz="2800">
                <a:latin typeface="+mn-ea"/>
              </a:rPr>
              <a:t>次数</a:t>
            </a:r>
            <a:r>
              <a:rPr kumimoji="1" lang="zh-CN" altLang="en-US" sz="2800" dirty="0">
                <a:latin typeface="+mn-ea"/>
              </a:rPr>
              <a:t>和</a:t>
            </a:r>
            <a:r>
              <a:rPr kumimoji="1" lang="ja-JP" altLang="en-US" sz="2800">
                <a:latin typeface="+mn-ea"/>
              </a:rPr>
              <a:t>错误次数</a:t>
            </a:r>
            <a:endParaRPr kumimoji="1" lang="en-US" altLang="zh-CN" sz="2800" dirty="0">
              <a:latin typeface="+mn-ea"/>
            </a:endParaRPr>
          </a:p>
          <a:p>
            <a:pPr lvl="1"/>
            <a:r>
              <a:rPr kumimoji="1" lang="zh-CN" altLang="en-US" sz="2800" dirty="0"/>
              <a:t>对比不同策略并分析以上几点的关系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sz="3200" b="1" dirty="0"/>
              <a:t>报告</a:t>
            </a:r>
            <a:endParaRPr kumimoji="1" lang="en-US" altLang="zh-CN" sz="3200" b="1" dirty="0"/>
          </a:p>
          <a:p>
            <a:pPr lvl="1"/>
            <a:r>
              <a:rPr kumimoji="1" lang="zh-CN" altLang="en-US" sz="2800" dirty="0"/>
              <a:t>计算整体</a:t>
            </a:r>
            <a:r>
              <a:rPr kumimoji="1" lang="en-US" altLang="zh-CN" sz="2800" dirty="0"/>
              <a:t>CPI</a:t>
            </a:r>
            <a:r>
              <a:rPr kumimoji="1" lang="zh-CN" altLang="en-US" sz="2800" dirty="0"/>
              <a:t>和加速比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8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5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en-US" altLang="zh-CN" dirty="0"/>
          </a:p>
          <a:p>
            <a:r>
              <a:rPr kumimoji="1" lang="en-US" altLang="zh-CN" dirty="0"/>
              <a:t>BTB</a:t>
            </a:r>
          </a:p>
          <a:p>
            <a:r>
              <a:rPr kumimoji="1" lang="en-US" altLang="zh-CN" dirty="0"/>
              <a:t>BHT(2 bit)</a:t>
            </a:r>
          </a:p>
          <a:p>
            <a:r>
              <a:rPr kumimoji="1" lang="zh-CN" altLang="en-US" dirty="0"/>
              <a:t>检查、实验报告要求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6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首先实现</a:t>
            </a:r>
            <a:r>
              <a:rPr kumimoji="1" lang="en-US" altLang="zh-CN" dirty="0"/>
              <a:t>BTB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BTB</a:t>
            </a:r>
            <a:r>
              <a:rPr kumimoji="1" lang="zh-CN" altLang="en-US" dirty="0"/>
              <a:t>的基础上添加</a:t>
            </a:r>
            <a:r>
              <a:rPr kumimoji="1" lang="en-US" altLang="zh-CN" dirty="0"/>
              <a:t>2bit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BHT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/>
              <a:t>为了</a:t>
            </a:r>
            <a:r>
              <a:rPr kumimoji="1" lang="zh-CN" altLang="en-US" dirty="0"/>
              <a:t>降低实验难度，非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指令就不考虑了，</a:t>
            </a:r>
            <a:r>
              <a:rPr kumimoji="1" lang="en-US" altLang="zh-CN" dirty="0" err="1"/>
              <a:t>eg:jal</a:t>
            </a:r>
            <a:r>
              <a:rPr kumimoji="1" lang="zh-CN" altLang="en-US" dirty="0"/>
              <a:t>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789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 Light" pitchFamily="34" charset="0"/>
              </a:rPr>
              <a:t>Branch Target Buffer </a:t>
            </a:r>
            <a:r>
              <a:rPr lang="zh-CN" altLang="en-US" b="1" dirty="0">
                <a:latin typeface="Calibri Light" pitchFamily="34" charset="0"/>
              </a:rPr>
              <a:t>（</a:t>
            </a:r>
            <a:r>
              <a:rPr kumimoji="1" lang="en-US" altLang="zh-CN" dirty="0"/>
              <a:t>BTB</a:t>
            </a:r>
            <a:r>
              <a:rPr kumimoji="1" lang="zh-CN" altLang="en-US" dirty="0"/>
              <a:t>）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A5C7046-6BD1-1B42-A90F-3A51D2CC557A}"/>
              </a:ext>
            </a:extLst>
          </p:cNvPr>
          <p:cNvGrpSpPr>
            <a:grpSpLocks/>
          </p:cNvGrpSpPr>
          <p:nvPr/>
        </p:nvGrpSpPr>
        <p:grpSpPr bwMode="auto">
          <a:xfrm>
            <a:off x="1807982" y="1365621"/>
            <a:ext cx="8089900" cy="4137025"/>
            <a:chOff x="523" y="1405"/>
            <a:chExt cx="5096" cy="26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330F8296-3AEF-9647-BF26-23CCC31E9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405"/>
              <a:ext cx="3311" cy="1370"/>
              <a:chOff x="1740" y="1405"/>
              <a:chExt cx="3311" cy="1370"/>
            </a:xfrm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xmlns="" id="{1BDE3A93-D88F-9D48-B70B-E8B90C642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0" y="1623"/>
                <a:ext cx="3311" cy="1151"/>
                <a:chOff x="1740" y="1623"/>
                <a:chExt cx="3311" cy="1151"/>
              </a:xfrm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xmlns="" id="{2D7E5F53-8485-6548-B611-55B420ED6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62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1" name="Rectangle 7">
                  <a:extLst>
                    <a:ext uri="{FF2B5EF4-FFF2-40B4-BE49-F238E27FC236}">
                      <a16:creationId xmlns:a16="http://schemas.microsoft.com/office/drawing/2014/main" xmlns="" id="{360260D0-277B-D84E-85F5-5CC6A3686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62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xmlns="" id="{FF0F12E4-9D31-E94C-AED2-64F6AFC0A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62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xmlns="" id="{10DBD7A5-8646-B24B-B1EB-BF27934AF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815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xmlns="" id="{ECD89A25-84B6-6C40-B3E6-3399BAAB3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815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5" name="Rectangle 11">
                  <a:extLst>
                    <a:ext uri="{FF2B5EF4-FFF2-40B4-BE49-F238E27FC236}">
                      <a16:creationId xmlns:a16="http://schemas.microsoft.com/office/drawing/2014/main" xmlns="" id="{A052614E-5131-0F49-8438-9B9EFF50B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815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xmlns="" id="{E5E6022E-A5C8-BD48-95D6-51DF8C4A0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007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7" name="Rectangle 13">
                  <a:extLst>
                    <a:ext uri="{FF2B5EF4-FFF2-40B4-BE49-F238E27FC236}">
                      <a16:creationId xmlns:a16="http://schemas.microsoft.com/office/drawing/2014/main" xmlns="" id="{0A5B4CF8-05D7-B646-9256-B88E797A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007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xmlns="" id="{B1FF165D-2046-3B49-95C9-59B5C0B36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007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xmlns="" id="{1ED29D3F-3D00-4740-8B28-023CF8A136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199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0" name="Rectangle 16">
                  <a:extLst>
                    <a:ext uri="{FF2B5EF4-FFF2-40B4-BE49-F238E27FC236}">
                      <a16:creationId xmlns:a16="http://schemas.microsoft.com/office/drawing/2014/main" xmlns="" id="{84ABF716-6CCC-584D-B1A6-A80CB909C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199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1" name="Rectangle 17">
                  <a:extLst>
                    <a:ext uri="{FF2B5EF4-FFF2-40B4-BE49-F238E27FC236}">
                      <a16:creationId xmlns:a16="http://schemas.microsoft.com/office/drawing/2014/main" xmlns="" id="{8B5C59AA-D9AE-044F-8993-62E63BC0A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199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2" name="Rectangle 18">
                  <a:extLst>
                    <a:ext uri="{FF2B5EF4-FFF2-40B4-BE49-F238E27FC236}">
                      <a16:creationId xmlns:a16="http://schemas.microsoft.com/office/drawing/2014/main" xmlns="" id="{AFD53B31-234B-E048-9329-95D1F5891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91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dirty="0"/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xmlns="" id="{44D665AF-EB58-2045-AFA9-ACE4F8624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391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xmlns="" id="{7F4BCA3C-CB2B-4547-A22A-8D2B7B35A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391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5" name="Rectangle 21">
                  <a:extLst>
                    <a:ext uri="{FF2B5EF4-FFF2-40B4-BE49-F238E27FC236}">
                      <a16:creationId xmlns:a16="http://schemas.microsoft.com/office/drawing/2014/main" xmlns="" id="{00256B4B-20C5-1A47-B95A-EECABE3A1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58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6" name="Rectangle 22">
                  <a:extLst>
                    <a:ext uri="{FF2B5EF4-FFF2-40B4-BE49-F238E27FC236}">
                      <a16:creationId xmlns:a16="http://schemas.microsoft.com/office/drawing/2014/main" xmlns="" id="{9EA91ABD-3B86-104B-A5EF-160E56E05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58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7" name="Rectangle 23">
                  <a:extLst>
                    <a:ext uri="{FF2B5EF4-FFF2-40B4-BE49-F238E27FC236}">
                      <a16:creationId xmlns:a16="http://schemas.microsoft.com/office/drawing/2014/main" xmlns="" id="{82CBA154-10AE-F24D-B9F8-1D757509A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58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</p:grpSp>
          <p:sp>
            <p:nvSpPr>
              <p:cNvPr id="18" name="Text Box 24">
                <a:extLst>
                  <a:ext uri="{FF2B5EF4-FFF2-40B4-BE49-F238E27FC236}">
                    <a16:creationId xmlns:a16="http://schemas.microsoft.com/office/drawing/2014/main" xmlns="" id="{72A169D5-D5A5-384E-BF1A-1127AA89F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6" y="1405"/>
                <a:ext cx="815" cy="23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Comic Sans MS" pitchFamily="66" charset="0"/>
                  </a:rPr>
                  <a:t>Branch PC</a:t>
                </a:r>
              </a:p>
            </p:txBody>
          </p:sp>
          <p:sp>
            <p:nvSpPr>
              <p:cNvPr id="19" name="Text Box 25">
                <a:extLst>
                  <a:ext uri="{FF2B5EF4-FFF2-40B4-BE49-F238E27FC236}">
                    <a16:creationId xmlns:a16="http://schemas.microsoft.com/office/drawing/2014/main" xmlns="" id="{62343F90-6C70-DF45-B695-7C2A2492F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2" y="1405"/>
                <a:ext cx="1000" cy="23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Comic Sans MS" pitchFamily="66" charset="0"/>
                  </a:rPr>
                  <a:t>Predicted PC</a:t>
                </a:r>
              </a:p>
            </p:txBody>
          </p:sp>
        </p:grpSp>
        <p:sp>
          <p:nvSpPr>
            <p:cNvPr id="6" name="Oval 26">
              <a:extLst>
                <a:ext uri="{FF2B5EF4-FFF2-40B4-BE49-F238E27FC236}">
                  <a16:creationId xmlns:a16="http://schemas.microsoft.com/office/drawing/2014/main" xmlns="" id="{F5040A7C-BA85-314D-B2D4-F78D27B2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008"/>
              <a:ext cx="383" cy="383"/>
            </a:xfrm>
            <a:prstGeom prst="ellips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=?</a:t>
              </a:r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xmlns="" id="{5F9FB168-5235-7E4C-97A6-4F34A595E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768"/>
              <a:ext cx="0" cy="239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8">
              <a:extLst>
                <a:ext uri="{FF2B5EF4-FFF2-40B4-BE49-F238E27FC236}">
                  <a16:creationId xmlns:a16="http://schemas.microsoft.com/office/drawing/2014/main" xmlns="" id="{4712228A-2102-E044-A002-827E59974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91" y="2010"/>
              <a:ext cx="1285" cy="4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PC of instruction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FETCH</a:t>
              </a:r>
            </a:p>
          </p:txBody>
        </p:sp>
        <p:sp>
          <p:nvSpPr>
            <p:cNvPr id="9" name="AutoShape 29">
              <a:extLst>
                <a:ext uri="{FF2B5EF4-FFF2-40B4-BE49-F238E27FC236}">
                  <a16:creationId xmlns:a16="http://schemas.microsoft.com/office/drawing/2014/main" xmlns="" id="{CEA63034-53B5-324C-B38F-C229DEDF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1616"/>
              <a:ext cx="287" cy="1199"/>
            </a:xfrm>
            <a:prstGeom prst="rightBrace">
              <a:avLst>
                <a:gd name="adj1" fmla="val 34814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xmlns="" id="{EA9A1353-B0A2-F34C-9419-B82D3699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" y="2816"/>
              <a:ext cx="1007" cy="383"/>
            </a:xfrm>
            <a:custGeom>
              <a:avLst/>
              <a:gdLst>
                <a:gd name="T0" fmla="*/ 0 w 1008"/>
                <a:gd name="T1" fmla="*/ 0 h 432"/>
                <a:gd name="T2" fmla="*/ 0 w 1008"/>
                <a:gd name="T3" fmla="*/ 4 h 432"/>
                <a:gd name="T4" fmla="*/ 954 w 1008"/>
                <a:gd name="T5" fmla="*/ 4 h 432"/>
                <a:gd name="T6" fmla="*/ 0 60000 65536"/>
                <a:gd name="T7" fmla="*/ 0 60000 65536"/>
                <a:gd name="T8" fmla="*/ 0 60000 65536"/>
                <a:gd name="T9" fmla="*/ 0 w 1008"/>
                <a:gd name="T10" fmla="*/ 0 h 432"/>
                <a:gd name="T11" fmla="*/ 1008 w 10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32">
                  <a:moveTo>
                    <a:pt x="0" y="0"/>
                  </a:moveTo>
                  <a:lnTo>
                    <a:pt x="0" y="432"/>
                  </a:lnTo>
                  <a:lnTo>
                    <a:pt x="1008" y="432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xmlns="" id="{1BBC9CC9-6998-054E-A954-8C0DAC86A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2768"/>
              <a:ext cx="0" cy="287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xmlns="" id="{66076B60-EC99-354B-9C1A-83DE3FC68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3050"/>
              <a:ext cx="1227" cy="5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Extra 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prediction state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bits</a:t>
              </a:r>
            </a:p>
          </p:txBody>
        </p:sp>
        <p:sp>
          <p:nvSpPr>
            <p:cNvPr id="13" name="Line 33">
              <a:extLst>
                <a:ext uri="{FF2B5EF4-FFF2-40B4-BE49-F238E27FC236}">
                  <a16:creationId xmlns:a16="http://schemas.microsoft.com/office/drawing/2014/main" xmlns="" id="{B5AC6F34-4CE6-F14D-9296-A69DD1297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00"/>
              <a:ext cx="335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xmlns="" id="{DC5A69C4-9B34-B144-996A-48979228D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3160"/>
              <a:ext cx="1391" cy="7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Yes: instruction is branch and use predicted PC as next PC</a:t>
              </a:r>
            </a:p>
          </p:txBody>
        </p:sp>
        <p:sp>
          <p:nvSpPr>
            <p:cNvPr id="15" name="Text Box 35">
              <a:extLst>
                <a:ext uri="{FF2B5EF4-FFF2-40B4-BE49-F238E27FC236}">
                  <a16:creationId xmlns:a16="http://schemas.microsoft.com/office/drawing/2014/main" xmlns="" id="{7DF04790-8F8F-414A-80A0-5CECD958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434"/>
              <a:ext cx="2071" cy="5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No: branch not 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predicted, proceed normally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 (Next PC = PC+4)</a:t>
              </a:r>
            </a:p>
          </p:txBody>
        </p:sp>
        <p:sp>
          <p:nvSpPr>
            <p:cNvPr id="16" name="Line 36">
              <a:extLst>
                <a:ext uri="{FF2B5EF4-FFF2-40B4-BE49-F238E27FC236}">
                  <a16:creationId xmlns:a16="http://schemas.microsoft.com/office/drawing/2014/main" xmlns="" id="{EEDE022D-B383-6248-9CB6-641779EA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" y="3348"/>
              <a:ext cx="0" cy="301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D3757D09-B9B2-2D4D-AC04-867217B5002A}"/>
              </a:ext>
            </a:extLst>
          </p:cNvPr>
          <p:cNvSpPr/>
          <p:nvPr/>
        </p:nvSpPr>
        <p:spPr>
          <a:xfrm>
            <a:off x="1127569" y="5926807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>
                <a:latin typeface="AdvOTab62ddd1"/>
              </a:rPr>
              <a:t>The memory contains a bit that says whether the branch was </a:t>
            </a:r>
            <a:r>
              <a:rPr lang="en-GB" altLang="zh-CN" sz="2400" dirty="0">
                <a:solidFill>
                  <a:srgbClr val="FF0000"/>
                </a:solidFill>
                <a:latin typeface="AdvOTab62ddd1"/>
              </a:rPr>
              <a:t>recently taken or not</a:t>
            </a:r>
            <a:r>
              <a:rPr lang="en-GB" altLang="zh-CN" sz="2400" dirty="0">
                <a:latin typeface="AdvOTab62ddd1"/>
              </a:rPr>
              <a:t>. 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23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xmlns="" id="{2529BC65-B188-2344-B122-D5FF648F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63" y="0"/>
            <a:ext cx="69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BTB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11D91B29-5FF0-974D-9F75-DD29BF03A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24919"/>
              </p:ext>
            </p:extLst>
          </p:nvPr>
        </p:nvGraphicFramePr>
        <p:xfrm>
          <a:off x="1883081" y="1985923"/>
          <a:ext cx="8472666" cy="272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111">
                  <a:extLst>
                    <a:ext uri="{9D8B030D-6E8A-4147-A177-3AD203B41FA5}">
                      <a16:colId xmlns:a16="http://schemas.microsoft.com/office/drawing/2014/main" xmlns="" val="590418928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xmlns="" val="3349585452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xmlns="" val="1772116658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xmlns="" val="2147444638"/>
                    </a:ext>
                  </a:extLst>
                </a:gridCol>
                <a:gridCol w="2095016">
                  <a:extLst>
                    <a:ext uri="{9D8B030D-6E8A-4147-A177-3AD203B41FA5}">
                      <a16:colId xmlns:a16="http://schemas.microsoft.com/office/drawing/2014/main" xmlns="" val="3792816167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xmlns="" val="3779319482"/>
                    </a:ext>
                  </a:extLst>
                </a:gridCol>
              </a:tblGrid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NPC_PRED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flush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 update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34384863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7224158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BUF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PC_EX+4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948758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BT_EX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9989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+mn-ea"/>
                        </a:rPr>
                        <a:t>PC_EX+4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7862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43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995"/>
            <a:ext cx="10515600" cy="1325563"/>
          </a:xfrm>
        </p:spPr>
        <p:txBody>
          <a:bodyPr/>
          <a:lstStyle/>
          <a:p>
            <a:r>
              <a:rPr lang="en-US" dirty="0"/>
              <a:t>Example using 1-bit branch history table 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204912" y="1663701"/>
            <a:ext cx="29860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for (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=0;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5464" name="Oval 8"/>
          <p:cNvSpPr>
            <a:spLocks noChangeArrowheads="1"/>
          </p:cNvSpPr>
          <p:nvPr/>
        </p:nvSpPr>
        <p:spPr bwMode="auto">
          <a:xfrm>
            <a:off x="2209800" y="38703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>
                <a:solidFill>
                  <a:schemeClr val="bg1"/>
                </a:solidFill>
              </a:rPr>
              <a:t>0</a:t>
            </a:r>
            <a:endParaRPr lang="en-US" altLang="zh-TW" sz="1600" baseline="-25000">
              <a:solidFill>
                <a:schemeClr val="bg1"/>
              </a:solidFill>
            </a:endParaRP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579564" y="3870325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Pred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1579564" y="4665664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Actual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25224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31320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2800350" y="34734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743200" y="3870325"/>
            <a:ext cx="381000" cy="762000"/>
            <a:chOff x="768" y="2438"/>
            <a:chExt cx="240" cy="480"/>
          </a:xfrm>
        </p:grpSpPr>
        <p:sp>
          <p:nvSpPr>
            <p:cNvPr id="275465" name="Oval 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5" name="Line 18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352800" y="3870325"/>
            <a:ext cx="381000" cy="762000"/>
            <a:chOff x="1152" y="2438"/>
            <a:chExt cx="240" cy="480"/>
          </a:xfrm>
        </p:grpSpPr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3" name="Line 19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476" name="Text Box 20"/>
          <p:cNvSpPr txBox="1">
            <a:spLocks noChangeArrowheads="1"/>
          </p:cNvSpPr>
          <p:nvPr/>
        </p:nvSpPr>
        <p:spPr bwMode="auto">
          <a:xfrm>
            <a:off x="34099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37416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3512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40195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962400" y="3886200"/>
            <a:ext cx="381000" cy="762000"/>
            <a:chOff x="1536" y="2448"/>
            <a:chExt cx="240" cy="480"/>
          </a:xfrm>
        </p:grpSpPr>
        <p:sp>
          <p:nvSpPr>
            <p:cNvPr id="275477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1" name="Line 26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572000" y="3886200"/>
            <a:ext cx="381000" cy="762000"/>
            <a:chOff x="1920" y="2448"/>
            <a:chExt cx="240" cy="480"/>
          </a:xfrm>
        </p:grpSpPr>
        <p:sp>
          <p:nvSpPr>
            <p:cNvPr id="275479" name="Oval 23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9" name="Line 27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9" name="Text Box 29"/>
          <p:cNvSpPr txBox="1">
            <a:spLocks noChangeArrowheads="1"/>
          </p:cNvSpPr>
          <p:nvPr/>
        </p:nvSpPr>
        <p:spPr bwMode="auto">
          <a:xfrm>
            <a:off x="6948488" y="1224549"/>
            <a:ext cx="226536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addi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Verdana" pitchFamily="34" charset="0"/>
              </a:rPr>
              <a:t>bne    r1, r10, L1</a:t>
            </a:r>
          </a:p>
        </p:txBody>
      </p:sp>
      <p:sp>
        <p:nvSpPr>
          <p:cNvPr id="275487" name="Text Box 31"/>
          <p:cNvSpPr txBox="1">
            <a:spLocks noChangeArrowheads="1"/>
          </p:cNvSpPr>
          <p:nvPr/>
        </p:nvSpPr>
        <p:spPr bwMode="auto">
          <a:xfrm>
            <a:off x="4876801" y="46164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5181600" y="3886201"/>
            <a:ext cx="381000" cy="746125"/>
            <a:chOff x="2304" y="2448"/>
            <a:chExt cx="240" cy="470"/>
          </a:xfrm>
        </p:grpSpPr>
        <p:sp>
          <p:nvSpPr>
            <p:cNvPr id="20536" name="Line 3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502" name="Oval 4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>
                  <a:solidFill>
                    <a:schemeClr val="bg1"/>
                  </a:solidFill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75503" name="Text Box 47"/>
          <p:cNvSpPr txBox="1">
            <a:spLocks noChangeArrowheads="1"/>
          </p:cNvSpPr>
          <p:nvPr/>
        </p:nvSpPr>
        <p:spPr bwMode="auto">
          <a:xfrm>
            <a:off x="2133600" y="33670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04" name="Text Box 48"/>
          <p:cNvSpPr txBox="1">
            <a:spLocks noChangeArrowheads="1"/>
          </p:cNvSpPr>
          <p:nvPr/>
        </p:nvSpPr>
        <p:spPr bwMode="auto">
          <a:xfrm>
            <a:off x="45720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23" name="Text Box 67"/>
          <p:cNvSpPr txBox="1">
            <a:spLocks noChangeArrowheads="1"/>
          </p:cNvSpPr>
          <p:nvPr/>
        </p:nvSpPr>
        <p:spPr bwMode="auto">
          <a:xfrm>
            <a:off x="55704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5791200" y="3886200"/>
            <a:ext cx="381000" cy="762000"/>
            <a:chOff x="768" y="2438"/>
            <a:chExt cx="240" cy="480"/>
          </a:xfrm>
        </p:grpSpPr>
        <p:sp>
          <p:nvSpPr>
            <p:cNvPr id="275525" name="Oval 6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5" name="Line 70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27" name="Text Box 71"/>
          <p:cNvSpPr txBox="1">
            <a:spLocks noChangeArrowheads="1"/>
          </p:cNvSpPr>
          <p:nvPr/>
        </p:nvSpPr>
        <p:spPr bwMode="auto">
          <a:xfrm>
            <a:off x="51816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28" name="Text Box 72"/>
          <p:cNvSpPr txBox="1">
            <a:spLocks noChangeArrowheads="1"/>
          </p:cNvSpPr>
          <p:nvPr/>
        </p:nvSpPr>
        <p:spPr bwMode="auto">
          <a:xfrm>
            <a:off x="61800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29" name="Text Box 73"/>
          <p:cNvSpPr txBox="1">
            <a:spLocks noChangeArrowheads="1"/>
          </p:cNvSpPr>
          <p:nvPr/>
        </p:nvSpPr>
        <p:spPr bwMode="auto">
          <a:xfrm>
            <a:off x="5848350" y="34734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6400800" y="3870325"/>
            <a:ext cx="381000" cy="762000"/>
            <a:chOff x="1152" y="2438"/>
            <a:chExt cx="240" cy="480"/>
          </a:xfrm>
        </p:grpSpPr>
        <p:sp>
          <p:nvSpPr>
            <p:cNvPr id="275531" name="Oval 7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3" name="Line 76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33" name="Text Box 77"/>
          <p:cNvSpPr txBox="1">
            <a:spLocks noChangeArrowheads="1"/>
          </p:cNvSpPr>
          <p:nvPr/>
        </p:nvSpPr>
        <p:spPr bwMode="auto">
          <a:xfrm>
            <a:off x="64579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5534" name="Text Box 78"/>
          <p:cNvSpPr txBox="1">
            <a:spLocks noChangeArrowheads="1"/>
          </p:cNvSpPr>
          <p:nvPr/>
        </p:nvSpPr>
        <p:spPr bwMode="auto">
          <a:xfrm>
            <a:off x="67896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35" name="Text Box 79"/>
          <p:cNvSpPr txBox="1">
            <a:spLocks noChangeArrowheads="1"/>
          </p:cNvSpPr>
          <p:nvPr/>
        </p:nvSpPr>
        <p:spPr bwMode="auto">
          <a:xfrm>
            <a:off x="73992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36" name="Text Box 80"/>
          <p:cNvSpPr txBox="1">
            <a:spLocks noChangeArrowheads="1"/>
          </p:cNvSpPr>
          <p:nvPr/>
        </p:nvSpPr>
        <p:spPr bwMode="auto">
          <a:xfrm>
            <a:off x="70675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010400" y="3886200"/>
            <a:ext cx="381000" cy="762000"/>
            <a:chOff x="1536" y="2448"/>
            <a:chExt cx="240" cy="480"/>
          </a:xfrm>
        </p:grpSpPr>
        <p:sp>
          <p:nvSpPr>
            <p:cNvPr id="275538" name="Oval 82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1" name="Line 83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7620000" y="3886200"/>
            <a:ext cx="381000" cy="762000"/>
            <a:chOff x="1920" y="2448"/>
            <a:chExt cx="240" cy="480"/>
          </a:xfrm>
        </p:grpSpPr>
        <p:sp>
          <p:nvSpPr>
            <p:cNvPr id="275541" name="Oval 85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29" name="Line 86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43" name="Text Box 87"/>
          <p:cNvSpPr txBox="1">
            <a:spLocks noChangeArrowheads="1"/>
          </p:cNvSpPr>
          <p:nvPr/>
        </p:nvSpPr>
        <p:spPr bwMode="auto">
          <a:xfrm>
            <a:off x="7924801" y="46164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8229600" y="3886201"/>
            <a:ext cx="381000" cy="746125"/>
            <a:chOff x="2304" y="2448"/>
            <a:chExt cx="240" cy="470"/>
          </a:xfrm>
        </p:grpSpPr>
        <p:sp>
          <p:nvSpPr>
            <p:cNvPr id="20526" name="Line 8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546" name="Oval 9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>
                  <a:solidFill>
                    <a:schemeClr val="bg1"/>
                  </a:solidFill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75547" name="Text Box 91"/>
          <p:cNvSpPr txBox="1">
            <a:spLocks noChangeArrowheads="1"/>
          </p:cNvSpPr>
          <p:nvPr/>
        </p:nvSpPr>
        <p:spPr bwMode="auto">
          <a:xfrm>
            <a:off x="76200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48" name="Text Box 92"/>
          <p:cNvSpPr txBox="1">
            <a:spLocks noChangeArrowheads="1"/>
          </p:cNvSpPr>
          <p:nvPr/>
        </p:nvSpPr>
        <p:spPr bwMode="auto">
          <a:xfrm>
            <a:off x="86184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8839200" y="3886200"/>
            <a:ext cx="381000" cy="762000"/>
            <a:chOff x="768" y="2438"/>
            <a:chExt cx="240" cy="480"/>
          </a:xfrm>
        </p:grpSpPr>
        <p:sp>
          <p:nvSpPr>
            <p:cNvPr id="275550" name="Oval 94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</a:t>
              </a:r>
              <a:endParaRPr lang="en-US" altLang="zh-TW" sz="1600" baseline="-25000" dirty="0"/>
            </a:p>
          </p:txBody>
        </p:sp>
        <p:sp>
          <p:nvSpPr>
            <p:cNvPr id="20525" name="Line 95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52" name="Text Box 96"/>
          <p:cNvSpPr txBox="1">
            <a:spLocks noChangeArrowheads="1"/>
          </p:cNvSpPr>
          <p:nvPr/>
        </p:nvSpPr>
        <p:spPr bwMode="auto">
          <a:xfrm>
            <a:off x="82296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53" name="Text Box 97"/>
          <p:cNvSpPr txBox="1">
            <a:spLocks noChangeArrowheads="1"/>
          </p:cNvSpPr>
          <p:nvPr/>
        </p:nvSpPr>
        <p:spPr bwMode="auto">
          <a:xfrm>
            <a:off x="8839200" y="5771366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 dirty="0"/>
              <a:t>60% accuracy</a:t>
            </a:r>
          </a:p>
        </p:txBody>
      </p:sp>
    </p:spTree>
    <p:extLst>
      <p:ext uri="{BB962C8B-B14F-4D97-AF65-F5344CB8AC3E}">
        <p14:creationId xmlns:p14="http://schemas.microsoft.com/office/powerpoint/2010/main" val="2428839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8" grpId="0"/>
      <p:bldP spid="275472" grpId="0"/>
      <p:bldP spid="275473" grpId="0"/>
      <p:bldP spid="275476" grpId="0"/>
      <p:bldP spid="275478" grpId="0"/>
      <p:bldP spid="275480" grpId="0"/>
      <p:bldP spid="275481" grpId="0"/>
      <p:bldP spid="275487" grpId="0"/>
      <p:bldP spid="275503" grpId="0"/>
      <p:bldP spid="275504" grpId="0"/>
      <p:bldP spid="275523" grpId="0"/>
      <p:bldP spid="275527" grpId="0"/>
      <p:bldP spid="275528" grpId="0"/>
      <p:bldP spid="275529" grpId="0"/>
      <p:bldP spid="275533" grpId="0"/>
      <p:bldP spid="275534" grpId="0"/>
      <p:bldP spid="275535" grpId="0"/>
      <p:bldP spid="275536" grpId="0"/>
      <p:bldP spid="275543" grpId="0"/>
      <p:bldP spid="275547" grpId="0"/>
      <p:bldP spid="275548" grpId="0"/>
      <p:bldP spid="275552" grpId="0"/>
      <p:bldP spid="2755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B579EA9B-E2C3-F24E-9A7B-EF3E84CD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51446"/>
            <a:ext cx="7391400" cy="4660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7FC0785-DF6C-1343-82B9-58D9A1A2C242}"/>
              </a:ext>
            </a:extLst>
          </p:cNvPr>
          <p:cNvSpPr/>
          <p:nvPr/>
        </p:nvSpPr>
        <p:spPr>
          <a:xfrm>
            <a:off x="4456253" y="3447165"/>
            <a:ext cx="793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FA22FB4-247D-7847-9B17-2B9A52BA76F6}"/>
              </a:ext>
            </a:extLst>
          </p:cNvPr>
          <p:cNvSpPr/>
          <p:nvPr/>
        </p:nvSpPr>
        <p:spPr>
          <a:xfrm>
            <a:off x="8567196" y="3447165"/>
            <a:ext cx="793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F39F82-885E-E84C-BA95-C4E95AD25245}"/>
              </a:ext>
            </a:extLst>
          </p:cNvPr>
          <p:cNvSpPr/>
          <p:nvPr/>
        </p:nvSpPr>
        <p:spPr>
          <a:xfrm>
            <a:off x="4051139" y="522765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A925795-66FB-A645-AD4E-406C00CD0029}"/>
              </a:ext>
            </a:extLst>
          </p:cNvPr>
          <p:cNvSpPr/>
          <p:nvPr/>
        </p:nvSpPr>
        <p:spPr>
          <a:xfrm>
            <a:off x="8196805" y="522765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63636275-D6A6-C64B-B43A-61AE08AC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6" y="1271496"/>
            <a:ext cx="10515600" cy="9799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* </a:t>
            </a:r>
            <a:r>
              <a:rPr kumimoji="1" lang="en-US" altLang="zh-CN" dirty="0"/>
              <a:t>BHT</a:t>
            </a:r>
            <a:r>
              <a:rPr kumimoji="1" lang="ja-JP" altLang="en-US"/>
              <a:t>是一个</a:t>
            </a:r>
            <a:r>
              <a:rPr kumimoji="1" lang="en-US" altLang="ja-JP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ja-JP" altLang="en-US"/>
              <a:t>的</a:t>
            </a:r>
            <a:r>
              <a:rPr kumimoji="1" lang="en-US" altLang="ja-JP" dirty="0"/>
              <a:t>cache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</a:t>
            </a:r>
            <a:r>
              <a:rPr kumimoji="1" lang="ja-JP" altLang="en-US"/>
              <a:t>表示</a:t>
            </a:r>
            <a:r>
              <a:rPr kumimoji="1" lang="en-US" altLang="ja-JP" dirty="0"/>
              <a:t>BHT</a:t>
            </a:r>
            <a:r>
              <a:rPr kumimoji="1" lang="ja-JP" altLang="en-US"/>
              <a:t>的行数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ja-JP" altLang="en-US"/>
              <a:t>表示</a:t>
            </a:r>
            <a:r>
              <a:rPr kumimoji="1" lang="en-US" altLang="zh-CN" dirty="0"/>
              <a:t>2bit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cache</a:t>
            </a:r>
            <a:r>
              <a:rPr kumimoji="1" lang="ja-JP" altLang="en-US"/>
              <a:t>可以采用直接映射方式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074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997" y="76200"/>
            <a:ext cx="9280003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using 2-bit</a:t>
            </a:r>
            <a:r>
              <a:rPr lang="zh-CN" altLang="en-US" dirty="0"/>
              <a:t> </a:t>
            </a:r>
            <a:r>
              <a:rPr lang="en-US" altLang="zh-CN" dirty="0"/>
              <a:t>branch history table </a:t>
            </a:r>
            <a:endParaRPr lang="en-US" dirty="0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897856" y="1420544"/>
            <a:ext cx="29860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for (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=0;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8532" name="Oval 4"/>
          <p:cNvSpPr>
            <a:spLocks noChangeArrowheads="1"/>
          </p:cNvSpPr>
          <p:nvPr/>
        </p:nvSpPr>
        <p:spPr bwMode="auto">
          <a:xfrm>
            <a:off x="2743200" y="4022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 dirty="0">
                <a:solidFill>
                  <a:schemeClr val="bg1"/>
                </a:solidFill>
              </a:rPr>
              <a:t>01</a:t>
            </a:r>
            <a:endParaRPr lang="en-US" altLang="zh-TW" sz="1600" baseline="-25000" dirty="0">
              <a:solidFill>
                <a:schemeClr val="bg1"/>
              </a:solidFill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112964" y="4022725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Pred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112964" y="4818064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Actual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30448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36544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3333750" y="36258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6600" y="4022725"/>
            <a:ext cx="381000" cy="762000"/>
            <a:chOff x="768" y="2438"/>
            <a:chExt cx="240" cy="480"/>
          </a:xfrm>
        </p:grpSpPr>
        <p:sp>
          <p:nvSpPr>
            <p:cNvPr id="278539" name="Oval 11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</a:t>
              </a:r>
              <a:r>
                <a:rPr lang="en-US" altLang="zh-CN" sz="1600" dirty="0"/>
                <a:t>1</a:t>
              </a:r>
              <a:endParaRPr lang="en-US" altLang="zh-TW" sz="1600" baseline="-25000" dirty="0"/>
            </a:p>
          </p:txBody>
        </p:sp>
        <p:sp>
          <p:nvSpPr>
            <p:cNvPr id="23617" name="Line 12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86200" y="4022725"/>
            <a:ext cx="381000" cy="762000"/>
            <a:chOff x="1152" y="2438"/>
            <a:chExt cx="240" cy="480"/>
          </a:xfrm>
        </p:grpSpPr>
        <p:sp>
          <p:nvSpPr>
            <p:cNvPr id="278542" name="Oval 14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11</a:t>
              </a:r>
              <a:endParaRPr lang="en-US" altLang="zh-TW" sz="1600" baseline="-25000" dirty="0"/>
            </a:p>
          </p:txBody>
        </p:sp>
        <p:sp>
          <p:nvSpPr>
            <p:cNvPr id="23615" name="Line 15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39433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42640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48736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7" name="Text Box 19"/>
          <p:cNvSpPr txBox="1">
            <a:spLocks noChangeArrowheads="1"/>
          </p:cNvSpPr>
          <p:nvPr/>
        </p:nvSpPr>
        <p:spPr bwMode="auto">
          <a:xfrm>
            <a:off x="45529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95800" y="4038600"/>
            <a:ext cx="381000" cy="762000"/>
            <a:chOff x="1536" y="2448"/>
            <a:chExt cx="240" cy="480"/>
          </a:xfrm>
        </p:grpSpPr>
        <p:sp>
          <p:nvSpPr>
            <p:cNvPr id="278549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105400" y="4038600"/>
            <a:ext cx="381000" cy="762000"/>
            <a:chOff x="1920" y="2448"/>
            <a:chExt cx="240" cy="480"/>
          </a:xfrm>
        </p:grpSpPr>
        <p:sp>
          <p:nvSpPr>
            <p:cNvPr id="278552" name="Oval 24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11" name="Line 25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1" name="Text Box 26"/>
          <p:cNvSpPr txBox="1">
            <a:spLocks noChangeArrowheads="1"/>
          </p:cNvSpPr>
          <p:nvPr/>
        </p:nvSpPr>
        <p:spPr bwMode="auto">
          <a:xfrm>
            <a:off x="6819526" y="1069112"/>
            <a:ext cx="226536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addi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Verdana" pitchFamily="34" charset="0"/>
              </a:rPr>
              <a:t> bne    r1, r10, L1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5410201" y="47688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4038601"/>
            <a:ext cx="381000" cy="746125"/>
            <a:chOff x="2304" y="2448"/>
            <a:chExt cx="240" cy="470"/>
          </a:xfrm>
        </p:grpSpPr>
        <p:sp>
          <p:nvSpPr>
            <p:cNvPr id="23608" name="Line 2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8" name="Oval 3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10</a:t>
              </a:r>
              <a:endParaRPr lang="en-US" altLang="zh-TW" sz="1600" baseline="-25000" dirty="0"/>
            </a:p>
          </p:txBody>
        </p:sp>
      </p:grpSp>
      <p:sp>
        <p:nvSpPr>
          <p:cNvPr id="278559" name="Text Box 31"/>
          <p:cNvSpPr txBox="1">
            <a:spLocks noChangeArrowheads="1"/>
          </p:cNvSpPr>
          <p:nvPr/>
        </p:nvSpPr>
        <p:spPr bwMode="auto">
          <a:xfrm>
            <a:off x="2667000" y="35194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0" name="Text Box 32"/>
          <p:cNvSpPr txBox="1">
            <a:spLocks noChangeArrowheads="1"/>
          </p:cNvSpPr>
          <p:nvPr/>
        </p:nvSpPr>
        <p:spPr bwMode="auto">
          <a:xfrm>
            <a:off x="5105400" y="35814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1" name="Text Box 33"/>
          <p:cNvSpPr txBox="1">
            <a:spLocks noChangeArrowheads="1"/>
          </p:cNvSpPr>
          <p:nvPr/>
        </p:nvSpPr>
        <p:spPr bwMode="auto">
          <a:xfrm>
            <a:off x="60928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324600" y="4038600"/>
            <a:ext cx="381000" cy="762000"/>
            <a:chOff x="768" y="2438"/>
            <a:chExt cx="240" cy="480"/>
          </a:xfrm>
        </p:grpSpPr>
        <p:sp>
          <p:nvSpPr>
            <p:cNvPr id="278563" name="Oval 35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7" name="Line 36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5772150" y="365760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  <a:endParaRPr lang="en-US" sz="2000">
              <a:latin typeface="Verdana" pitchFamily="34" charset="0"/>
              <a:sym typeface="Wingdings" pitchFamily="2" charset="2"/>
            </a:endParaRP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67024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381750" y="36258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934200" y="4022725"/>
            <a:ext cx="381000" cy="762000"/>
            <a:chOff x="1152" y="2438"/>
            <a:chExt cx="240" cy="480"/>
          </a:xfrm>
        </p:grpSpPr>
        <p:sp>
          <p:nvSpPr>
            <p:cNvPr id="278569" name="Oval 41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5" name="Line 42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69913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72" name="Text Box 44"/>
          <p:cNvSpPr txBox="1">
            <a:spLocks noChangeArrowheads="1"/>
          </p:cNvSpPr>
          <p:nvPr/>
        </p:nvSpPr>
        <p:spPr bwMode="auto">
          <a:xfrm>
            <a:off x="73120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79216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4" name="Text Box 46"/>
          <p:cNvSpPr txBox="1">
            <a:spLocks noChangeArrowheads="1"/>
          </p:cNvSpPr>
          <p:nvPr/>
        </p:nvSpPr>
        <p:spPr bwMode="auto">
          <a:xfrm>
            <a:off x="76009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543800" y="4038600"/>
            <a:ext cx="381000" cy="762000"/>
            <a:chOff x="1536" y="2448"/>
            <a:chExt cx="240" cy="480"/>
          </a:xfrm>
        </p:grpSpPr>
        <p:sp>
          <p:nvSpPr>
            <p:cNvPr id="278576" name="Oval 48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3" name="Line 4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8153400" y="4038600"/>
            <a:ext cx="381000" cy="762000"/>
            <a:chOff x="1920" y="2448"/>
            <a:chExt cx="240" cy="480"/>
          </a:xfrm>
        </p:grpSpPr>
        <p:sp>
          <p:nvSpPr>
            <p:cNvPr id="278579" name="Oval 51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81" name="Text Box 53"/>
          <p:cNvSpPr txBox="1">
            <a:spLocks noChangeArrowheads="1"/>
          </p:cNvSpPr>
          <p:nvPr/>
        </p:nvSpPr>
        <p:spPr bwMode="auto">
          <a:xfrm>
            <a:off x="8458201" y="47688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8763000" y="4038601"/>
            <a:ext cx="381000" cy="746125"/>
            <a:chOff x="2304" y="2448"/>
            <a:chExt cx="240" cy="470"/>
          </a:xfrm>
        </p:grpSpPr>
        <p:sp>
          <p:nvSpPr>
            <p:cNvPr id="23598" name="Line 5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4" name="Oval 5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10</a:t>
              </a:r>
              <a:endParaRPr lang="en-US" altLang="zh-TW" sz="1600" baseline="-25000"/>
            </a:p>
          </p:txBody>
        </p:sp>
      </p:grpSp>
      <p:sp>
        <p:nvSpPr>
          <p:cNvPr id="278585" name="Text Box 57"/>
          <p:cNvSpPr txBox="1">
            <a:spLocks noChangeArrowheads="1"/>
          </p:cNvSpPr>
          <p:nvPr/>
        </p:nvSpPr>
        <p:spPr bwMode="auto">
          <a:xfrm>
            <a:off x="8153400" y="35814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86" name="Text Box 58"/>
          <p:cNvSpPr txBox="1">
            <a:spLocks noChangeArrowheads="1"/>
          </p:cNvSpPr>
          <p:nvPr/>
        </p:nvSpPr>
        <p:spPr bwMode="auto">
          <a:xfrm>
            <a:off x="91408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9372600" y="4038600"/>
            <a:ext cx="381000" cy="762000"/>
            <a:chOff x="768" y="2438"/>
            <a:chExt cx="240" cy="480"/>
          </a:xfrm>
        </p:grpSpPr>
        <p:sp>
          <p:nvSpPr>
            <p:cNvPr id="278588" name="Oval 60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3597" name="Line 61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90" name="Text Box 62"/>
          <p:cNvSpPr txBox="1">
            <a:spLocks noChangeArrowheads="1"/>
          </p:cNvSpPr>
          <p:nvPr/>
        </p:nvSpPr>
        <p:spPr bwMode="auto">
          <a:xfrm>
            <a:off x="8820150" y="36766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91" name="Text Box 63"/>
          <p:cNvSpPr txBox="1">
            <a:spLocks noChangeArrowheads="1"/>
          </p:cNvSpPr>
          <p:nvPr/>
        </p:nvSpPr>
        <p:spPr bwMode="auto">
          <a:xfrm>
            <a:off x="7620001" y="5791201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/>
              <a:t>80% accuracy</a:t>
            </a:r>
          </a:p>
        </p:txBody>
      </p:sp>
    </p:spTree>
    <p:extLst>
      <p:ext uri="{BB962C8B-B14F-4D97-AF65-F5344CB8AC3E}">
        <p14:creationId xmlns:p14="http://schemas.microsoft.com/office/powerpoint/2010/main" val="3326905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  <p:bldP spid="278536" grpId="0"/>
      <p:bldP spid="278537" grpId="0"/>
      <p:bldP spid="278544" grpId="0"/>
      <p:bldP spid="278545" grpId="0"/>
      <p:bldP spid="278546" grpId="0"/>
      <p:bldP spid="278547" grpId="0"/>
      <p:bldP spid="278555" grpId="0"/>
      <p:bldP spid="278559" grpId="0"/>
      <p:bldP spid="278560" grpId="0"/>
      <p:bldP spid="278561" grpId="0"/>
      <p:bldP spid="278565" grpId="0"/>
      <p:bldP spid="278566" grpId="0"/>
      <p:bldP spid="278567" grpId="0"/>
      <p:bldP spid="278571" grpId="0"/>
      <p:bldP spid="278572" grpId="0"/>
      <p:bldP spid="278573" grpId="0"/>
      <p:bldP spid="278574" grpId="0"/>
      <p:bldP spid="278581" grpId="0"/>
      <p:bldP spid="278585" grpId="0"/>
      <p:bldP spid="278586" grpId="0"/>
      <p:bldP spid="278590" grpId="0"/>
      <p:bldP spid="27859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804</Words>
  <Application>Microsoft Office PowerPoint</Application>
  <PresentationFormat>宽屏</PresentationFormat>
  <Paragraphs>242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AdvOTab62ddd1</vt:lpstr>
      <vt:lpstr>Courier</vt:lpstr>
      <vt:lpstr>新細明體</vt:lpstr>
      <vt:lpstr>游ゴシック</vt:lpstr>
      <vt:lpstr>游ゴシック Light</vt:lpstr>
      <vt:lpstr>等线</vt:lpstr>
      <vt:lpstr>等线 Light</vt:lpstr>
      <vt:lpstr>Arial</vt:lpstr>
      <vt:lpstr>Arial Narrow</vt:lpstr>
      <vt:lpstr>Calibri Light</vt:lpstr>
      <vt:lpstr>Comic Sans MS</vt:lpstr>
      <vt:lpstr>Symbol</vt:lpstr>
      <vt:lpstr>Times New Roman</vt:lpstr>
      <vt:lpstr>Verdana</vt:lpstr>
      <vt:lpstr>Wingdings</vt:lpstr>
      <vt:lpstr>Office 主题​​</vt:lpstr>
      <vt:lpstr>分支预测实验</vt:lpstr>
      <vt:lpstr>主要内容</vt:lpstr>
      <vt:lpstr>实验内容</vt:lpstr>
      <vt:lpstr>Branch Target Buffer （BTB）</vt:lpstr>
      <vt:lpstr>PowerPoint 演示文稿</vt:lpstr>
      <vt:lpstr>BTB</vt:lpstr>
      <vt:lpstr>Example using 1-bit branch history table </vt:lpstr>
      <vt:lpstr>Branch History Table (BHT)</vt:lpstr>
      <vt:lpstr>Example using 2-bit branch history table </vt:lpstr>
      <vt:lpstr>Branch History Table (BHT)</vt:lpstr>
      <vt:lpstr>Branch History Table (BHT)</vt:lpstr>
      <vt:lpstr>需要添加、修改的代码部分</vt:lpstr>
      <vt:lpstr>检查、实验报告要求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分支预测实验</dc:title>
  <dc:creator>qi hao</dc:creator>
  <cp:lastModifiedBy>6 Indigo</cp:lastModifiedBy>
  <cp:revision>194</cp:revision>
  <dcterms:created xsi:type="dcterms:W3CDTF">2019-04-27T12:06:54Z</dcterms:created>
  <dcterms:modified xsi:type="dcterms:W3CDTF">2019-05-30T06:37:02Z</dcterms:modified>
</cp:coreProperties>
</file>