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2" r:id="rId5"/>
    <p:sldId id="292" r:id="rId6"/>
    <p:sldId id="293" r:id="rId7"/>
    <p:sldId id="283" r:id="rId8"/>
    <p:sldId id="291" r:id="rId9"/>
    <p:sldId id="297" r:id="rId10"/>
    <p:sldId id="284" r:id="rId11"/>
    <p:sldId id="294" r:id="rId12"/>
    <p:sldId id="295" r:id="rId13"/>
    <p:sldId id="285" r:id="rId14"/>
    <p:sldId id="296"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varScale="1">
        <p:scale>
          <a:sx n="122" d="100"/>
          <a:sy n="122" d="100"/>
        </p:scale>
        <p:origin x="90" y="20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75000"/>
                    <a:lumOff val="25000"/>
                  </a:schemeClr>
                </a:solidFill>
                <a:latin typeface="+mj-lt"/>
                <a:ea typeface="+mn-ea"/>
                <a:cs typeface="+mn-cs"/>
              </a:defRPr>
            </a:pPr>
            <a:r>
              <a:rPr lang="en-US" b="1" dirty="0">
                <a:solidFill>
                  <a:schemeClr val="tx1">
                    <a:lumMod val="75000"/>
                    <a:lumOff val="25000"/>
                  </a:schemeClr>
                </a:solidFill>
                <a:latin typeface="+mj-lt"/>
              </a:rPr>
              <a:t>Gross Revenue</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75000"/>
                  <a:lumOff val="25000"/>
                </a:schemeClr>
              </a:solidFill>
              <a:latin typeface="+mj-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B061-4A50-A0F1-15FF7862FAD3}"/>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B061-4A50-A0F1-15FF7862FAD3}"/>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B061-4A50-A0F1-15FF7862FAD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B061-4A50-A0F1-15FF7862FAD3}"/>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862" b="1" i="0" u="none" strike="noStrike" kern="1200" spc="0" baseline="0" dirty="0">
                <a:solidFill>
                  <a:schemeClr val="tx1">
                    <a:lumMod val="75000"/>
                    <a:lumOff val="25000"/>
                  </a:schemeClr>
                </a:solidFill>
                <a:latin typeface="+mj-lt"/>
                <a:ea typeface="+mn-ea"/>
                <a:cs typeface="+mn-cs"/>
              </a:defRPr>
            </a:pPr>
            <a:r>
              <a:rPr lang="en-US" sz="1862" b="1" i="0" u="none" strike="noStrike" kern="1200" spc="0" baseline="0" dirty="0">
                <a:solidFill>
                  <a:schemeClr val="tx1">
                    <a:lumMod val="75000"/>
                    <a:lumOff val="25000"/>
                  </a:schemeClr>
                </a:solidFill>
                <a:latin typeface="+mj-lt"/>
                <a:ea typeface="+mn-ea"/>
                <a:cs typeface="+mn-cs"/>
              </a:rPr>
              <a:t>Company Sales</a:t>
            </a:r>
          </a:p>
        </c:rich>
      </c:tx>
      <c:layout/>
      <c:overlay val="0"/>
      <c:spPr>
        <a:noFill/>
        <a:ln>
          <a:noFill/>
        </a:ln>
        <a:effectLst/>
      </c:spPr>
      <c:txPr>
        <a:bodyPr rot="0" spcFirstLastPara="1" vertOverflow="ellipsis" vert="horz" wrap="square" anchor="ctr" anchorCtr="1"/>
        <a:lstStyle/>
        <a:p>
          <a:pPr algn="ctr" rtl="0">
            <a:defRPr lang="en-US" sz="1862" b="1" i="0" u="none" strike="noStrike" kern="1200" spc="0" baseline="0" dirty="0">
              <a:solidFill>
                <a:schemeClr val="tx1">
                  <a:lumMod val="75000"/>
                  <a:lumOff val="25000"/>
                </a:schemeClr>
              </a:solidFill>
              <a:latin typeface="+mj-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9DB2-4335-913F-735FAEEA82C7}"/>
              </c:ext>
            </c:extLst>
          </c:dPt>
          <c:dPt>
            <c:idx val="1"/>
            <c:bubble3D val="0"/>
            <c:spPr>
              <a:solidFill>
                <a:schemeClr val="accent2"/>
              </a:solidFill>
              <a:ln>
                <a:noFill/>
              </a:ln>
              <a:effectLst/>
            </c:spPr>
            <c:extLst>
              <c:ext xmlns:c16="http://schemas.microsoft.com/office/drawing/2014/chart" uri="{C3380CC4-5D6E-409C-BE32-E72D297353CC}">
                <c16:uniqueId val="{00000003-9DB2-4335-913F-735FAEEA82C7}"/>
              </c:ext>
            </c:extLst>
          </c:dPt>
          <c:dPt>
            <c:idx val="2"/>
            <c:bubble3D val="0"/>
            <c:spPr>
              <a:solidFill>
                <a:schemeClr val="accent3"/>
              </a:solidFill>
              <a:ln>
                <a:noFill/>
              </a:ln>
              <a:effectLst/>
            </c:spPr>
            <c:extLst>
              <c:ext xmlns:c16="http://schemas.microsoft.com/office/drawing/2014/chart" uri="{C3380CC4-5D6E-409C-BE32-E72D297353CC}">
                <c16:uniqueId val="{00000005-9DB2-4335-913F-735FAEEA82C7}"/>
              </c:ext>
            </c:extLst>
          </c:dPt>
          <c:dPt>
            <c:idx val="3"/>
            <c:bubble3D val="0"/>
            <c:spPr>
              <a:solidFill>
                <a:schemeClr val="accent1"/>
              </a:solidFill>
              <a:ln>
                <a:noFill/>
              </a:ln>
              <a:effectLst/>
            </c:spPr>
            <c:extLst>
              <c:ext xmlns:c16="http://schemas.microsoft.com/office/drawing/2014/chart" uri="{C3380CC4-5D6E-409C-BE32-E72D297353CC}">
                <c16:uniqueId val="{00000007-9DB2-4335-913F-735FAEEA82C7}"/>
              </c:ext>
            </c:extLst>
          </c:dPt>
          <c:dPt>
            <c:idx val="4"/>
            <c:bubble3D val="0"/>
            <c:spPr>
              <a:solidFill>
                <a:schemeClr val="accent4"/>
              </a:solidFill>
              <a:ln>
                <a:noFill/>
              </a:ln>
              <a:effectLst/>
            </c:spPr>
            <c:extLst>
              <c:ext xmlns:c16="http://schemas.microsoft.com/office/drawing/2014/chart" uri="{C3380CC4-5D6E-409C-BE32-E72D297353CC}">
                <c16:uniqueId val="{00000009-9DB2-4335-913F-735FAEEA82C7}"/>
              </c:ext>
            </c:extLst>
          </c:dPt>
          <c:dLbls>
            <c:dLbl>
              <c:idx val="0"/>
              <c:delete val="1"/>
              <c:extLst>
                <c:ext xmlns:c15="http://schemas.microsoft.com/office/drawing/2012/chart" uri="{CE6537A1-D6FC-4f65-9D91-7224C49458BB}"/>
                <c:ext xmlns:c16="http://schemas.microsoft.com/office/drawing/2014/chart" uri="{C3380CC4-5D6E-409C-BE32-E72D297353CC}">
                  <c16:uniqueId val="{00000001-9DB2-4335-913F-735FAEEA82C7}"/>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DB2-4335-913F-735FAEEA82C7}"/>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9DB2-4335-913F-735FAEEA82C7}"/>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9DB2-4335-913F-735FAEEA82C7}"/>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9DB2-4335-913F-735FAEEA82C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9DB2-4335-913F-735FAEEA82C7}"/>
            </c:ext>
          </c:extLst>
        </c:ser>
        <c:dLbls>
          <c:showLegendKey val="0"/>
          <c:showVal val="0"/>
          <c:showCatName val="0"/>
          <c:showSerName val="0"/>
          <c:showPercent val="0"/>
          <c:showBubbleSize val="0"/>
          <c:showLeaderLines val="0"/>
        </c:dLbls>
        <c:firstSliceAng val="0"/>
        <c:holeSize val="84"/>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862" b="1" i="0" u="none" strike="noStrike" kern="1200" spc="0" baseline="0" dirty="0">
                <a:solidFill>
                  <a:schemeClr val="tx1">
                    <a:lumMod val="75000"/>
                    <a:lumOff val="25000"/>
                  </a:schemeClr>
                </a:solidFill>
                <a:latin typeface="+mj-lt"/>
                <a:ea typeface="+mn-ea"/>
                <a:cs typeface="+mn-cs"/>
              </a:defRPr>
            </a:pPr>
            <a:r>
              <a:rPr lang="en-US" sz="1862" b="1" i="0" u="none" strike="noStrike" kern="1200" spc="0" baseline="0" dirty="0">
                <a:solidFill>
                  <a:schemeClr val="tx1">
                    <a:lumMod val="75000"/>
                    <a:lumOff val="25000"/>
                  </a:schemeClr>
                </a:solidFill>
                <a:latin typeface="+mj-lt"/>
                <a:ea typeface="+mn-ea"/>
                <a:cs typeface="+mn-cs"/>
              </a:rPr>
              <a:t>Revenue Over Time</a:t>
            </a:r>
          </a:p>
        </c:rich>
      </c:tx>
      <c:layout/>
      <c:overlay val="0"/>
      <c:spPr>
        <a:noFill/>
        <a:ln>
          <a:noFill/>
        </a:ln>
        <a:effectLst/>
      </c:spPr>
      <c:txPr>
        <a:bodyPr rot="0" spcFirstLastPara="1" vertOverflow="ellipsis" vert="horz" wrap="square" anchor="ctr" anchorCtr="1"/>
        <a:lstStyle/>
        <a:p>
          <a:pPr algn="ctr" rtl="0">
            <a:defRPr lang="en-US" sz="1862" b="1" i="0" u="none" strike="noStrike" kern="1200" spc="0" baseline="0" dirty="0">
              <a:solidFill>
                <a:schemeClr val="tx1">
                  <a:lumMod val="75000"/>
                  <a:lumOff val="25000"/>
                </a:schemeClr>
              </a:solidFill>
              <a:latin typeface="+mj-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832F-492D-9B95-9DB67453339A}"/>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832F-492D-9B95-9DB67453339A}"/>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832F-492D-9B95-9DB67453339A}"/>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832F-492D-9B95-9DB67453339A}"/>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10/19/2024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10/19/2024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smtClean="0"/>
              <a:t>Click to edit Master title style</a:t>
            </a:r>
            <a:endParaRPr lang="en-US" noProof="0"/>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3.svg"/><Relationship Id="rId5" Type="http://schemas.openxmlformats.org/officeDocument/2006/relationships/image" Target="../media/image10.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xmlns=""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3111598"/>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smtClean="0"/>
              <a:t>Code </a:t>
            </a:r>
            <a:r>
              <a:rPr lang="en-US" dirty="0" err="1" smtClean="0"/>
              <a:t>carterl’s</a:t>
            </a:r>
            <a:r>
              <a:rPr lang="en-US" dirty="0" smtClean="0"/>
              <a:t/>
            </a:r>
            <a:br>
              <a:rPr lang="en-US" dirty="0" smtClean="0"/>
            </a:b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238962" y="3914775"/>
            <a:ext cx="4000500" cy="690752"/>
          </a:xfrm>
        </p:spPr>
        <p:txBody>
          <a:bodyPr/>
          <a:lstStyle/>
          <a:p>
            <a:r>
              <a:rPr lang="en-US" dirty="0" smtClean="0"/>
              <a:t>1.</a:t>
            </a:r>
            <a:r>
              <a:rPr lang="en-US" dirty="0"/>
              <a:t> </a:t>
            </a:r>
            <a:r>
              <a:rPr lang="en-US" dirty="0" err="1"/>
              <a:t>Mbuso</a:t>
            </a:r>
            <a:r>
              <a:rPr lang="en-US" dirty="0"/>
              <a:t> Cosby </a:t>
            </a:r>
            <a:r>
              <a:rPr lang="en-US" dirty="0" err="1" smtClean="0"/>
              <a:t>Ubisi</a:t>
            </a:r>
            <a:endParaRPr lang="en-US" dirty="0" smtClean="0"/>
          </a:p>
          <a:p>
            <a:r>
              <a:rPr lang="en-US" dirty="0" smtClean="0"/>
              <a:t>2.Yanga </a:t>
            </a:r>
            <a:r>
              <a:rPr lang="en-US" dirty="0" err="1" smtClean="0"/>
              <a:t>Ngqolana</a:t>
            </a:r>
            <a:endParaRPr lang="en-US" dirty="0" smtClean="0"/>
          </a:p>
          <a:p>
            <a:r>
              <a:rPr lang="en-US" dirty="0" smtClean="0"/>
              <a:t>3.Indiphe </a:t>
            </a:r>
            <a:r>
              <a:rPr lang="en-US" dirty="0" err="1" smtClean="0"/>
              <a:t>Yonwaba</a:t>
            </a:r>
            <a:r>
              <a:rPr lang="en-US" dirty="0" smtClean="0"/>
              <a:t> </a:t>
            </a:r>
            <a:r>
              <a:rPr lang="en-US" dirty="0" err="1" smtClean="0"/>
              <a:t>Nondlazi</a:t>
            </a:r>
            <a:endParaRPr lang="en-US" dirty="0" smtClean="0"/>
          </a:p>
          <a:p>
            <a:r>
              <a:rPr lang="en-US" dirty="0" smtClean="0"/>
              <a:t>4.Abongile </a:t>
            </a:r>
            <a:r>
              <a:rPr lang="en-US" dirty="0" err="1" smtClean="0"/>
              <a:t>Loyiso</a:t>
            </a:r>
            <a:r>
              <a:rPr lang="en-US" dirty="0" smtClean="0"/>
              <a:t> </a:t>
            </a:r>
            <a:r>
              <a:rPr lang="en-US" dirty="0" err="1" smtClean="0"/>
              <a:t>Bakubaku</a:t>
            </a:r>
            <a:endParaRPr lang="en-US" dirty="0" smtClean="0"/>
          </a:p>
          <a:p>
            <a:r>
              <a:rPr lang="en-US" dirty="0" smtClean="0"/>
              <a:t>     5. </a:t>
            </a:r>
            <a:r>
              <a:rPr lang="en-US" dirty="0" err="1" smtClean="0"/>
              <a:t>Sange</a:t>
            </a:r>
            <a:r>
              <a:rPr lang="en-US" dirty="0" smtClean="0"/>
              <a:t> </a:t>
            </a:r>
            <a:r>
              <a:rPr lang="en-US" dirty="0" err="1" smtClean="0"/>
              <a:t>Lugalo</a:t>
            </a:r>
            <a:endParaRPr lang="en-US" dirty="0" smtClean="0"/>
          </a:p>
          <a:p>
            <a:endParaRPr lang="en-US"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xmlns=""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rge image placeholder">
            <a:extLst>
              <a:ext uri="{FF2B5EF4-FFF2-40B4-BE49-F238E27FC236}">
                <a16:creationId xmlns:a16="http://schemas.microsoft.com/office/drawing/2014/main" id="{FB15BC12-29C3-3D4B-805A-8A860D70CA67}"/>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6" name="TextBox 15">
            <a:extLst>
              <a:ext uri="{FF2B5EF4-FFF2-40B4-BE49-F238E27FC236}">
                <a16:creationId xmlns:a16="http://schemas.microsoft.com/office/drawing/2014/main" id="{03888866-542D-43D4-BFE1-045D36351922}"/>
              </a:ext>
              <a:ext uri="{C183D7F6-B498-43B3-948B-1728B52AA6E4}">
                <adec:decorative xmlns:adec="http://schemas.microsoft.com/office/drawing/2017/decorative" xmlns=""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7" name="Isosceles Triangle 16">
            <a:extLst>
              <a:ext uri="{FF2B5EF4-FFF2-40B4-BE49-F238E27FC236}">
                <a16:creationId xmlns:a16="http://schemas.microsoft.com/office/drawing/2014/main" id="{667AA2A8-C66E-4F4C-A6E7-E7ABCE7E9EC3}"/>
              </a:ext>
              <a:ext uri="{C183D7F6-B498-43B3-948B-1728B52AA6E4}">
                <adec:decorative xmlns:adec="http://schemas.microsoft.com/office/drawing/2017/decorative" xmlns=""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420686" y="5066452"/>
            <a:ext cx="5675313" cy="539345"/>
          </a:xfrm>
        </p:spPr>
        <p:txBody>
          <a:bodyPr/>
          <a:lstStyle/>
          <a:p>
            <a:r>
              <a:rPr lang="en-US" dirty="0"/>
              <a:t>Lorem ipsum dolor sit amet, consectetur adipiscing elit. </a:t>
            </a:r>
          </a:p>
        </p:txBody>
      </p:sp>
      <p:sp>
        <p:nvSpPr>
          <p:cNvPr id="19" name="Isosceles Triangle 18">
            <a:extLst>
              <a:ext uri="{FF2B5EF4-FFF2-40B4-BE49-F238E27FC236}">
                <a16:creationId xmlns:a16="http://schemas.microsoft.com/office/drawing/2014/main" id="{ABF5B12D-6F10-4377-9094-B3E79ECB1B94}"/>
              </a:ext>
              <a:ext uri="{C183D7F6-B498-43B3-948B-1728B52AA6E4}">
                <adec:decorative xmlns:adec="http://schemas.microsoft.com/office/drawing/2017/decorative" xmlns=""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665219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xmlns=""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xmlns=""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xmlns=""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xmlns=""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April Hansson</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+1 23 987 6554</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april@www.proseware.com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7661653" y="4942435"/>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lstStyle/>
          <a:p>
            <a:r>
              <a:rPr lang="en-US" dirty="0"/>
              <a:t>www.proseware.com</a:t>
            </a:r>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44C11960-E298-40D1-BBD6-3E621842A017}"/>
              </a:ext>
            </a:extLst>
          </p:cNvPr>
          <p:cNvSpPr>
            <a:spLocks noGrp="1"/>
          </p:cNvSpPr>
          <p:nvPr>
            <p:ph type="body" sz="quarter" idx="14"/>
          </p:nvPr>
        </p:nvSpPr>
        <p:spPr/>
        <p:txBody>
          <a:bodyPr/>
          <a:lstStyle/>
          <a:p>
            <a:pPr>
              <a:lnSpc>
                <a:spcPct val="100000"/>
              </a:lnSpc>
            </a:pPr>
            <a:r>
              <a:rPr lang="en-US" u="sng" dirty="0">
                <a:solidFill>
                  <a:srgbClr val="0070C0"/>
                </a:solidFill>
                <a:hlinkClick r:id="rId2">
                  <a:extLst>
                    <a:ext uri="{A12FA001-AC4F-418D-AE19-62706E023703}">
                      <ahyp:hlinkClr xmlns:ahyp="http://schemas.microsoft.com/office/drawing/2018/hyperlinkcolor" xmlns="" val="tx"/>
                    </a:ext>
                  </a:extLst>
                </a:hlinkClick>
              </a:rPr>
              <a:t>Template Editing Instructions and Feedback</a:t>
            </a:r>
            <a:endParaRPr lang="en-US" u="sng" dirty="0">
              <a:solidFill>
                <a:srgbClr val="0070C0"/>
              </a:solidFill>
            </a:endParaRPr>
          </a:p>
        </p:txBody>
      </p:sp>
      <p:sp>
        <p:nvSpPr>
          <p:cNvPr id="2" name="Slide Number Placeholder 1">
            <a:extLst>
              <a:ext uri="{FF2B5EF4-FFF2-40B4-BE49-F238E27FC236}">
                <a16:creationId xmlns:a16="http://schemas.microsoft.com/office/drawing/2014/main" id="{5E0A2811-986E-4EBF-9612-8E79971C972D}"/>
              </a:ext>
            </a:extLst>
          </p:cNvPr>
          <p:cNvSpPr>
            <a:spLocks noGrp="1"/>
          </p:cNvSpPr>
          <p:nvPr>
            <p:ph type="sldNum" sz="quarter" idx="13"/>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xmlns=""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xmlns=""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914129" y="1966927"/>
            <a:ext cx="4459766" cy="3857105"/>
          </a:xfrm>
        </p:spPr>
        <p:txBody>
          <a:bodyPr/>
          <a:lstStyle/>
          <a:p>
            <a:r>
              <a:rPr lang="en-US" sz="4000" dirty="0" smtClean="0"/>
              <a:t>introduction</a:t>
            </a:r>
            <a:endParaRPr lang="en-US" sz="40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056410" y="3291840"/>
            <a:ext cx="4000500" cy="1635759"/>
          </a:xfrm>
        </p:spPr>
        <p:txBody>
          <a:bodyPr/>
          <a:lstStyle/>
          <a:p>
            <a:r>
              <a:rPr lang="en-US" sz="1400" dirty="0"/>
              <a:t>Communities in South Africa continue to face significant challenges with water management and sanitation due to extreme weather events like heavy rains and droughts. These disruptions result in flooding, contaminated water supplies, and increased health risks from waterborne diseases. Despite advances in weather forecasting, current systems are insufficient. There is a critical need for an innovative, technology-driven solution that can predict and mitigate these impacts, while strengthening the resilience of water and sanitation infrastructure. Addressing this will not only improve public health but also ensure long-term sustainability and economic stability for affected regions.</a:t>
            </a:r>
            <a:endParaRPr lang="en-US" sz="1400"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xmlns=""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xmlns=""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007" r="5007"/>
          <a:stretch>
            <a:fillRect/>
          </a:stretch>
        </p:blipFill>
        <p:spPr>
          <a:xfrm>
            <a:off x="-1815631" y="551234"/>
            <a:ext cx="8687356" cy="6439627"/>
          </a:xfrm>
        </p:spPr>
      </p:pic>
    </p:spTree>
    <p:extLst>
      <p:ext uri="{BB962C8B-B14F-4D97-AF65-F5344CB8AC3E}">
        <p14:creationId xmlns:p14="http://schemas.microsoft.com/office/powerpoint/2010/main" val="4091674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xmlns=""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8FC2E368-898A-440B-A15C-4C5FB13C57D2}"/>
              </a:ext>
              <a:ext uri="{C183D7F6-B498-43B3-948B-1728B52AA6E4}">
                <adec:decorative xmlns:adec="http://schemas.microsoft.com/office/drawing/2017/decorative" xmlns="" val="1"/>
              </a:ext>
            </a:extLst>
          </p:cNvPr>
          <p:cNvSpPr txBox="1">
            <a:spLocks/>
          </p:cNvSpPr>
          <p:nvPr/>
        </p:nvSpPr>
        <p:spPr>
          <a:xfrm flipH="1">
            <a:off x="-22610" y="3605122"/>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1" name="Isosceles Triangle 20">
            <a:extLst>
              <a:ext uri="{FF2B5EF4-FFF2-40B4-BE49-F238E27FC236}">
                <a16:creationId xmlns:a16="http://schemas.microsoft.com/office/drawing/2014/main" id="{59A98ED3-718C-409B-BC1D-07842F9F58EB}"/>
              </a:ext>
              <a:ext uri="{C183D7F6-B498-43B3-948B-1728B52AA6E4}">
                <adec:decorative xmlns:adec="http://schemas.microsoft.com/office/drawing/2017/decorative" xmlns=""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715007" y="282161"/>
            <a:ext cx="4459766" cy="3146839"/>
          </a:xfrm>
        </p:spPr>
        <p:txBody>
          <a:bodyPr/>
          <a:lstStyle/>
          <a:p>
            <a:r>
              <a:rPr lang="en-US" dirty="0"/>
              <a:t>Section Divider Option 2</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5174273" y="2209535"/>
            <a:ext cx="4000500" cy="997905"/>
          </a:xfrm>
        </p:spPr>
        <p:txBody>
          <a:bodyPr/>
          <a:lstStyle/>
          <a:p>
            <a:r>
              <a:rPr lang="en-US" dirty="0"/>
              <a:t>Lorem ipsum dolor sit amet, consectetur adipiscing elit</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US" smtClean="0"/>
              <a:pPr/>
              <a:t>3</a:t>
            </a:fld>
            <a:endParaRPr lang="en-US" dirty="0"/>
          </a:p>
        </p:txBody>
      </p:sp>
      <p:pic>
        <p:nvPicPr>
          <p:cNvPr id="14" name="Picture Placeholder 1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350" b="6350"/>
          <a:stretch>
            <a:fillRect/>
          </a:stretch>
        </p:blipFill>
        <p:spPr/>
      </p:pic>
    </p:spTree>
    <p:extLst>
      <p:ext uri="{BB962C8B-B14F-4D97-AF65-F5344CB8AC3E}">
        <p14:creationId xmlns:p14="http://schemas.microsoft.com/office/powerpoint/2010/main" val="211769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Lorem ipsum dolor sit amet, consectetur adipiscing elit. Etiam aliquet eu mi quis lacinia. Ut fermentum a magna ut.</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56000"/>
            <a:ext cx="5472000" cy="3600000"/>
          </a:xfrm>
        </p:spPr>
        <p:txBody>
          <a:bodyPr/>
          <a:lstStyle/>
          <a:p>
            <a:pPr marL="0" indent="0">
              <a:buNone/>
            </a:pPr>
            <a:r>
              <a:rPr lang="en-US" sz="2800" dirty="0"/>
              <a:t>Lorem ipsum dolor sit amet, consectetur adipiscing elit. </a:t>
            </a:r>
          </a:p>
          <a:p>
            <a:r>
              <a:rPr lang="en-US" dirty="0"/>
              <a:t>Ut fermentum a magna ut eleifend. Integer convallis suscipit ante eu varius. </a:t>
            </a:r>
          </a:p>
          <a:p>
            <a:r>
              <a:rPr lang="en-US" dirty="0"/>
              <a:t>Morbi a purus dolor. Suspendisse sit amet ipsum finibus justo viverra blandit. </a:t>
            </a:r>
          </a:p>
          <a:p>
            <a:r>
              <a:rPr lang="en-US" dirty="0"/>
              <a:t>Ut congue quis tortor eget sodales. </a:t>
            </a:r>
          </a:p>
        </p:txBody>
      </p:sp>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xmlns=""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xmlns=""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4</a:t>
            </a:fld>
            <a:endParaRPr lang="en-US"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8177" r="18177"/>
          <a:stretch>
            <a:fillRect/>
          </a:stretch>
        </p:blipFill>
        <p:spPr>
          <a:xfrm>
            <a:off x="6676534" y="2343662"/>
            <a:ext cx="4904790" cy="4333769"/>
          </a:xfrm>
        </p:spPr>
      </p:pic>
    </p:spTree>
    <p:extLst>
      <p:ext uri="{BB962C8B-B14F-4D97-AF65-F5344CB8AC3E}">
        <p14:creationId xmlns:p14="http://schemas.microsoft.com/office/powerpoint/2010/main" val="132974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Our Promise</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p:txBody>
          <a:bodyPr/>
          <a:lstStyle/>
          <a:p>
            <a:r>
              <a:rPr lang="en-US" dirty="0"/>
              <a:t>Lorem ipsum dolor sit amet, consectetur adipiscing elit. Etiam aliquet eu mi quis lacinia. Ut fermentum a magna ut.</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US" sz="2800" dirty="0"/>
              <a:t>Lorem ipsum dolor sit amet, consectetur adipiscing elit. </a:t>
            </a:r>
          </a:p>
          <a:p>
            <a:r>
              <a:rPr lang="en-US" dirty="0"/>
              <a:t>Ut fermentum a magna ut eleifend. Integer convallis suscipit ante eu varius. </a:t>
            </a:r>
          </a:p>
          <a:p>
            <a:r>
              <a:rPr lang="en-US" dirty="0"/>
              <a:t>Morbi a purus dolor. Suspendisse sit amet ipsum finibus justo viverra blandit. </a:t>
            </a:r>
          </a:p>
          <a:p>
            <a:r>
              <a:rPr lang="en-US" dirty="0"/>
              <a:t>Ut congue quis tortor eget sodales. </a:t>
            </a:r>
          </a:p>
        </p:txBody>
      </p:sp>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xmlns=""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5">
            <a:extLst>
              <a:ext uri="{FF2B5EF4-FFF2-40B4-BE49-F238E27FC236}">
                <a16:creationId xmlns:a16="http://schemas.microsoft.com/office/drawing/2014/main" id="{0D74D4D5-6A4C-4248-8A92-B8CA1C918EB6}"/>
              </a:ext>
              <a:ext uri="{C183D7F6-B498-43B3-948B-1728B52AA6E4}">
                <adec:decorative xmlns:adec="http://schemas.microsoft.com/office/drawing/2017/decorative" xmlns=""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5</a:t>
            </a:fld>
            <a:endParaRPr lang="en-US" dirty="0"/>
          </a:p>
        </p:txBody>
      </p:sp>
      <p:pic>
        <p:nvPicPr>
          <p:cNvPr id="7" name="Picture Placeholder 6"/>
          <p:cNvPicPr>
            <a:picLocks noGrp="1" noChangeAspect="1"/>
          </p:cNvPicPr>
          <p:nvPr>
            <p:ph type="pic" sz="quarter" idx="36"/>
          </p:nvPr>
        </p:nvPicPr>
        <p:blipFill>
          <a:blip r:embed="rId2">
            <a:extLst>
              <a:ext uri="{28A0092B-C50C-407E-A947-70E740481C1C}">
                <a14:useLocalDpi xmlns:a14="http://schemas.microsoft.com/office/drawing/2010/main" val="0"/>
              </a:ext>
            </a:extLst>
          </a:blip>
          <a:srcRect l="18084" r="18084"/>
          <a:stretch>
            <a:fillRect/>
          </a:stretch>
        </p:blipFill>
        <p:spPr>
          <a:xfrm>
            <a:off x="6448028" y="648000"/>
            <a:ext cx="5511800" cy="5760000"/>
          </a:xfrm>
        </p:spPr>
      </p:pic>
    </p:spTree>
    <p:extLst>
      <p:ext uri="{BB962C8B-B14F-4D97-AF65-F5344CB8AC3E}">
        <p14:creationId xmlns:p14="http://schemas.microsoft.com/office/powerpoint/2010/main" val="3640701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Our Product</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p:txBody>
          <a:bodyPr/>
          <a:lstStyle/>
          <a:p>
            <a:r>
              <a:rPr lang="en-US" dirty="0"/>
              <a:t>Lorem ipsum dolor sit amet, consectetur adipiscing elit. Etiam aliquet eu mi quis lacinia. Ut fermentum a magna ut.</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US" sz="2800" dirty="0"/>
              <a:t>Lorem ipsum dolor sit amet, consectetur adipiscing elit. </a:t>
            </a:r>
          </a:p>
          <a:p>
            <a:r>
              <a:rPr lang="en-US" dirty="0"/>
              <a:t>Ut fermentum a magna ut eleifend. Integer convallis suscipit ante eu varius. </a:t>
            </a:r>
          </a:p>
          <a:p>
            <a:r>
              <a:rPr lang="en-US" dirty="0"/>
              <a:t>Morbi a purus dolor. Suspendisse sit amet ipsum finibus justo viverra blandit. </a:t>
            </a:r>
          </a:p>
          <a:p>
            <a:r>
              <a:rPr lang="en-US" dirty="0"/>
              <a:t>Ut congue quis tortor eget sodales. </a:t>
            </a:r>
          </a:p>
        </p:txBody>
      </p:sp>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4" cstate="screen">
            <a:extLst>
              <a:ext uri="{28A0092B-C50C-407E-A947-70E740481C1C}">
                <a14:useLocalDpi xmlns:a14="http://schemas.microsoft.com/office/drawing/2010/main"/>
              </a:ext>
            </a:extLst>
          </a:blip>
          <a:srcRect/>
          <a:stretch>
            <a:fillRect/>
          </a:stretch>
        </p:blipFill>
        <p:spPr/>
      </p:pic>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893854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Lorem ipsum dolor sit amet, consectetur adipiscing elit. </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59263"/>
            <a:ext cx="5472000" cy="360000"/>
          </a:xfrm>
        </p:spPr>
        <p:txBody>
          <a:bodyPr/>
          <a:lstStyle/>
          <a:p>
            <a:r>
              <a:rPr lang="en-US" dirty="0"/>
              <a:t>Proseware</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67097"/>
            <a:ext cx="5472000" cy="1882828"/>
          </a:xfrm>
        </p:spPr>
        <p:txBody>
          <a:bodyPr/>
          <a:lstStyle/>
          <a:p>
            <a:r>
              <a:rPr lang="en-US" dirty="0"/>
              <a:t>Nulla a erat eget nunc hendrerit ultrices eu nec nulla. Donec viverra leo aliquet, auctor quam id, convallis orci. </a:t>
            </a:r>
          </a:p>
          <a:p>
            <a:pPr lvl="1"/>
            <a:r>
              <a:rPr lang="en-US" dirty="0"/>
              <a:t>Sed in molestie est. Cras ornare turpis at ligula posuere, sit amet accumsan neque lobortis.</a:t>
            </a:r>
          </a:p>
          <a:p>
            <a:pPr lvl="1"/>
            <a:r>
              <a:rPr lang="en-US" dirty="0"/>
              <a:t>Maecenas mattis risus ligula, sed ullamcorper nunc efficitur sed. </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59788"/>
            <a:ext cx="5472000" cy="358775"/>
          </a:xfrm>
        </p:spPr>
        <p:txBody>
          <a:bodyPr/>
          <a:lstStyle/>
          <a:p>
            <a:r>
              <a:rPr lang="en-US" dirty="0"/>
              <a:t>Competitive Service</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63789"/>
            <a:ext cx="5472113" cy="1883984"/>
          </a:xfrm>
        </p:spPr>
        <p:txBody>
          <a:bodyPr/>
          <a:lstStyle/>
          <a:p>
            <a:r>
              <a:rPr lang="en-US" dirty="0"/>
              <a:t>Praesent venenatis quam tortor, viverra nunc rutrum. </a:t>
            </a:r>
          </a:p>
          <a:p>
            <a:pPr lvl="1"/>
            <a:r>
              <a:rPr lang="en-US" dirty="0"/>
              <a:t>Maecenas malesuada ultricies sapien sit amet pharetra. </a:t>
            </a:r>
          </a:p>
          <a:p>
            <a:pPr lvl="1"/>
            <a:r>
              <a:rPr lang="en-US" dirty="0"/>
              <a:t>Nunc tempus, risus sodales hendrerit, arcu dolor commodo libero, a sollicitudin quam nulla quis lectus. In at porta mauris.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18883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Chart Options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p:txBody>
          <a:bodyPr/>
          <a:lstStyle/>
          <a:p>
            <a:r>
              <a:rPr lang="en-US" dirty="0" smtClean="0"/>
              <a:t>Natural disaster analysis</a:t>
            </a: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15"/>
          </p:nvPr>
        </p:nvSpPr>
        <p:spPr/>
        <p:txBody>
          <a:bodyPr/>
          <a:lstStyle/>
          <a:p>
            <a:fld id="{19B51A1E-902D-48AF-9020-955120F399B6}" type="slidenum">
              <a:rPr lang="en-US" smtClean="0"/>
              <a:pPr/>
              <a:t>8</a:t>
            </a:fld>
            <a:endParaRPr lang="en-US" dirty="0"/>
          </a:p>
        </p:txBody>
      </p:sp>
      <p:graphicFrame>
        <p:nvGraphicFramePr>
          <p:cNvPr id="11" name="Content Placeholder 10" title="Gross Revenue Placeholder Chart">
            <a:extLst>
              <a:ext uri="{FF2B5EF4-FFF2-40B4-BE49-F238E27FC236}">
                <a16:creationId xmlns:a16="http://schemas.microsoft.com/office/drawing/2014/main" id="{1F685447-B604-40DF-90C6-AC58E2F6E16A}"/>
              </a:ext>
            </a:extLst>
          </p:cNvPr>
          <p:cNvGraphicFramePr>
            <a:graphicFrameLocks noGrp="1"/>
          </p:cNvGraphicFramePr>
          <p:nvPr>
            <p:ph idx="1"/>
            <p:extLst>
              <p:ext uri="{D42A27DB-BD31-4B8C-83A1-F6EECF244321}">
                <p14:modId xmlns:p14="http://schemas.microsoft.com/office/powerpoint/2010/main" val="1216584219"/>
              </p:ext>
            </p:extLst>
          </p:nvPr>
        </p:nvGraphicFramePr>
        <p:xfrm>
          <a:off x="431800" y="1511300"/>
          <a:ext cx="3600450" cy="4679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title="Gross Revenue Placeholder Chart">
            <a:extLst>
              <a:ext uri="{FF2B5EF4-FFF2-40B4-BE49-F238E27FC236}">
                <a16:creationId xmlns:a16="http://schemas.microsoft.com/office/drawing/2014/main" id="{A0F4BB4A-48F2-43F4-A168-9FECE898C93D}"/>
              </a:ext>
            </a:extLst>
          </p:cNvPr>
          <p:cNvGraphicFramePr>
            <a:graphicFrameLocks noGrp="1"/>
          </p:cNvGraphicFramePr>
          <p:nvPr>
            <p:ph idx="33"/>
            <p:extLst>
              <p:ext uri="{D42A27DB-BD31-4B8C-83A1-F6EECF244321}">
                <p14:modId xmlns:p14="http://schemas.microsoft.com/office/powerpoint/2010/main" val="283666681"/>
              </p:ext>
            </p:extLst>
          </p:nvPr>
        </p:nvGraphicFramePr>
        <p:xfrm>
          <a:off x="4302125" y="1511300"/>
          <a:ext cx="3600450" cy="4679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title="Gross Revenue Placeholder Chart">
            <a:extLst>
              <a:ext uri="{FF2B5EF4-FFF2-40B4-BE49-F238E27FC236}">
                <a16:creationId xmlns:a16="http://schemas.microsoft.com/office/drawing/2014/main" id="{D4063C29-62FA-4587-B743-C298C5AA2962}"/>
              </a:ext>
            </a:extLst>
          </p:cNvPr>
          <p:cNvGraphicFramePr>
            <a:graphicFrameLocks noGrp="1"/>
          </p:cNvGraphicFramePr>
          <p:nvPr>
            <p:ph idx="34"/>
            <p:extLst>
              <p:ext uri="{D42A27DB-BD31-4B8C-83A1-F6EECF244321}">
                <p14:modId xmlns:p14="http://schemas.microsoft.com/office/powerpoint/2010/main" val="980580709"/>
              </p:ext>
            </p:extLst>
          </p:nvPr>
        </p:nvGraphicFramePr>
        <p:xfrm>
          <a:off x="8172450" y="1511300"/>
          <a:ext cx="3598863" cy="4679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00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Lorem ipsum dolor sit amet, consectetur adipiscing elit. </a:t>
            </a:r>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512480079"/>
              </p:ext>
            </p:extLst>
          </p:nvPr>
        </p:nvGraphicFramePr>
        <p:xfrm>
          <a:off x="431801" y="1614845"/>
          <a:ext cx="11328401" cy="4212000"/>
        </p:xfrm>
        <a:graphic>
          <a:graphicData uri="http://schemas.openxmlformats.org/drawingml/2006/table">
            <a:tbl>
              <a:tblPr firstRow="1" firstCol="1">
                <a:tableStyleId>{5C22544A-7EE6-4342-B048-85BDC9FD1C3A}</a:tableStyleId>
              </a:tblPr>
              <a:tblGrid>
                <a:gridCol w="1618343">
                  <a:extLst>
                    <a:ext uri="{9D8B030D-6E8A-4147-A177-3AD203B41FA5}">
                      <a16:colId xmlns:a16="http://schemas.microsoft.com/office/drawing/2014/main" val="1173992025"/>
                    </a:ext>
                  </a:extLst>
                </a:gridCol>
                <a:gridCol w="1618343">
                  <a:extLst>
                    <a:ext uri="{9D8B030D-6E8A-4147-A177-3AD203B41FA5}">
                      <a16:colId xmlns:a16="http://schemas.microsoft.com/office/drawing/2014/main" val="115202853"/>
                    </a:ext>
                  </a:extLst>
                </a:gridCol>
                <a:gridCol w="1618343">
                  <a:extLst>
                    <a:ext uri="{9D8B030D-6E8A-4147-A177-3AD203B41FA5}">
                      <a16:colId xmlns:a16="http://schemas.microsoft.com/office/drawing/2014/main" val="1010693434"/>
                    </a:ext>
                  </a:extLst>
                </a:gridCol>
                <a:gridCol w="1618343">
                  <a:extLst>
                    <a:ext uri="{9D8B030D-6E8A-4147-A177-3AD203B41FA5}">
                      <a16:colId xmlns:a16="http://schemas.microsoft.com/office/drawing/2014/main" val="608292439"/>
                    </a:ext>
                  </a:extLst>
                </a:gridCol>
                <a:gridCol w="1618343">
                  <a:extLst>
                    <a:ext uri="{9D8B030D-6E8A-4147-A177-3AD203B41FA5}">
                      <a16:colId xmlns:a16="http://schemas.microsoft.com/office/drawing/2014/main" val="1007882540"/>
                    </a:ext>
                  </a:extLst>
                </a:gridCol>
                <a:gridCol w="1618343">
                  <a:extLst>
                    <a:ext uri="{9D8B030D-6E8A-4147-A177-3AD203B41FA5}">
                      <a16:colId xmlns:a16="http://schemas.microsoft.com/office/drawing/2014/main" val="3778082769"/>
                    </a:ext>
                  </a:extLst>
                </a:gridCol>
                <a:gridCol w="1618343">
                  <a:extLst>
                    <a:ext uri="{9D8B030D-6E8A-4147-A177-3AD203B41FA5}">
                      <a16:colId xmlns:a16="http://schemas.microsoft.com/office/drawing/2014/main" val="1136644251"/>
                    </a:ext>
                  </a:extLst>
                </a:gridCol>
              </a:tblGrid>
              <a:tr h="612000">
                <a:tc>
                  <a:txBody>
                    <a:bodyPr/>
                    <a:lstStyle/>
                    <a:p>
                      <a:pPr algn="ctr"/>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ZA" sz="1600" b="0" dirty="0">
                          <a:solidFill>
                            <a:schemeClr val="bg1"/>
                          </a:solidFill>
                          <a:latin typeface="+mj-lt"/>
                        </a:rPr>
                        <a:t>Vendors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Consultants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Ad Buyers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Gross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20000">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20000">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$6,750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20000">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60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$33,750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20000">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$135,000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20000">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$270,000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575421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61FE8A-8F15-409F-AF62-619C69C0D537}">
  <ds:schemaRefs>
    <ds:schemaRef ds:uri="http://schemas.microsoft.com/office/2006/documentManagement/types"/>
    <ds:schemaRef ds:uri="http://purl.org/dc/terms/"/>
    <ds:schemaRef ds:uri="http://schemas.microsoft.com/office/2006/metadata/properties"/>
    <ds:schemaRef ds:uri="http://www.w3.org/XML/1998/namespace"/>
    <ds:schemaRef ds:uri="71af3243-3dd4-4a8d-8c0d-dd76da1f02a5"/>
    <ds:schemaRef ds:uri="http://purl.org/dc/dcmitype/"/>
    <ds:schemaRef ds:uri="http://schemas.microsoft.com/office/infopath/2007/PartnerControls"/>
    <ds:schemaRef ds:uri="http://schemas.openxmlformats.org/package/2006/metadata/core-properties"/>
    <ds:schemaRef ds:uri="16c05727-aa75-4e4a-9b5f-8a80a1165891"/>
    <ds:schemaRef ds:uri="http://purl.org/dc/elements/1.1/"/>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575</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Corbel</vt:lpstr>
      <vt:lpstr>Times New Roman</vt:lpstr>
      <vt:lpstr>Office Theme</vt:lpstr>
      <vt:lpstr>Code carterl’s </vt:lpstr>
      <vt:lpstr>introduction</vt:lpstr>
      <vt:lpstr>Section Divider Option 2</vt:lpstr>
      <vt:lpstr>About Us</vt:lpstr>
      <vt:lpstr>Our Promise</vt:lpstr>
      <vt:lpstr>Our Product</vt:lpstr>
      <vt:lpstr>Comparison</vt:lpstr>
      <vt:lpstr>Chart Options</vt:lpstr>
      <vt:lpstr>Table</vt:lpstr>
      <vt:lpstr>Lorem ipsum dolor sit amet, consectetur adipiscing elit. </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2024-10-19T11:16:34Z</dcterms:created>
  <dcterms:modified xsi:type="dcterms:W3CDTF">2024-10-19T12:00:44Z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