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74" r:id="rId3"/>
    <p:sldId id="276" r:id="rId4"/>
    <p:sldId id="277" r:id="rId5"/>
    <p:sldId id="278" r:id="rId6"/>
    <p:sldId id="263" r:id="rId7"/>
    <p:sldId id="257" r:id="rId8"/>
    <p:sldId id="259" r:id="rId9"/>
    <p:sldId id="270" r:id="rId10"/>
    <p:sldId id="260" r:id="rId11"/>
    <p:sldId id="258" r:id="rId12"/>
    <p:sldId id="261" r:id="rId13"/>
    <p:sldId id="262" r:id="rId14"/>
    <p:sldId id="266" r:id="rId15"/>
    <p:sldId id="267" r:id="rId16"/>
    <p:sldId id="272"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31" autoAdjust="0"/>
    <p:restoredTop sz="94660"/>
  </p:normalViewPr>
  <p:slideViewPr>
    <p:cSldViewPr snapToGrid="0">
      <p:cViewPr varScale="1">
        <p:scale>
          <a:sx n="72" d="100"/>
          <a:sy n="72" d="100"/>
        </p:scale>
        <p:origin x="82"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424A3-E031-49A4-AD41-862612E385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21D21F-E07A-41C2-A694-68724CF652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8A8E27-3FF3-44E9-A67F-CF5DE62A6A4A}"/>
              </a:ext>
            </a:extLst>
          </p:cNvPr>
          <p:cNvSpPr>
            <a:spLocks noGrp="1"/>
          </p:cNvSpPr>
          <p:nvPr>
            <p:ph type="dt" sz="half" idx="10"/>
          </p:nvPr>
        </p:nvSpPr>
        <p:spPr/>
        <p:txBody>
          <a:bodyPr/>
          <a:lstStyle/>
          <a:p>
            <a:fld id="{51690C73-08EE-4B2B-9739-F4216971BE0D}" type="datetimeFigureOut">
              <a:rPr lang="en-US" smtClean="0"/>
              <a:t>3/16/2019</a:t>
            </a:fld>
            <a:endParaRPr lang="en-US"/>
          </a:p>
        </p:txBody>
      </p:sp>
      <p:sp>
        <p:nvSpPr>
          <p:cNvPr id="5" name="Footer Placeholder 4">
            <a:extLst>
              <a:ext uri="{FF2B5EF4-FFF2-40B4-BE49-F238E27FC236}">
                <a16:creationId xmlns:a16="http://schemas.microsoft.com/office/drawing/2014/main" id="{11B0CDCC-D5D4-44BC-95B2-E94C121C3A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6C679-E530-47DD-9D34-63B2F4FC003C}"/>
              </a:ext>
            </a:extLst>
          </p:cNvPr>
          <p:cNvSpPr>
            <a:spLocks noGrp="1"/>
          </p:cNvSpPr>
          <p:nvPr>
            <p:ph type="sldNum" sz="quarter" idx="12"/>
          </p:nvPr>
        </p:nvSpPr>
        <p:spPr/>
        <p:txBody>
          <a:bodyPr/>
          <a:lstStyle/>
          <a:p>
            <a:fld id="{9BF3315D-EF40-4D46-B5CC-EDD6951049E9}" type="slidenum">
              <a:rPr lang="en-US" smtClean="0"/>
              <a:t>‹#›</a:t>
            </a:fld>
            <a:endParaRPr lang="en-US"/>
          </a:p>
        </p:txBody>
      </p:sp>
    </p:spTree>
    <p:extLst>
      <p:ext uri="{BB962C8B-B14F-4D97-AF65-F5344CB8AC3E}">
        <p14:creationId xmlns:p14="http://schemas.microsoft.com/office/powerpoint/2010/main" val="2434177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E8938-7B41-4A68-960C-62A628D921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C8133C-559D-4576-B609-A46A9DBAE51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E017F3-D752-47C4-8437-950E63833B66}"/>
              </a:ext>
            </a:extLst>
          </p:cNvPr>
          <p:cNvSpPr>
            <a:spLocks noGrp="1"/>
          </p:cNvSpPr>
          <p:nvPr>
            <p:ph type="dt" sz="half" idx="10"/>
          </p:nvPr>
        </p:nvSpPr>
        <p:spPr/>
        <p:txBody>
          <a:bodyPr/>
          <a:lstStyle/>
          <a:p>
            <a:fld id="{51690C73-08EE-4B2B-9739-F4216971BE0D}" type="datetimeFigureOut">
              <a:rPr lang="en-US" smtClean="0"/>
              <a:t>3/16/2019</a:t>
            </a:fld>
            <a:endParaRPr lang="en-US"/>
          </a:p>
        </p:txBody>
      </p:sp>
      <p:sp>
        <p:nvSpPr>
          <p:cNvPr id="5" name="Footer Placeholder 4">
            <a:extLst>
              <a:ext uri="{FF2B5EF4-FFF2-40B4-BE49-F238E27FC236}">
                <a16:creationId xmlns:a16="http://schemas.microsoft.com/office/drawing/2014/main" id="{2993F50B-0928-40B7-B315-6FE9694C81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8CB15F-F00A-4C0E-8A5A-39C48EFB18E6}"/>
              </a:ext>
            </a:extLst>
          </p:cNvPr>
          <p:cNvSpPr>
            <a:spLocks noGrp="1"/>
          </p:cNvSpPr>
          <p:nvPr>
            <p:ph type="sldNum" sz="quarter" idx="12"/>
          </p:nvPr>
        </p:nvSpPr>
        <p:spPr/>
        <p:txBody>
          <a:bodyPr/>
          <a:lstStyle/>
          <a:p>
            <a:fld id="{9BF3315D-EF40-4D46-B5CC-EDD6951049E9}" type="slidenum">
              <a:rPr lang="en-US" smtClean="0"/>
              <a:t>‹#›</a:t>
            </a:fld>
            <a:endParaRPr lang="en-US"/>
          </a:p>
        </p:txBody>
      </p:sp>
    </p:spTree>
    <p:extLst>
      <p:ext uri="{BB962C8B-B14F-4D97-AF65-F5344CB8AC3E}">
        <p14:creationId xmlns:p14="http://schemas.microsoft.com/office/powerpoint/2010/main" val="3058270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9F126E-0EF0-4A19-9FCA-E2F4CB4647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17040B-E555-4CA7-AA5B-026310BFF76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68CDFB-3306-4060-BC77-B435DC0A7520}"/>
              </a:ext>
            </a:extLst>
          </p:cNvPr>
          <p:cNvSpPr>
            <a:spLocks noGrp="1"/>
          </p:cNvSpPr>
          <p:nvPr>
            <p:ph type="dt" sz="half" idx="10"/>
          </p:nvPr>
        </p:nvSpPr>
        <p:spPr/>
        <p:txBody>
          <a:bodyPr/>
          <a:lstStyle/>
          <a:p>
            <a:fld id="{51690C73-08EE-4B2B-9739-F4216971BE0D}" type="datetimeFigureOut">
              <a:rPr lang="en-US" smtClean="0"/>
              <a:t>3/16/2019</a:t>
            </a:fld>
            <a:endParaRPr lang="en-US"/>
          </a:p>
        </p:txBody>
      </p:sp>
      <p:sp>
        <p:nvSpPr>
          <p:cNvPr id="5" name="Footer Placeholder 4">
            <a:extLst>
              <a:ext uri="{FF2B5EF4-FFF2-40B4-BE49-F238E27FC236}">
                <a16:creationId xmlns:a16="http://schemas.microsoft.com/office/drawing/2014/main" id="{A8029F07-E63C-4BD8-A316-92BC86684A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F15B8B-0EC3-4539-A34C-0F7F247E265C}"/>
              </a:ext>
            </a:extLst>
          </p:cNvPr>
          <p:cNvSpPr>
            <a:spLocks noGrp="1"/>
          </p:cNvSpPr>
          <p:nvPr>
            <p:ph type="sldNum" sz="quarter" idx="12"/>
          </p:nvPr>
        </p:nvSpPr>
        <p:spPr/>
        <p:txBody>
          <a:bodyPr/>
          <a:lstStyle/>
          <a:p>
            <a:fld id="{9BF3315D-EF40-4D46-B5CC-EDD6951049E9}" type="slidenum">
              <a:rPr lang="en-US" smtClean="0"/>
              <a:t>‹#›</a:t>
            </a:fld>
            <a:endParaRPr lang="en-US"/>
          </a:p>
        </p:txBody>
      </p:sp>
    </p:spTree>
    <p:extLst>
      <p:ext uri="{BB962C8B-B14F-4D97-AF65-F5344CB8AC3E}">
        <p14:creationId xmlns:p14="http://schemas.microsoft.com/office/powerpoint/2010/main" val="370573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36FC0-C333-47B3-B440-32C28D2A19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D3DABD-E9CC-4EB1-A636-1E2A183C8F2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8A44CF-DDDA-462F-A113-2EA426206C83}"/>
              </a:ext>
            </a:extLst>
          </p:cNvPr>
          <p:cNvSpPr>
            <a:spLocks noGrp="1"/>
          </p:cNvSpPr>
          <p:nvPr>
            <p:ph type="dt" sz="half" idx="10"/>
          </p:nvPr>
        </p:nvSpPr>
        <p:spPr/>
        <p:txBody>
          <a:bodyPr/>
          <a:lstStyle/>
          <a:p>
            <a:fld id="{51690C73-08EE-4B2B-9739-F4216971BE0D}" type="datetimeFigureOut">
              <a:rPr lang="en-US" smtClean="0"/>
              <a:t>3/16/2019</a:t>
            </a:fld>
            <a:endParaRPr lang="en-US"/>
          </a:p>
        </p:txBody>
      </p:sp>
      <p:sp>
        <p:nvSpPr>
          <p:cNvPr id="5" name="Footer Placeholder 4">
            <a:extLst>
              <a:ext uri="{FF2B5EF4-FFF2-40B4-BE49-F238E27FC236}">
                <a16:creationId xmlns:a16="http://schemas.microsoft.com/office/drawing/2014/main" id="{FCDACAC0-AA0C-4D61-815E-28F5907A17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E0F43E-C2C2-465C-AD35-2CBA91C98CDE}"/>
              </a:ext>
            </a:extLst>
          </p:cNvPr>
          <p:cNvSpPr>
            <a:spLocks noGrp="1"/>
          </p:cNvSpPr>
          <p:nvPr>
            <p:ph type="sldNum" sz="quarter" idx="12"/>
          </p:nvPr>
        </p:nvSpPr>
        <p:spPr/>
        <p:txBody>
          <a:bodyPr/>
          <a:lstStyle/>
          <a:p>
            <a:fld id="{9BF3315D-EF40-4D46-B5CC-EDD6951049E9}" type="slidenum">
              <a:rPr lang="en-US" smtClean="0"/>
              <a:t>‹#›</a:t>
            </a:fld>
            <a:endParaRPr lang="en-US"/>
          </a:p>
        </p:txBody>
      </p:sp>
    </p:spTree>
    <p:extLst>
      <p:ext uri="{BB962C8B-B14F-4D97-AF65-F5344CB8AC3E}">
        <p14:creationId xmlns:p14="http://schemas.microsoft.com/office/powerpoint/2010/main" val="1392152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1329C-D05D-4A28-99BD-9C84DCC394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0C0C23-29C6-4F3E-B1A0-09A0DD1D5C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A4A555C-5327-4501-8166-FE52D4E12BDF}"/>
              </a:ext>
            </a:extLst>
          </p:cNvPr>
          <p:cNvSpPr>
            <a:spLocks noGrp="1"/>
          </p:cNvSpPr>
          <p:nvPr>
            <p:ph type="dt" sz="half" idx="10"/>
          </p:nvPr>
        </p:nvSpPr>
        <p:spPr/>
        <p:txBody>
          <a:bodyPr/>
          <a:lstStyle/>
          <a:p>
            <a:fld id="{51690C73-08EE-4B2B-9739-F4216971BE0D}" type="datetimeFigureOut">
              <a:rPr lang="en-US" smtClean="0"/>
              <a:t>3/16/2019</a:t>
            </a:fld>
            <a:endParaRPr lang="en-US"/>
          </a:p>
        </p:txBody>
      </p:sp>
      <p:sp>
        <p:nvSpPr>
          <p:cNvPr id="5" name="Footer Placeholder 4">
            <a:extLst>
              <a:ext uri="{FF2B5EF4-FFF2-40B4-BE49-F238E27FC236}">
                <a16:creationId xmlns:a16="http://schemas.microsoft.com/office/drawing/2014/main" id="{45754F1D-E82D-45A2-9A41-C186BBE207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EADBFB-79D4-42E3-9E65-E0CE8235BC91}"/>
              </a:ext>
            </a:extLst>
          </p:cNvPr>
          <p:cNvSpPr>
            <a:spLocks noGrp="1"/>
          </p:cNvSpPr>
          <p:nvPr>
            <p:ph type="sldNum" sz="quarter" idx="12"/>
          </p:nvPr>
        </p:nvSpPr>
        <p:spPr/>
        <p:txBody>
          <a:bodyPr/>
          <a:lstStyle/>
          <a:p>
            <a:fld id="{9BF3315D-EF40-4D46-B5CC-EDD6951049E9}" type="slidenum">
              <a:rPr lang="en-US" smtClean="0"/>
              <a:t>‹#›</a:t>
            </a:fld>
            <a:endParaRPr lang="en-US"/>
          </a:p>
        </p:txBody>
      </p:sp>
    </p:spTree>
    <p:extLst>
      <p:ext uri="{BB962C8B-B14F-4D97-AF65-F5344CB8AC3E}">
        <p14:creationId xmlns:p14="http://schemas.microsoft.com/office/powerpoint/2010/main" val="2233648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80AAE-AF88-43AF-8536-4735FF9F3E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EF6C6A-1F81-40E8-9230-6658A848F70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2DC27C-03CE-4D9F-BA52-F68B8BA0052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E50004-3662-4B3E-AA38-3236C4EEC0CC}"/>
              </a:ext>
            </a:extLst>
          </p:cNvPr>
          <p:cNvSpPr>
            <a:spLocks noGrp="1"/>
          </p:cNvSpPr>
          <p:nvPr>
            <p:ph type="dt" sz="half" idx="10"/>
          </p:nvPr>
        </p:nvSpPr>
        <p:spPr/>
        <p:txBody>
          <a:bodyPr/>
          <a:lstStyle/>
          <a:p>
            <a:fld id="{51690C73-08EE-4B2B-9739-F4216971BE0D}" type="datetimeFigureOut">
              <a:rPr lang="en-US" smtClean="0"/>
              <a:t>3/16/2019</a:t>
            </a:fld>
            <a:endParaRPr lang="en-US"/>
          </a:p>
        </p:txBody>
      </p:sp>
      <p:sp>
        <p:nvSpPr>
          <p:cNvPr id="6" name="Footer Placeholder 5">
            <a:extLst>
              <a:ext uri="{FF2B5EF4-FFF2-40B4-BE49-F238E27FC236}">
                <a16:creationId xmlns:a16="http://schemas.microsoft.com/office/drawing/2014/main" id="{E1C94D47-434B-4D3E-97C7-35D136569B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0CE60A-39DD-46E7-9485-80DF6F2CCD0B}"/>
              </a:ext>
            </a:extLst>
          </p:cNvPr>
          <p:cNvSpPr>
            <a:spLocks noGrp="1"/>
          </p:cNvSpPr>
          <p:nvPr>
            <p:ph type="sldNum" sz="quarter" idx="12"/>
          </p:nvPr>
        </p:nvSpPr>
        <p:spPr/>
        <p:txBody>
          <a:bodyPr/>
          <a:lstStyle/>
          <a:p>
            <a:fld id="{9BF3315D-EF40-4D46-B5CC-EDD6951049E9}" type="slidenum">
              <a:rPr lang="en-US" smtClean="0"/>
              <a:t>‹#›</a:t>
            </a:fld>
            <a:endParaRPr lang="en-US"/>
          </a:p>
        </p:txBody>
      </p:sp>
    </p:spTree>
    <p:extLst>
      <p:ext uri="{BB962C8B-B14F-4D97-AF65-F5344CB8AC3E}">
        <p14:creationId xmlns:p14="http://schemas.microsoft.com/office/powerpoint/2010/main" val="1661247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5AA32-D7C4-436D-94F5-0159E61385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F05F99-87BC-4577-83FA-5C9FFE0C4A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E20F260-994C-492E-B2DE-F854894CEAF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190B9E-A468-4EB7-9475-5A56A90E60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9B67EDE-371A-44F9-8B9B-A04541A1063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7EEBE2-71AD-4308-98EB-E0BFAC060396}"/>
              </a:ext>
            </a:extLst>
          </p:cNvPr>
          <p:cNvSpPr>
            <a:spLocks noGrp="1"/>
          </p:cNvSpPr>
          <p:nvPr>
            <p:ph type="dt" sz="half" idx="10"/>
          </p:nvPr>
        </p:nvSpPr>
        <p:spPr/>
        <p:txBody>
          <a:bodyPr/>
          <a:lstStyle/>
          <a:p>
            <a:fld id="{51690C73-08EE-4B2B-9739-F4216971BE0D}" type="datetimeFigureOut">
              <a:rPr lang="en-US" smtClean="0"/>
              <a:t>3/16/2019</a:t>
            </a:fld>
            <a:endParaRPr lang="en-US"/>
          </a:p>
        </p:txBody>
      </p:sp>
      <p:sp>
        <p:nvSpPr>
          <p:cNvPr id="8" name="Footer Placeholder 7">
            <a:extLst>
              <a:ext uri="{FF2B5EF4-FFF2-40B4-BE49-F238E27FC236}">
                <a16:creationId xmlns:a16="http://schemas.microsoft.com/office/drawing/2014/main" id="{23BF30BE-DB4F-496A-8961-D4BAF2379B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05F777E-68CC-49E3-A513-B93530B91294}"/>
              </a:ext>
            </a:extLst>
          </p:cNvPr>
          <p:cNvSpPr>
            <a:spLocks noGrp="1"/>
          </p:cNvSpPr>
          <p:nvPr>
            <p:ph type="sldNum" sz="quarter" idx="12"/>
          </p:nvPr>
        </p:nvSpPr>
        <p:spPr/>
        <p:txBody>
          <a:bodyPr/>
          <a:lstStyle/>
          <a:p>
            <a:fld id="{9BF3315D-EF40-4D46-B5CC-EDD6951049E9}" type="slidenum">
              <a:rPr lang="en-US" smtClean="0"/>
              <a:t>‹#›</a:t>
            </a:fld>
            <a:endParaRPr lang="en-US"/>
          </a:p>
        </p:txBody>
      </p:sp>
    </p:spTree>
    <p:extLst>
      <p:ext uri="{BB962C8B-B14F-4D97-AF65-F5344CB8AC3E}">
        <p14:creationId xmlns:p14="http://schemas.microsoft.com/office/powerpoint/2010/main" val="4183986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50DD-EB1D-4C45-BC31-5B5A4D9371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C7F3BA-7EE5-4198-8340-0E86661FBB27}"/>
              </a:ext>
            </a:extLst>
          </p:cNvPr>
          <p:cNvSpPr>
            <a:spLocks noGrp="1"/>
          </p:cNvSpPr>
          <p:nvPr>
            <p:ph type="dt" sz="half" idx="10"/>
          </p:nvPr>
        </p:nvSpPr>
        <p:spPr/>
        <p:txBody>
          <a:bodyPr/>
          <a:lstStyle/>
          <a:p>
            <a:fld id="{51690C73-08EE-4B2B-9739-F4216971BE0D}" type="datetimeFigureOut">
              <a:rPr lang="en-US" smtClean="0"/>
              <a:t>3/16/2019</a:t>
            </a:fld>
            <a:endParaRPr lang="en-US"/>
          </a:p>
        </p:txBody>
      </p:sp>
      <p:sp>
        <p:nvSpPr>
          <p:cNvPr id="4" name="Footer Placeholder 3">
            <a:extLst>
              <a:ext uri="{FF2B5EF4-FFF2-40B4-BE49-F238E27FC236}">
                <a16:creationId xmlns:a16="http://schemas.microsoft.com/office/drawing/2014/main" id="{4DFBDF0E-37AD-405B-9AD1-464B5D1696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78049E-2B95-45AF-B762-0A8DA2F897B5}"/>
              </a:ext>
            </a:extLst>
          </p:cNvPr>
          <p:cNvSpPr>
            <a:spLocks noGrp="1"/>
          </p:cNvSpPr>
          <p:nvPr>
            <p:ph type="sldNum" sz="quarter" idx="12"/>
          </p:nvPr>
        </p:nvSpPr>
        <p:spPr/>
        <p:txBody>
          <a:bodyPr/>
          <a:lstStyle/>
          <a:p>
            <a:fld id="{9BF3315D-EF40-4D46-B5CC-EDD6951049E9}" type="slidenum">
              <a:rPr lang="en-US" smtClean="0"/>
              <a:t>‹#›</a:t>
            </a:fld>
            <a:endParaRPr lang="en-US"/>
          </a:p>
        </p:txBody>
      </p:sp>
    </p:spTree>
    <p:extLst>
      <p:ext uri="{BB962C8B-B14F-4D97-AF65-F5344CB8AC3E}">
        <p14:creationId xmlns:p14="http://schemas.microsoft.com/office/powerpoint/2010/main" val="681821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D22F84-984F-4A37-B465-78F64ADF9D58}"/>
              </a:ext>
            </a:extLst>
          </p:cNvPr>
          <p:cNvSpPr>
            <a:spLocks noGrp="1"/>
          </p:cNvSpPr>
          <p:nvPr>
            <p:ph type="dt" sz="half" idx="10"/>
          </p:nvPr>
        </p:nvSpPr>
        <p:spPr/>
        <p:txBody>
          <a:bodyPr/>
          <a:lstStyle/>
          <a:p>
            <a:fld id="{51690C73-08EE-4B2B-9739-F4216971BE0D}" type="datetimeFigureOut">
              <a:rPr lang="en-US" smtClean="0"/>
              <a:t>3/16/2019</a:t>
            </a:fld>
            <a:endParaRPr lang="en-US"/>
          </a:p>
        </p:txBody>
      </p:sp>
      <p:sp>
        <p:nvSpPr>
          <p:cNvPr id="3" name="Footer Placeholder 2">
            <a:extLst>
              <a:ext uri="{FF2B5EF4-FFF2-40B4-BE49-F238E27FC236}">
                <a16:creationId xmlns:a16="http://schemas.microsoft.com/office/drawing/2014/main" id="{F5D86B67-709B-49E1-BF7A-2740BA9442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1F412F-2AC7-41A1-B821-7CE7BCFFC49C}"/>
              </a:ext>
            </a:extLst>
          </p:cNvPr>
          <p:cNvSpPr>
            <a:spLocks noGrp="1"/>
          </p:cNvSpPr>
          <p:nvPr>
            <p:ph type="sldNum" sz="quarter" idx="12"/>
          </p:nvPr>
        </p:nvSpPr>
        <p:spPr/>
        <p:txBody>
          <a:bodyPr/>
          <a:lstStyle/>
          <a:p>
            <a:fld id="{9BF3315D-EF40-4D46-B5CC-EDD6951049E9}" type="slidenum">
              <a:rPr lang="en-US" smtClean="0"/>
              <a:t>‹#›</a:t>
            </a:fld>
            <a:endParaRPr lang="en-US"/>
          </a:p>
        </p:txBody>
      </p:sp>
    </p:spTree>
    <p:extLst>
      <p:ext uri="{BB962C8B-B14F-4D97-AF65-F5344CB8AC3E}">
        <p14:creationId xmlns:p14="http://schemas.microsoft.com/office/powerpoint/2010/main" val="2090269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48181-56ED-4C5C-8DD6-4F36C4D4DC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50F736-2884-4B01-9C40-83D25017A6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314BB-4DDD-4CD6-BD49-614A6D6E0F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ADAC733-D4E7-4D24-8514-D0F29E299BF7}"/>
              </a:ext>
            </a:extLst>
          </p:cNvPr>
          <p:cNvSpPr>
            <a:spLocks noGrp="1"/>
          </p:cNvSpPr>
          <p:nvPr>
            <p:ph type="dt" sz="half" idx="10"/>
          </p:nvPr>
        </p:nvSpPr>
        <p:spPr/>
        <p:txBody>
          <a:bodyPr/>
          <a:lstStyle/>
          <a:p>
            <a:fld id="{51690C73-08EE-4B2B-9739-F4216971BE0D}" type="datetimeFigureOut">
              <a:rPr lang="en-US" smtClean="0"/>
              <a:t>3/16/2019</a:t>
            </a:fld>
            <a:endParaRPr lang="en-US"/>
          </a:p>
        </p:txBody>
      </p:sp>
      <p:sp>
        <p:nvSpPr>
          <p:cNvPr id="6" name="Footer Placeholder 5">
            <a:extLst>
              <a:ext uri="{FF2B5EF4-FFF2-40B4-BE49-F238E27FC236}">
                <a16:creationId xmlns:a16="http://schemas.microsoft.com/office/drawing/2014/main" id="{38F9F8DE-959A-48A5-BA16-D63ED575A1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D42876-CDA5-4C49-B2D6-EF77DEE6E270}"/>
              </a:ext>
            </a:extLst>
          </p:cNvPr>
          <p:cNvSpPr>
            <a:spLocks noGrp="1"/>
          </p:cNvSpPr>
          <p:nvPr>
            <p:ph type="sldNum" sz="quarter" idx="12"/>
          </p:nvPr>
        </p:nvSpPr>
        <p:spPr/>
        <p:txBody>
          <a:bodyPr/>
          <a:lstStyle/>
          <a:p>
            <a:fld id="{9BF3315D-EF40-4D46-B5CC-EDD6951049E9}" type="slidenum">
              <a:rPr lang="en-US" smtClean="0"/>
              <a:t>‹#›</a:t>
            </a:fld>
            <a:endParaRPr lang="en-US"/>
          </a:p>
        </p:txBody>
      </p:sp>
    </p:spTree>
    <p:extLst>
      <p:ext uri="{BB962C8B-B14F-4D97-AF65-F5344CB8AC3E}">
        <p14:creationId xmlns:p14="http://schemas.microsoft.com/office/powerpoint/2010/main" val="270117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C159E-177C-4EC3-8FFE-8FB9893247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695EC7-34B1-452A-9AD9-7A9E8306B4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C3C163-2CA1-44F1-BA03-76752B59CA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C2914F5-BF90-431B-844F-4F52493F2FF5}"/>
              </a:ext>
            </a:extLst>
          </p:cNvPr>
          <p:cNvSpPr>
            <a:spLocks noGrp="1"/>
          </p:cNvSpPr>
          <p:nvPr>
            <p:ph type="dt" sz="half" idx="10"/>
          </p:nvPr>
        </p:nvSpPr>
        <p:spPr/>
        <p:txBody>
          <a:bodyPr/>
          <a:lstStyle/>
          <a:p>
            <a:fld id="{51690C73-08EE-4B2B-9739-F4216971BE0D}" type="datetimeFigureOut">
              <a:rPr lang="en-US" smtClean="0"/>
              <a:t>3/16/2019</a:t>
            </a:fld>
            <a:endParaRPr lang="en-US"/>
          </a:p>
        </p:txBody>
      </p:sp>
      <p:sp>
        <p:nvSpPr>
          <p:cNvPr id="6" name="Footer Placeholder 5">
            <a:extLst>
              <a:ext uri="{FF2B5EF4-FFF2-40B4-BE49-F238E27FC236}">
                <a16:creationId xmlns:a16="http://schemas.microsoft.com/office/drawing/2014/main" id="{4753D065-1C40-4912-A667-B617073925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2B6F2E-B951-42D6-9CD3-F69084CE0509}"/>
              </a:ext>
            </a:extLst>
          </p:cNvPr>
          <p:cNvSpPr>
            <a:spLocks noGrp="1"/>
          </p:cNvSpPr>
          <p:nvPr>
            <p:ph type="sldNum" sz="quarter" idx="12"/>
          </p:nvPr>
        </p:nvSpPr>
        <p:spPr/>
        <p:txBody>
          <a:bodyPr/>
          <a:lstStyle/>
          <a:p>
            <a:fld id="{9BF3315D-EF40-4D46-B5CC-EDD6951049E9}" type="slidenum">
              <a:rPr lang="en-US" smtClean="0"/>
              <a:t>‹#›</a:t>
            </a:fld>
            <a:endParaRPr lang="en-US"/>
          </a:p>
        </p:txBody>
      </p:sp>
    </p:spTree>
    <p:extLst>
      <p:ext uri="{BB962C8B-B14F-4D97-AF65-F5344CB8AC3E}">
        <p14:creationId xmlns:p14="http://schemas.microsoft.com/office/powerpoint/2010/main" val="195766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0F1A9D-B393-490C-A5CA-BA3FB539F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D2D69F-8B39-417D-871C-BAABEED9CF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48A5D1-7246-4528-90D6-A43638C9B6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690C73-08EE-4B2B-9739-F4216971BE0D}" type="datetimeFigureOut">
              <a:rPr lang="en-US" smtClean="0"/>
              <a:t>3/16/2019</a:t>
            </a:fld>
            <a:endParaRPr lang="en-US"/>
          </a:p>
        </p:txBody>
      </p:sp>
      <p:sp>
        <p:nvSpPr>
          <p:cNvPr id="5" name="Footer Placeholder 4">
            <a:extLst>
              <a:ext uri="{FF2B5EF4-FFF2-40B4-BE49-F238E27FC236}">
                <a16:creationId xmlns:a16="http://schemas.microsoft.com/office/drawing/2014/main" id="{2D8217C3-DB6A-4A82-A3C5-26B5EDBBB7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964D65-3C7F-4473-B41E-CA35739E54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F3315D-EF40-4D46-B5CC-EDD6951049E9}" type="slidenum">
              <a:rPr lang="en-US" smtClean="0"/>
              <a:t>‹#›</a:t>
            </a:fld>
            <a:endParaRPr lang="en-US"/>
          </a:p>
        </p:txBody>
      </p:sp>
    </p:spTree>
    <p:extLst>
      <p:ext uri="{BB962C8B-B14F-4D97-AF65-F5344CB8AC3E}">
        <p14:creationId xmlns:p14="http://schemas.microsoft.com/office/powerpoint/2010/main" val="1716365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DOES AI NEED MORE INNATE MACHINERY?</a:t>
            </a:r>
            <a:endParaRPr lang="en-GB" dirty="0"/>
          </a:p>
        </p:txBody>
      </p:sp>
      <p:sp>
        <p:nvSpPr>
          <p:cNvPr id="3" name="Subtitle 2"/>
          <p:cNvSpPr>
            <a:spLocks noGrp="1"/>
          </p:cNvSpPr>
          <p:nvPr>
            <p:ph type="subTitle" idx="1"/>
          </p:nvPr>
        </p:nvSpPr>
        <p:spPr>
          <a:xfrm>
            <a:off x="1524000" y="3892184"/>
            <a:ext cx="9144000" cy="1655762"/>
          </a:xfrm>
        </p:spPr>
        <p:txBody>
          <a:bodyPr/>
          <a:lstStyle/>
          <a:p>
            <a:r>
              <a:rPr lang="en-GB" dirty="0">
                <a:solidFill>
                  <a:schemeClr val="bg2">
                    <a:lumMod val="50000"/>
                  </a:schemeClr>
                </a:solidFill>
              </a:rPr>
              <a:t>Topic #2</a:t>
            </a:r>
          </a:p>
          <a:p>
            <a:r>
              <a:rPr lang="en-GB" dirty="0">
                <a:solidFill>
                  <a:schemeClr val="bg2">
                    <a:lumMod val="50000"/>
                  </a:schemeClr>
                </a:solidFill>
              </a:rPr>
              <a:t>Rahul </a:t>
            </a:r>
            <a:r>
              <a:rPr lang="en-GB" dirty="0" err="1">
                <a:solidFill>
                  <a:schemeClr val="bg2">
                    <a:lumMod val="50000"/>
                  </a:schemeClr>
                </a:solidFill>
              </a:rPr>
              <a:t>Basu</a:t>
            </a:r>
            <a:endParaRPr lang="en-GB" dirty="0">
              <a:solidFill>
                <a:schemeClr val="bg2">
                  <a:lumMod val="50000"/>
                </a:schemeClr>
              </a:solidFill>
            </a:endParaRPr>
          </a:p>
          <a:p>
            <a:r>
              <a:rPr lang="en-GB" dirty="0">
                <a:solidFill>
                  <a:schemeClr val="bg2">
                    <a:lumMod val="50000"/>
                  </a:schemeClr>
                </a:solidFill>
              </a:rPr>
              <a:t>Indira Nouduri</a:t>
            </a:r>
          </a:p>
        </p:txBody>
      </p:sp>
    </p:spTree>
    <p:extLst>
      <p:ext uri="{BB962C8B-B14F-4D97-AF65-F5344CB8AC3E}">
        <p14:creationId xmlns:p14="http://schemas.microsoft.com/office/powerpoint/2010/main" val="412455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F2237-FFA6-42BF-9E40-BEFB202B1A49}"/>
              </a:ext>
            </a:extLst>
          </p:cNvPr>
          <p:cNvSpPr>
            <a:spLocks noGrp="1"/>
          </p:cNvSpPr>
          <p:nvPr>
            <p:ph type="title"/>
          </p:nvPr>
        </p:nvSpPr>
        <p:spPr/>
        <p:txBody>
          <a:bodyPr/>
          <a:lstStyle/>
          <a:p>
            <a:r>
              <a:rPr lang="en-US" dirty="0"/>
              <a:t>Starting Points …. Gary</a:t>
            </a:r>
          </a:p>
        </p:txBody>
      </p:sp>
      <p:sp>
        <p:nvSpPr>
          <p:cNvPr id="3" name="Content Placeholder 2">
            <a:extLst>
              <a:ext uri="{FF2B5EF4-FFF2-40B4-BE49-F238E27FC236}">
                <a16:creationId xmlns:a16="http://schemas.microsoft.com/office/drawing/2014/main" id="{62FE9E33-ECCE-4F08-84C2-C740CE7A668C}"/>
              </a:ext>
            </a:extLst>
          </p:cNvPr>
          <p:cNvSpPr>
            <a:spLocks noGrp="1"/>
          </p:cNvSpPr>
          <p:nvPr>
            <p:ph idx="1"/>
          </p:nvPr>
        </p:nvSpPr>
        <p:spPr/>
        <p:txBody>
          <a:bodyPr/>
          <a:lstStyle/>
          <a:p>
            <a:pPr>
              <a:buFont typeface="Wingdings" panose="05000000000000000000" pitchFamily="2" charset="2"/>
              <a:buChar char="§"/>
            </a:pPr>
            <a:r>
              <a:rPr lang="en-US" dirty="0"/>
              <a:t>Innate Machinery in intelligent living beings is the reason they’re intelligent</a:t>
            </a:r>
          </a:p>
          <a:p>
            <a:pPr marL="457200" lvl="1" indent="0">
              <a:buNone/>
            </a:pPr>
            <a:r>
              <a:rPr lang="en-US" dirty="0"/>
              <a:t>- Our ancestors evolved machinery for representing things meaningfully</a:t>
            </a:r>
          </a:p>
          <a:p>
            <a:pPr lvl="1">
              <a:buFontTx/>
              <a:buChar char="-"/>
            </a:pPr>
            <a:r>
              <a:rPr lang="en-US" dirty="0"/>
              <a:t>Strong starting points in biological beginnings</a:t>
            </a:r>
          </a:p>
          <a:p>
            <a:pPr lvl="1">
              <a:buFontTx/>
              <a:buChar char="-"/>
            </a:pPr>
            <a:endParaRPr lang="en-US" dirty="0"/>
          </a:p>
          <a:p>
            <a:pPr>
              <a:buFont typeface="Wingdings" panose="05000000000000000000" pitchFamily="2" charset="2"/>
              <a:buChar char="§"/>
            </a:pPr>
            <a:r>
              <a:rPr lang="en-US" dirty="0"/>
              <a:t>Predicts that ML will work much better once similar innate machinery is incorporated into it</a:t>
            </a:r>
          </a:p>
          <a:p>
            <a:pPr>
              <a:buFont typeface="Wingdings" panose="05000000000000000000" pitchFamily="2" charset="2"/>
              <a:buChar char="§"/>
            </a:pPr>
            <a:r>
              <a:rPr lang="en-US" i="1" dirty="0"/>
              <a:t>Key Claim: Unsupervised Learning can perform better with a richer system of primitives and representations.</a:t>
            </a:r>
            <a:endParaRPr lang="en-GB" i="1" dirty="0"/>
          </a:p>
          <a:p>
            <a:pPr>
              <a:buFont typeface="Wingdings" panose="05000000000000000000" pitchFamily="2" charset="2"/>
              <a:buChar char="§"/>
            </a:pPr>
            <a:endParaRPr lang="en-GB" dirty="0"/>
          </a:p>
          <a:p>
            <a:pPr>
              <a:buFont typeface="Wingdings" panose="05000000000000000000" pitchFamily="2" charset="2"/>
              <a:buChar char="§"/>
            </a:pPr>
            <a:endParaRPr lang="en-US" dirty="0"/>
          </a:p>
          <a:p>
            <a:endParaRPr lang="en-US" dirty="0"/>
          </a:p>
        </p:txBody>
      </p:sp>
    </p:spTree>
    <p:extLst>
      <p:ext uri="{BB962C8B-B14F-4D97-AF65-F5344CB8AC3E}">
        <p14:creationId xmlns:p14="http://schemas.microsoft.com/office/powerpoint/2010/main" val="1603128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3FC7B-FB4A-424E-AA81-A15307AA3173}"/>
              </a:ext>
            </a:extLst>
          </p:cNvPr>
          <p:cNvSpPr>
            <a:spLocks noGrp="1"/>
          </p:cNvSpPr>
          <p:nvPr>
            <p:ph type="title"/>
          </p:nvPr>
        </p:nvSpPr>
        <p:spPr/>
        <p:txBody>
          <a:bodyPr/>
          <a:lstStyle/>
          <a:p>
            <a:r>
              <a:rPr lang="en-US" dirty="0"/>
              <a:t>Differing point #2: Integration of Cognitive human-like abilities</a:t>
            </a:r>
          </a:p>
        </p:txBody>
      </p:sp>
      <p:sp>
        <p:nvSpPr>
          <p:cNvPr id="3" name="Content Placeholder 2">
            <a:extLst>
              <a:ext uri="{FF2B5EF4-FFF2-40B4-BE49-F238E27FC236}">
                <a16:creationId xmlns:a16="http://schemas.microsoft.com/office/drawing/2014/main" id="{E784996C-83CA-44CA-AC13-58C5224174F3}"/>
              </a:ext>
            </a:extLst>
          </p:cNvPr>
          <p:cNvSpPr>
            <a:spLocks noGrp="1"/>
          </p:cNvSpPr>
          <p:nvPr>
            <p:ph idx="1"/>
          </p:nvPr>
        </p:nvSpPr>
        <p:spPr/>
        <p:txBody>
          <a:bodyPr/>
          <a:lstStyle/>
          <a:p>
            <a:pPr marL="0" indent="0">
              <a:buNone/>
            </a:pPr>
            <a:endParaRPr lang="en-US" dirty="0"/>
          </a:p>
          <a:p>
            <a:r>
              <a:rPr lang="en-US" dirty="0"/>
              <a:t>Equipping AI with: Common sense, logical reasoning, planning, </a:t>
            </a:r>
            <a:r>
              <a:rPr lang="en-US" dirty="0" err="1"/>
              <a:t>etc</a:t>
            </a:r>
            <a:endParaRPr lang="en-US" dirty="0"/>
          </a:p>
          <a:p>
            <a:pPr marL="0" indent="0">
              <a:buNone/>
            </a:pPr>
            <a:endParaRPr lang="en-US" dirty="0"/>
          </a:p>
          <a:p>
            <a:r>
              <a:rPr lang="en-US" dirty="0"/>
              <a:t>How much of these should be “in-built”</a:t>
            </a:r>
          </a:p>
          <a:p>
            <a:pPr lvl="1"/>
            <a:r>
              <a:rPr lang="en-US" dirty="0"/>
              <a:t>Gary – lots of complex abilities should be part of the machinery</a:t>
            </a:r>
          </a:p>
          <a:p>
            <a:pPr marL="457200" lvl="1" indent="0">
              <a:buNone/>
            </a:pPr>
            <a:endParaRPr lang="en-US" dirty="0"/>
          </a:p>
          <a:p>
            <a:r>
              <a:rPr lang="en-US" dirty="0"/>
              <a:t>How much should be part of the “learning”</a:t>
            </a:r>
          </a:p>
          <a:p>
            <a:pPr lvl="1"/>
            <a:r>
              <a:rPr lang="en-US" dirty="0"/>
              <a:t>Yann – learning algorithms can be improved and </a:t>
            </a:r>
            <a:r>
              <a:rPr lang="en-US" dirty="0" err="1"/>
              <a:t>ConvoNets</a:t>
            </a:r>
            <a:r>
              <a:rPr lang="en-US" dirty="0"/>
              <a:t> can be optimized</a:t>
            </a:r>
          </a:p>
        </p:txBody>
      </p:sp>
    </p:spTree>
    <p:extLst>
      <p:ext uri="{BB962C8B-B14F-4D97-AF65-F5344CB8AC3E}">
        <p14:creationId xmlns:p14="http://schemas.microsoft.com/office/powerpoint/2010/main" val="3353847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A3F35-FDC1-4EFD-A8C0-DB18392BB050}"/>
              </a:ext>
            </a:extLst>
          </p:cNvPr>
          <p:cNvSpPr>
            <a:spLocks noGrp="1"/>
          </p:cNvSpPr>
          <p:nvPr>
            <p:ph type="title"/>
          </p:nvPr>
        </p:nvSpPr>
        <p:spPr/>
        <p:txBody>
          <a:bodyPr/>
          <a:lstStyle/>
          <a:p>
            <a:r>
              <a:rPr lang="en-US" dirty="0"/>
              <a:t>Integration of Cognitive….Yann</a:t>
            </a:r>
          </a:p>
        </p:txBody>
      </p:sp>
      <p:sp>
        <p:nvSpPr>
          <p:cNvPr id="3" name="Content Placeholder 2">
            <a:extLst>
              <a:ext uri="{FF2B5EF4-FFF2-40B4-BE49-F238E27FC236}">
                <a16:creationId xmlns:a16="http://schemas.microsoft.com/office/drawing/2014/main" id="{B1D029E8-3FA0-40EA-83EF-9AB415CC3290}"/>
              </a:ext>
            </a:extLst>
          </p:cNvPr>
          <p:cNvSpPr>
            <a:spLocks noGrp="1"/>
          </p:cNvSpPr>
          <p:nvPr>
            <p:ph idx="1"/>
          </p:nvPr>
        </p:nvSpPr>
        <p:spPr>
          <a:xfrm>
            <a:off x="838200" y="1690688"/>
            <a:ext cx="10515600" cy="4455040"/>
          </a:xfrm>
        </p:spPr>
        <p:txBody>
          <a:bodyPr>
            <a:normAutofit/>
          </a:bodyPr>
          <a:lstStyle/>
          <a:p>
            <a:r>
              <a:rPr lang="en-US" dirty="0"/>
              <a:t>Best used when its fine tuned to that specific environment/problem</a:t>
            </a:r>
          </a:p>
          <a:p>
            <a:r>
              <a:rPr lang="en-US" dirty="0"/>
              <a:t>But first…..What is common sense?</a:t>
            </a:r>
            <a:endParaRPr lang="en-GB" dirty="0"/>
          </a:p>
          <a:p>
            <a:r>
              <a:rPr lang="en-US" dirty="0"/>
              <a:t>The ability to fill in the blanks</a:t>
            </a:r>
          </a:p>
          <a:p>
            <a:pPr lvl="1"/>
            <a:r>
              <a:rPr lang="en-US" dirty="0"/>
              <a:t>infer the </a:t>
            </a:r>
            <a:r>
              <a:rPr lang="en-US" b="1" dirty="0"/>
              <a:t>state</a:t>
            </a:r>
            <a:r>
              <a:rPr lang="en-US" dirty="0"/>
              <a:t> of the world from partial information</a:t>
            </a:r>
          </a:p>
          <a:p>
            <a:pPr lvl="1"/>
            <a:r>
              <a:rPr lang="en-US" dirty="0"/>
              <a:t>Infer the </a:t>
            </a:r>
            <a:r>
              <a:rPr lang="en-US" b="1" dirty="0"/>
              <a:t>past</a:t>
            </a:r>
            <a:r>
              <a:rPr lang="en-US" dirty="0"/>
              <a:t> from the present</a:t>
            </a:r>
          </a:p>
          <a:p>
            <a:pPr lvl="1"/>
            <a:r>
              <a:rPr lang="en-US" dirty="0"/>
              <a:t>Infer the </a:t>
            </a:r>
            <a:r>
              <a:rPr lang="en-US" b="1" dirty="0"/>
              <a:t>future</a:t>
            </a:r>
            <a:r>
              <a:rPr lang="en-US" dirty="0"/>
              <a:t> from the present and the past</a:t>
            </a:r>
          </a:p>
          <a:p>
            <a:r>
              <a:rPr lang="en-US" i="1" dirty="0"/>
              <a:t>Humans don’t need that many trials because have a good predictive </a:t>
            </a:r>
            <a:r>
              <a:rPr lang="en-US" i="1" u="sng" dirty="0"/>
              <a:t>model</a:t>
            </a:r>
            <a:r>
              <a:rPr lang="en-US" i="1" dirty="0"/>
              <a:t> in our brain</a:t>
            </a:r>
          </a:p>
          <a:p>
            <a:pPr lvl="1"/>
            <a:r>
              <a:rPr lang="en-US" dirty="0"/>
              <a:t>Something outside the model ….Surprises promotes heightened sensitivity</a:t>
            </a:r>
          </a:p>
          <a:p>
            <a:pPr lvl="1"/>
            <a:r>
              <a:rPr lang="en-US" dirty="0"/>
              <a:t>Reinforcement of model….”I knew it!” promotes reprioritizing</a:t>
            </a:r>
          </a:p>
        </p:txBody>
      </p:sp>
    </p:spTree>
    <p:extLst>
      <p:ext uri="{BB962C8B-B14F-4D97-AF65-F5344CB8AC3E}">
        <p14:creationId xmlns:p14="http://schemas.microsoft.com/office/powerpoint/2010/main" val="1290431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A3F35-FDC1-4EFD-A8C0-DB18392BB050}"/>
              </a:ext>
            </a:extLst>
          </p:cNvPr>
          <p:cNvSpPr>
            <a:spLocks noGrp="1"/>
          </p:cNvSpPr>
          <p:nvPr>
            <p:ph type="title"/>
          </p:nvPr>
        </p:nvSpPr>
        <p:spPr/>
        <p:txBody>
          <a:bodyPr/>
          <a:lstStyle/>
          <a:p>
            <a:r>
              <a:rPr lang="en-US" dirty="0"/>
              <a:t>Integration of Cognitive….Gary</a:t>
            </a:r>
          </a:p>
        </p:txBody>
      </p:sp>
      <p:sp>
        <p:nvSpPr>
          <p:cNvPr id="3" name="Content Placeholder 2">
            <a:extLst>
              <a:ext uri="{FF2B5EF4-FFF2-40B4-BE49-F238E27FC236}">
                <a16:creationId xmlns:a16="http://schemas.microsoft.com/office/drawing/2014/main" id="{B1D029E8-3FA0-40EA-83EF-9AB415CC3290}"/>
              </a:ext>
            </a:extLst>
          </p:cNvPr>
          <p:cNvSpPr>
            <a:spLocks noGrp="1"/>
          </p:cNvSpPr>
          <p:nvPr>
            <p:ph idx="1"/>
          </p:nvPr>
        </p:nvSpPr>
        <p:spPr>
          <a:xfrm>
            <a:off x="838200" y="1825625"/>
            <a:ext cx="10515600" cy="4385604"/>
          </a:xfrm>
        </p:spPr>
        <p:txBody>
          <a:bodyPr>
            <a:normAutofit/>
          </a:bodyPr>
          <a:lstStyle/>
          <a:p>
            <a:pPr>
              <a:buFont typeface="Wingdings" panose="05000000000000000000" pitchFamily="2" charset="2"/>
              <a:buChar char="§"/>
            </a:pPr>
            <a:r>
              <a:rPr lang="en-US" dirty="0"/>
              <a:t>Nature is what </a:t>
            </a:r>
            <a:r>
              <a:rPr lang="en-US" i="1" dirty="0"/>
              <a:t>causes</a:t>
            </a:r>
            <a:r>
              <a:rPr lang="en-US" dirty="0"/>
              <a:t> nurture </a:t>
            </a:r>
          </a:p>
          <a:p>
            <a:pPr marL="0" indent="0">
              <a:buNone/>
            </a:pPr>
            <a:r>
              <a:rPr lang="en-US" dirty="0"/>
              <a:t>= intelligent machinery causes intelligent learning</a:t>
            </a:r>
          </a:p>
          <a:p>
            <a:pPr marL="457200" lvl="1" indent="0">
              <a:buNone/>
            </a:pPr>
            <a:r>
              <a:rPr lang="en-US" dirty="0"/>
              <a:t>- Example : Toddlers consistently outperform deep learning algorithms today</a:t>
            </a:r>
          </a:p>
          <a:p>
            <a:r>
              <a:rPr lang="en-US" i="1" dirty="0"/>
              <a:t>Deep Learning: Initial approximations are largely random, but the human brain doesn’t function that way.</a:t>
            </a:r>
          </a:p>
          <a:p>
            <a:pPr>
              <a:buFont typeface="Wingdings" panose="05000000000000000000" pitchFamily="2" charset="2"/>
              <a:buChar char="§"/>
            </a:pPr>
            <a:r>
              <a:rPr lang="en-US" dirty="0"/>
              <a:t>This gap could be in part due to the lack of detailed innate machinery</a:t>
            </a:r>
          </a:p>
          <a:p>
            <a:pPr>
              <a:buFont typeface="Wingdings" panose="05000000000000000000" pitchFamily="2" charset="2"/>
              <a:buChar char="§"/>
            </a:pPr>
            <a:r>
              <a:rPr lang="en-US" dirty="0"/>
              <a:t>Sheer bottom up statistics hasn’t got us very far on language, reasoning, planning and common sense</a:t>
            </a:r>
          </a:p>
          <a:p>
            <a:pPr>
              <a:buFont typeface="Wingdings" panose="05000000000000000000" pitchFamily="2" charset="2"/>
              <a:buChar char="§"/>
            </a:pPr>
            <a:r>
              <a:rPr lang="en-US" dirty="0"/>
              <a:t>“We need to start over” – Geoffrey Hinton</a:t>
            </a:r>
            <a:endParaRPr lang="en-GB" dirty="0"/>
          </a:p>
          <a:p>
            <a:pPr>
              <a:buFont typeface="Wingdings" panose="05000000000000000000" pitchFamily="2" charset="2"/>
              <a:buChar char="§"/>
            </a:pPr>
            <a:endParaRPr lang="en-US" dirty="0"/>
          </a:p>
          <a:p>
            <a:endParaRPr lang="en-US" dirty="0"/>
          </a:p>
        </p:txBody>
      </p:sp>
    </p:spTree>
    <p:extLst>
      <p:ext uri="{BB962C8B-B14F-4D97-AF65-F5344CB8AC3E}">
        <p14:creationId xmlns:p14="http://schemas.microsoft.com/office/powerpoint/2010/main" val="2080847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Human cognitive capabilities that a learning agent would benefit from (Gary Marcus)</a:t>
            </a:r>
          </a:p>
        </p:txBody>
      </p:sp>
      <p:sp>
        <p:nvSpPr>
          <p:cNvPr id="3" name="Content Placeholder 2"/>
          <p:cNvSpPr>
            <a:spLocks noGrp="1"/>
          </p:cNvSpPr>
          <p:nvPr>
            <p:ph idx="1"/>
          </p:nvPr>
        </p:nvSpPr>
        <p:spPr/>
        <p:txBody>
          <a:bodyPr/>
          <a:lstStyle/>
          <a:p>
            <a:pPr lvl="1"/>
            <a:r>
              <a:rPr lang="en-GB" dirty="0"/>
              <a:t>Representation of objects</a:t>
            </a:r>
            <a:endParaRPr lang="en-GB" sz="2800" dirty="0"/>
          </a:p>
          <a:p>
            <a:pPr lvl="1"/>
            <a:r>
              <a:rPr lang="en-GB" dirty="0"/>
              <a:t>Structured, algebraic representations</a:t>
            </a:r>
            <a:endParaRPr lang="en-GB" sz="2800" dirty="0"/>
          </a:p>
          <a:p>
            <a:pPr lvl="1"/>
            <a:r>
              <a:rPr lang="en-GB" dirty="0"/>
              <a:t>Operations over variables</a:t>
            </a:r>
            <a:endParaRPr lang="en-GB" sz="2800" dirty="0"/>
          </a:p>
          <a:p>
            <a:pPr lvl="1"/>
            <a:r>
              <a:rPr lang="en-GB" dirty="0"/>
              <a:t>A type-token distinction</a:t>
            </a:r>
            <a:endParaRPr lang="en-GB" sz="2800" dirty="0"/>
          </a:p>
          <a:p>
            <a:pPr lvl="1"/>
            <a:r>
              <a:rPr lang="en-GB" dirty="0"/>
              <a:t>A capacity to represent sets, locations, paths, trajectories and enduring individuals</a:t>
            </a:r>
            <a:endParaRPr lang="en-GB" sz="2800" dirty="0"/>
          </a:p>
          <a:p>
            <a:pPr lvl="1"/>
            <a:r>
              <a:rPr lang="en-GB" dirty="0"/>
              <a:t>A way of representing the affordances of objects</a:t>
            </a:r>
            <a:endParaRPr lang="en-GB" sz="2800" dirty="0"/>
          </a:p>
          <a:p>
            <a:pPr lvl="1"/>
            <a:r>
              <a:rPr lang="en-GB" dirty="0"/>
              <a:t>Spatiotemporal contiguity / conservation of mass</a:t>
            </a:r>
            <a:endParaRPr lang="en-GB" sz="2800" dirty="0"/>
          </a:p>
          <a:p>
            <a:pPr lvl="1"/>
            <a:r>
              <a:rPr lang="en-GB" dirty="0"/>
              <a:t>Causality</a:t>
            </a:r>
            <a:endParaRPr lang="en-GB" sz="2800" dirty="0"/>
          </a:p>
          <a:p>
            <a:pPr lvl="1"/>
            <a:r>
              <a:rPr lang="en-GB" dirty="0"/>
              <a:t>Translational invariance</a:t>
            </a:r>
            <a:endParaRPr lang="en-GB" sz="2800" dirty="0"/>
          </a:p>
          <a:p>
            <a:pPr lvl="1"/>
            <a:r>
              <a:rPr lang="en-GB" dirty="0"/>
              <a:t>Capacity for cost-benefit analysis</a:t>
            </a:r>
            <a:endParaRPr lang="en-GB" sz="2800" dirty="0"/>
          </a:p>
          <a:p>
            <a:endParaRPr lang="en-GB" dirty="0"/>
          </a:p>
        </p:txBody>
      </p:sp>
    </p:spTree>
    <p:extLst>
      <p:ext uri="{BB962C8B-B14F-4D97-AF65-F5344CB8AC3E}">
        <p14:creationId xmlns:p14="http://schemas.microsoft.com/office/powerpoint/2010/main" val="1004927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0401" y="426263"/>
            <a:ext cx="5237018" cy="6196902"/>
          </a:xfrm>
        </p:spPr>
      </p:pic>
    </p:spTree>
    <p:extLst>
      <p:ext uri="{BB962C8B-B14F-4D97-AF65-F5344CB8AC3E}">
        <p14:creationId xmlns:p14="http://schemas.microsoft.com/office/powerpoint/2010/main" val="906391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Areas of difference (A summary)</a:t>
            </a:r>
            <a:endParaRPr lang="en-GB" dirty="0"/>
          </a:p>
        </p:txBody>
      </p:sp>
      <p:sp>
        <p:nvSpPr>
          <p:cNvPr id="3" name="Content Placeholder 2"/>
          <p:cNvSpPr>
            <a:spLocks noGrp="1"/>
          </p:cNvSpPr>
          <p:nvPr>
            <p:ph idx="1"/>
          </p:nvPr>
        </p:nvSpPr>
        <p:spPr>
          <a:xfrm>
            <a:off x="593647" y="1733110"/>
            <a:ext cx="10889512" cy="4699037"/>
          </a:xfrm>
        </p:spPr>
        <p:txBody>
          <a:bodyPr>
            <a:normAutofit/>
          </a:bodyPr>
          <a:lstStyle/>
          <a:p>
            <a:pPr lvl="0"/>
            <a:r>
              <a:rPr lang="en-US" dirty="0"/>
              <a:t>Gary believes that cleverer and more detailed innate machinery is needed for strong AI, whereas Yann has spent his entire career trying to achieve better results with as little machinery as possible</a:t>
            </a:r>
            <a:endParaRPr lang="en-GB" dirty="0"/>
          </a:p>
          <a:p>
            <a:pPr lvl="0"/>
            <a:r>
              <a:rPr lang="en-US" dirty="0"/>
              <a:t>Yann imagines good predictive models capable of inferring based on existing information available in an environment is the answer, whereas Gary believes that can be better achieved by </a:t>
            </a:r>
            <a:r>
              <a:rPr lang="en-GB" dirty="0"/>
              <a:t>intelligent machines that have mechanisms to match human cognitive capabilities.</a:t>
            </a:r>
          </a:p>
          <a:p>
            <a:r>
              <a:rPr lang="en-GB" dirty="0"/>
              <a:t>Their backgrounds may also play a part</a:t>
            </a:r>
          </a:p>
          <a:p>
            <a:pPr lvl="1"/>
            <a:r>
              <a:rPr lang="en-GB" dirty="0"/>
              <a:t>Gary:  studied language as an expression of human reasoning/</a:t>
            </a:r>
            <a:r>
              <a:rPr lang="en-GB" dirty="0" err="1"/>
              <a:t>intelligance</a:t>
            </a:r>
            <a:endParaRPr lang="en-GB" dirty="0"/>
          </a:p>
          <a:p>
            <a:pPr lvl="1"/>
            <a:r>
              <a:rPr lang="en-GB" dirty="0"/>
              <a:t>Yann: developed the supporting hidden layer needed to prove Backpropagation</a:t>
            </a:r>
          </a:p>
        </p:txBody>
      </p:sp>
    </p:spTree>
    <p:extLst>
      <p:ext uri="{BB962C8B-B14F-4D97-AF65-F5344CB8AC3E}">
        <p14:creationId xmlns:p14="http://schemas.microsoft.com/office/powerpoint/2010/main" val="21019593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GB" dirty="0"/>
          </a:p>
        </p:txBody>
      </p:sp>
      <p:sp>
        <p:nvSpPr>
          <p:cNvPr id="3" name="Content Placeholder 2"/>
          <p:cNvSpPr>
            <a:spLocks noGrp="1"/>
          </p:cNvSpPr>
          <p:nvPr>
            <p:ph idx="1"/>
          </p:nvPr>
        </p:nvSpPr>
        <p:spPr/>
        <p:txBody>
          <a:bodyPr>
            <a:normAutofit/>
          </a:bodyPr>
          <a:lstStyle/>
          <a:p>
            <a:r>
              <a:rPr lang="en-US" dirty="0"/>
              <a:t>There isn’t a single correct approach, and neither of these people in the field of psychology and AI can provide empirical evidence of exactly why their approach is better (quantitatively)</a:t>
            </a:r>
          </a:p>
          <a:p>
            <a:r>
              <a:rPr lang="en-US" dirty="0"/>
              <a:t>The most AI efficiency can be expected from using both aspects, advanced innate machinery paired with comprehensive learning</a:t>
            </a:r>
          </a:p>
          <a:p>
            <a:pPr marL="0" indent="0">
              <a:buNone/>
            </a:pPr>
            <a:endParaRPr lang="en-US" sz="1050" dirty="0"/>
          </a:p>
          <a:p>
            <a:pPr marL="0" indent="0" algn="ctr">
              <a:buNone/>
            </a:pPr>
            <a:r>
              <a:rPr lang="en-US" dirty="0">
                <a:solidFill>
                  <a:schemeClr val="accent6"/>
                </a:solidFill>
              </a:rPr>
              <a:t>“The formulation of the problem is often more essential than its solution, which may be merely a matter of mathematical or experimental skill.”</a:t>
            </a:r>
          </a:p>
          <a:p>
            <a:pPr marL="0" indent="0" algn="ctr">
              <a:buNone/>
            </a:pPr>
            <a:r>
              <a:rPr lang="en-US" dirty="0">
                <a:solidFill>
                  <a:schemeClr val="accent6"/>
                </a:solidFill>
              </a:rPr>
              <a:t>				- Albert Einstein</a:t>
            </a:r>
            <a:endParaRPr lang="en-GB" dirty="0">
              <a:solidFill>
                <a:schemeClr val="accent6"/>
              </a:solidFill>
            </a:endParaRPr>
          </a:p>
        </p:txBody>
      </p:sp>
    </p:spTree>
    <p:extLst>
      <p:ext uri="{BB962C8B-B14F-4D97-AF65-F5344CB8AC3E}">
        <p14:creationId xmlns:p14="http://schemas.microsoft.com/office/powerpoint/2010/main" val="3922027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Presentation Overview</a:t>
            </a:r>
            <a:endParaRPr lang="en-GB" dirty="0"/>
          </a:p>
        </p:txBody>
      </p:sp>
      <p:sp>
        <p:nvSpPr>
          <p:cNvPr id="3" name="Content Placeholder 2"/>
          <p:cNvSpPr>
            <a:spLocks noGrp="1"/>
          </p:cNvSpPr>
          <p:nvPr>
            <p:ph idx="1"/>
          </p:nvPr>
        </p:nvSpPr>
        <p:spPr/>
        <p:txBody>
          <a:bodyPr/>
          <a:lstStyle/>
          <a:p>
            <a:pPr marL="514350" indent="-514350">
              <a:lnSpc>
                <a:spcPct val="200000"/>
              </a:lnSpc>
              <a:buFont typeface="+mj-lt"/>
              <a:buAutoNum type="arabicPeriod"/>
            </a:pPr>
            <a:r>
              <a:rPr lang="en-US" dirty="0"/>
              <a:t>Brief Bio of Yann </a:t>
            </a:r>
            <a:r>
              <a:rPr lang="en-US" dirty="0" err="1"/>
              <a:t>LeCun</a:t>
            </a:r>
            <a:endParaRPr lang="en-US" dirty="0"/>
          </a:p>
          <a:p>
            <a:pPr marL="514350" indent="-514350">
              <a:lnSpc>
                <a:spcPct val="200000"/>
              </a:lnSpc>
              <a:buFont typeface="+mj-lt"/>
              <a:buAutoNum type="arabicPeriod"/>
            </a:pPr>
            <a:r>
              <a:rPr lang="en-US" dirty="0"/>
              <a:t>Brief Bio of Gary Marcus</a:t>
            </a:r>
          </a:p>
          <a:p>
            <a:pPr marL="514350" indent="-514350">
              <a:lnSpc>
                <a:spcPct val="200000"/>
              </a:lnSpc>
              <a:buFont typeface="+mj-lt"/>
              <a:buAutoNum type="arabicPeriod"/>
            </a:pPr>
            <a:r>
              <a:rPr lang="en-US" dirty="0"/>
              <a:t>Aspects of the debate that both agree on</a:t>
            </a:r>
          </a:p>
          <a:p>
            <a:pPr marL="514350" indent="-514350">
              <a:lnSpc>
                <a:spcPct val="200000"/>
              </a:lnSpc>
              <a:buFont typeface="+mj-lt"/>
              <a:buAutoNum type="arabicPeriod"/>
            </a:pPr>
            <a:r>
              <a:rPr lang="en-US" dirty="0"/>
              <a:t>Points of disagreement in the debate</a:t>
            </a:r>
            <a:endParaRPr lang="en-GB" dirty="0"/>
          </a:p>
        </p:txBody>
      </p:sp>
    </p:spTree>
    <p:extLst>
      <p:ext uri="{BB962C8B-B14F-4D97-AF65-F5344CB8AC3E}">
        <p14:creationId xmlns:p14="http://schemas.microsoft.com/office/powerpoint/2010/main" val="1046421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20D8D-EE11-49A0-A8B4-3A19E1BB0A76}"/>
              </a:ext>
            </a:extLst>
          </p:cNvPr>
          <p:cNvSpPr>
            <a:spLocks noGrp="1"/>
          </p:cNvSpPr>
          <p:nvPr>
            <p:ph type="title"/>
          </p:nvPr>
        </p:nvSpPr>
        <p:spPr/>
        <p:txBody>
          <a:bodyPr/>
          <a:lstStyle/>
          <a:p>
            <a:r>
              <a:rPr lang="en-US" dirty="0"/>
              <a:t>Parallel debates in nearby fields</a:t>
            </a:r>
          </a:p>
        </p:txBody>
      </p:sp>
      <p:sp>
        <p:nvSpPr>
          <p:cNvPr id="3" name="Content Placeholder 2">
            <a:extLst>
              <a:ext uri="{FF2B5EF4-FFF2-40B4-BE49-F238E27FC236}">
                <a16:creationId xmlns:a16="http://schemas.microsoft.com/office/drawing/2014/main" id="{EBB00F82-8EAA-4258-A3E8-A20E9134F984}"/>
              </a:ext>
            </a:extLst>
          </p:cNvPr>
          <p:cNvSpPr>
            <a:spLocks noGrp="1"/>
          </p:cNvSpPr>
          <p:nvPr>
            <p:ph idx="1"/>
          </p:nvPr>
        </p:nvSpPr>
        <p:spPr/>
        <p:txBody>
          <a:bodyPr/>
          <a:lstStyle/>
          <a:p>
            <a:r>
              <a:rPr lang="en-US" dirty="0"/>
              <a:t>Psychology : nature vs nurture</a:t>
            </a:r>
          </a:p>
          <a:p>
            <a:endParaRPr lang="en-US" dirty="0"/>
          </a:p>
          <a:p>
            <a:r>
              <a:rPr lang="en-US" dirty="0"/>
              <a:t>Philosophy : Innatism vs </a:t>
            </a:r>
            <a:r>
              <a:rPr lang="en-US" dirty="0" err="1"/>
              <a:t>Constructism</a:t>
            </a:r>
            <a:r>
              <a:rPr lang="en-US" dirty="0"/>
              <a:t> with </a:t>
            </a:r>
            <a:r>
              <a:rPr lang="en-US" dirty="0" err="1"/>
              <a:t>Chompsky</a:t>
            </a:r>
            <a:r>
              <a:rPr lang="en-US" dirty="0"/>
              <a:t> vs Piaget</a:t>
            </a:r>
          </a:p>
          <a:p>
            <a:endParaRPr lang="en-US" dirty="0"/>
          </a:p>
          <a:p>
            <a:r>
              <a:rPr lang="en-US" dirty="0"/>
              <a:t>Now in AI….. Gary vs Yann</a:t>
            </a:r>
          </a:p>
        </p:txBody>
      </p:sp>
    </p:spTree>
    <p:extLst>
      <p:ext uri="{BB962C8B-B14F-4D97-AF65-F5344CB8AC3E}">
        <p14:creationId xmlns:p14="http://schemas.microsoft.com/office/powerpoint/2010/main" val="2955278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Yann </a:t>
            </a:r>
            <a:r>
              <a:rPr lang="en-US" dirty="0" err="1"/>
              <a:t>LeCun</a:t>
            </a:r>
            <a:endParaRPr lang="en-GB" dirty="0"/>
          </a:p>
        </p:txBody>
      </p:sp>
      <p:sp>
        <p:nvSpPr>
          <p:cNvPr id="3" name="Content Placeholder 2"/>
          <p:cNvSpPr>
            <a:spLocks noGrp="1"/>
          </p:cNvSpPr>
          <p:nvPr>
            <p:ph idx="1"/>
          </p:nvPr>
        </p:nvSpPr>
        <p:spPr/>
        <p:txBody>
          <a:bodyPr>
            <a:normAutofit lnSpcReduction="10000"/>
          </a:bodyPr>
          <a:lstStyle/>
          <a:p>
            <a:r>
              <a:rPr lang="en-US" dirty="0"/>
              <a:t>Became interested in AI via the </a:t>
            </a:r>
            <a:r>
              <a:rPr lang="en-GB" dirty="0"/>
              <a:t>nature vs nurture theories of Jean Piaget and Noam Chomsky</a:t>
            </a:r>
          </a:p>
          <a:p>
            <a:r>
              <a:rPr lang="en-GB" dirty="0"/>
              <a:t>Was one of the first people to propose a form of backpropagation, alongside Geoffrey Hinton</a:t>
            </a:r>
          </a:p>
          <a:p>
            <a:r>
              <a:rPr lang="en-US" dirty="0"/>
              <a:t>Developed </a:t>
            </a:r>
            <a:r>
              <a:rPr lang="en-US" dirty="0" err="1"/>
              <a:t>LeNet</a:t>
            </a:r>
            <a:r>
              <a:rPr lang="en-US" dirty="0"/>
              <a:t> 1 while working with Hinton at </a:t>
            </a:r>
            <a:r>
              <a:rPr lang="en-US" dirty="0" err="1"/>
              <a:t>ATnT</a:t>
            </a:r>
            <a:r>
              <a:rPr lang="en-US" dirty="0"/>
              <a:t> Bell Labs</a:t>
            </a:r>
          </a:p>
          <a:p>
            <a:r>
              <a:rPr lang="en-US" dirty="0" err="1"/>
              <a:t>LeNet</a:t>
            </a:r>
            <a:r>
              <a:rPr lang="en-US" dirty="0"/>
              <a:t> 1 was a precursor to what would eventually become Convolutional Neural Nets (</a:t>
            </a:r>
            <a:r>
              <a:rPr lang="en-US" dirty="0" err="1"/>
              <a:t>ConvoNets</a:t>
            </a:r>
            <a:r>
              <a:rPr lang="en-US" dirty="0"/>
              <a:t>)</a:t>
            </a:r>
          </a:p>
          <a:p>
            <a:r>
              <a:rPr lang="en-US" dirty="0"/>
              <a:t>His team also developed </a:t>
            </a:r>
            <a:r>
              <a:rPr lang="en-US" dirty="0" err="1"/>
              <a:t>DjVu</a:t>
            </a:r>
            <a:r>
              <a:rPr lang="en-US" dirty="0"/>
              <a:t> after </a:t>
            </a:r>
            <a:r>
              <a:rPr lang="en-US" dirty="0" err="1"/>
              <a:t>ATnT</a:t>
            </a:r>
            <a:r>
              <a:rPr lang="en-US" dirty="0"/>
              <a:t> broke up.</a:t>
            </a:r>
          </a:p>
          <a:p>
            <a:r>
              <a:rPr lang="en-US" dirty="0"/>
              <a:t>Currently the director of Facebook AI Research and director of NYU Center for Data Science</a:t>
            </a:r>
            <a:endParaRPr lang="en-GB" dirty="0"/>
          </a:p>
        </p:txBody>
      </p:sp>
    </p:spTree>
    <p:extLst>
      <p:ext uri="{BB962C8B-B14F-4D97-AF65-F5344CB8AC3E}">
        <p14:creationId xmlns:p14="http://schemas.microsoft.com/office/powerpoint/2010/main" val="2063119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Gary Marcus</a:t>
            </a:r>
            <a:endParaRPr lang="en-GB" dirty="0"/>
          </a:p>
        </p:txBody>
      </p:sp>
      <p:sp>
        <p:nvSpPr>
          <p:cNvPr id="3" name="Content Placeholder 2"/>
          <p:cNvSpPr>
            <a:spLocks noGrp="1"/>
          </p:cNvSpPr>
          <p:nvPr>
            <p:ph idx="1"/>
          </p:nvPr>
        </p:nvSpPr>
        <p:spPr/>
        <p:txBody>
          <a:bodyPr>
            <a:normAutofit fontScale="92500" lnSpcReduction="10000"/>
          </a:bodyPr>
          <a:lstStyle/>
          <a:p>
            <a:r>
              <a:rPr lang="en-US" dirty="0"/>
              <a:t>Comes from a cognitive science background and began studying human reasoning in college</a:t>
            </a:r>
          </a:p>
          <a:p>
            <a:r>
              <a:rPr lang="en-US" dirty="0"/>
              <a:t>Much of Marcus’s research work is centered around theories of language and the mind, as well as, the meeting point of biology and psychology</a:t>
            </a:r>
          </a:p>
          <a:p>
            <a:r>
              <a:rPr lang="en-US" dirty="0"/>
              <a:t>One of the contemporaries of Innatism, unlike Locke, he believes that that the mind is not a blank state</a:t>
            </a:r>
          </a:p>
          <a:p>
            <a:r>
              <a:rPr lang="en-US" dirty="0"/>
              <a:t>Co-founded the company Geometric Intelligence. It was one of the first ‘algorithmic support as a service’ companies to utilize machine learning and use Gary’s nativist perspective</a:t>
            </a:r>
          </a:p>
          <a:p>
            <a:r>
              <a:rPr lang="en-US" dirty="0"/>
              <a:t>He published a paper in 2017 critiquing Deep Learning, giving rise to this particular question</a:t>
            </a:r>
            <a:endParaRPr lang="en-GB" dirty="0"/>
          </a:p>
        </p:txBody>
      </p:sp>
    </p:spTree>
    <p:extLst>
      <p:ext uri="{BB962C8B-B14F-4D97-AF65-F5344CB8AC3E}">
        <p14:creationId xmlns:p14="http://schemas.microsoft.com/office/powerpoint/2010/main" val="1149380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both </a:t>
            </a:r>
            <a:r>
              <a:rPr lang="en-US" dirty="0" err="1"/>
              <a:t>LeCun</a:t>
            </a:r>
            <a:r>
              <a:rPr lang="en-US" dirty="0"/>
              <a:t> and Marcus agree on</a:t>
            </a:r>
            <a:endParaRPr lang="en-GB" dirty="0"/>
          </a:p>
        </p:txBody>
      </p:sp>
      <p:sp>
        <p:nvSpPr>
          <p:cNvPr id="3" name="Content Placeholder 2"/>
          <p:cNvSpPr>
            <a:spLocks noGrp="1"/>
          </p:cNvSpPr>
          <p:nvPr>
            <p:ph idx="1"/>
          </p:nvPr>
        </p:nvSpPr>
        <p:spPr>
          <a:xfrm>
            <a:off x="838200" y="1690715"/>
            <a:ext cx="10515600" cy="4351338"/>
          </a:xfrm>
        </p:spPr>
        <p:txBody>
          <a:bodyPr>
            <a:normAutofit lnSpcReduction="10000"/>
          </a:bodyPr>
          <a:lstStyle/>
          <a:p>
            <a:pPr>
              <a:lnSpc>
                <a:spcPct val="150000"/>
              </a:lnSpc>
            </a:pPr>
            <a:r>
              <a:rPr lang="en-GB" dirty="0"/>
              <a:t>AI is in its infancy </a:t>
            </a:r>
          </a:p>
          <a:p>
            <a:pPr>
              <a:lnSpc>
                <a:spcPct val="150000"/>
              </a:lnSpc>
            </a:pPr>
            <a:r>
              <a:rPr lang="en-US" dirty="0"/>
              <a:t>ML is fundamentally necessary in reaching strong AI</a:t>
            </a:r>
          </a:p>
          <a:p>
            <a:pPr>
              <a:lnSpc>
                <a:spcPct val="150000"/>
              </a:lnSpc>
            </a:pPr>
            <a:r>
              <a:rPr lang="en-US" dirty="0"/>
              <a:t>Deep Learning is not sufficient on its own for cognition </a:t>
            </a:r>
          </a:p>
          <a:p>
            <a:pPr>
              <a:lnSpc>
                <a:spcPct val="150000"/>
              </a:lnSpc>
            </a:pPr>
            <a:r>
              <a:rPr lang="en-US" dirty="0"/>
              <a:t>Model-free RL is not the answer </a:t>
            </a:r>
          </a:p>
          <a:p>
            <a:pPr>
              <a:lnSpc>
                <a:spcPct val="150000"/>
              </a:lnSpc>
            </a:pPr>
            <a:r>
              <a:rPr lang="en-US" dirty="0"/>
              <a:t>AI systems still need better internal forward models</a:t>
            </a:r>
          </a:p>
          <a:p>
            <a:pPr>
              <a:lnSpc>
                <a:spcPct val="150000"/>
              </a:lnSpc>
            </a:pPr>
            <a:r>
              <a:rPr lang="en-US" dirty="0"/>
              <a:t>Common sense reasoning remains fundamentally unsolved </a:t>
            </a:r>
            <a:endParaRPr lang="en-GB" dirty="0"/>
          </a:p>
        </p:txBody>
      </p:sp>
    </p:spTree>
    <p:extLst>
      <p:ext uri="{BB962C8B-B14F-4D97-AF65-F5344CB8AC3E}">
        <p14:creationId xmlns:p14="http://schemas.microsoft.com/office/powerpoint/2010/main" val="748510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CC37B-F0A2-4910-ADC0-E5BDEF851E94}"/>
              </a:ext>
            </a:extLst>
          </p:cNvPr>
          <p:cNvSpPr>
            <a:spLocks noGrp="1"/>
          </p:cNvSpPr>
          <p:nvPr>
            <p:ph type="title"/>
          </p:nvPr>
        </p:nvSpPr>
        <p:spPr/>
        <p:txBody>
          <a:bodyPr/>
          <a:lstStyle/>
          <a:p>
            <a:r>
              <a:rPr lang="en-US" dirty="0"/>
              <a:t>Differing point #1 :Starting point</a:t>
            </a:r>
          </a:p>
        </p:txBody>
      </p:sp>
      <p:sp>
        <p:nvSpPr>
          <p:cNvPr id="3" name="Content Placeholder 2">
            <a:extLst>
              <a:ext uri="{FF2B5EF4-FFF2-40B4-BE49-F238E27FC236}">
                <a16:creationId xmlns:a16="http://schemas.microsoft.com/office/drawing/2014/main" id="{C1206D3B-3D8F-4E41-AE67-4690912588F2}"/>
              </a:ext>
            </a:extLst>
          </p:cNvPr>
          <p:cNvSpPr>
            <a:spLocks noGrp="1"/>
          </p:cNvSpPr>
          <p:nvPr>
            <p:ph idx="1"/>
          </p:nvPr>
        </p:nvSpPr>
        <p:spPr/>
        <p:txBody>
          <a:bodyPr/>
          <a:lstStyle/>
          <a:p>
            <a:r>
              <a:rPr lang="en-US" dirty="0"/>
              <a:t>What types of innate machinery should be present at the very beginning of the learning process?</a:t>
            </a:r>
          </a:p>
          <a:p>
            <a:pPr lvl="1"/>
            <a:r>
              <a:rPr lang="en-US" dirty="0"/>
              <a:t>Gary - more complex and detailed </a:t>
            </a:r>
          </a:p>
          <a:p>
            <a:pPr lvl="1"/>
            <a:r>
              <a:rPr lang="en-US" dirty="0"/>
              <a:t>Yann – simplistic but versatile </a:t>
            </a:r>
          </a:p>
          <a:p>
            <a:pPr marL="457200" lvl="1" indent="0">
              <a:buNone/>
            </a:pPr>
            <a:endParaRPr lang="en-US" dirty="0"/>
          </a:p>
          <a:p>
            <a:r>
              <a:rPr lang="en-US" dirty="0"/>
              <a:t>Where to draw the line of inbuilt knowledge and acquired knowledge?</a:t>
            </a:r>
          </a:p>
          <a:p>
            <a:r>
              <a:rPr lang="en-US" dirty="0"/>
              <a:t>Resources that would be spent on learning vs resources spent on including the most ‘intelligent’ machinery</a:t>
            </a:r>
          </a:p>
        </p:txBody>
      </p:sp>
    </p:spTree>
    <p:extLst>
      <p:ext uri="{BB962C8B-B14F-4D97-AF65-F5344CB8AC3E}">
        <p14:creationId xmlns:p14="http://schemas.microsoft.com/office/powerpoint/2010/main" val="50920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565FB-A3F0-4A31-A3D5-764FD6511F05}"/>
              </a:ext>
            </a:extLst>
          </p:cNvPr>
          <p:cNvSpPr>
            <a:spLocks noGrp="1"/>
          </p:cNvSpPr>
          <p:nvPr>
            <p:ph type="title"/>
          </p:nvPr>
        </p:nvSpPr>
        <p:spPr/>
        <p:txBody>
          <a:bodyPr/>
          <a:lstStyle/>
          <a:p>
            <a:r>
              <a:rPr lang="en-US" dirty="0"/>
              <a:t>Starting points…..Yann</a:t>
            </a:r>
          </a:p>
        </p:txBody>
      </p:sp>
      <p:sp>
        <p:nvSpPr>
          <p:cNvPr id="3" name="Content Placeholder 2">
            <a:extLst>
              <a:ext uri="{FF2B5EF4-FFF2-40B4-BE49-F238E27FC236}">
                <a16:creationId xmlns:a16="http://schemas.microsoft.com/office/drawing/2014/main" id="{097AF62A-2CE1-43D7-9EE3-F6B4FCFADF9F}"/>
              </a:ext>
            </a:extLst>
          </p:cNvPr>
          <p:cNvSpPr>
            <a:spLocks noGrp="1"/>
          </p:cNvSpPr>
          <p:nvPr>
            <p:ph idx="1"/>
          </p:nvPr>
        </p:nvSpPr>
        <p:spPr/>
        <p:txBody>
          <a:bodyPr/>
          <a:lstStyle/>
          <a:p>
            <a:r>
              <a:rPr lang="en-US" dirty="0"/>
              <a:t>Believes in minimizing the amount of structure a system depends on</a:t>
            </a:r>
          </a:p>
          <a:p>
            <a:r>
              <a:rPr lang="en-US" dirty="0"/>
              <a:t>That said, he believes at least some structure is a ‘necessary evil’</a:t>
            </a:r>
          </a:p>
          <a:p>
            <a:r>
              <a:rPr lang="en-GB" dirty="0"/>
              <a:t>Structures require us to make certain assumptions, which are invariably wrong for at least some portion of the data</a:t>
            </a:r>
            <a:endParaRPr lang="en-US" dirty="0"/>
          </a:p>
          <a:p>
            <a:r>
              <a:rPr lang="en-US" dirty="0"/>
              <a:t>Claims that most papers are specifically about structures and the different ways of connecting the layers</a:t>
            </a:r>
          </a:p>
          <a:p>
            <a:r>
              <a:rPr lang="en-US" i="1" dirty="0"/>
              <a:t>Key Claim - what we’re missing is a good predictive model of the world, an agent that would allow for better learning</a:t>
            </a:r>
            <a:endParaRPr lang="en-GB" i="1" dirty="0"/>
          </a:p>
          <a:p>
            <a:endParaRPr lang="en-US" dirty="0"/>
          </a:p>
        </p:txBody>
      </p:sp>
    </p:spTree>
    <p:extLst>
      <p:ext uri="{BB962C8B-B14F-4D97-AF65-F5344CB8AC3E}">
        <p14:creationId xmlns:p14="http://schemas.microsoft.com/office/powerpoint/2010/main" val="2757713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Learning Agent</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3366" y="2036619"/>
            <a:ext cx="8009616" cy="3229684"/>
          </a:xfrm>
        </p:spPr>
      </p:pic>
    </p:spTree>
    <p:extLst>
      <p:ext uri="{BB962C8B-B14F-4D97-AF65-F5344CB8AC3E}">
        <p14:creationId xmlns:p14="http://schemas.microsoft.com/office/powerpoint/2010/main" val="30671567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1022</Words>
  <Application>Microsoft Office PowerPoint</Application>
  <PresentationFormat>Widescreen</PresentationFormat>
  <Paragraphs>107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DOES AI NEED MORE INNATE MACHINERY?</vt:lpstr>
      <vt:lpstr>Presentation Overview</vt:lpstr>
      <vt:lpstr>Parallel debates in nearby fields</vt:lpstr>
      <vt:lpstr>Yann LeCun</vt:lpstr>
      <vt:lpstr>Gary Marcus</vt:lpstr>
      <vt:lpstr>What both LeCun and Marcus agree on</vt:lpstr>
      <vt:lpstr>Differing point #1 :Starting point</vt:lpstr>
      <vt:lpstr>Starting points…..Yann</vt:lpstr>
      <vt:lpstr>A Learning Agent</vt:lpstr>
      <vt:lpstr>Starting Points …. Gary</vt:lpstr>
      <vt:lpstr>Differing point #2: Integration of Cognitive human-like abilities</vt:lpstr>
      <vt:lpstr>Integration of Cognitive….Yann</vt:lpstr>
      <vt:lpstr>Integration of Cognitive….Gary</vt:lpstr>
      <vt:lpstr>Human cognitive capabilities that a learning agent would benefit from (Gary Marcus)</vt:lpstr>
      <vt:lpstr>PowerPoint Presentation</vt:lpstr>
      <vt:lpstr>Key Areas of difference (A summary)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indira Nouduri</dc:creator>
  <cp:lastModifiedBy>indira Nouduri</cp:lastModifiedBy>
  <cp:revision>14</cp:revision>
  <cp:lastPrinted>2019-03-12T16:47:05Z</cp:lastPrinted>
  <dcterms:created xsi:type="dcterms:W3CDTF">2019-03-12T16:10:40Z</dcterms:created>
  <dcterms:modified xsi:type="dcterms:W3CDTF">2019-03-16T15:50:07Z</dcterms:modified>
</cp:coreProperties>
</file>