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gTqyAFgXTpq72JpFJWjLV0+/utD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B5411-E8C5-42C2-BA0D-B5F06B561339}">
  <a:tblStyle styleId="{7F5B5411-E8C5-42C2-BA0D-B5F06B561339}" styleName="Table_0">
    <a:wholeTbl>
      <a:tcTxStyle b="off" i="off">
        <a:font>
          <a:latin typeface="Avenir Next LT Pro"/>
          <a:ea typeface="Avenir Next LT Pro"/>
          <a:cs typeface="Avenir Next L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0F5"/>
          </a:solidFill>
        </a:fill>
      </a:tcStyle>
    </a:wholeTbl>
    <a:band1H>
      <a:tcTxStyle/>
      <a:tcStyle>
        <a:tcBdr/>
        <a:fill>
          <a:solidFill>
            <a:srgbClr val="D7E0EA"/>
          </a:solidFill>
        </a:fill>
      </a:tcStyle>
    </a:band1H>
    <a:band2H>
      <a:tcTxStyle/>
      <a:tcStyle>
        <a:tcBdr/>
      </a:tcStyle>
    </a:band2H>
    <a:band1V>
      <a:tcTxStyle/>
      <a:tcStyle>
        <a:tcBdr/>
        <a:fill>
          <a:solidFill>
            <a:srgbClr val="D7E0EA"/>
          </a:solidFill>
        </a:fill>
      </a:tcStyle>
    </a:band1V>
    <a:band2V>
      <a:tcTxStyle/>
      <a:tcStyle>
        <a:tcBdr/>
      </a:tcStyle>
    </a:band2V>
    <a:lastCol>
      <a:tcTxStyle b="on" i="off">
        <a:font>
          <a:latin typeface="Avenir Next LT Pro"/>
          <a:ea typeface="Avenir Next LT Pro"/>
          <a:cs typeface="Avenir Next LT Pro"/>
        </a:font>
        <a:schemeClr val="lt1"/>
      </a:tcTxStyle>
      <a:tcStyle>
        <a:tcBdr/>
        <a:fill>
          <a:solidFill>
            <a:schemeClr val="accent1"/>
          </a:solidFill>
        </a:fill>
      </a:tcStyle>
    </a:lastCol>
    <a:firstCol>
      <a:tcTxStyle b="on" i="off">
        <a:font>
          <a:latin typeface="Avenir Next LT Pro"/>
          <a:ea typeface="Avenir Next LT Pro"/>
          <a:cs typeface="Avenir Next LT Pro"/>
        </a:font>
        <a:schemeClr val="lt1"/>
      </a:tcTxStyle>
      <a:tcStyle>
        <a:tcBdr/>
        <a:fill>
          <a:solidFill>
            <a:schemeClr val="accent1"/>
          </a:solidFill>
        </a:fill>
      </a:tcStyle>
    </a:firstCol>
    <a:lastRow>
      <a:tcTxStyle b="on" i="off">
        <a:font>
          <a:latin typeface="Avenir Next LT Pro"/>
          <a:ea typeface="Avenir Next LT Pro"/>
          <a:cs typeface="Avenir Next L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venir Next LT Pro"/>
          <a:ea typeface="Avenir Next LT Pro"/>
          <a:cs typeface="Avenir Next L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168b20b8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Choosing metrics</a:t>
            </a:r>
            <a:endParaRPr/>
          </a:p>
        </p:txBody>
      </p:sp>
      <p:sp>
        <p:nvSpPr>
          <p:cNvPr id="81" name="Google Shape;81;g2a168b20b82_0_3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Choosing metrics</a:t>
            </a: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Used different parameters, but overfitting/underfitting as a team decided  to go with automatic R</a:t>
            </a:r>
            <a:endParaRPr/>
          </a:p>
          <a:p>
            <a:pPr marL="0" lvl="0" indent="0" algn="l" rtl="0">
              <a:spcBef>
                <a:spcPts val="0"/>
              </a:spcBef>
              <a:spcAft>
                <a:spcPts val="0"/>
              </a:spcAft>
              <a:buNone/>
            </a:pPr>
            <a:r>
              <a:rPr lang="en-US"/>
              <a:t>s - many features </a:t>
            </a:r>
            <a:endParaRPr/>
          </a:p>
          <a:p>
            <a:pPr marL="0" lvl="0" indent="0" algn="l" rtl="0">
              <a:spcBef>
                <a:spcPts val="0"/>
              </a:spcBef>
              <a:spcAft>
                <a:spcPts val="0"/>
              </a:spcAft>
              <a:buNone/>
            </a:pPr>
            <a:r>
              <a:rPr lang="en-US"/>
              <a:t>t - choose optimal</a:t>
            </a:r>
            <a:endParaRPr/>
          </a:p>
          <a:p>
            <a:pPr marL="0" lvl="0" indent="0" algn="l" rtl="0">
              <a:spcBef>
                <a:spcPts val="0"/>
              </a:spcBef>
              <a:spcAft>
                <a:spcPts val="0"/>
              </a:spcAft>
              <a:buNone/>
            </a:pPr>
            <a:r>
              <a:rPr lang="en-US"/>
              <a:t>a - </a:t>
            </a:r>
            <a:r>
              <a:rPr lang="en-US">
                <a:solidFill>
                  <a:schemeClr val="dk1"/>
                </a:solidFill>
              </a:rPr>
              <a:t>Used different parameters, but overfitting/underfitting as a team decided  to go with automatic R optimization</a:t>
            </a:r>
            <a:endParaRPr/>
          </a:p>
          <a:p>
            <a:pPr marL="0" lvl="0" indent="0" algn="l" rtl="0">
              <a:spcBef>
                <a:spcPts val="0"/>
              </a:spcBef>
              <a:spcAft>
                <a:spcPts val="0"/>
              </a:spcAft>
              <a:buNone/>
            </a:pPr>
            <a:r>
              <a:rPr lang="en-US"/>
              <a:t>r - accurate forecast</a:t>
            </a:r>
            <a:endParaRPr/>
          </a:p>
        </p:txBody>
      </p:sp>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 Optimal model, we need to do lot of analysis to come up with the good fit model. based on gathered information, we come up with different bottle neck issues with different models.</a:t>
            </a:r>
            <a:endParaRPr/>
          </a:p>
          <a:p>
            <a:pPr marL="0" lvl="0" indent="0" algn="l" rtl="0">
              <a:spcBef>
                <a:spcPts val="0"/>
              </a:spcBef>
              <a:spcAft>
                <a:spcPts val="0"/>
              </a:spcAft>
              <a:buNone/>
            </a:pPr>
            <a:r>
              <a:rPr lang="en-US"/>
              <a:t>result- brainstormed the KPI’s to eliminate the improper models and come up with the best model.</a:t>
            </a:r>
            <a:endParaRPr/>
          </a:p>
          <a:p>
            <a:pPr marL="0" lvl="0" indent="0" algn="l" rtl="0">
              <a:spcBef>
                <a:spcPts val="0"/>
              </a:spcBef>
              <a:spcAft>
                <a:spcPts val="0"/>
              </a:spcAft>
              <a:buNone/>
            </a:pPr>
            <a:r>
              <a:rPr lang="en-US"/>
              <a:t>limitations - overfitting/underfitting,  </a:t>
            </a: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a168b20b82_0_343"/>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2a168b20b82_0_343"/>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2a168b20b82_0_3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a168b20b82_0_378"/>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a168b20b82_0_378"/>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2a168b20b82_0_37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a168b20b82_0_38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2a168b20b82_0_384"/>
          <p:cNvSpPr txBox="1">
            <a:spLocks noGrp="1"/>
          </p:cNvSpPr>
          <p:nvPr>
            <p:ph type="title"/>
          </p:nvPr>
        </p:nvSpPr>
        <p:spPr>
          <a:xfrm>
            <a:off x="525717" y="787068"/>
            <a:ext cx="10077600" cy="1325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g2a168b20b82_0_384"/>
          <p:cNvSpPr txBox="1">
            <a:spLocks noGrp="1"/>
          </p:cNvSpPr>
          <p:nvPr>
            <p:ph type="body" idx="1"/>
          </p:nvPr>
        </p:nvSpPr>
        <p:spPr>
          <a:xfrm>
            <a:off x="525717" y="2521885"/>
            <a:ext cx="10077600" cy="3549000"/>
          </a:xfrm>
          <a:prstGeom prst="rect">
            <a:avLst/>
          </a:prstGeom>
          <a:noFill/>
          <a:ln>
            <a:noFill/>
          </a:ln>
        </p:spPr>
        <p:txBody>
          <a:bodyPr spcFirstLastPara="1" wrap="square" lIns="91425" tIns="45700" rIns="91425" bIns="45700" anchor="t" anchorCtr="0">
            <a:normAutofit/>
          </a:bodyPr>
          <a:lstStyle>
            <a:lvl1pPr marL="457200" lvl="0" indent="-342900" algn="l" rtl="0">
              <a:lnSpc>
                <a:spcPct val="110000"/>
              </a:lnSpc>
              <a:spcBef>
                <a:spcPts val="1000"/>
              </a:spcBef>
              <a:spcAft>
                <a:spcPts val="0"/>
              </a:spcAft>
              <a:buClr>
                <a:schemeClr val="dk1"/>
              </a:buClr>
              <a:buSzPts val="1800"/>
              <a:buChar char="●"/>
              <a:defRPr/>
            </a:lvl1pPr>
            <a:lvl2pPr marL="914400" lvl="1" indent="-342900" algn="l" rtl="0">
              <a:lnSpc>
                <a:spcPct val="110000"/>
              </a:lnSpc>
              <a:spcBef>
                <a:spcPts val="1600"/>
              </a:spcBef>
              <a:spcAft>
                <a:spcPts val="0"/>
              </a:spcAft>
              <a:buClr>
                <a:schemeClr val="dk1"/>
              </a:buClr>
              <a:buSzPts val="1800"/>
              <a:buChar char="○"/>
              <a:defRPr/>
            </a:lvl2pPr>
            <a:lvl3pPr marL="1371600" lvl="2" indent="-342900" algn="l" rtl="0">
              <a:lnSpc>
                <a:spcPct val="110000"/>
              </a:lnSpc>
              <a:spcBef>
                <a:spcPts val="1600"/>
              </a:spcBef>
              <a:spcAft>
                <a:spcPts val="0"/>
              </a:spcAft>
              <a:buClr>
                <a:schemeClr val="dk1"/>
              </a:buClr>
              <a:buSzPts val="1800"/>
              <a:buChar char="■"/>
              <a:defRPr/>
            </a:lvl3pPr>
            <a:lvl4pPr marL="1828800" lvl="3" indent="-342900" algn="l" rtl="0">
              <a:lnSpc>
                <a:spcPct val="110000"/>
              </a:lnSpc>
              <a:spcBef>
                <a:spcPts val="1600"/>
              </a:spcBef>
              <a:spcAft>
                <a:spcPts val="0"/>
              </a:spcAft>
              <a:buClr>
                <a:schemeClr val="dk1"/>
              </a:buClr>
              <a:buSzPts val="1800"/>
              <a:buChar char="●"/>
              <a:defRPr/>
            </a:lvl4pPr>
            <a:lvl5pPr marL="2286000" lvl="4" indent="-342900" algn="l" rtl="0">
              <a:lnSpc>
                <a:spcPct val="11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g2a168b20b82_0_384"/>
          <p:cNvSpPr txBox="1">
            <a:spLocks noGrp="1"/>
          </p:cNvSpPr>
          <p:nvPr>
            <p:ph type="dt" idx="10"/>
          </p:nvPr>
        </p:nvSpPr>
        <p:spPr>
          <a:xfrm>
            <a:off x="530352" y="136525"/>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2a168b20b82_0_384"/>
          <p:cNvSpPr txBox="1">
            <a:spLocks noGrp="1"/>
          </p:cNvSpPr>
          <p:nvPr>
            <p:ph type="ftr" idx="11"/>
          </p:nvPr>
        </p:nvSpPr>
        <p:spPr>
          <a:xfrm>
            <a:off x="525718" y="6356350"/>
            <a:ext cx="3450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g2a168b20b82_0_384"/>
          <p:cNvSpPr txBox="1">
            <a:spLocks noGrp="1"/>
          </p:cNvSpPr>
          <p:nvPr>
            <p:ph type="sldNum" idx="12"/>
          </p:nvPr>
        </p:nvSpPr>
        <p:spPr>
          <a:xfrm>
            <a:off x="11655367" y="6356350"/>
            <a:ext cx="529800" cy="3651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grpSp>
        <p:nvGrpSpPr>
          <p:cNvPr id="56" name="Google Shape;56;g2a168b20b82_0_384"/>
          <p:cNvGrpSpPr/>
          <p:nvPr/>
        </p:nvGrpSpPr>
        <p:grpSpPr>
          <a:xfrm>
            <a:off x="530210" y="2310587"/>
            <a:ext cx="972234" cy="45719"/>
            <a:chOff x="4886325" y="3371754"/>
            <a:chExt cx="2418492" cy="113728"/>
          </a:xfrm>
        </p:grpSpPr>
        <p:sp>
          <p:nvSpPr>
            <p:cNvPr id="57" name="Google Shape;57;g2a168b20b82_0_384"/>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58" name="Google Shape;58;g2a168b20b82_0_384"/>
            <p:cNvGrpSpPr/>
            <p:nvPr/>
          </p:nvGrpSpPr>
          <p:grpSpPr>
            <a:xfrm>
              <a:off x="4886709" y="3371754"/>
              <a:ext cx="2418108" cy="113728"/>
              <a:chOff x="4886709" y="3371754"/>
              <a:chExt cx="2418108" cy="113728"/>
            </a:xfrm>
          </p:grpSpPr>
          <p:sp>
            <p:nvSpPr>
              <p:cNvPr id="59" name="Google Shape;59;g2a168b20b82_0_384"/>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0" name="Google Shape;60;g2a168b20b82_0_384"/>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1" name="Google Shape;61;g2a168b20b82_0_384"/>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62" name="Google Shape;62;g2a168b20b82_0_384"/>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a168b20b82_0_347"/>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g2a168b20b82_0_3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a168b20b82_0_35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2a168b20b82_0_35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2a168b20b82_0_3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a168b20b82_0_35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2a168b20b82_0_354"/>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2a168b20b82_0_354"/>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2a168b20b82_0_35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a168b20b82_0_35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2a168b20b82_0_35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a168b20b82_0_362"/>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2a168b20b82_0_362"/>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2a168b20b82_0_36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a168b20b82_0_366"/>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2a168b20b82_0_3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a168b20b82_0_36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a168b20b82_0_36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2a168b20b82_0_36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2a168b20b82_0_36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g2a168b20b82_0_36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a168b20b82_0_375"/>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2a168b20b82_0_37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g2a168b20b82_0_33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2a168b20b82_0_33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g2a168b20b82_0_3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6"/>
        <p:cNvGrpSpPr/>
        <p:nvPr/>
      </p:nvGrpSpPr>
      <p:grpSpPr>
        <a:xfrm>
          <a:off x="0" y="0"/>
          <a:ext cx="0" cy="0"/>
          <a:chOff x="0" y="0"/>
          <a:chExt cx="0" cy="0"/>
        </a:xfrm>
      </p:grpSpPr>
      <p:pic>
        <p:nvPicPr>
          <p:cNvPr id="67" name="Google Shape;67;p1"/>
          <p:cNvPicPr preferRelativeResize="0"/>
          <p:nvPr/>
        </p:nvPicPr>
        <p:blipFill>
          <a:blip r:embed="rId3">
            <a:alphaModFix/>
          </a:blip>
          <a:stretch>
            <a:fillRect/>
          </a:stretch>
        </p:blipFill>
        <p:spPr>
          <a:xfrm>
            <a:off x="0" y="0"/>
            <a:ext cx="12192002" cy="6858000"/>
          </a:xfrm>
          <a:prstGeom prst="rect">
            <a:avLst/>
          </a:prstGeom>
          <a:noFill/>
          <a:ln>
            <a:noFill/>
          </a:ln>
        </p:spPr>
      </p:pic>
      <p:sp>
        <p:nvSpPr>
          <p:cNvPr id="68" name="Google Shape;68;p1"/>
          <p:cNvSpPr txBox="1">
            <a:spLocks noGrp="1"/>
          </p:cNvSpPr>
          <p:nvPr>
            <p:ph type="ctrTitle"/>
          </p:nvPr>
        </p:nvSpPr>
        <p:spPr>
          <a:xfrm>
            <a:off x="6209740" y="2288447"/>
            <a:ext cx="5066700" cy="1454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1"/>
              </a:buClr>
              <a:buSzPct val="122727"/>
              <a:buFont typeface="Geo"/>
              <a:buNone/>
            </a:pPr>
            <a:r>
              <a:rPr lang="en-US" sz="2933"/>
              <a:t>What S&amp;P 500 returns forecast can tell us about the underlying market patterns?</a:t>
            </a:r>
            <a:br>
              <a:rPr lang="en-US" sz="3600">
                <a:solidFill>
                  <a:srgbClr val="FF0000"/>
                </a:solidFill>
              </a:rPr>
            </a:br>
            <a:endParaRPr/>
          </a:p>
        </p:txBody>
      </p:sp>
      <p:sp>
        <p:nvSpPr>
          <p:cNvPr id="69" name="Google Shape;69;p1"/>
          <p:cNvSpPr txBox="1">
            <a:spLocks noGrp="1"/>
          </p:cNvSpPr>
          <p:nvPr>
            <p:ph type="subTitle" idx="1"/>
          </p:nvPr>
        </p:nvSpPr>
        <p:spPr>
          <a:xfrm>
            <a:off x="6209757" y="3478153"/>
            <a:ext cx="5066700" cy="10401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1850"/>
              <a:buNone/>
            </a:pPr>
            <a:r>
              <a:rPr lang="en-US" sz="2622" dirty="0">
                <a:solidFill>
                  <a:schemeClr val="dk1"/>
                </a:solidFill>
              </a:rPr>
              <a:t>Comprehensive analysis of Forecasting models</a:t>
            </a:r>
            <a:endParaRPr sz="2622" dirty="0">
              <a:solidFill>
                <a:schemeClr val="dk1"/>
              </a:solidFill>
            </a:endParaRPr>
          </a:p>
        </p:txBody>
      </p:sp>
      <p:grpSp>
        <p:nvGrpSpPr>
          <p:cNvPr id="70" name="Google Shape;70;p1"/>
          <p:cNvGrpSpPr/>
          <p:nvPr/>
        </p:nvGrpSpPr>
        <p:grpSpPr>
          <a:xfrm>
            <a:off x="6209725" y="3267681"/>
            <a:ext cx="972234" cy="45719"/>
            <a:chOff x="4886325" y="3371754"/>
            <a:chExt cx="2418492" cy="113728"/>
          </a:xfrm>
        </p:grpSpPr>
        <p:sp>
          <p:nvSpPr>
            <p:cNvPr id="71" name="Google Shape;71;p1"/>
            <p:cNvSpPr/>
            <p:nvPr/>
          </p:nvSpPr>
          <p:spPr>
            <a:xfrm>
              <a:off x="4886325" y="3428428"/>
              <a:ext cx="2418302" cy="9525"/>
            </a:xfrm>
            <a:custGeom>
              <a:avLst/>
              <a:gdLst/>
              <a:ahLst/>
              <a:cxnLst/>
              <a:rect l="l" t="t" r="r" b="b"/>
              <a:pathLst>
                <a:path w="2418302" h="9525" extrusionOk="0">
                  <a:moveTo>
                    <a:pt x="0" y="0"/>
                  </a:moveTo>
                  <a:lnTo>
                    <a:pt x="2418302" y="0"/>
                  </a:ln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nvGrpSpPr>
            <p:cNvPr id="72" name="Google Shape;72;p1"/>
            <p:cNvGrpSpPr/>
            <p:nvPr/>
          </p:nvGrpSpPr>
          <p:grpSpPr>
            <a:xfrm>
              <a:off x="4886709" y="3371754"/>
              <a:ext cx="2418108" cy="113728"/>
              <a:chOff x="4886709" y="3371754"/>
              <a:chExt cx="2418108" cy="113728"/>
            </a:xfrm>
          </p:grpSpPr>
          <p:sp>
            <p:nvSpPr>
              <p:cNvPr id="73" name="Google Shape;73;p1"/>
              <p:cNvSpPr/>
              <p:nvPr/>
            </p:nvSpPr>
            <p:spPr>
              <a:xfrm>
                <a:off x="4895088" y="3474384"/>
                <a:ext cx="32575" cy="2906"/>
              </a:xfrm>
              <a:custGeom>
                <a:avLst/>
                <a:gdLst/>
                <a:ahLst/>
                <a:cxnLst/>
                <a:rect l="l" t="t" r="r" b="b"/>
                <a:pathLst>
                  <a:path w="32575" h="2906" extrusionOk="0">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74" name="Google Shape;74;p1"/>
              <p:cNvSpPr/>
              <p:nvPr/>
            </p:nvSpPr>
            <p:spPr>
              <a:xfrm>
                <a:off x="4927758" y="3477344"/>
                <a:ext cx="380" cy="42"/>
              </a:xfrm>
              <a:custGeom>
                <a:avLst/>
                <a:gdLst/>
                <a:ahLst/>
                <a:cxnLst/>
                <a:rect l="l" t="t" r="r" b="b"/>
                <a:pathLst>
                  <a:path w="380" h="42" extrusionOk="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75" name="Google Shape;75;p1"/>
              <p:cNvSpPr/>
              <p:nvPr/>
            </p:nvSpPr>
            <p:spPr>
              <a:xfrm>
                <a:off x="7285577" y="3374517"/>
                <a:ext cx="10001" cy="190"/>
              </a:xfrm>
              <a:custGeom>
                <a:avLst/>
                <a:gdLst/>
                <a:ahLst/>
                <a:cxnLst/>
                <a:rect l="l" t="t" r="r" b="b"/>
                <a:pathLst>
                  <a:path w="10001" h="190" extrusionOk="0">
                    <a:moveTo>
                      <a:pt x="10001" y="0"/>
                    </a:moveTo>
                    <a:cubicBezTo>
                      <a:pt x="6953" y="0"/>
                      <a:pt x="3524" y="95"/>
                      <a:pt x="0" y="191"/>
                    </a:cubicBezTo>
                    <a:cubicBezTo>
                      <a:pt x="3334" y="191"/>
                      <a:pt x="6763" y="191"/>
                      <a:pt x="100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sp>
            <p:nvSpPr>
              <p:cNvPr id="76" name="Google Shape;76;p1"/>
              <p:cNvSpPr/>
              <p:nvPr/>
            </p:nvSpPr>
            <p:spPr>
              <a:xfrm>
                <a:off x="4886709" y="3371754"/>
                <a:ext cx="2418108" cy="113728"/>
              </a:xfrm>
              <a:custGeom>
                <a:avLst/>
                <a:gdLst/>
                <a:ahLst/>
                <a:cxnLst/>
                <a:rect l="l" t="t" r="r" b="b"/>
                <a:pathLst>
                  <a:path w="2418108" h="113728" extrusionOk="0">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venir"/>
                  <a:ea typeface="Avenir"/>
                  <a:cs typeface="Avenir"/>
                  <a:sym typeface="Avenir"/>
                </a:endParaRPr>
              </a:p>
            </p:txBody>
          </p:sp>
        </p:grpSp>
      </p:grpSp>
      <p:pic>
        <p:nvPicPr>
          <p:cNvPr id="78" name="Google Shape;78;p1" descr="Slashing time to insight with unified data analytics | InfoWorld"/>
          <p:cNvPicPr preferRelativeResize="0"/>
          <p:nvPr/>
        </p:nvPicPr>
        <p:blipFill rotWithShape="1">
          <a:blip r:embed="rId4">
            <a:alphaModFix/>
          </a:blip>
          <a:srcRect l="43987"/>
          <a:stretch/>
        </p:blipFill>
        <p:spPr>
          <a:xfrm>
            <a:off x="0" y="0"/>
            <a:ext cx="5757251"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525718" y="775402"/>
            <a:ext cx="5512288" cy="173935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600"/>
              <a:buFont typeface="Geo"/>
              <a:buNone/>
            </a:pPr>
            <a:r>
              <a:rPr lang="en-US" dirty="0"/>
              <a:t>Thank you</a:t>
            </a:r>
            <a:endParaRPr dirty="0"/>
          </a:p>
        </p:txBody>
      </p:sp>
      <p:sp>
        <p:nvSpPr>
          <p:cNvPr id="137" name="Google Shape;137;p10"/>
          <p:cNvSpPr txBox="1"/>
          <p:nvPr/>
        </p:nvSpPr>
        <p:spPr>
          <a:xfrm>
            <a:off x="6444040" y="1971056"/>
            <a:ext cx="4159233" cy="628765"/>
          </a:xfrm>
          <a:prstGeom prst="rect">
            <a:avLst/>
          </a:prstGeom>
          <a:noFill/>
          <a:ln>
            <a:noFill/>
          </a:ln>
        </p:spPr>
        <p:txBody>
          <a:bodyPr spcFirstLastPara="1" wrap="square" lIns="91425" tIns="45700" rIns="91425" bIns="45700" anchor="t" anchorCtr="0">
            <a:normAutofit/>
          </a:bodyPr>
          <a:lstStyle/>
          <a:p>
            <a:pPr marL="285750" marR="0" lvl="0" indent="-285750" algn="l" rtl="0">
              <a:spcBef>
                <a:spcPts val="600"/>
              </a:spcBef>
              <a:spcAft>
                <a:spcPts val="0"/>
              </a:spcAft>
              <a:buClr>
                <a:schemeClr val="dk1"/>
              </a:buClr>
              <a:buSzPts val="1700"/>
              <a:buFont typeface="Arial"/>
              <a:buChar char="-"/>
            </a:pPr>
            <a:r>
              <a:rPr lang="en-US" sz="1700" dirty="0">
                <a:solidFill>
                  <a:schemeClr val="dk1"/>
                </a:solidFill>
                <a:latin typeface="Avenir"/>
                <a:ea typeface="Avenir"/>
                <a:cs typeface="Avenir"/>
                <a:sym typeface="Avenir"/>
              </a:rPr>
              <a:t>Indira Lakshmi Gundavarapu</a:t>
            </a:r>
            <a:endParaRPr dirty="0"/>
          </a:p>
        </p:txBody>
      </p:sp>
      <p:pic>
        <p:nvPicPr>
          <p:cNvPr id="138" name="Google Shape;138;p10" descr="A graph of stock market&#10;&#10;Description automatically generated with medium confidence"/>
          <p:cNvPicPr preferRelativeResize="0"/>
          <p:nvPr/>
        </p:nvPicPr>
        <p:blipFill rotWithShape="1">
          <a:blip r:embed="rId3">
            <a:alphaModFix/>
          </a:blip>
          <a:srcRect t="23708" b="18071"/>
          <a:stretch/>
        </p:blipFill>
        <p:spPr>
          <a:xfrm>
            <a:off x="20" y="3313649"/>
            <a:ext cx="12191980" cy="3544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a168b20b82_0_397"/>
          <p:cNvSpPr txBox="1">
            <a:spLocks noGrp="1"/>
          </p:cNvSpPr>
          <p:nvPr>
            <p:ph type="title"/>
          </p:nvPr>
        </p:nvSpPr>
        <p:spPr>
          <a:xfrm>
            <a:off x="525717" y="787068"/>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Introduction</a:t>
            </a:r>
            <a:endParaRPr/>
          </a:p>
        </p:txBody>
      </p:sp>
      <p:sp>
        <p:nvSpPr>
          <p:cNvPr id="84" name="Google Shape;84;g2a168b20b82_0_397"/>
          <p:cNvSpPr txBox="1"/>
          <p:nvPr/>
        </p:nvSpPr>
        <p:spPr>
          <a:xfrm>
            <a:off x="525718" y="2796427"/>
            <a:ext cx="5301900" cy="327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700"/>
              <a:buFont typeface="Arial"/>
              <a:buNone/>
            </a:pPr>
            <a:r>
              <a:rPr lang="en-US" sz="1800">
                <a:solidFill>
                  <a:schemeClr val="lt2"/>
                </a:solidFill>
              </a:rPr>
              <a:t>- The S&amp;P 500, tracking 500 major U.S. companies, is a key stock market index.</a:t>
            </a:r>
            <a:endParaRPr sz="1800">
              <a:solidFill>
                <a:schemeClr val="lt2"/>
              </a:solidFill>
            </a:endParaRPr>
          </a:p>
          <a:p>
            <a:pPr marL="0" marR="0" lvl="0" indent="0" algn="l" rtl="0">
              <a:lnSpc>
                <a:spcPct val="100000"/>
              </a:lnSpc>
              <a:spcBef>
                <a:spcPts val="1000"/>
              </a:spcBef>
              <a:spcAft>
                <a:spcPts val="0"/>
              </a:spcAft>
              <a:buClr>
                <a:schemeClr val="dk1"/>
              </a:buClr>
              <a:buSzPts val="1700"/>
              <a:buFont typeface="Arial"/>
              <a:buNone/>
            </a:pPr>
            <a:r>
              <a:rPr lang="en-US" sz="1800">
                <a:solidFill>
                  <a:schemeClr val="lt2"/>
                </a:solidFill>
              </a:rPr>
              <a:t>- Current market trends reveal steady growth, notably in the technology sector, fueled by low-interest rates, strong corporate earnings, and a positive economic outlook.</a:t>
            </a:r>
            <a:endParaRPr sz="1800">
              <a:solidFill>
                <a:schemeClr val="lt2"/>
              </a:solidFill>
            </a:endParaRPr>
          </a:p>
          <a:p>
            <a:pPr marL="0" marR="0" lvl="0" indent="0" algn="l" rtl="0">
              <a:lnSpc>
                <a:spcPct val="100000"/>
              </a:lnSpc>
              <a:spcBef>
                <a:spcPts val="1000"/>
              </a:spcBef>
              <a:spcAft>
                <a:spcPts val="0"/>
              </a:spcAft>
              <a:buClr>
                <a:schemeClr val="dk1"/>
              </a:buClr>
              <a:buSzPts val="1700"/>
              <a:buFont typeface="Arial"/>
              <a:buNone/>
            </a:pPr>
            <a:r>
              <a:rPr lang="en-US" sz="1800">
                <a:solidFill>
                  <a:schemeClr val="lt2"/>
                </a:solidFill>
              </a:rPr>
              <a:t>- Underlying market patterns include the increasing dominance of technology companies, a trend toward sustainable investing focusing on ESG practices, and a rising interest in alternative investments like cryptocurrencies and real estate.</a:t>
            </a:r>
            <a:endParaRPr sz="1800"/>
          </a:p>
        </p:txBody>
      </p:sp>
      <p:sp>
        <p:nvSpPr>
          <p:cNvPr id="85" name="Google Shape;85;g2a168b20b82_0_397"/>
          <p:cNvSpPr txBox="1"/>
          <p:nvPr/>
        </p:nvSpPr>
        <p:spPr>
          <a:xfrm>
            <a:off x="6147671" y="2497618"/>
            <a:ext cx="5301900" cy="32745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700"/>
              <a:buFont typeface="Arial"/>
              <a:buNone/>
            </a:pPr>
            <a:endParaRPr sz="1800"/>
          </a:p>
          <a:p>
            <a:pPr marL="0" marR="0" lvl="0" indent="0" algn="l" rtl="0">
              <a:lnSpc>
                <a:spcPct val="100000"/>
              </a:lnSpc>
              <a:spcBef>
                <a:spcPts val="0"/>
              </a:spcBef>
              <a:spcAft>
                <a:spcPts val="0"/>
              </a:spcAft>
              <a:buClr>
                <a:schemeClr val="dk1"/>
              </a:buClr>
              <a:buSzPts val="1700"/>
              <a:buFont typeface="Arial"/>
              <a:buNone/>
            </a:pPr>
            <a:r>
              <a:rPr lang="en-US" sz="1800">
                <a:solidFill>
                  <a:schemeClr val="lt2"/>
                </a:solidFill>
              </a:rPr>
              <a:t>The objective is to develop predictive models that can provide insights into future price movements, aiding investors, analysts, and policymakers in making informed decisions.</a:t>
            </a:r>
            <a:endParaRPr sz="1800">
              <a:solidFill>
                <a:schemeClr val="lt2"/>
              </a:solidFill>
            </a:endParaRPr>
          </a:p>
          <a:p>
            <a:pPr marL="0" marR="0" lvl="0" indent="0" algn="l" rtl="0">
              <a:lnSpc>
                <a:spcPct val="100000"/>
              </a:lnSpc>
              <a:spcBef>
                <a:spcPts val="0"/>
              </a:spcBef>
              <a:spcAft>
                <a:spcPts val="0"/>
              </a:spcAft>
              <a:buClr>
                <a:schemeClr val="dk1"/>
              </a:buClr>
              <a:buSzPts val="1700"/>
              <a:buFont typeface="Arial"/>
              <a:buNone/>
            </a:pPr>
            <a:r>
              <a:rPr lang="en-US" sz="1800">
                <a:solidFill>
                  <a:schemeClr val="lt2"/>
                </a:solidFill>
              </a:rPr>
              <a:t>- Unveil diverse forecasted model patterns for S&amp;P 500 returns.</a:t>
            </a:r>
            <a:endParaRPr sz="1800">
              <a:solidFill>
                <a:schemeClr val="lt2"/>
              </a:solidFill>
            </a:endParaRPr>
          </a:p>
          <a:p>
            <a:pPr marL="0" marR="0" lvl="0" indent="0" algn="l" rtl="0">
              <a:lnSpc>
                <a:spcPct val="100000"/>
              </a:lnSpc>
              <a:spcBef>
                <a:spcPts val="0"/>
              </a:spcBef>
              <a:spcAft>
                <a:spcPts val="0"/>
              </a:spcAft>
              <a:buClr>
                <a:schemeClr val="dk1"/>
              </a:buClr>
              <a:buSzPts val="1700"/>
              <a:buFont typeface="Arial"/>
              <a:buNone/>
            </a:pPr>
            <a:r>
              <a:rPr lang="en-US" sz="1800">
                <a:solidFill>
                  <a:schemeClr val="lt2"/>
                </a:solidFill>
              </a:rPr>
              <a:t>- Analyze multifaceted factors shaping index performance, including the 10-Year Treasury Note Yield, CPI, and Unemployment Rate.</a:t>
            </a:r>
            <a:endParaRPr sz="1800">
              <a:solidFill>
                <a:schemeClr val="lt2"/>
              </a:solidFill>
            </a:endParaRPr>
          </a:p>
          <a:p>
            <a:pPr marL="0" marR="0" lvl="0" indent="0" algn="l" rtl="0">
              <a:lnSpc>
                <a:spcPct val="100000"/>
              </a:lnSpc>
              <a:spcBef>
                <a:spcPts val="0"/>
              </a:spcBef>
              <a:spcAft>
                <a:spcPts val="0"/>
              </a:spcAft>
              <a:buClr>
                <a:schemeClr val="dk1"/>
              </a:buClr>
              <a:buSzPts val="1700"/>
              <a:buFont typeface="Arial"/>
              <a:buNone/>
            </a:pPr>
            <a:r>
              <a:rPr lang="en-US" sz="1800">
                <a:solidFill>
                  <a:schemeClr val="lt2"/>
                </a:solidFill>
              </a:rPr>
              <a:t>- Illuminate potential future market directions, assisting investors in navigating the complex financial terrain</a:t>
            </a:r>
            <a:endParaRPr sz="1800"/>
          </a:p>
        </p:txBody>
      </p:sp>
      <p:sp>
        <p:nvSpPr>
          <p:cNvPr id="86" name="Google Shape;86;g2a168b20b82_0_397"/>
          <p:cNvSpPr txBox="1"/>
          <p:nvPr/>
        </p:nvSpPr>
        <p:spPr>
          <a:xfrm>
            <a:off x="6100580" y="657764"/>
            <a:ext cx="5396100" cy="145500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dk1"/>
              </a:buClr>
              <a:buSzPts val="3600"/>
              <a:buFont typeface="Geo"/>
              <a:buNone/>
            </a:pPr>
            <a:r>
              <a:rPr lang="en-US" sz="3600">
                <a:solidFill>
                  <a:schemeClr val="dk1"/>
                </a:solidFill>
              </a:rPr>
              <a:t>Objective and Goals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dirty="0"/>
              <a:t>Methodology</a:t>
            </a:r>
            <a:endParaRPr dirty="0"/>
          </a:p>
        </p:txBody>
      </p:sp>
      <p:sp>
        <p:nvSpPr>
          <p:cNvPr id="92" name="Google Shape;92;p3"/>
          <p:cNvSpPr txBox="1">
            <a:spLocks noGrp="1"/>
          </p:cNvSpPr>
          <p:nvPr>
            <p:ph type="body" idx="1"/>
          </p:nvPr>
        </p:nvSpPr>
        <p:spPr>
          <a:xfrm>
            <a:off x="525725" y="2652599"/>
            <a:ext cx="10979100" cy="3958800"/>
          </a:xfrm>
          <a:prstGeom prst="rect">
            <a:avLst/>
          </a:prstGeom>
          <a:noFill/>
          <a:ln>
            <a:noFill/>
          </a:ln>
        </p:spPr>
        <p:txBody>
          <a:bodyPr spcFirstLastPara="1" wrap="square" lIns="91425" tIns="45700" rIns="91425" bIns="45700" anchor="t" anchorCtr="0">
            <a:normAutofit/>
          </a:bodyPr>
          <a:lstStyle/>
          <a:p>
            <a:pPr marL="457200" lvl="0" indent="-338454" algn="just" rtl="0">
              <a:lnSpc>
                <a:spcPct val="110000"/>
              </a:lnSpc>
              <a:spcBef>
                <a:spcPts val="0"/>
              </a:spcBef>
              <a:spcAft>
                <a:spcPts val="0"/>
              </a:spcAft>
              <a:buSzPct val="77232"/>
              <a:buChar char="●"/>
            </a:pPr>
            <a:r>
              <a:rPr lang="en-US" sz="1800" dirty="0"/>
              <a:t>Data : S&amp;P 500 (from 2010-present), 10 year U.S Treasury Notes(TNX), Consumer Price Index(CPI), Unemployment Rate</a:t>
            </a:r>
            <a:endParaRPr sz="1800" dirty="0"/>
          </a:p>
          <a:p>
            <a:pPr marL="457200" lvl="0" indent="-338454" algn="just" rtl="0">
              <a:lnSpc>
                <a:spcPct val="110000"/>
              </a:lnSpc>
              <a:spcBef>
                <a:spcPts val="0"/>
              </a:spcBef>
              <a:spcAft>
                <a:spcPts val="0"/>
              </a:spcAft>
              <a:buSzPct val="77232"/>
              <a:buChar char="●"/>
            </a:pPr>
            <a:r>
              <a:rPr lang="en-US" sz="1800" dirty="0"/>
              <a:t>The data is split into training and validation, with training from 2010-2023 and validation from 2023-present</a:t>
            </a:r>
            <a:endParaRPr sz="1800" dirty="0"/>
          </a:p>
          <a:p>
            <a:pPr marL="457200" lvl="0" indent="-338454" algn="just" rtl="0">
              <a:lnSpc>
                <a:spcPct val="110000"/>
              </a:lnSpc>
              <a:spcBef>
                <a:spcPts val="0"/>
              </a:spcBef>
              <a:spcAft>
                <a:spcPts val="0"/>
              </a:spcAft>
              <a:buSzPct val="77232"/>
              <a:buChar char="●"/>
            </a:pPr>
            <a:r>
              <a:rPr lang="en-US" sz="1800" dirty="0"/>
              <a:t>To identify trends and patterns and for accurate returns prediction for the S&amp;P 500 I used Holt-Winters exponential smoothing, ARIMA or SARIMA and Multiple Linear Regression</a:t>
            </a:r>
            <a:endParaRPr sz="1800" dirty="0"/>
          </a:p>
          <a:p>
            <a:pPr marL="457200" lvl="0" indent="-338454" algn="just" rtl="0">
              <a:lnSpc>
                <a:spcPct val="110000"/>
              </a:lnSpc>
              <a:spcBef>
                <a:spcPts val="0"/>
              </a:spcBef>
              <a:spcAft>
                <a:spcPts val="0"/>
              </a:spcAft>
              <a:buSzPct val="77232"/>
              <a:buChar char="●"/>
            </a:pPr>
            <a:r>
              <a:rPr lang="en-US" sz="1800" dirty="0"/>
              <a:t>To evaluate the predictive accuracy, I utilized standard metrics such as RMSE and MAPE</a:t>
            </a:r>
            <a:endParaRPr sz="1800" dirty="0"/>
          </a:p>
          <a:p>
            <a:pPr marL="342900" lvl="0" indent="-215900" algn="l" rtl="0">
              <a:lnSpc>
                <a:spcPct val="110000"/>
              </a:lnSpc>
              <a:spcBef>
                <a:spcPts val="1000"/>
              </a:spcBef>
              <a:spcAft>
                <a:spcPts val="0"/>
              </a:spcAft>
              <a:buClr>
                <a:schemeClr val="dk1"/>
              </a:buClr>
              <a:buSzPct val="83333"/>
              <a:buFont typeface="Avenir"/>
              <a:buNone/>
            </a:pPr>
            <a:endParaRPr dirty="0"/>
          </a:p>
          <a:p>
            <a:pPr marL="0" lvl="0" indent="0" algn="l" rtl="0">
              <a:lnSpc>
                <a:spcPct val="110000"/>
              </a:lnSpc>
              <a:spcBef>
                <a:spcPts val="1000"/>
              </a:spcBef>
              <a:spcAft>
                <a:spcPts val="1600"/>
              </a:spcAft>
              <a:buClr>
                <a:schemeClr val="dk1"/>
              </a:buClr>
              <a:buSzPct val="83333"/>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525717" y="787068"/>
            <a:ext cx="6126543"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Holt-Winters Exponential Smoothing</a:t>
            </a:r>
            <a:endParaRPr/>
          </a:p>
        </p:txBody>
      </p:sp>
      <p:sp>
        <p:nvSpPr>
          <p:cNvPr id="98" name="Google Shape;98;p4"/>
          <p:cNvSpPr txBox="1">
            <a:spLocks noGrp="1"/>
          </p:cNvSpPr>
          <p:nvPr>
            <p:ph type="body" idx="1"/>
          </p:nvPr>
        </p:nvSpPr>
        <p:spPr>
          <a:xfrm>
            <a:off x="525718" y="2521885"/>
            <a:ext cx="5154992" cy="4210385"/>
          </a:xfrm>
          <a:prstGeom prst="rect">
            <a:avLst/>
          </a:prstGeom>
          <a:noFill/>
          <a:ln>
            <a:noFill/>
          </a:ln>
        </p:spPr>
        <p:txBody>
          <a:bodyPr spcFirstLastPara="1" wrap="square" lIns="91425" tIns="45700" rIns="91425" bIns="45700" anchor="t" anchorCtr="0">
            <a:normAutofit fontScale="92500"/>
          </a:bodyPr>
          <a:lstStyle/>
          <a:p>
            <a:pPr marL="342900" lvl="0" indent="-335280" algn="just" rtl="0">
              <a:lnSpc>
                <a:spcPct val="110000"/>
              </a:lnSpc>
              <a:spcBef>
                <a:spcPts val="0"/>
              </a:spcBef>
              <a:spcAft>
                <a:spcPts val="0"/>
              </a:spcAft>
              <a:buClr>
                <a:schemeClr val="dk1"/>
              </a:buClr>
              <a:buSzPct val="100000"/>
              <a:buFont typeface="Avenir"/>
              <a:buChar char="-"/>
            </a:pPr>
            <a:r>
              <a:rPr lang="en-US" sz="1600"/>
              <a:t>This method is effective when dealing with time series data exhibiting trend and seasonality by incorporating smoothing factors for the components. It is adaptive and can adjust to changes in underlying patterns over time</a:t>
            </a:r>
            <a:endParaRPr/>
          </a:p>
          <a:p>
            <a:pPr marL="342900" lvl="0" indent="-335280" algn="just" rtl="0">
              <a:lnSpc>
                <a:spcPct val="110000"/>
              </a:lnSpc>
              <a:spcBef>
                <a:spcPts val="1000"/>
              </a:spcBef>
              <a:spcAft>
                <a:spcPts val="0"/>
              </a:spcAft>
              <a:buClr>
                <a:schemeClr val="dk1"/>
              </a:buClr>
              <a:buSzPct val="100000"/>
              <a:buFont typeface="Avenir"/>
              <a:buChar char="-"/>
            </a:pPr>
            <a:r>
              <a:rPr lang="en-US" sz="1600"/>
              <a:t>Using R’s optimizing features, we identified the best-fitting model with parameters M, N, N</a:t>
            </a:r>
            <a:endParaRPr/>
          </a:p>
          <a:p>
            <a:pPr marL="342900" lvl="0" indent="-335280" algn="just" rtl="0">
              <a:lnSpc>
                <a:spcPct val="110000"/>
              </a:lnSpc>
              <a:spcBef>
                <a:spcPts val="1000"/>
              </a:spcBef>
              <a:spcAft>
                <a:spcPts val="0"/>
              </a:spcAft>
              <a:buClr>
                <a:schemeClr val="dk1"/>
              </a:buClr>
              <a:buSzPct val="100000"/>
              <a:buFont typeface="Avenir"/>
              <a:buChar char="-"/>
            </a:pPr>
            <a:r>
              <a:rPr lang="en-US" sz="1600"/>
              <a:t>Training set: RMSE - 119.17, MAPE - 3.20, Test Set: RMSE - 335.52, MAPE - 6.62</a:t>
            </a:r>
            <a:endParaRPr/>
          </a:p>
          <a:p>
            <a:pPr marL="342900" lvl="0" indent="-335280" algn="just" rtl="0">
              <a:lnSpc>
                <a:spcPct val="110000"/>
              </a:lnSpc>
              <a:spcBef>
                <a:spcPts val="1000"/>
              </a:spcBef>
              <a:spcAft>
                <a:spcPts val="0"/>
              </a:spcAft>
              <a:buClr>
                <a:schemeClr val="dk1"/>
              </a:buClr>
              <a:buSzPct val="100000"/>
              <a:buFont typeface="Avenir"/>
              <a:buChar char="-"/>
            </a:pPr>
            <a:r>
              <a:rPr lang="en-US" sz="1600"/>
              <a:t>Point forecast for December 2023: 3903.29</a:t>
            </a:r>
            <a:endParaRPr/>
          </a:p>
          <a:p>
            <a:pPr marL="342900" lvl="0" indent="-335280" algn="just" rtl="0">
              <a:lnSpc>
                <a:spcPct val="110000"/>
              </a:lnSpc>
              <a:spcBef>
                <a:spcPts val="1000"/>
              </a:spcBef>
              <a:spcAft>
                <a:spcPts val="0"/>
              </a:spcAft>
              <a:buClr>
                <a:schemeClr val="dk1"/>
              </a:buClr>
              <a:buSzPct val="100000"/>
              <a:buFont typeface="Avenir"/>
              <a:buChar char="-"/>
            </a:pPr>
            <a:r>
              <a:rPr lang="en-US" sz="1600"/>
              <a:t>The values show that while the model is effective in capturing the training data's patterns, it may be less adept at generalizing to unseen data. However, the point forecast is in the expected range</a:t>
            </a:r>
            <a:endParaRPr/>
          </a:p>
          <a:p>
            <a:pPr marL="342900" lvl="0" indent="-225425" algn="just" rtl="0">
              <a:lnSpc>
                <a:spcPct val="110000"/>
              </a:lnSpc>
              <a:spcBef>
                <a:spcPts val="1000"/>
              </a:spcBef>
              <a:spcAft>
                <a:spcPts val="0"/>
              </a:spcAft>
              <a:buClr>
                <a:schemeClr val="dk1"/>
              </a:buClr>
              <a:buSzPct val="83333"/>
              <a:buFont typeface="Avenir"/>
              <a:buNone/>
            </a:pPr>
            <a:endParaRPr/>
          </a:p>
          <a:p>
            <a:pPr marL="342900" lvl="0" indent="-225425" algn="l" rtl="0">
              <a:lnSpc>
                <a:spcPct val="110000"/>
              </a:lnSpc>
              <a:spcBef>
                <a:spcPts val="1000"/>
              </a:spcBef>
              <a:spcAft>
                <a:spcPts val="1600"/>
              </a:spcAft>
              <a:buClr>
                <a:schemeClr val="dk1"/>
              </a:buClr>
              <a:buSzPct val="83333"/>
              <a:buFont typeface="Avenir"/>
              <a:buNone/>
            </a:pPr>
            <a:endParaRPr/>
          </a:p>
        </p:txBody>
      </p:sp>
      <p:pic>
        <p:nvPicPr>
          <p:cNvPr id="99" name="Google Shape;99;p4"/>
          <p:cNvPicPr preferRelativeResize="0"/>
          <p:nvPr/>
        </p:nvPicPr>
        <p:blipFill>
          <a:blip r:embed="rId3">
            <a:alphaModFix/>
          </a:blip>
          <a:stretch>
            <a:fillRect/>
          </a:stretch>
        </p:blipFill>
        <p:spPr>
          <a:xfrm>
            <a:off x="6009700" y="2265025"/>
            <a:ext cx="6029898" cy="3652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615092" y="411668"/>
            <a:ext cx="55704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ARIMA (Seasonal ARIMA)</a:t>
            </a:r>
            <a:endParaRPr/>
          </a:p>
        </p:txBody>
      </p:sp>
      <p:sp>
        <p:nvSpPr>
          <p:cNvPr id="105" name="Google Shape;105;p5"/>
          <p:cNvSpPr txBox="1">
            <a:spLocks noGrp="1"/>
          </p:cNvSpPr>
          <p:nvPr>
            <p:ph type="body" idx="1"/>
          </p:nvPr>
        </p:nvSpPr>
        <p:spPr>
          <a:xfrm>
            <a:off x="525718" y="2521885"/>
            <a:ext cx="4972112" cy="4141805"/>
          </a:xfrm>
          <a:prstGeom prst="rect">
            <a:avLst/>
          </a:prstGeom>
          <a:noFill/>
          <a:ln>
            <a:noFill/>
          </a:ln>
        </p:spPr>
        <p:txBody>
          <a:bodyPr spcFirstLastPara="1" wrap="square" lIns="91425" tIns="45700" rIns="91425" bIns="45700" anchor="t" anchorCtr="0">
            <a:normAutofit fontScale="77500" lnSpcReduction="20000"/>
          </a:bodyPr>
          <a:lstStyle/>
          <a:p>
            <a:pPr marL="342900" lvl="0" indent="-332422" algn="just" rtl="0">
              <a:lnSpc>
                <a:spcPct val="110000"/>
              </a:lnSpc>
              <a:spcBef>
                <a:spcPts val="0"/>
              </a:spcBef>
              <a:spcAft>
                <a:spcPts val="0"/>
              </a:spcAft>
              <a:buClr>
                <a:schemeClr val="dk1"/>
              </a:buClr>
              <a:buSzPct val="100000"/>
              <a:buFont typeface="Avenir"/>
              <a:buChar char="-"/>
            </a:pPr>
            <a:r>
              <a:rPr lang="en-US" sz="2200"/>
              <a:t>SARIMA models incorporate autoregressive and moving average components and involve differencing to remove trends and seasonality.</a:t>
            </a:r>
            <a:endParaRPr/>
          </a:p>
          <a:p>
            <a:pPr marL="342900" lvl="0" indent="-332422" algn="just" rtl="0">
              <a:lnSpc>
                <a:spcPct val="110000"/>
              </a:lnSpc>
              <a:spcBef>
                <a:spcPts val="1000"/>
              </a:spcBef>
              <a:spcAft>
                <a:spcPts val="0"/>
              </a:spcAft>
              <a:buClr>
                <a:schemeClr val="dk1"/>
              </a:buClr>
              <a:buSzPct val="100000"/>
              <a:buFont typeface="Avenir"/>
              <a:buChar char="-"/>
            </a:pPr>
            <a:r>
              <a:rPr lang="en-US" sz="2200"/>
              <a:t>The ACF/PACF analyses indicated a SAR(1) model with significant spikes at lags of 12, 24, and 36 months, suggesting a strong yearly pattern.</a:t>
            </a:r>
            <a:endParaRPr/>
          </a:p>
          <a:p>
            <a:pPr marL="342900" lvl="0" indent="-332422" algn="just" rtl="0">
              <a:lnSpc>
                <a:spcPct val="110000"/>
              </a:lnSpc>
              <a:spcBef>
                <a:spcPts val="1000"/>
              </a:spcBef>
              <a:spcAft>
                <a:spcPts val="0"/>
              </a:spcAft>
              <a:buClr>
                <a:schemeClr val="dk1"/>
              </a:buClr>
              <a:buSzPct val="100000"/>
              <a:buFont typeface="Avenir"/>
              <a:buChar char="-"/>
            </a:pPr>
            <a:r>
              <a:rPr lang="en-US" sz="2200"/>
              <a:t>ARIMA(1,0,0) model : RMSE - 194.36 MAPE -  3.55</a:t>
            </a:r>
            <a:endParaRPr/>
          </a:p>
          <a:p>
            <a:pPr marL="342900" lvl="0" indent="-332422" algn="just" rtl="0">
              <a:lnSpc>
                <a:spcPct val="110000"/>
              </a:lnSpc>
              <a:spcBef>
                <a:spcPts val="1000"/>
              </a:spcBef>
              <a:spcAft>
                <a:spcPts val="0"/>
              </a:spcAft>
              <a:buClr>
                <a:schemeClr val="dk1"/>
              </a:buClr>
              <a:buSzPct val="100000"/>
              <a:buFont typeface="Avenir"/>
              <a:buChar char="-"/>
            </a:pPr>
            <a:r>
              <a:rPr lang="en-US" sz="2200"/>
              <a:t>SARIMA(1,0,0)(1,0,1)12 model : RMSE -  176.74 MAPE - 3.29</a:t>
            </a:r>
            <a:endParaRPr/>
          </a:p>
          <a:p>
            <a:pPr marL="342900" lvl="0" indent="-332422" algn="just" rtl="0">
              <a:lnSpc>
                <a:spcPct val="110000"/>
              </a:lnSpc>
              <a:spcBef>
                <a:spcPts val="1000"/>
              </a:spcBef>
              <a:spcAft>
                <a:spcPts val="0"/>
              </a:spcAft>
              <a:buClr>
                <a:schemeClr val="dk1"/>
              </a:buClr>
              <a:buSzPct val="100000"/>
              <a:buFont typeface="Avenir"/>
              <a:buChar char="-"/>
            </a:pPr>
            <a:r>
              <a:rPr lang="en-US" sz="2200"/>
              <a:t>Including a moving average component improved training performance but decreased test set robustness and adding a seasonal component gave the best fit and aligned training and test set performances.</a:t>
            </a:r>
            <a:endParaRPr/>
          </a:p>
          <a:p>
            <a:pPr marL="0" lvl="0" indent="0" algn="l" rtl="0">
              <a:lnSpc>
                <a:spcPct val="110000"/>
              </a:lnSpc>
              <a:spcBef>
                <a:spcPts val="2200"/>
              </a:spcBef>
              <a:spcAft>
                <a:spcPts val="1600"/>
              </a:spcAft>
              <a:buClr>
                <a:schemeClr val="dk1"/>
              </a:buClr>
              <a:buSzPct val="100000"/>
              <a:buNone/>
            </a:pPr>
            <a:endParaRPr sz="1900"/>
          </a:p>
        </p:txBody>
      </p:sp>
      <p:pic>
        <p:nvPicPr>
          <p:cNvPr id="106" name="Google Shape;106;p5"/>
          <p:cNvPicPr preferRelativeResize="0"/>
          <p:nvPr/>
        </p:nvPicPr>
        <p:blipFill>
          <a:blip r:embed="rId3">
            <a:alphaModFix/>
          </a:blip>
          <a:stretch>
            <a:fillRect/>
          </a:stretch>
        </p:blipFill>
        <p:spPr>
          <a:xfrm>
            <a:off x="6132492" y="2288525"/>
            <a:ext cx="5701708" cy="3517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525717" y="787068"/>
            <a:ext cx="5570283"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Multiple Linear Regression</a:t>
            </a:r>
            <a:endParaRPr/>
          </a:p>
        </p:txBody>
      </p:sp>
      <p:sp>
        <p:nvSpPr>
          <p:cNvPr id="112" name="Google Shape;112;p6"/>
          <p:cNvSpPr txBox="1">
            <a:spLocks noGrp="1"/>
          </p:cNvSpPr>
          <p:nvPr>
            <p:ph type="body" idx="1"/>
          </p:nvPr>
        </p:nvSpPr>
        <p:spPr>
          <a:xfrm>
            <a:off x="525717" y="2521885"/>
            <a:ext cx="5200713" cy="334170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lnSpc>
                <a:spcPct val="110000"/>
              </a:lnSpc>
              <a:spcBef>
                <a:spcPts val="0"/>
              </a:spcBef>
              <a:spcAft>
                <a:spcPts val="0"/>
              </a:spcAft>
              <a:buClr>
                <a:schemeClr val="dk1"/>
              </a:buClr>
              <a:buSzPct val="100000"/>
              <a:buFont typeface="Avenir"/>
              <a:buChar char="-"/>
            </a:pPr>
            <a:r>
              <a:rPr lang="en-US" sz="1800"/>
              <a:t>MLR helps identify statistically significant relationships between dependent (S&amp;P500) and independent (10-Year Treasury Note Yield, CPI, and Unemployment Rate) variables</a:t>
            </a:r>
            <a:endParaRPr/>
          </a:p>
          <a:p>
            <a:pPr marL="342900" lvl="0" indent="-342900" algn="just" rtl="0">
              <a:lnSpc>
                <a:spcPct val="110000"/>
              </a:lnSpc>
              <a:spcBef>
                <a:spcPts val="1000"/>
              </a:spcBef>
              <a:spcAft>
                <a:spcPts val="0"/>
              </a:spcAft>
              <a:buClr>
                <a:schemeClr val="dk1"/>
              </a:buClr>
              <a:buSzPct val="100000"/>
              <a:buFont typeface="Avenir"/>
              <a:buChar char="-"/>
            </a:pPr>
            <a:r>
              <a:rPr lang="en-US" sz="1800"/>
              <a:t>Correlation analysis showed a weak correlation between ten-year bond yields and the S&amp;P 500, the unemployment rate showed a negative correlation, and CPI exhibited a strong positive correlation</a:t>
            </a:r>
            <a:endParaRPr/>
          </a:p>
          <a:p>
            <a:pPr marL="342900" lvl="0" indent="-342900" algn="just" rtl="0">
              <a:lnSpc>
                <a:spcPct val="110000"/>
              </a:lnSpc>
              <a:spcBef>
                <a:spcPts val="1000"/>
              </a:spcBef>
              <a:spcAft>
                <a:spcPts val="0"/>
              </a:spcAft>
              <a:buClr>
                <a:schemeClr val="dk1"/>
              </a:buClr>
              <a:buSzPct val="100000"/>
              <a:buFont typeface="Avenir"/>
              <a:buChar char="-"/>
            </a:pPr>
            <a:r>
              <a:rPr lang="en-US" sz="1800"/>
              <a:t>RMSE - 246.79,  MAPE – 7.41,  Adjusted R-squared – 0.69</a:t>
            </a:r>
            <a:endParaRPr/>
          </a:p>
          <a:p>
            <a:pPr marL="0" lvl="0" indent="0" algn="just" rtl="0">
              <a:lnSpc>
                <a:spcPct val="110000"/>
              </a:lnSpc>
              <a:spcBef>
                <a:spcPts val="1000"/>
              </a:spcBef>
              <a:spcAft>
                <a:spcPts val="1600"/>
              </a:spcAft>
              <a:buClr>
                <a:schemeClr val="dk1"/>
              </a:buClr>
              <a:buSzPct val="83333"/>
              <a:buNone/>
            </a:pPr>
            <a:endParaRPr/>
          </a:p>
        </p:txBody>
      </p:sp>
      <p:pic>
        <p:nvPicPr>
          <p:cNvPr id="113" name="Google Shape;113;p6"/>
          <p:cNvPicPr preferRelativeResize="0"/>
          <p:nvPr/>
        </p:nvPicPr>
        <p:blipFill>
          <a:blip r:embed="rId3">
            <a:alphaModFix/>
          </a:blip>
          <a:stretch>
            <a:fillRect/>
          </a:stretch>
        </p:blipFill>
        <p:spPr>
          <a:xfrm>
            <a:off x="6096000" y="1951725"/>
            <a:ext cx="5791200" cy="35730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Future Steps</a:t>
            </a:r>
            <a:endParaRPr/>
          </a:p>
        </p:txBody>
      </p:sp>
      <p:sp>
        <p:nvSpPr>
          <p:cNvPr id="119" name="Google Shape;119;p7"/>
          <p:cNvSpPr txBox="1">
            <a:spLocks noGrp="1"/>
          </p:cNvSpPr>
          <p:nvPr>
            <p:ph type="body" idx="1"/>
          </p:nvPr>
        </p:nvSpPr>
        <p:spPr>
          <a:xfrm>
            <a:off x="525727" y="2633922"/>
            <a:ext cx="10642800" cy="4556400"/>
          </a:xfrm>
          <a:prstGeom prst="rect">
            <a:avLst/>
          </a:prstGeom>
          <a:noFill/>
          <a:ln>
            <a:noFill/>
          </a:ln>
        </p:spPr>
        <p:txBody>
          <a:bodyPr spcFirstLastPara="1" wrap="square" lIns="91425" tIns="45700" rIns="91425" bIns="45700" anchor="t" anchorCtr="0">
            <a:normAutofit/>
          </a:bodyPr>
          <a:lstStyle/>
          <a:p>
            <a:pPr marL="457200" lvl="0" indent="-373414" algn="l" rtl="0">
              <a:lnSpc>
                <a:spcPct val="110000"/>
              </a:lnSpc>
              <a:spcBef>
                <a:spcPts val="0"/>
              </a:spcBef>
              <a:spcAft>
                <a:spcPts val="0"/>
              </a:spcAft>
              <a:buSzPts val="2281"/>
              <a:buChar char="●"/>
            </a:pPr>
            <a:r>
              <a:rPr lang="en-US" sz="2280"/>
              <a:t>Addressing the limitations of generalizing unseen data for accurate long-term predictions in Holt-Winters Exponential Smoothing</a:t>
            </a:r>
            <a:endParaRPr sz="2980"/>
          </a:p>
          <a:p>
            <a:pPr marL="457200" lvl="0" indent="-373414" algn="l" rtl="0">
              <a:lnSpc>
                <a:spcPct val="110000"/>
              </a:lnSpc>
              <a:spcBef>
                <a:spcPts val="0"/>
              </a:spcBef>
              <a:spcAft>
                <a:spcPts val="0"/>
              </a:spcAft>
              <a:buSzPts val="2281"/>
              <a:buChar char="●"/>
            </a:pPr>
            <a:r>
              <a:rPr lang="en-US" sz="2280"/>
              <a:t>Incorporating additional macroeconomic indicators that could impact the S&amp;P 500, such as geopolitical events or policy changes, would potentially enhance the models' predictive power</a:t>
            </a:r>
            <a:endParaRPr sz="2980"/>
          </a:p>
          <a:p>
            <a:pPr marL="457200" lvl="0" indent="-373414" algn="l" rtl="0">
              <a:lnSpc>
                <a:spcPct val="110000"/>
              </a:lnSpc>
              <a:spcBef>
                <a:spcPts val="0"/>
              </a:spcBef>
              <a:spcAft>
                <a:spcPts val="0"/>
              </a:spcAft>
              <a:buSzPts val="2281"/>
              <a:buChar char="●"/>
            </a:pPr>
            <a:r>
              <a:rPr lang="en-US" sz="2280"/>
              <a:t>For Multiple Linear Regression, exploration of the outliers to see if they represent rare events or trends and utilizing methods such as variable transformations to deal with heteroskedasticity</a:t>
            </a:r>
            <a:endParaRPr sz="2980"/>
          </a:p>
          <a:p>
            <a:pPr marL="342900" lvl="0" indent="-215900" algn="l" rtl="0">
              <a:lnSpc>
                <a:spcPct val="110000"/>
              </a:lnSpc>
              <a:spcBef>
                <a:spcPts val="1000"/>
              </a:spcBef>
              <a:spcAft>
                <a:spcPts val="0"/>
              </a:spcAft>
              <a:buClr>
                <a:schemeClr val="dk1"/>
              </a:buClr>
              <a:buSzPts val="2000"/>
              <a:buFont typeface="Avenir"/>
              <a:buNone/>
            </a:pPr>
            <a:endParaRPr sz="2000"/>
          </a:p>
          <a:p>
            <a:pPr marL="342900" lvl="0" indent="-215900" algn="l" rtl="0">
              <a:lnSpc>
                <a:spcPct val="110000"/>
              </a:lnSpc>
              <a:spcBef>
                <a:spcPts val="1000"/>
              </a:spcBef>
              <a:spcAft>
                <a:spcPts val="0"/>
              </a:spcAft>
              <a:buClr>
                <a:schemeClr val="dk1"/>
              </a:buClr>
              <a:buSzPts val="2000"/>
              <a:buFont typeface="Avenir"/>
              <a:buNone/>
            </a:pPr>
            <a:endParaRPr sz="2000"/>
          </a:p>
          <a:p>
            <a:pPr marL="342900" lvl="0" indent="-215900" algn="l" rtl="0">
              <a:lnSpc>
                <a:spcPct val="110000"/>
              </a:lnSpc>
              <a:spcBef>
                <a:spcPts val="1000"/>
              </a:spcBef>
              <a:spcAft>
                <a:spcPts val="0"/>
              </a:spcAft>
              <a:buClr>
                <a:schemeClr val="dk1"/>
              </a:buClr>
              <a:buSzPts val="2000"/>
              <a:buFont typeface="Avenir"/>
              <a:buNone/>
            </a:pPr>
            <a:endParaRPr sz="2000"/>
          </a:p>
          <a:p>
            <a:pPr marL="0" lvl="0" indent="0" algn="l" rtl="0">
              <a:lnSpc>
                <a:spcPct val="110000"/>
              </a:lnSpc>
              <a:spcBef>
                <a:spcPts val="1000"/>
              </a:spcBef>
              <a:spcAft>
                <a:spcPts val="1600"/>
              </a:spcAft>
              <a:buClr>
                <a:schemeClr val="dk1"/>
              </a:buClr>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496842" y="830368"/>
            <a:ext cx="10077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a:t>Challenges</a:t>
            </a:r>
            <a:endParaRPr/>
          </a:p>
        </p:txBody>
      </p:sp>
      <p:graphicFrame>
        <p:nvGraphicFramePr>
          <p:cNvPr id="125" name="Google Shape;125;p8"/>
          <p:cNvGraphicFramePr/>
          <p:nvPr>
            <p:extLst>
              <p:ext uri="{D42A27DB-BD31-4B8C-83A1-F6EECF244321}">
                <p14:modId xmlns:p14="http://schemas.microsoft.com/office/powerpoint/2010/main" val="1915794850"/>
              </p:ext>
            </p:extLst>
          </p:nvPr>
        </p:nvGraphicFramePr>
        <p:xfrm>
          <a:off x="1207008" y="2875838"/>
          <a:ext cx="9144904" cy="2854401"/>
        </p:xfrm>
        <a:graphic>
          <a:graphicData uri="http://schemas.openxmlformats.org/drawingml/2006/table">
            <a:tbl>
              <a:tblPr firstRow="1" bandRow="1">
                <a:noFill/>
                <a:tableStyleId>{7F5B5411-E8C5-42C2-BA0D-B5F06B561339}</a:tableStyleId>
              </a:tblPr>
              <a:tblGrid>
                <a:gridCol w="4571479">
                  <a:extLst>
                    <a:ext uri="{9D8B030D-6E8A-4147-A177-3AD203B41FA5}">
                      <a16:colId xmlns:a16="http://schemas.microsoft.com/office/drawing/2014/main" val="20000"/>
                    </a:ext>
                  </a:extLst>
                </a:gridCol>
                <a:gridCol w="4573425">
                  <a:extLst>
                    <a:ext uri="{9D8B030D-6E8A-4147-A177-3AD203B41FA5}">
                      <a16:colId xmlns:a16="http://schemas.microsoft.com/office/drawing/2014/main" val="20001"/>
                    </a:ext>
                  </a:extLst>
                </a:gridCol>
              </a:tblGrid>
              <a:tr h="429184">
                <a:tc>
                  <a:txBody>
                    <a:bodyPr/>
                    <a:lstStyle/>
                    <a:p>
                      <a:pPr marL="0" marR="0" lvl="0" indent="0" algn="l" rtl="0">
                        <a:spcBef>
                          <a:spcPts val="0"/>
                        </a:spcBef>
                        <a:spcAft>
                          <a:spcPts val="0"/>
                        </a:spcAft>
                        <a:buNone/>
                      </a:pPr>
                      <a:r>
                        <a:rPr lang="en-US" sz="1500" u="none" strike="noStrike" cap="none" dirty="0"/>
                        <a:t>Challenge</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500"/>
                        <a:t>Strategy to Overcome</a:t>
                      </a:r>
                      <a:endParaRPr sz="11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7196">
                <a:tc>
                  <a:txBody>
                    <a:bodyPr/>
                    <a:lstStyle/>
                    <a:p>
                      <a:pPr marL="0" marR="0" lvl="0" indent="0" algn="l" rtl="0">
                        <a:spcBef>
                          <a:spcPts val="0"/>
                        </a:spcBef>
                        <a:spcAft>
                          <a:spcPts val="0"/>
                        </a:spcAft>
                        <a:buNone/>
                      </a:pPr>
                      <a:r>
                        <a:rPr lang="en-US" sz="1500" dirty="0"/>
                        <a:t>Handling changing priorities</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500" dirty="0"/>
                        <a:t>Time management by sticking to self set deadlines</a:t>
                      </a:r>
                      <a:endParaRPr sz="11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35735">
                <a:tc>
                  <a:txBody>
                    <a:bodyPr/>
                    <a:lstStyle/>
                    <a:p>
                      <a:pPr marL="0" marR="0" lvl="0" indent="0" algn="l" rtl="0">
                        <a:spcBef>
                          <a:spcPts val="0"/>
                        </a:spcBef>
                        <a:spcAft>
                          <a:spcPts val="0"/>
                        </a:spcAft>
                        <a:buNone/>
                      </a:pPr>
                      <a:r>
                        <a:rPr lang="en-US" sz="1500" dirty="0"/>
                        <a:t>Choosing metrics for model evaluation</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500" dirty="0"/>
                        <a:t>Trying multiple models and scenarios to pick the best describing metric</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042286">
                <a:tc>
                  <a:txBody>
                    <a:bodyPr/>
                    <a:lstStyle/>
                    <a:p>
                      <a:pPr marL="0" marR="0" lvl="0" indent="0" algn="l" rtl="0">
                        <a:spcBef>
                          <a:spcPts val="0"/>
                        </a:spcBef>
                        <a:spcAft>
                          <a:spcPts val="0"/>
                        </a:spcAft>
                        <a:buNone/>
                      </a:pPr>
                      <a:r>
                        <a:rPr lang="en-US" sz="1500"/>
                        <a:t>Addressing unexpected issues in model performance and interpretation</a:t>
                      </a:r>
                      <a:endParaRPr sz="15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500" dirty="0"/>
                        <a:t>Developed a systematic approach to problem-solving, encouraged brainstorming sessions with TA, and sought input from the professor.</a:t>
                      </a:r>
                      <a:endParaRPr sz="15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525717" y="787068"/>
            <a:ext cx="10077557"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600"/>
              <a:buFont typeface="Geo"/>
              <a:buNone/>
            </a:pPr>
            <a:r>
              <a:rPr lang="en-US" dirty="0"/>
              <a:t>Conclusion</a:t>
            </a:r>
            <a:endParaRPr dirty="0"/>
          </a:p>
        </p:txBody>
      </p:sp>
      <p:sp>
        <p:nvSpPr>
          <p:cNvPr id="131" name="Google Shape;131;p9"/>
          <p:cNvSpPr txBox="1">
            <a:spLocks noGrp="1"/>
          </p:cNvSpPr>
          <p:nvPr>
            <p:ph type="body" idx="1"/>
          </p:nvPr>
        </p:nvSpPr>
        <p:spPr>
          <a:xfrm>
            <a:off x="525717" y="2746010"/>
            <a:ext cx="10595700" cy="3238800"/>
          </a:xfrm>
          <a:prstGeom prst="rect">
            <a:avLst/>
          </a:prstGeom>
          <a:noFill/>
          <a:ln>
            <a:noFill/>
          </a:ln>
        </p:spPr>
        <p:txBody>
          <a:bodyPr spcFirstLastPara="1" wrap="square" lIns="91425" tIns="45700" rIns="91425" bIns="45700" anchor="t" anchorCtr="0">
            <a:normAutofit/>
          </a:bodyPr>
          <a:lstStyle/>
          <a:p>
            <a:pPr marL="457200" lvl="0" indent="-368300" algn="just" rtl="0">
              <a:lnSpc>
                <a:spcPct val="110000"/>
              </a:lnSpc>
              <a:spcBef>
                <a:spcPts val="0"/>
              </a:spcBef>
              <a:spcAft>
                <a:spcPts val="0"/>
              </a:spcAft>
              <a:buSzPts val="2200"/>
              <a:buChar char="●"/>
            </a:pPr>
            <a:r>
              <a:rPr lang="en-US" sz="2200" dirty="0"/>
              <a:t>The analysis has provided valuable insights into the behavior and forecasting capabilities of three methods for the S&amp;P 500 index.</a:t>
            </a:r>
          </a:p>
          <a:p>
            <a:pPr marL="457200" lvl="0" indent="-368300" algn="just" rtl="0">
              <a:lnSpc>
                <a:spcPct val="110000"/>
              </a:lnSpc>
              <a:spcBef>
                <a:spcPts val="0"/>
              </a:spcBef>
              <a:spcAft>
                <a:spcPts val="0"/>
              </a:spcAft>
              <a:buSzPts val="2200"/>
              <a:buChar char="●"/>
            </a:pPr>
            <a:r>
              <a:rPr lang="en-US" sz="2200" dirty="0"/>
              <a:t>The SARIMA model has the upper hand comparatively</a:t>
            </a:r>
            <a:endParaRPr sz="2200" dirty="0"/>
          </a:p>
          <a:p>
            <a:pPr marL="457200" lvl="0" indent="-368300" algn="just" rtl="0">
              <a:lnSpc>
                <a:spcPct val="110000"/>
              </a:lnSpc>
              <a:spcBef>
                <a:spcPts val="0"/>
              </a:spcBef>
              <a:spcAft>
                <a:spcPts val="0"/>
              </a:spcAft>
              <a:buSzPts val="2200"/>
              <a:buChar char="●"/>
            </a:pPr>
            <a:r>
              <a:rPr lang="en-US" sz="2200" dirty="0"/>
              <a:t>Given the dynamic nature of external factors impacting the ever-changing index, the project's potential continues to expand. </a:t>
            </a:r>
            <a:endParaRPr sz="2200" dirty="0"/>
          </a:p>
          <a:p>
            <a:pPr marL="0" lvl="0" indent="0" algn="just" rtl="0">
              <a:lnSpc>
                <a:spcPct val="110000"/>
              </a:lnSpc>
              <a:spcBef>
                <a:spcPts val="1600"/>
              </a:spcBef>
              <a:spcAft>
                <a:spcPts val="1600"/>
              </a:spcAft>
              <a:buNone/>
            </a:pPr>
            <a:endParaRPr sz="1800" dirty="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888</Words>
  <Application>Microsoft Macintosh PowerPoint</Application>
  <PresentationFormat>Widescreen</PresentationFormat>
  <Paragraphs>64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vt:lpstr>
      <vt:lpstr>Geo</vt:lpstr>
      <vt:lpstr>Simple Dark</vt:lpstr>
      <vt:lpstr>What S&amp;P 500 returns forecast can tell us about the underlying market patterns? </vt:lpstr>
      <vt:lpstr>Introduction</vt:lpstr>
      <vt:lpstr>Methodology</vt:lpstr>
      <vt:lpstr>Holt-Winters Exponential Smoothing</vt:lpstr>
      <vt:lpstr>ARIMA (Seasonal ARIMA)</vt:lpstr>
      <vt:lpstr>Multiple Linear Regression</vt:lpstr>
      <vt:lpstr>Future Steps</vt:lpstr>
      <vt:lpstr>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S&amp;P 500 returns forecast can tell us about the underlying market patterns? </dc:title>
  <dc:creator>14087917421</dc:creator>
  <cp:lastModifiedBy>14087917421</cp:lastModifiedBy>
  <cp:revision>2</cp:revision>
  <dcterms:created xsi:type="dcterms:W3CDTF">2023-11-27T22:41:50Z</dcterms:created>
  <dcterms:modified xsi:type="dcterms:W3CDTF">2023-12-19T15:01:13Z</dcterms:modified>
</cp:coreProperties>
</file>