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67" r:id="rId14"/>
    <p:sldId id="268" r:id="rId15"/>
    <p:sldId id="269" r:id="rId16"/>
    <p:sldId id="270" r:id="rId17"/>
    <p:sldId id="28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905A4B-5E8B-4D5F-A863-02549481FF9D}" v="1955" dt="2023-12-04T00:06:50.901"/>
    <p1510:client id="{886EF454-93CB-3332-14EC-4D9ACFF63AD8}" v="128" dt="2023-12-04T01:41:57.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15:55:39.581"/>
    </inkml:context>
    <inkml:brush xml:id="br0">
      <inkml:brushProperty name="width" value="0.1" units="cm"/>
      <inkml:brushProperty name="height" value="0.1" units="cm"/>
    </inkml:brush>
  </inkml:definitions>
  <inkml:trace contextRef="#ctx0" brushRef="#br0">17600 1752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B02557A-7053-4340-A874-8AB926A8EDA1}" type="datetimeFigureOut">
              <a:rPr lang="en-US" dirty="0"/>
              <a:t>12/3/2023</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dirty="0"/>
              <a:t>12/3/2023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dirty="0"/>
              <a:pPr/>
              <a:t>12/3/2023</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dirty="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B02557A-7053-4340-A874-8AB926A8EDA1}" type="datetimeFigureOut">
              <a:rPr lang="en-US" dirty="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dirty="0"/>
              <a:pPr/>
              <a:t>12/3/2023</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dirty="0"/>
              <a:pPr/>
              <a:t>12/3/2023</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dirty="0"/>
              <a:pPr/>
              <a:t>12/3/2023</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dirty="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A420AC1-9DFB-4806-AB5E-CFD3432E3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99FD464-BBF4-4AF0-BF01-7F8848124F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75"/>
            <a:ext cx="12198350" cy="6875463"/>
            <a:chOff x="0" y="3175"/>
            <a:chExt cx="12198350" cy="6875463"/>
          </a:xfrm>
        </p:grpSpPr>
        <p:sp>
          <p:nvSpPr>
            <p:cNvPr id="11" name="Freeform 5">
              <a:extLst>
                <a:ext uri="{FF2B5EF4-FFF2-40B4-BE49-F238E27FC236}">
                  <a16:creationId xmlns:a16="http://schemas.microsoft.com/office/drawing/2014/main" id="{94580DAE-FA9C-4749-B517-14F9562435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rgbClr val="595959"/>
            </a:solidFill>
            <a:ln>
              <a:noFill/>
            </a:ln>
          </p:spPr>
        </p:sp>
        <p:sp>
          <p:nvSpPr>
            <p:cNvPr id="12" name="Freeform 9">
              <a:extLst>
                <a:ext uri="{FF2B5EF4-FFF2-40B4-BE49-F238E27FC236}">
                  <a16:creationId xmlns:a16="http://schemas.microsoft.com/office/drawing/2014/main" id="{97D6EE69-4BE4-42B7-A74A-C6000998EC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rgbClr val="595959"/>
            </a:solidFill>
            <a:ln>
              <a:noFill/>
            </a:ln>
          </p:spPr>
        </p:sp>
        <p:sp>
          <p:nvSpPr>
            <p:cNvPr id="13" name="Freeform 13">
              <a:extLst>
                <a:ext uri="{FF2B5EF4-FFF2-40B4-BE49-F238E27FC236}">
                  <a16:creationId xmlns:a16="http://schemas.microsoft.com/office/drawing/2014/main" id="{93EB3562-7FD7-4D4E-B600-10C5DBC59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rgbClr val="404040"/>
            </a:solidFill>
            <a:ln>
              <a:noFill/>
            </a:ln>
          </p:spPr>
        </p:sp>
      </p:grpSp>
      <p:sp useBgFill="1">
        <p:nvSpPr>
          <p:cNvPr id="15" name="Freeform 159">
            <a:extLst>
              <a:ext uri="{FF2B5EF4-FFF2-40B4-BE49-F238E27FC236}">
                <a16:creationId xmlns:a16="http://schemas.microsoft.com/office/drawing/2014/main" id="{17B0E5A8-6AF1-417B-A7C3-E7DB7651F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ln w="0">
            <a:noFill/>
            <a:prstDash val="solid"/>
            <a:round/>
            <a:headEnd/>
            <a:tailEnd/>
          </a:ln>
        </p:spPr>
      </p:sp>
      <p:sp>
        <p:nvSpPr>
          <p:cNvPr id="17" name="Freeform 164">
            <a:extLst>
              <a:ext uri="{FF2B5EF4-FFF2-40B4-BE49-F238E27FC236}">
                <a16:creationId xmlns:a16="http://schemas.microsoft.com/office/drawing/2014/main" id="{EE40C302-D1B9-4040-9A63-CC77E5C7C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tx1">
              <a:lumMod val="65000"/>
              <a:lumOff val="35000"/>
            </a:schemeClr>
          </a:solidFill>
          <a:ln w="0">
            <a:noFill/>
            <a:prstDash val="solid"/>
            <a:round/>
            <a:headEnd/>
            <a:tailEnd/>
          </a:ln>
        </p:spPr>
      </p:sp>
      <p:sp>
        <p:nvSpPr>
          <p:cNvPr id="2" name="Title 1"/>
          <p:cNvSpPr>
            <a:spLocks noGrp="1"/>
          </p:cNvSpPr>
          <p:nvPr>
            <p:ph type="ctrTitle"/>
          </p:nvPr>
        </p:nvSpPr>
        <p:spPr>
          <a:xfrm>
            <a:off x="3155952" y="1830580"/>
            <a:ext cx="5873748" cy="1816316"/>
          </a:xfrm>
        </p:spPr>
        <p:txBody>
          <a:bodyPr anchor="ctr">
            <a:normAutofit/>
          </a:bodyPr>
          <a:lstStyle/>
          <a:p>
            <a:pPr algn="ctr">
              <a:lnSpc>
                <a:spcPct val="95000"/>
              </a:lnSpc>
            </a:pPr>
            <a:r>
              <a:rPr lang="en-US" sz="2400">
                <a:solidFill>
                  <a:schemeClr val="tx2"/>
                </a:solidFill>
                <a:latin typeface="Arial Black"/>
              </a:rPr>
              <a:t>HAP618-FINAL PROJECT </a:t>
            </a:r>
            <a:br>
              <a:rPr lang="en-US" sz="2400">
                <a:solidFill>
                  <a:schemeClr val="tx2"/>
                </a:solidFill>
                <a:latin typeface="Arial Black"/>
              </a:rPr>
            </a:br>
            <a:r>
              <a:rPr lang="en-US" sz="2400">
                <a:solidFill>
                  <a:schemeClr val="tx2"/>
                </a:solidFill>
                <a:latin typeface="Arial Black"/>
              </a:rPr>
              <a:t>DIGIT-O-DENTAL CLINIC WEBPAGE WITH APPOINTMENT BOOKING SYSTEM</a:t>
            </a:r>
            <a:endParaRPr lang="en-US" sz="2400">
              <a:solidFill>
                <a:schemeClr val="tx2"/>
              </a:solidFill>
            </a:endParaRPr>
          </a:p>
        </p:txBody>
      </p:sp>
      <p:sp>
        <p:nvSpPr>
          <p:cNvPr id="3" name="Subtitle 2"/>
          <p:cNvSpPr>
            <a:spLocks noGrp="1"/>
          </p:cNvSpPr>
          <p:nvPr>
            <p:ph type="subTitle" idx="1"/>
          </p:nvPr>
        </p:nvSpPr>
        <p:spPr>
          <a:xfrm>
            <a:off x="3221810" y="4176131"/>
            <a:ext cx="5807890" cy="815628"/>
          </a:xfrm>
        </p:spPr>
        <p:txBody>
          <a:bodyPr>
            <a:normAutofit/>
          </a:bodyPr>
          <a:lstStyle/>
          <a:p>
            <a:pPr algn="ctr"/>
            <a:r>
              <a:rPr lang="en-US">
                <a:solidFill>
                  <a:schemeClr val="tx2"/>
                </a:solidFill>
                <a:ea typeface="Calibri"/>
                <a:cs typeface="Calibri"/>
              </a:rPr>
              <a:t>LAKSHMI INDIRA KUPPA</a:t>
            </a:r>
            <a:endParaRPr lang="en-US">
              <a:solidFill>
                <a:schemeClr val="tx2"/>
              </a:solidFill>
            </a:endParaRPr>
          </a:p>
        </p:txBody>
      </p:sp>
      <p:cxnSp>
        <p:nvCxnSpPr>
          <p:cNvPr id="19" name="Straight Connector 18">
            <a:extLst>
              <a:ext uri="{FF2B5EF4-FFF2-40B4-BE49-F238E27FC236}">
                <a16:creationId xmlns:a16="http://schemas.microsoft.com/office/drawing/2014/main" id="{7652C93F-C061-46CA-B0A1-95DBD37857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0200" y="3862794"/>
            <a:ext cx="1371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9678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A2B4FC-21DE-DDB4-7CF8-2455954E62DF}"/>
              </a:ext>
            </a:extLst>
          </p:cNvPr>
          <p:cNvSpPr>
            <a:spLocks noGrp="1"/>
          </p:cNvSpPr>
          <p:nvPr>
            <p:ph idx="1"/>
          </p:nvPr>
        </p:nvSpPr>
        <p:spPr>
          <a:xfrm>
            <a:off x="293531" y="785611"/>
            <a:ext cx="11410740" cy="5304293"/>
          </a:xfrm>
        </p:spPr>
        <p:txBody>
          <a:bodyPr vert="horz" lIns="91440" tIns="45720" rIns="91440" bIns="45720" rtlCol="0" anchor="t">
            <a:normAutofit/>
          </a:bodyPr>
          <a:lstStyle/>
          <a:p>
            <a:pPr>
              <a:lnSpc>
                <a:spcPct val="100000"/>
              </a:lnSpc>
              <a:spcBef>
                <a:spcPts val="0"/>
              </a:spcBef>
            </a:pPr>
            <a:r>
              <a:rPr lang="en-US" sz="2200" dirty="0">
                <a:solidFill>
                  <a:srgbClr val="231F20"/>
                </a:solidFill>
                <a:ea typeface="Calibri"/>
                <a:cs typeface="Calibri"/>
              </a:rPr>
              <a:t>The  statement checks if the HTTP request method is POST. It is commonly used to differentiate between a page visit (GET request) and form submission (POST request).</a:t>
            </a:r>
          </a:p>
          <a:p>
            <a:pPr>
              <a:lnSpc>
                <a:spcPct val="100000"/>
              </a:lnSpc>
              <a:spcBef>
                <a:spcPts val="0"/>
              </a:spcBef>
            </a:pPr>
            <a:r>
              <a:rPr lang="en-US" sz="2200" dirty="0">
                <a:solidFill>
                  <a:srgbClr val="231F20"/>
                </a:solidFill>
                <a:ea typeface="Calibri"/>
                <a:cs typeface="Calibri"/>
              </a:rPr>
              <a:t>Form Data Extraction (POST Request):</a:t>
            </a:r>
          </a:p>
          <a:p>
            <a:pPr>
              <a:lnSpc>
                <a:spcPct val="100000"/>
              </a:lnSpc>
              <a:spcBef>
                <a:spcPts val="0"/>
              </a:spcBef>
            </a:pPr>
            <a:r>
              <a:rPr lang="en-US" sz="2200" dirty="0">
                <a:solidFill>
                  <a:srgbClr val="231F20"/>
                </a:solidFill>
                <a:ea typeface="Calibri"/>
                <a:cs typeface="Calibri"/>
              </a:rPr>
              <a:t>The indented block under the if statement is executed when the request method is POST.</a:t>
            </a:r>
          </a:p>
          <a:p>
            <a:pPr>
              <a:lnSpc>
                <a:spcPct val="100000"/>
              </a:lnSpc>
              <a:spcBef>
                <a:spcPts val="0"/>
              </a:spcBef>
            </a:pPr>
            <a:r>
              <a:rPr lang="en-US" sz="2200" dirty="0">
                <a:solidFill>
                  <a:srgbClr val="231F20"/>
                </a:solidFill>
                <a:ea typeface="Calibri"/>
                <a:cs typeface="Calibri"/>
              </a:rPr>
              <a:t>The following lines extract data from the form submitted in the POST request:</a:t>
            </a:r>
          </a:p>
          <a:p>
            <a:pPr>
              <a:lnSpc>
                <a:spcPct val="100000"/>
              </a:lnSpc>
              <a:spcBef>
                <a:spcPts val="0"/>
              </a:spcBef>
            </a:pPr>
            <a:r>
              <a:rPr lang="en-US" sz="2200" dirty="0">
                <a:solidFill>
                  <a:srgbClr val="231F20"/>
                </a:solidFill>
                <a:ea typeface="Calibri"/>
                <a:cs typeface="Calibri"/>
              </a:rPr>
              <a:t>name = </a:t>
            </a:r>
            <a:r>
              <a:rPr lang="en-US" sz="2200" err="1">
                <a:solidFill>
                  <a:srgbClr val="231F20"/>
                </a:solidFill>
                <a:ea typeface="Calibri"/>
                <a:cs typeface="Calibri"/>
              </a:rPr>
              <a:t>request.form.get</a:t>
            </a:r>
            <a:r>
              <a:rPr lang="en-US" sz="2200" dirty="0">
                <a:solidFill>
                  <a:srgbClr val="231F20"/>
                </a:solidFill>
                <a:ea typeface="Calibri"/>
                <a:cs typeface="Calibri"/>
              </a:rPr>
              <a:t>('name'): Extracts the value associated with the form field named 'name'.</a:t>
            </a:r>
          </a:p>
          <a:p>
            <a:pPr>
              <a:lnSpc>
                <a:spcPct val="100000"/>
              </a:lnSpc>
              <a:spcBef>
                <a:spcPts val="0"/>
              </a:spcBef>
            </a:pPr>
            <a:r>
              <a:rPr lang="en-US" sz="2200" dirty="0">
                <a:solidFill>
                  <a:srgbClr val="231F20"/>
                </a:solidFill>
                <a:ea typeface="Calibri"/>
                <a:cs typeface="Calibri"/>
              </a:rPr>
              <a:t>email = </a:t>
            </a:r>
            <a:r>
              <a:rPr lang="en-US" sz="2200" err="1">
                <a:solidFill>
                  <a:srgbClr val="231F20"/>
                </a:solidFill>
                <a:ea typeface="Calibri"/>
                <a:cs typeface="Calibri"/>
              </a:rPr>
              <a:t>request.form.get</a:t>
            </a:r>
            <a:r>
              <a:rPr lang="en-US" sz="2200" dirty="0">
                <a:solidFill>
                  <a:srgbClr val="231F20"/>
                </a:solidFill>
                <a:ea typeface="Calibri"/>
                <a:cs typeface="Calibri"/>
              </a:rPr>
              <a:t>('email'): Extracts the value associated with the form field named 'email'.</a:t>
            </a:r>
          </a:p>
          <a:p>
            <a:pPr>
              <a:lnSpc>
                <a:spcPct val="100000"/>
              </a:lnSpc>
              <a:spcBef>
                <a:spcPts val="0"/>
              </a:spcBef>
            </a:pPr>
            <a:r>
              <a:rPr lang="en-US" sz="2200" dirty="0">
                <a:solidFill>
                  <a:srgbClr val="231F20"/>
                </a:solidFill>
                <a:ea typeface="Calibri"/>
                <a:cs typeface="Calibri"/>
              </a:rPr>
              <a:t>phone = </a:t>
            </a:r>
            <a:r>
              <a:rPr lang="en-US" sz="2200" err="1">
                <a:solidFill>
                  <a:srgbClr val="231F20"/>
                </a:solidFill>
                <a:ea typeface="Calibri"/>
                <a:cs typeface="Calibri"/>
              </a:rPr>
              <a:t>request.form.get</a:t>
            </a:r>
            <a:r>
              <a:rPr lang="en-US" sz="2200" dirty="0">
                <a:solidFill>
                  <a:srgbClr val="231F20"/>
                </a:solidFill>
                <a:ea typeface="Calibri"/>
                <a:cs typeface="Calibri"/>
              </a:rPr>
              <a:t>('phone'): Extracts the value associated with the form field named 'phone'.</a:t>
            </a:r>
          </a:p>
          <a:p>
            <a:pPr>
              <a:lnSpc>
                <a:spcPct val="100000"/>
              </a:lnSpc>
              <a:spcBef>
                <a:spcPts val="0"/>
              </a:spcBef>
            </a:pPr>
            <a:r>
              <a:rPr lang="en-US" sz="2200" dirty="0">
                <a:solidFill>
                  <a:srgbClr val="231F20"/>
                </a:solidFill>
                <a:ea typeface="Calibri"/>
                <a:cs typeface="Calibri"/>
              </a:rPr>
              <a:t>date = </a:t>
            </a:r>
            <a:r>
              <a:rPr lang="en-US" sz="2200" err="1">
                <a:solidFill>
                  <a:srgbClr val="231F20"/>
                </a:solidFill>
                <a:ea typeface="Calibri"/>
                <a:cs typeface="Calibri"/>
              </a:rPr>
              <a:t>request.form.get</a:t>
            </a:r>
            <a:r>
              <a:rPr lang="en-US" sz="2200" dirty="0">
                <a:solidFill>
                  <a:srgbClr val="231F20"/>
                </a:solidFill>
                <a:ea typeface="Calibri"/>
                <a:cs typeface="Calibri"/>
              </a:rPr>
              <a:t>('date'): Extracts the value associated with the form field named 'date'.</a:t>
            </a:r>
          </a:p>
          <a:p>
            <a:pPr>
              <a:lnSpc>
                <a:spcPct val="100000"/>
              </a:lnSpc>
              <a:spcBef>
                <a:spcPts val="0"/>
              </a:spcBef>
            </a:pPr>
            <a:r>
              <a:rPr lang="en-US" sz="2200" dirty="0">
                <a:solidFill>
                  <a:srgbClr val="231F20"/>
                </a:solidFill>
                <a:ea typeface="Calibri"/>
                <a:cs typeface="Calibri"/>
              </a:rPr>
              <a:t>time = </a:t>
            </a:r>
            <a:r>
              <a:rPr lang="en-US" sz="2200" err="1">
                <a:solidFill>
                  <a:srgbClr val="231F20"/>
                </a:solidFill>
                <a:ea typeface="Calibri"/>
                <a:cs typeface="Calibri"/>
              </a:rPr>
              <a:t>request.form.get</a:t>
            </a:r>
            <a:r>
              <a:rPr lang="en-US" sz="2200" dirty="0">
                <a:solidFill>
                  <a:srgbClr val="231F20"/>
                </a:solidFill>
                <a:ea typeface="Calibri"/>
                <a:cs typeface="Calibri"/>
              </a:rPr>
              <a:t>('time'): Extracts the value associated with the form field named 'time'.</a:t>
            </a:r>
          </a:p>
          <a:p>
            <a:pPr>
              <a:lnSpc>
                <a:spcPct val="100000"/>
              </a:lnSpc>
              <a:spcBef>
                <a:spcPts val="0"/>
              </a:spcBef>
            </a:pPr>
            <a:r>
              <a:rPr lang="en-US" sz="2200" err="1">
                <a:solidFill>
                  <a:srgbClr val="231F20"/>
                </a:solidFill>
                <a:ea typeface="Calibri"/>
                <a:cs typeface="Calibri"/>
              </a:rPr>
              <a:t>chief_complaint</a:t>
            </a:r>
            <a:r>
              <a:rPr lang="en-US" sz="2200" dirty="0">
                <a:solidFill>
                  <a:srgbClr val="231F20"/>
                </a:solidFill>
                <a:ea typeface="Calibri"/>
                <a:cs typeface="Calibri"/>
              </a:rPr>
              <a:t> = </a:t>
            </a:r>
            <a:r>
              <a:rPr lang="en-US" sz="2200" err="1">
                <a:solidFill>
                  <a:srgbClr val="231F20"/>
                </a:solidFill>
                <a:ea typeface="Calibri"/>
                <a:cs typeface="Calibri"/>
              </a:rPr>
              <a:t>request.form.get</a:t>
            </a:r>
            <a:r>
              <a:rPr lang="en-US" sz="2200" dirty="0">
                <a:solidFill>
                  <a:srgbClr val="231F20"/>
                </a:solidFill>
                <a:ea typeface="Calibri"/>
                <a:cs typeface="Calibri"/>
              </a:rPr>
              <a:t>('</a:t>
            </a:r>
            <a:r>
              <a:rPr lang="en-US" sz="2200" err="1">
                <a:solidFill>
                  <a:srgbClr val="231F20"/>
                </a:solidFill>
                <a:ea typeface="Calibri"/>
                <a:cs typeface="Calibri"/>
              </a:rPr>
              <a:t>chiefComplaint</a:t>
            </a:r>
            <a:r>
              <a:rPr lang="en-US" sz="2200" dirty="0">
                <a:solidFill>
                  <a:srgbClr val="231F20"/>
                </a:solidFill>
                <a:ea typeface="Calibri"/>
                <a:cs typeface="Calibri"/>
              </a:rPr>
              <a:t>'): Extracts the value associated with the form field named '</a:t>
            </a:r>
            <a:r>
              <a:rPr lang="en-US" sz="2200" err="1">
                <a:solidFill>
                  <a:srgbClr val="231F20"/>
                </a:solidFill>
                <a:ea typeface="Calibri"/>
                <a:cs typeface="Calibri"/>
              </a:rPr>
              <a:t>chiefComplaint</a:t>
            </a:r>
            <a:r>
              <a:rPr lang="en-US" sz="2200" dirty="0">
                <a:solidFill>
                  <a:srgbClr val="231F20"/>
                </a:solidFill>
                <a:ea typeface="Calibri"/>
                <a:cs typeface="Calibri"/>
              </a:rPr>
              <a:t>'.</a:t>
            </a:r>
          </a:p>
          <a:p>
            <a:endParaRPr lang="en-US" dirty="0">
              <a:ea typeface="Calibri"/>
              <a:cs typeface="Calibri"/>
            </a:endParaRPr>
          </a:p>
        </p:txBody>
      </p:sp>
    </p:spTree>
    <p:extLst>
      <p:ext uri="{BB962C8B-B14F-4D97-AF65-F5344CB8AC3E}">
        <p14:creationId xmlns:p14="http://schemas.microsoft.com/office/powerpoint/2010/main" val="297794486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07D0D8-D0F4-AC6D-1BAE-1C98C4DE3AF0}"/>
              </a:ext>
            </a:extLst>
          </p:cNvPr>
          <p:cNvSpPr>
            <a:spLocks noGrp="1"/>
          </p:cNvSpPr>
          <p:nvPr>
            <p:ph idx="1"/>
          </p:nvPr>
        </p:nvSpPr>
        <p:spPr>
          <a:xfrm>
            <a:off x="400855" y="689019"/>
            <a:ext cx="11378542" cy="4091532"/>
          </a:xfrm>
        </p:spPr>
        <p:txBody>
          <a:bodyPr vert="horz" lIns="91440" tIns="45720" rIns="91440" bIns="45720" rtlCol="0" anchor="t">
            <a:normAutofit/>
          </a:bodyPr>
          <a:lstStyle/>
          <a:p>
            <a:pPr>
              <a:lnSpc>
                <a:spcPct val="90000"/>
              </a:lnSpc>
              <a:spcBef>
                <a:spcPts val="0"/>
              </a:spcBef>
              <a:spcAft>
                <a:spcPts val="600"/>
              </a:spcAft>
            </a:pPr>
            <a:r>
              <a:rPr lang="en-US" sz="2200" dirty="0">
                <a:solidFill>
                  <a:srgbClr val="231F20"/>
                </a:solidFill>
                <a:ea typeface="Calibri"/>
                <a:cs typeface="Calibri"/>
              </a:rPr>
              <a:t>The all([name, email, phone, date, time, </a:t>
            </a:r>
            <a:r>
              <a:rPr lang="en-US" sz="2200" dirty="0" err="1">
                <a:solidFill>
                  <a:srgbClr val="231F20"/>
                </a:solidFill>
                <a:ea typeface="Calibri"/>
                <a:cs typeface="Calibri"/>
              </a:rPr>
              <a:t>chief_complaint</a:t>
            </a:r>
            <a:r>
              <a:rPr lang="en-US" sz="2200" dirty="0">
                <a:solidFill>
                  <a:srgbClr val="231F20"/>
                </a:solidFill>
                <a:ea typeface="Calibri"/>
                <a:cs typeface="Calibri"/>
              </a:rPr>
              <a:t>]) expression checks if all the specified fields have non-empty values. It validates the data. </a:t>
            </a:r>
          </a:p>
          <a:p>
            <a:pPr>
              <a:lnSpc>
                <a:spcPct val="90000"/>
              </a:lnSpc>
              <a:spcBef>
                <a:spcPts val="0"/>
              </a:spcBef>
              <a:spcAft>
                <a:spcPts val="600"/>
              </a:spcAft>
            </a:pPr>
            <a:r>
              <a:rPr lang="en-US" sz="2200" dirty="0">
                <a:solidFill>
                  <a:srgbClr val="231F20"/>
                </a:solidFill>
                <a:ea typeface="Calibri"/>
                <a:cs typeface="Calibri"/>
              </a:rPr>
              <a:t>flash('Please fill in all fields.', 'error'):</a:t>
            </a:r>
          </a:p>
          <a:p>
            <a:pPr>
              <a:lnSpc>
                <a:spcPct val="90000"/>
              </a:lnSpc>
              <a:spcBef>
                <a:spcPts val="0"/>
              </a:spcBef>
              <a:spcAft>
                <a:spcPts val="600"/>
              </a:spcAft>
            </a:pPr>
            <a:r>
              <a:rPr lang="en-US" sz="2200" dirty="0">
                <a:solidFill>
                  <a:srgbClr val="231F20"/>
                </a:solidFill>
                <a:ea typeface="Calibri"/>
                <a:cs typeface="Calibri"/>
              </a:rPr>
              <a:t>If any of the fields is empty (validation fails), a message is flashed to the user.</a:t>
            </a:r>
          </a:p>
          <a:p>
            <a:pPr>
              <a:lnSpc>
                <a:spcPct val="90000"/>
              </a:lnSpc>
              <a:spcBef>
                <a:spcPts val="0"/>
              </a:spcBef>
              <a:spcAft>
                <a:spcPts val="600"/>
              </a:spcAft>
            </a:pPr>
            <a:r>
              <a:rPr lang="en-US" sz="2200" dirty="0">
                <a:solidFill>
                  <a:srgbClr val="231F20"/>
                </a:solidFill>
                <a:ea typeface="Calibri"/>
                <a:cs typeface="Calibri"/>
              </a:rPr>
              <a:t>Flash messages are typically used to provide feedback to the user. In this case, it's indicating that they need to fill in all fields.</a:t>
            </a:r>
          </a:p>
          <a:p>
            <a:pPr indent="-283210">
              <a:lnSpc>
                <a:spcPct val="90000"/>
              </a:lnSpc>
              <a:spcBef>
                <a:spcPts val="0"/>
              </a:spcBef>
              <a:spcAft>
                <a:spcPts val="600"/>
              </a:spcAft>
              <a:buFont typeface="Arial,Sans-Serif" panose="020B0503020204020204" pitchFamily="34" charset="0"/>
              <a:buChar char="•"/>
            </a:pPr>
            <a:r>
              <a:rPr lang="en-US" sz="2200" dirty="0">
                <a:solidFill>
                  <a:srgbClr val="231F20"/>
                </a:solidFill>
                <a:ea typeface="Calibri"/>
                <a:cs typeface="Calibri"/>
              </a:rPr>
              <a:t>return redirect(</a:t>
            </a:r>
            <a:r>
              <a:rPr lang="en-US" sz="2200" dirty="0" err="1">
                <a:solidFill>
                  <a:srgbClr val="231F20"/>
                </a:solidFill>
                <a:ea typeface="Calibri"/>
                <a:cs typeface="Calibri"/>
              </a:rPr>
              <a:t>url_for</a:t>
            </a:r>
            <a:r>
              <a:rPr lang="en-US" sz="2200" dirty="0">
                <a:solidFill>
                  <a:srgbClr val="231F20"/>
                </a:solidFill>
                <a:ea typeface="Calibri"/>
                <a:cs typeface="Calibri"/>
              </a:rPr>
              <a:t>('booking')):</a:t>
            </a:r>
          </a:p>
          <a:p>
            <a:pPr indent="-283210">
              <a:lnSpc>
                <a:spcPct val="90000"/>
              </a:lnSpc>
              <a:spcBef>
                <a:spcPts val="0"/>
              </a:spcBef>
              <a:spcAft>
                <a:spcPts val="600"/>
              </a:spcAft>
              <a:buFont typeface="Arial,Sans-Serif" panose="020B0503020204020204" pitchFamily="34" charset="0"/>
              <a:buChar char="•"/>
            </a:pPr>
            <a:r>
              <a:rPr lang="en-US" sz="2200" dirty="0">
                <a:solidFill>
                  <a:srgbClr val="231F20"/>
                </a:solidFill>
                <a:ea typeface="Calibri"/>
                <a:cs typeface="Calibri"/>
              </a:rPr>
              <a:t>After flashing the error message, the code redirects the user back to the 'booking' </a:t>
            </a:r>
            <a:r>
              <a:rPr lang="en-US" sz="2200" dirty="0" err="1">
                <a:solidFill>
                  <a:srgbClr val="231F20"/>
                </a:solidFill>
                <a:ea typeface="Calibri"/>
                <a:cs typeface="Calibri"/>
              </a:rPr>
              <a:t>route.the</a:t>
            </a:r>
            <a:r>
              <a:rPr lang="en-US" sz="2200" dirty="0">
                <a:solidFill>
                  <a:srgbClr val="231F20"/>
                </a:solidFill>
                <a:ea typeface="Calibri"/>
                <a:cs typeface="Calibri"/>
              </a:rPr>
              <a:t> </a:t>
            </a:r>
            <a:r>
              <a:rPr lang="en-US" sz="2200" dirty="0" err="1">
                <a:solidFill>
                  <a:srgbClr val="231F20"/>
                </a:solidFill>
                <a:ea typeface="Calibri"/>
                <a:cs typeface="Calibri"/>
              </a:rPr>
              <a:t>url_for</a:t>
            </a:r>
            <a:r>
              <a:rPr lang="en-US" sz="2200" dirty="0">
                <a:solidFill>
                  <a:srgbClr val="231F20"/>
                </a:solidFill>
                <a:ea typeface="Calibri"/>
                <a:cs typeface="Calibri"/>
              </a:rPr>
              <a:t>('booking') function generates the URL for the 'booking' route.</a:t>
            </a:r>
          </a:p>
          <a:p>
            <a:endParaRPr lang="en-US" dirty="0">
              <a:ea typeface="Calibri"/>
              <a:cs typeface="Calibri"/>
            </a:endParaRPr>
          </a:p>
        </p:txBody>
      </p:sp>
      <p:pic>
        <p:nvPicPr>
          <p:cNvPr id="6" name="Picture 5" descr="A screen shot of a computer code&#10;&#10;Description automatically generated">
            <a:extLst>
              <a:ext uri="{FF2B5EF4-FFF2-40B4-BE49-F238E27FC236}">
                <a16:creationId xmlns:a16="http://schemas.microsoft.com/office/drawing/2014/main" id="{A2BF6FC1-552A-171F-BED9-77273D2BC9C2}"/>
              </a:ext>
            </a:extLst>
          </p:cNvPr>
          <p:cNvPicPr>
            <a:picLocks noChangeAspect="1"/>
          </p:cNvPicPr>
          <p:nvPr/>
        </p:nvPicPr>
        <p:blipFill rotWithShape="1">
          <a:blip r:embed="rId2"/>
          <a:srcRect l="1058" t="67308" r="-1235"/>
          <a:stretch/>
        </p:blipFill>
        <p:spPr>
          <a:xfrm>
            <a:off x="204076" y="4470450"/>
            <a:ext cx="11892955" cy="1416688"/>
          </a:xfrm>
          <a:prstGeom prst="rect">
            <a:avLst/>
          </a:prstGeom>
        </p:spPr>
      </p:pic>
    </p:spTree>
    <p:extLst>
      <p:ext uri="{BB962C8B-B14F-4D97-AF65-F5344CB8AC3E}">
        <p14:creationId xmlns:p14="http://schemas.microsoft.com/office/powerpoint/2010/main" val="128884313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omputer screen shot of a program code&#10;&#10;Description automatically generated">
            <a:extLst>
              <a:ext uri="{FF2B5EF4-FFF2-40B4-BE49-F238E27FC236}">
                <a16:creationId xmlns:a16="http://schemas.microsoft.com/office/drawing/2014/main" id="{588CB986-165E-DA06-3AD0-5372AFEC25DB}"/>
              </a:ext>
            </a:extLst>
          </p:cNvPr>
          <p:cNvPicPr>
            <a:picLocks noGrp="1" noChangeAspect="1"/>
          </p:cNvPicPr>
          <p:nvPr>
            <p:ph idx="1"/>
          </p:nvPr>
        </p:nvPicPr>
        <p:blipFill rotWithShape="1">
          <a:blip r:embed="rId2"/>
          <a:srcRect l="15493" t="62187" r="39965" b="12500"/>
          <a:stretch/>
        </p:blipFill>
        <p:spPr>
          <a:xfrm>
            <a:off x="96085" y="156327"/>
            <a:ext cx="6878353" cy="2185808"/>
          </a:xfrm>
        </p:spPr>
      </p:pic>
      <p:sp>
        <p:nvSpPr>
          <p:cNvPr id="5" name="TextBox 4">
            <a:extLst>
              <a:ext uri="{FF2B5EF4-FFF2-40B4-BE49-F238E27FC236}">
                <a16:creationId xmlns:a16="http://schemas.microsoft.com/office/drawing/2014/main" id="{A3B05157-A1C3-3C97-0D93-7FD8E2FDD735}"/>
              </a:ext>
            </a:extLst>
          </p:cNvPr>
          <p:cNvSpPr txBox="1"/>
          <p:nvPr/>
        </p:nvSpPr>
        <p:spPr>
          <a:xfrm>
            <a:off x="203274" y="2530602"/>
            <a:ext cx="11698309"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ea typeface="Calibri"/>
                <a:cs typeface="Calibri"/>
              </a:rPr>
              <a:t>Using the pandas library in python , here we are creating a new </a:t>
            </a:r>
            <a:r>
              <a:rPr lang="en-US" sz="2200" dirty="0" err="1">
                <a:ea typeface="Calibri"/>
                <a:cs typeface="Calibri"/>
              </a:rPr>
              <a:t>Dataframe</a:t>
            </a:r>
            <a:r>
              <a:rPr lang="en-US" sz="2200" dirty="0">
                <a:ea typeface="Calibri"/>
                <a:cs typeface="Calibri"/>
              </a:rPr>
              <a:t> to store the appointment data and we named the variable as </a:t>
            </a:r>
            <a:r>
              <a:rPr lang="en-US" sz="2200" dirty="0" err="1">
                <a:ea typeface="Calibri"/>
                <a:cs typeface="Calibri"/>
              </a:rPr>
              <a:t>new_data</a:t>
            </a:r>
            <a:r>
              <a:rPr lang="en-US" sz="2200" dirty="0">
                <a:ea typeface="Calibri"/>
                <a:cs typeface="Calibri"/>
              </a:rPr>
              <a:t>.</a:t>
            </a:r>
          </a:p>
          <a:p>
            <a:r>
              <a:rPr lang="en-US" sz="2200" dirty="0">
                <a:ea typeface="Calibri"/>
                <a:cs typeface="Calibri"/>
              </a:rPr>
              <a:t>These are presented as </a:t>
            </a:r>
            <a:r>
              <a:rPr lang="en-US" sz="2200" dirty="0" err="1">
                <a:ea typeface="Calibri"/>
                <a:cs typeface="Calibri"/>
              </a:rPr>
              <a:t>key:value</a:t>
            </a:r>
            <a:r>
              <a:rPr lang="en-US" sz="2200" dirty="0">
                <a:ea typeface="Calibri"/>
                <a:cs typeface="Calibri"/>
              </a:rPr>
              <a:t> pairs.</a:t>
            </a:r>
          </a:p>
          <a:p>
            <a:r>
              <a:rPr lang="en-US" sz="2200" dirty="0">
                <a:ea typeface="+mn-lt"/>
                <a:cs typeface="+mn-lt"/>
              </a:rPr>
              <a:t>The </a:t>
            </a:r>
            <a:r>
              <a:rPr lang="en-US" sz="2200" dirty="0" err="1">
                <a:ea typeface="+mn-lt"/>
                <a:cs typeface="+mn-lt"/>
              </a:rPr>
              <a:t>DataFrame</a:t>
            </a:r>
            <a:r>
              <a:rPr lang="en-US" sz="2200" dirty="0">
                <a:ea typeface="+mn-lt"/>
                <a:cs typeface="+mn-lt"/>
              </a:rPr>
              <a:t> has the following columns:</a:t>
            </a:r>
            <a:endParaRPr lang="en-US" sz="2200">
              <a:cs typeface="Calibri"/>
            </a:endParaRPr>
          </a:p>
          <a:p>
            <a:r>
              <a:rPr lang="en-US" sz="2200" dirty="0">
                <a:ea typeface="+mn-lt"/>
                <a:cs typeface="+mn-lt"/>
              </a:rPr>
              <a:t>'Name': Contains a list with a single element, the value of the 'name' variable.</a:t>
            </a:r>
            <a:endParaRPr lang="en-US" sz="2200">
              <a:cs typeface="Calibri"/>
            </a:endParaRPr>
          </a:p>
          <a:p>
            <a:r>
              <a:rPr lang="en-US" sz="2200" dirty="0">
                <a:ea typeface="+mn-lt"/>
                <a:cs typeface="+mn-lt"/>
              </a:rPr>
              <a:t>'Email': Contains a list with a single element, the value of the 'email' variable.</a:t>
            </a:r>
            <a:endParaRPr lang="en-US" sz="2200">
              <a:cs typeface="Calibri"/>
            </a:endParaRPr>
          </a:p>
          <a:p>
            <a:r>
              <a:rPr lang="en-US" sz="2200" dirty="0">
                <a:ea typeface="+mn-lt"/>
                <a:cs typeface="+mn-lt"/>
              </a:rPr>
              <a:t>'Phone': Contains a list with a single element, the value of the 'phone' variable.</a:t>
            </a:r>
            <a:endParaRPr lang="en-US" sz="2200">
              <a:cs typeface="Calibri"/>
            </a:endParaRPr>
          </a:p>
          <a:p>
            <a:r>
              <a:rPr lang="en-US" sz="2200" dirty="0">
                <a:ea typeface="+mn-lt"/>
                <a:cs typeface="+mn-lt"/>
              </a:rPr>
              <a:t>'Date': Contains a list with a single element, the value of the 'date' variable.</a:t>
            </a:r>
            <a:endParaRPr lang="en-US" sz="2200">
              <a:cs typeface="Calibri"/>
            </a:endParaRPr>
          </a:p>
          <a:p>
            <a:r>
              <a:rPr lang="en-US" sz="2200" dirty="0">
                <a:ea typeface="+mn-lt"/>
                <a:cs typeface="+mn-lt"/>
              </a:rPr>
              <a:t>'Time': Contains a list with a single element, the value of the 'time' variable.</a:t>
            </a:r>
            <a:endParaRPr lang="en-US" sz="2200">
              <a:cs typeface="Calibri"/>
            </a:endParaRPr>
          </a:p>
          <a:p>
            <a:r>
              <a:rPr lang="en-US" sz="2200" dirty="0">
                <a:ea typeface="+mn-lt"/>
                <a:cs typeface="+mn-lt"/>
              </a:rPr>
              <a:t>'Timestamp': Contains a list with a single element, the current UTC timestamp obtained using </a:t>
            </a:r>
            <a:r>
              <a:rPr lang="en-US" sz="2200" dirty="0" err="1">
                <a:ea typeface="+mn-lt"/>
                <a:cs typeface="+mn-lt"/>
              </a:rPr>
              <a:t>datetime.utcnow</a:t>
            </a:r>
            <a:r>
              <a:rPr lang="en-US" sz="2200" dirty="0">
                <a:ea typeface="+mn-lt"/>
                <a:cs typeface="+mn-lt"/>
              </a:rPr>
              <a:t>().</a:t>
            </a:r>
            <a:endParaRPr lang="en-US" sz="2200">
              <a:cs typeface="Calibri"/>
            </a:endParaRPr>
          </a:p>
          <a:p>
            <a:r>
              <a:rPr lang="en-US" sz="2200" dirty="0">
                <a:ea typeface="+mn-lt"/>
                <a:cs typeface="+mn-lt"/>
              </a:rPr>
              <a:t>'Chief Complaint': Contains a list with a single element, the value of the '</a:t>
            </a:r>
            <a:r>
              <a:rPr lang="en-US" sz="2200" dirty="0" err="1">
                <a:ea typeface="+mn-lt"/>
                <a:cs typeface="+mn-lt"/>
              </a:rPr>
              <a:t>chief_complaint</a:t>
            </a:r>
            <a:r>
              <a:rPr lang="en-US" sz="2200" dirty="0">
                <a:ea typeface="+mn-lt"/>
                <a:cs typeface="+mn-lt"/>
              </a:rPr>
              <a:t>' variable.</a:t>
            </a:r>
          </a:p>
          <a:p>
            <a:endParaRPr lang="en-US" dirty="0">
              <a:ea typeface="Calibri"/>
              <a:cs typeface="Calibri"/>
            </a:endParaRPr>
          </a:p>
        </p:txBody>
      </p:sp>
    </p:spTree>
    <p:extLst>
      <p:ext uri="{BB962C8B-B14F-4D97-AF65-F5344CB8AC3E}">
        <p14:creationId xmlns:p14="http://schemas.microsoft.com/office/powerpoint/2010/main" val="312341422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D877858-43DB-478C-BC84-9DACF1A1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4170ABC-ADB2-4391-89AD-49DF2FC599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528" y="2176009"/>
            <a:ext cx="3851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Content Placeholder 13">
            <a:extLst>
              <a:ext uri="{FF2B5EF4-FFF2-40B4-BE49-F238E27FC236}">
                <a16:creationId xmlns:a16="http://schemas.microsoft.com/office/drawing/2014/main" id="{2E3BF405-291A-9380-B439-CEFB89048909}"/>
              </a:ext>
            </a:extLst>
          </p:cNvPr>
          <p:cNvSpPr>
            <a:spLocks noGrp="1"/>
          </p:cNvSpPr>
          <p:nvPr>
            <p:ph idx="1"/>
          </p:nvPr>
        </p:nvSpPr>
        <p:spPr>
          <a:xfrm>
            <a:off x="6519147" y="453"/>
            <a:ext cx="5139631" cy="6287065"/>
          </a:xfrm>
        </p:spPr>
        <p:txBody>
          <a:bodyPr vert="horz" lIns="91440" tIns="45720" rIns="91440" bIns="45720" rtlCol="0" anchor="t">
            <a:noAutofit/>
          </a:bodyPr>
          <a:lstStyle/>
          <a:p>
            <a:r>
              <a:rPr lang="en-US" sz="2100" dirty="0">
                <a:ea typeface="Calibri"/>
                <a:cs typeface="Calibri"/>
              </a:rPr>
              <a:t>Here we check if the excel file exists , </a:t>
            </a:r>
            <a:r>
              <a:rPr lang="en-US" sz="2100" dirty="0">
                <a:ea typeface="+mn-lt"/>
                <a:cs typeface="+mn-lt"/>
              </a:rPr>
              <a:t>If the file exists (if </a:t>
            </a:r>
            <a:r>
              <a:rPr lang="en-US" sz="2100" err="1">
                <a:ea typeface="+mn-lt"/>
                <a:cs typeface="+mn-lt"/>
              </a:rPr>
              <a:t>file_exists</a:t>
            </a:r>
            <a:r>
              <a:rPr lang="en-US" sz="2100" dirty="0">
                <a:ea typeface="+mn-lt"/>
                <a:cs typeface="+mn-lt"/>
              </a:rPr>
              <a:t> is True), it reads the existing data from the Excel file using </a:t>
            </a:r>
            <a:r>
              <a:rPr lang="en-US" sz="2100" err="1">
                <a:ea typeface="+mn-lt"/>
                <a:cs typeface="+mn-lt"/>
              </a:rPr>
              <a:t>pd.read_excel</a:t>
            </a:r>
            <a:r>
              <a:rPr lang="en-US" sz="2100" dirty="0">
                <a:ea typeface="+mn-lt"/>
                <a:cs typeface="+mn-lt"/>
              </a:rPr>
              <a:t>(</a:t>
            </a:r>
            <a:r>
              <a:rPr lang="en-US" sz="2100" err="1">
                <a:ea typeface="+mn-lt"/>
                <a:cs typeface="+mn-lt"/>
              </a:rPr>
              <a:t>file_path</a:t>
            </a:r>
            <a:r>
              <a:rPr lang="en-US" sz="2100" dirty="0">
                <a:ea typeface="+mn-lt"/>
                <a:cs typeface="+mn-lt"/>
              </a:rPr>
              <a:t>).The data is stored in the </a:t>
            </a:r>
            <a:r>
              <a:rPr lang="en-US" sz="2100" err="1">
                <a:ea typeface="+mn-lt"/>
                <a:cs typeface="+mn-lt"/>
              </a:rPr>
              <a:t>DataFrame</a:t>
            </a:r>
            <a:r>
              <a:rPr lang="en-US" sz="2100" dirty="0">
                <a:ea typeface="+mn-lt"/>
                <a:cs typeface="+mn-lt"/>
              </a:rPr>
              <a:t> named </a:t>
            </a:r>
            <a:r>
              <a:rPr lang="en-US" sz="2100" err="1">
                <a:ea typeface="+mn-lt"/>
                <a:cs typeface="+mn-lt"/>
              </a:rPr>
              <a:t>existing_data</a:t>
            </a:r>
            <a:r>
              <a:rPr lang="en-US" sz="2100" dirty="0">
                <a:ea typeface="+mn-lt"/>
                <a:cs typeface="+mn-lt"/>
              </a:rPr>
              <a:t>.</a:t>
            </a:r>
          </a:p>
          <a:p>
            <a:r>
              <a:rPr lang="en-US" sz="2100" dirty="0">
                <a:ea typeface="+mn-lt"/>
                <a:cs typeface="+mn-lt"/>
              </a:rPr>
              <a:t>It concatenates the existing data (</a:t>
            </a:r>
            <a:r>
              <a:rPr lang="en-US" sz="2100" err="1">
                <a:ea typeface="+mn-lt"/>
                <a:cs typeface="+mn-lt"/>
              </a:rPr>
              <a:t>existing_data</a:t>
            </a:r>
            <a:r>
              <a:rPr lang="en-US" sz="2100" dirty="0">
                <a:ea typeface="+mn-lt"/>
                <a:cs typeface="+mn-lt"/>
              </a:rPr>
              <a:t>) with the new data (</a:t>
            </a:r>
            <a:r>
              <a:rPr lang="en-US" sz="2100" err="1">
                <a:ea typeface="+mn-lt"/>
                <a:cs typeface="+mn-lt"/>
              </a:rPr>
              <a:t>new_data</a:t>
            </a:r>
            <a:r>
              <a:rPr lang="en-US" sz="2100" dirty="0">
                <a:ea typeface="+mn-lt"/>
                <a:cs typeface="+mn-lt"/>
              </a:rPr>
              <a:t>) using </a:t>
            </a:r>
            <a:r>
              <a:rPr lang="en-US" sz="2100" err="1">
                <a:ea typeface="+mn-lt"/>
                <a:cs typeface="+mn-lt"/>
              </a:rPr>
              <a:t>pd.concat</a:t>
            </a:r>
            <a:r>
              <a:rPr lang="en-US" sz="2100" dirty="0">
                <a:ea typeface="+mn-lt"/>
                <a:cs typeface="+mn-lt"/>
              </a:rPr>
              <a:t>.</a:t>
            </a:r>
          </a:p>
          <a:p>
            <a:r>
              <a:rPr lang="en-US" sz="2100" dirty="0">
                <a:ea typeface="+mn-lt"/>
                <a:cs typeface="+mn-lt"/>
              </a:rPr>
              <a:t>If the file doesn't exist (else), it assigns the new data directly to </a:t>
            </a:r>
            <a:r>
              <a:rPr lang="en-US" sz="2100" err="1">
                <a:ea typeface="+mn-lt"/>
                <a:cs typeface="+mn-lt"/>
              </a:rPr>
              <a:t>updated_data</a:t>
            </a:r>
            <a:r>
              <a:rPr lang="en-US" sz="2100" dirty="0">
                <a:ea typeface="+mn-lt"/>
                <a:cs typeface="+mn-lt"/>
              </a:rPr>
              <a:t>. This means that a new file will be created with the new </a:t>
            </a:r>
            <a:r>
              <a:rPr lang="en-US" sz="2100" err="1">
                <a:ea typeface="+mn-lt"/>
                <a:cs typeface="+mn-lt"/>
              </a:rPr>
              <a:t>data.The</a:t>
            </a:r>
            <a:r>
              <a:rPr lang="en-US" sz="2100" dirty="0">
                <a:ea typeface="+mn-lt"/>
                <a:cs typeface="+mn-lt"/>
              </a:rPr>
              <a:t> combined or new data (</a:t>
            </a:r>
            <a:r>
              <a:rPr lang="en-US" sz="2100" err="1">
                <a:ea typeface="+mn-lt"/>
                <a:cs typeface="+mn-lt"/>
              </a:rPr>
              <a:t>updated_data</a:t>
            </a:r>
            <a:r>
              <a:rPr lang="en-US" sz="2100" dirty="0">
                <a:ea typeface="+mn-lt"/>
                <a:cs typeface="+mn-lt"/>
              </a:rPr>
              <a:t>) is written back to the Excel file using </a:t>
            </a:r>
            <a:r>
              <a:rPr lang="en-US" sz="2100" err="1">
                <a:ea typeface="+mn-lt"/>
                <a:cs typeface="+mn-lt"/>
              </a:rPr>
              <a:t>updated_data.to_excel</a:t>
            </a:r>
            <a:r>
              <a:rPr lang="en-US" sz="2100" dirty="0">
                <a:ea typeface="+mn-lt"/>
                <a:cs typeface="+mn-lt"/>
              </a:rPr>
              <a:t>(</a:t>
            </a:r>
            <a:r>
              <a:rPr lang="en-US" sz="2100" err="1">
                <a:ea typeface="+mn-lt"/>
                <a:cs typeface="+mn-lt"/>
              </a:rPr>
              <a:t>file_path</a:t>
            </a:r>
            <a:r>
              <a:rPr lang="en-US" sz="2100" dirty="0">
                <a:ea typeface="+mn-lt"/>
                <a:cs typeface="+mn-lt"/>
              </a:rPr>
              <a:t>, index=False).</a:t>
            </a:r>
            <a:endParaRPr lang="en-US" sz="2100" dirty="0">
              <a:ea typeface="Calibri"/>
              <a:cs typeface="Calibri"/>
            </a:endParaRPr>
          </a:p>
          <a:p>
            <a:r>
              <a:rPr lang="en-US" sz="2100" dirty="0">
                <a:ea typeface="+mn-lt"/>
                <a:cs typeface="+mn-lt"/>
              </a:rPr>
              <a:t>The index=False parameter ensures that the </a:t>
            </a:r>
            <a:r>
              <a:rPr lang="en-US" sz="2100" err="1">
                <a:ea typeface="+mn-lt"/>
                <a:cs typeface="+mn-lt"/>
              </a:rPr>
              <a:t>DataFrame</a:t>
            </a:r>
            <a:r>
              <a:rPr lang="en-US" sz="2100" dirty="0">
                <a:ea typeface="+mn-lt"/>
                <a:cs typeface="+mn-lt"/>
              </a:rPr>
              <a:t> index is not included in the Excel file</a:t>
            </a:r>
            <a:endParaRPr lang="en-US" sz="2100" dirty="0"/>
          </a:p>
          <a:p>
            <a:endParaRPr lang="en-US" dirty="0">
              <a:ea typeface="Calibri"/>
              <a:cs typeface="Calibri"/>
            </a:endParaRPr>
          </a:p>
        </p:txBody>
      </p:sp>
      <p:sp>
        <p:nvSpPr>
          <p:cNvPr id="11" name="TextBox 10">
            <a:extLst>
              <a:ext uri="{FF2B5EF4-FFF2-40B4-BE49-F238E27FC236}">
                <a16:creationId xmlns:a16="http://schemas.microsoft.com/office/drawing/2014/main" id="{F8B3C2BD-520C-BC5A-AA1D-E514CEA7D638}"/>
              </a:ext>
            </a:extLst>
          </p:cNvPr>
          <p:cNvSpPr txBox="1"/>
          <p:nvPr/>
        </p:nvSpPr>
        <p:spPr>
          <a:xfrm>
            <a:off x="194824" y="3520184"/>
            <a:ext cx="547352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ea typeface="+mn-lt"/>
                <a:cs typeface="+mn-lt"/>
              </a:rPr>
              <a:t>If the file exists, it reads the existing data, appends the new data, and creates an updated </a:t>
            </a:r>
            <a:r>
              <a:rPr lang="en-US" sz="2000" b="1" i="1" dirty="0" err="1">
                <a:ea typeface="+mn-lt"/>
                <a:cs typeface="+mn-lt"/>
              </a:rPr>
              <a:t>DataFrame</a:t>
            </a:r>
            <a:r>
              <a:rPr lang="en-US" sz="2000" b="1" i="1" dirty="0">
                <a:ea typeface="+mn-lt"/>
                <a:cs typeface="+mn-lt"/>
              </a:rPr>
              <a:t>.</a:t>
            </a:r>
            <a:endParaRPr lang="en-US" sz="2000" b="1" i="1">
              <a:ea typeface="Calibri"/>
              <a:cs typeface="Calibri"/>
            </a:endParaRPr>
          </a:p>
          <a:p>
            <a:r>
              <a:rPr lang="en-US" sz="2000" b="1" i="1" dirty="0">
                <a:ea typeface="+mn-lt"/>
                <a:cs typeface="+mn-lt"/>
              </a:rPr>
              <a:t>If the file doesn't exist, it creates a new </a:t>
            </a:r>
            <a:r>
              <a:rPr lang="en-US" sz="2000" b="1" i="1" dirty="0" err="1">
                <a:ea typeface="+mn-lt"/>
                <a:cs typeface="+mn-lt"/>
              </a:rPr>
              <a:t>DataFrame</a:t>
            </a:r>
            <a:r>
              <a:rPr lang="en-US" sz="2000" b="1" i="1" dirty="0">
                <a:ea typeface="+mn-lt"/>
                <a:cs typeface="+mn-lt"/>
              </a:rPr>
              <a:t> with the new data.</a:t>
            </a:r>
            <a:endParaRPr lang="en-US" sz="2000" b="1" i="1">
              <a:ea typeface="Calibri"/>
              <a:cs typeface="Calibri"/>
            </a:endParaRPr>
          </a:p>
          <a:p>
            <a:r>
              <a:rPr lang="en-US" sz="2000" b="1" i="1" dirty="0">
                <a:ea typeface="+mn-lt"/>
                <a:cs typeface="+mn-lt"/>
              </a:rPr>
              <a:t>The final </a:t>
            </a:r>
            <a:r>
              <a:rPr lang="en-US" sz="2000" b="1" i="1" dirty="0" err="1">
                <a:ea typeface="+mn-lt"/>
                <a:cs typeface="+mn-lt"/>
              </a:rPr>
              <a:t>DataFrame</a:t>
            </a:r>
            <a:r>
              <a:rPr lang="en-US" sz="2000" b="1" i="1" dirty="0">
                <a:ea typeface="+mn-lt"/>
                <a:cs typeface="+mn-lt"/>
              </a:rPr>
              <a:t> (</a:t>
            </a:r>
            <a:r>
              <a:rPr lang="en-US" sz="2000" b="1" i="1" dirty="0" err="1">
                <a:ea typeface="+mn-lt"/>
                <a:cs typeface="+mn-lt"/>
              </a:rPr>
              <a:t>updated_data</a:t>
            </a:r>
            <a:r>
              <a:rPr lang="en-US" sz="2000" b="1" i="1" dirty="0">
                <a:ea typeface="+mn-lt"/>
                <a:cs typeface="+mn-lt"/>
              </a:rPr>
              <a:t>) is then written back to the Excel file, effectively updating the file with the new or appended data</a:t>
            </a:r>
            <a:endParaRPr lang="en-US" sz="2000" b="1" i="1" dirty="0"/>
          </a:p>
        </p:txBody>
      </p:sp>
      <p:pic>
        <p:nvPicPr>
          <p:cNvPr id="2" name="Picture 1" descr="A screenshot of a computer program&#10;&#10;Description automatically generated">
            <a:extLst>
              <a:ext uri="{FF2B5EF4-FFF2-40B4-BE49-F238E27FC236}">
                <a16:creationId xmlns:a16="http://schemas.microsoft.com/office/drawing/2014/main" id="{F79C468B-EF37-DC2E-14EA-BFE3E9369C5F}"/>
              </a:ext>
            </a:extLst>
          </p:cNvPr>
          <p:cNvPicPr>
            <a:picLocks noChangeAspect="1"/>
          </p:cNvPicPr>
          <p:nvPr/>
        </p:nvPicPr>
        <p:blipFill rotWithShape="1">
          <a:blip r:embed="rId2"/>
          <a:srcRect l="16741" t="28175" r="28348" b="35317"/>
          <a:stretch/>
        </p:blipFill>
        <p:spPr>
          <a:xfrm>
            <a:off x="136071" y="449037"/>
            <a:ext cx="6640291" cy="2939143"/>
          </a:xfrm>
          <a:prstGeom prst="rect">
            <a:avLst/>
          </a:prstGeom>
        </p:spPr>
      </p:pic>
    </p:spTree>
    <p:extLst>
      <p:ext uri="{BB962C8B-B14F-4D97-AF65-F5344CB8AC3E}">
        <p14:creationId xmlns:p14="http://schemas.microsoft.com/office/powerpoint/2010/main" val="223859737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9FDC-7320-AF0C-462C-80D09F0513C3}"/>
              </a:ext>
            </a:extLst>
          </p:cNvPr>
          <p:cNvSpPr>
            <a:spLocks noGrp="1"/>
          </p:cNvSpPr>
          <p:nvPr>
            <p:ph type="title"/>
          </p:nvPr>
        </p:nvSpPr>
        <p:spPr>
          <a:xfrm>
            <a:off x="429400" y="457298"/>
            <a:ext cx="11331737" cy="3508050"/>
          </a:xfrm>
        </p:spPr>
        <p:txBody>
          <a:bodyPr/>
          <a:lstStyle/>
          <a:p>
            <a:r>
              <a:rPr lang="en-US" sz="2200" dirty="0">
                <a:latin typeface="Calibri"/>
                <a:ea typeface="+mj-lt"/>
                <a:cs typeface="+mj-lt"/>
              </a:rPr>
              <a:t>This line renders the 'confirmation.html' template and passes appointment details as a dictionary to be displayed on the confirmation page.</a:t>
            </a:r>
            <a:br>
              <a:rPr lang="en-US" sz="2200" dirty="0">
                <a:latin typeface="Calibri"/>
                <a:ea typeface="+mj-lt"/>
                <a:cs typeface="+mj-lt"/>
              </a:rPr>
            </a:br>
            <a:r>
              <a:rPr lang="en-US" sz="2200" dirty="0">
                <a:latin typeface="Calibri"/>
                <a:ea typeface="+mj-lt"/>
                <a:cs typeface="+mj-lt"/>
              </a:rPr>
              <a:t>The confirmation page will shoe details in the shown format.</a:t>
            </a:r>
            <a:br>
              <a:rPr lang="en-US" sz="2200" dirty="0">
                <a:latin typeface="Calibri"/>
                <a:ea typeface="+mj-lt"/>
                <a:cs typeface="+mj-lt"/>
              </a:rPr>
            </a:br>
            <a:r>
              <a:rPr lang="en-US" sz="2200" dirty="0">
                <a:latin typeface="Calibri"/>
                <a:cs typeface="Calibri"/>
              </a:rPr>
              <a:t>A flash message is rendered 'Appointment booked successfully' and the page is redirected to the index.html page which is the home page.</a:t>
            </a:r>
          </a:p>
        </p:txBody>
      </p:sp>
      <p:pic>
        <p:nvPicPr>
          <p:cNvPr id="7" name="Content Placeholder 6" descr="A computer screen shot of a program&#10;&#10;Description automatically generated">
            <a:extLst>
              <a:ext uri="{FF2B5EF4-FFF2-40B4-BE49-F238E27FC236}">
                <a16:creationId xmlns:a16="http://schemas.microsoft.com/office/drawing/2014/main" id="{3A477A17-E64B-5C90-39F1-672802277590}"/>
              </a:ext>
            </a:extLst>
          </p:cNvPr>
          <p:cNvPicPr>
            <a:picLocks noGrp="1" noChangeAspect="1"/>
          </p:cNvPicPr>
          <p:nvPr>
            <p:ph idx="1"/>
          </p:nvPr>
        </p:nvPicPr>
        <p:blipFill rotWithShape="1">
          <a:blip r:embed="rId2"/>
          <a:srcRect l="15625" t="30065" r="25919" b="23203"/>
          <a:stretch/>
        </p:blipFill>
        <p:spPr>
          <a:xfrm>
            <a:off x="943462" y="2560686"/>
            <a:ext cx="9451252" cy="3906047"/>
          </a:xfrm>
        </p:spPr>
      </p:pic>
    </p:spTree>
    <p:extLst>
      <p:ext uri="{BB962C8B-B14F-4D97-AF65-F5344CB8AC3E}">
        <p14:creationId xmlns:p14="http://schemas.microsoft.com/office/powerpoint/2010/main" val="400363700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0125240-6FF2-FA0B-53E5-2B5838056ED1}"/>
              </a:ext>
            </a:extLst>
          </p:cNvPr>
          <p:cNvPicPr>
            <a:picLocks noGrp="1" noChangeAspect="1"/>
          </p:cNvPicPr>
          <p:nvPr>
            <p:ph idx="1"/>
          </p:nvPr>
        </p:nvPicPr>
        <p:blipFill rotWithShape="1">
          <a:blip r:embed="rId2"/>
          <a:srcRect l="13715" t="59568" r="57118" b="18518"/>
          <a:stretch/>
        </p:blipFill>
        <p:spPr>
          <a:xfrm>
            <a:off x="2576547" y="3720295"/>
            <a:ext cx="6788189" cy="2866662"/>
          </a:xfrm>
        </p:spPr>
      </p:pic>
      <p:sp>
        <p:nvSpPr>
          <p:cNvPr id="5" name="TextBox 4">
            <a:extLst>
              <a:ext uri="{FF2B5EF4-FFF2-40B4-BE49-F238E27FC236}">
                <a16:creationId xmlns:a16="http://schemas.microsoft.com/office/drawing/2014/main" id="{FD326661-2AAC-4228-D49D-2F5326AFCCFE}"/>
              </a:ext>
            </a:extLst>
          </p:cNvPr>
          <p:cNvSpPr txBox="1"/>
          <p:nvPr/>
        </p:nvSpPr>
        <p:spPr>
          <a:xfrm>
            <a:off x="308259" y="181535"/>
            <a:ext cx="10583333"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ea typeface="Calibri"/>
                <a:cs typeface="Calibri"/>
              </a:rPr>
              <a:t>In this code we use try block in python.</a:t>
            </a:r>
            <a:endParaRPr lang="en-US" sz="2200" dirty="0">
              <a:ea typeface="+mn-lt"/>
              <a:cs typeface="+mn-lt"/>
            </a:endParaRPr>
          </a:p>
          <a:p>
            <a:r>
              <a:rPr lang="en-US" sz="2200" dirty="0" err="1">
                <a:ea typeface="+mn-lt"/>
                <a:cs typeface="+mn-lt"/>
              </a:rPr>
              <a:t>pd.read_excel</a:t>
            </a:r>
            <a:r>
              <a:rPr lang="en-US" sz="2200" dirty="0">
                <a:ea typeface="+mn-lt"/>
                <a:cs typeface="+mn-lt"/>
              </a:rPr>
              <a:t>(</a:t>
            </a:r>
            <a:r>
              <a:rPr lang="en-US" sz="2200" dirty="0" err="1">
                <a:ea typeface="+mn-lt"/>
                <a:cs typeface="+mn-lt"/>
              </a:rPr>
              <a:t>file_path</a:t>
            </a:r>
            <a:r>
              <a:rPr lang="en-US" sz="2200" dirty="0">
                <a:ea typeface="+mn-lt"/>
                <a:cs typeface="+mn-lt"/>
              </a:rPr>
              <a:t>): This Pandas function attempts to read an Excel file located at the specified </a:t>
            </a:r>
            <a:r>
              <a:rPr lang="en-US" sz="2200" dirty="0" err="1">
                <a:ea typeface="+mn-lt"/>
                <a:cs typeface="+mn-lt"/>
              </a:rPr>
              <a:t>file_path</a:t>
            </a:r>
            <a:r>
              <a:rPr lang="en-US" sz="2200" dirty="0">
                <a:ea typeface="+mn-lt"/>
                <a:cs typeface="+mn-lt"/>
              </a:rPr>
              <a:t> and returns True if the file exists in the given path.</a:t>
            </a:r>
            <a:endParaRPr lang="en-US" sz="2200" dirty="0">
              <a:ea typeface="Calibri"/>
              <a:cs typeface="Calibri"/>
            </a:endParaRPr>
          </a:p>
          <a:p>
            <a:r>
              <a:rPr lang="en-US" sz="2200" dirty="0">
                <a:ea typeface="+mn-lt"/>
                <a:cs typeface="+mn-lt"/>
              </a:rPr>
              <a:t>If the </a:t>
            </a:r>
            <a:r>
              <a:rPr lang="en-US" sz="2200" dirty="0" err="1">
                <a:ea typeface="+mn-lt"/>
                <a:cs typeface="+mn-lt"/>
              </a:rPr>
              <a:t>pd.read_excel</a:t>
            </a:r>
            <a:r>
              <a:rPr lang="en-US" sz="2200" dirty="0">
                <a:ea typeface="+mn-lt"/>
                <a:cs typeface="+mn-lt"/>
              </a:rPr>
              <a:t> operation encounters a </a:t>
            </a:r>
            <a:r>
              <a:rPr lang="en-US" sz="2200" dirty="0" err="1">
                <a:ea typeface="+mn-lt"/>
                <a:cs typeface="+mn-lt"/>
              </a:rPr>
              <a:t>FileNotFoundError</a:t>
            </a:r>
            <a:r>
              <a:rPr lang="en-US" sz="2200" dirty="0">
                <a:ea typeface="+mn-lt"/>
                <a:cs typeface="+mn-lt"/>
              </a:rPr>
              <a:t>, it jumps to the except block and it returns False.</a:t>
            </a:r>
          </a:p>
          <a:p>
            <a:r>
              <a:rPr lang="en-US" sz="2200" dirty="0">
                <a:ea typeface="+mn-lt"/>
                <a:cs typeface="+mn-lt"/>
              </a:rPr>
              <a:t>The </a:t>
            </a:r>
            <a:r>
              <a:rPr lang="en-US" sz="2200" dirty="0" err="1">
                <a:ea typeface="+mn-lt"/>
                <a:cs typeface="+mn-lt"/>
              </a:rPr>
              <a:t>df_exists</a:t>
            </a:r>
            <a:r>
              <a:rPr lang="en-US" sz="2200" dirty="0">
                <a:ea typeface="+mn-lt"/>
                <a:cs typeface="+mn-lt"/>
              </a:rPr>
              <a:t> function uses a try-except block to attempt reading an Excel file.</a:t>
            </a:r>
            <a:endParaRPr lang="en-US" sz="2200">
              <a:cs typeface="Calibri"/>
            </a:endParaRPr>
          </a:p>
          <a:p>
            <a:r>
              <a:rPr lang="en-US" sz="2200" dirty="0">
                <a:ea typeface="+mn-lt"/>
                <a:cs typeface="+mn-lt"/>
              </a:rPr>
              <a:t>If the file is successfully read, the function returns True, indicating that the </a:t>
            </a:r>
            <a:r>
              <a:rPr lang="en-US" sz="2200" dirty="0" err="1">
                <a:ea typeface="+mn-lt"/>
                <a:cs typeface="+mn-lt"/>
              </a:rPr>
              <a:t>DataFrame</a:t>
            </a:r>
            <a:r>
              <a:rPr lang="en-US" sz="2200" dirty="0">
                <a:ea typeface="+mn-lt"/>
                <a:cs typeface="+mn-lt"/>
              </a:rPr>
              <a:t> exists.</a:t>
            </a:r>
            <a:endParaRPr lang="en-US" sz="2200">
              <a:cs typeface="Calibri"/>
            </a:endParaRPr>
          </a:p>
          <a:p>
            <a:r>
              <a:rPr lang="en-US" sz="2200" dirty="0">
                <a:ea typeface="+mn-lt"/>
                <a:cs typeface="+mn-lt"/>
              </a:rPr>
              <a:t>If a </a:t>
            </a:r>
            <a:r>
              <a:rPr lang="en-US" sz="2200" dirty="0" err="1">
                <a:ea typeface="+mn-lt"/>
                <a:cs typeface="+mn-lt"/>
              </a:rPr>
              <a:t>FileNotFoundError</a:t>
            </a:r>
            <a:r>
              <a:rPr lang="en-US" sz="2200" dirty="0">
                <a:ea typeface="+mn-lt"/>
                <a:cs typeface="+mn-lt"/>
              </a:rPr>
              <a:t> occurs, the function returns False, indicating that the </a:t>
            </a:r>
            <a:r>
              <a:rPr lang="en-US" sz="2200" dirty="0" err="1">
                <a:ea typeface="+mn-lt"/>
                <a:cs typeface="+mn-lt"/>
              </a:rPr>
              <a:t>DataFrame</a:t>
            </a:r>
            <a:r>
              <a:rPr lang="en-US" sz="2200" dirty="0">
                <a:ea typeface="+mn-lt"/>
                <a:cs typeface="+mn-lt"/>
              </a:rPr>
              <a:t> does not exist at the specified file path.</a:t>
            </a:r>
            <a:endParaRPr lang="en-US" sz="2200" dirty="0"/>
          </a:p>
          <a:p>
            <a:endParaRPr lang="en-US" dirty="0">
              <a:cs typeface="Calibri"/>
            </a:endParaRPr>
          </a:p>
          <a:p>
            <a:endParaRPr lang="en-US" dirty="0">
              <a:cs typeface="Calibri"/>
            </a:endParaRPr>
          </a:p>
        </p:txBody>
      </p:sp>
    </p:spTree>
    <p:extLst>
      <p:ext uri="{BB962C8B-B14F-4D97-AF65-F5344CB8AC3E}">
        <p14:creationId xmlns:p14="http://schemas.microsoft.com/office/powerpoint/2010/main" val="304323438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E0C6D-5EDB-ED88-2F6D-55DD173A20F5}"/>
              </a:ext>
            </a:extLst>
          </p:cNvPr>
          <p:cNvSpPr>
            <a:spLocks noGrp="1"/>
          </p:cNvSpPr>
          <p:nvPr>
            <p:ph idx="1"/>
          </p:nvPr>
        </p:nvSpPr>
        <p:spPr>
          <a:xfrm>
            <a:off x="213784" y="914400"/>
            <a:ext cx="11490487" cy="5175504"/>
          </a:xfrm>
        </p:spPr>
        <p:txBody>
          <a:bodyPr vert="horz" lIns="91440" tIns="45720" rIns="91440" bIns="45720" rtlCol="0" anchor="t">
            <a:normAutofit/>
          </a:bodyPr>
          <a:lstStyle/>
          <a:p>
            <a:pPr marL="457200" indent="-457200">
              <a:buAutoNum type="arabicPeriod"/>
            </a:pPr>
            <a:r>
              <a:rPr lang="en-US" sz="2200" dirty="0">
                <a:ea typeface="+mn-lt"/>
                <a:cs typeface="+mn-lt"/>
              </a:rPr>
              <a:t>The html code contains responsive designs with meta tags.</a:t>
            </a:r>
            <a:endParaRPr lang="en-US" sz="2200">
              <a:cs typeface="Calibri" panose="020F0502020204030204"/>
            </a:endParaRPr>
          </a:p>
          <a:p>
            <a:pPr marL="457200" indent="-457200">
              <a:buAutoNum type="arabicPeriod"/>
            </a:pPr>
            <a:r>
              <a:rPr lang="en-US" sz="2200" dirty="0">
                <a:ea typeface="+mn-lt"/>
                <a:cs typeface="+mn-lt"/>
              </a:rPr>
              <a:t>External stylesheets for custom and font-awesome styles where the fonts, background colors are saved. Animated transitions using GSAP and Animate.css.</a:t>
            </a:r>
            <a:endParaRPr lang="en-US" sz="2200" dirty="0">
              <a:cs typeface="Calibri"/>
            </a:endParaRPr>
          </a:p>
          <a:p>
            <a:pPr marL="457200" indent="-457200">
              <a:buAutoNum type="arabicPeriod"/>
            </a:pPr>
            <a:r>
              <a:rPr lang="en-US" sz="2200" dirty="0">
                <a:ea typeface="+mn-lt"/>
                <a:cs typeface="+mn-lt"/>
              </a:rPr>
              <a:t>There are several sections like About, Services, Booking Form, Additional Information, and Image Gallery. Custom-styled submit button for the booking form is </a:t>
            </a:r>
            <a:r>
              <a:rPr lang="en-US" sz="2200" dirty="0" err="1">
                <a:ea typeface="+mn-lt"/>
                <a:cs typeface="+mn-lt"/>
              </a:rPr>
              <a:t>incorparated</a:t>
            </a:r>
            <a:r>
              <a:rPr lang="en-US" sz="2200" dirty="0">
                <a:ea typeface="+mn-lt"/>
                <a:cs typeface="+mn-lt"/>
              </a:rPr>
              <a:t>.</a:t>
            </a:r>
            <a:endParaRPr lang="en-US" sz="2200">
              <a:cs typeface="Calibri" panose="020F0502020204030204"/>
            </a:endParaRPr>
          </a:p>
        </p:txBody>
      </p:sp>
      <p:sp>
        <p:nvSpPr>
          <p:cNvPr id="5" name="Title 4">
            <a:extLst>
              <a:ext uri="{FF2B5EF4-FFF2-40B4-BE49-F238E27FC236}">
                <a16:creationId xmlns:a16="http://schemas.microsoft.com/office/drawing/2014/main" id="{9C537470-F4A6-420C-2E3F-17E0824EEFB4}"/>
              </a:ext>
            </a:extLst>
          </p:cNvPr>
          <p:cNvSpPr>
            <a:spLocks noGrp="1"/>
          </p:cNvSpPr>
          <p:nvPr>
            <p:ph type="title"/>
          </p:nvPr>
        </p:nvSpPr>
        <p:spPr>
          <a:xfrm>
            <a:off x="213783" y="155595"/>
            <a:ext cx="8770571" cy="1560716"/>
          </a:xfrm>
        </p:spPr>
        <p:txBody>
          <a:bodyPr/>
          <a:lstStyle/>
          <a:p>
            <a:r>
              <a:rPr lang="en-US" dirty="0"/>
              <a:t>HTML Code</a:t>
            </a:r>
          </a:p>
        </p:txBody>
      </p:sp>
      <p:pic>
        <p:nvPicPr>
          <p:cNvPr id="6" name="Picture 5" descr="A screenshot of a computer&#10;&#10;Description automatically generated">
            <a:extLst>
              <a:ext uri="{FF2B5EF4-FFF2-40B4-BE49-F238E27FC236}">
                <a16:creationId xmlns:a16="http://schemas.microsoft.com/office/drawing/2014/main" id="{1E39078C-FF1F-67C5-BCB2-C80585137698}"/>
              </a:ext>
            </a:extLst>
          </p:cNvPr>
          <p:cNvPicPr>
            <a:picLocks noChangeAspect="1"/>
          </p:cNvPicPr>
          <p:nvPr/>
        </p:nvPicPr>
        <p:blipFill>
          <a:blip r:embed="rId2"/>
          <a:stretch>
            <a:fillRect/>
          </a:stretch>
        </p:blipFill>
        <p:spPr>
          <a:xfrm>
            <a:off x="2384252" y="3244819"/>
            <a:ext cx="6134700" cy="3338015"/>
          </a:xfrm>
          <a:prstGeom prst="rect">
            <a:avLst/>
          </a:prstGeom>
        </p:spPr>
      </p:pic>
    </p:spTree>
    <p:extLst>
      <p:ext uri="{BB962C8B-B14F-4D97-AF65-F5344CB8AC3E}">
        <p14:creationId xmlns:p14="http://schemas.microsoft.com/office/powerpoint/2010/main" val="73378536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FE187-9AF1-39F0-F85F-6A92DFE850D7}"/>
              </a:ext>
            </a:extLst>
          </p:cNvPr>
          <p:cNvSpPr>
            <a:spLocks noGrp="1"/>
          </p:cNvSpPr>
          <p:nvPr>
            <p:ph sz="half" idx="1"/>
          </p:nvPr>
        </p:nvSpPr>
        <p:spPr>
          <a:xfrm>
            <a:off x="150532" y="67507"/>
            <a:ext cx="11358697" cy="6052457"/>
          </a:xfrm>
        </p:spPr>
        <p:txBody>
          <a:bodyPr vert="horz" lIns="91440" tIns="45720" rIns="91440" bIns="45720" rtlCol="0" anchor="t">
            <a:normAutofit/>
          </a:bodyPr>
          <a:lstStyle/>
          <a:p>
            <a:r>
              <a:rPr lang="en-US" sz="2200" dirty="0">
                <a:cs typeface="Calibri"/>
              </a:rPr>
              <a:t>I have used Bootstrap for the web development.</a:t>
            </a:r>
            <a:endParaRPr lang="en-US" dirty="0"/>
          </a:p>
          <a:p>
            <a:r>
              <a:rPr lang="en-US" sz="2200" dirty="0">
                <a:ea typeface="+mn-lt"/>
                <a:cs typeface="+mn-lt"/>
              </a:rPr>
              <a:t> Bootstrap is a free front-end framework, with the purpose of making web development faster and easier. It also includes HTML and CSS-based design templates for forms, typography, buttons, navigation, tables, modals, image carousels, and many other components.</a:t>
            </a:r>
          </a:p>
          <a:p>
            <a:r>
              <a:rPr lang="en-US" sz="2200" dirty="0">
                <a:cs typeface="Calibri"/>
              </a:rPr>
              <a:t>Using Bootstrap ,I have updated the styles in the static/</a:t>
            </a:r>
            <a:r>
              <a:rPr lang="en-US" sz="2200" dirty="0" err="1">
                <a:cs typeface="Calibri"/>
              </a:rPr>
              <a:t>css</a:t>
            </a:r>
            <a:r>
              <a:rPr lang="en-US" sz="2200" dirty="0">
                <a:cs typeface="Calibri"/>
              </a:rPr>
              <a:t>/style.css file . It is used to define</a:t>
            </a:r>
            <a:r>
              <a:rPr lang="en-US" sz="2200" dirty="0">
                <a:ea typeface="+mn-lt"/>
                <a:cs typeface="+mn-lt"/>
              </a:rPr>
              <a:t> a color scheme to  customize styles which will enhance the overall visual appeal.</a:t>
            </a:r>
            <a:endParaRPr lang="en-US" sz="2200" dirty="0">
              <a:cs typeface="Calibri"/>
            </a:endParaRPr>
          </a:p>
          <a:p>
            <a:r>
              <a:rPr lang="en-US" sz="2200" dirty="0">
                <a:ea typeface="+mn-lt"/>
                <a:cs typeface="+mn-lt"/>
              </a:rPr>
              <a:t>Integrated relevant images and icons. I have used the </a:t>
            </a:r>
            <a:r>
              <a:rPr lang="en-US" sz="2200" err="1">
                <a:ea typeface="+mn-lt"/>
                <a:cs typeface="+mn-lt"/>
              </a:rPr>
              <a:t>url_for</a:t>
            </a:r>
            <a:r>
              <a:rPr lang="en-US" sz="2200" dirty="0">
                <a:ea typeface="+mn-lt"/>
                <a:cs typeface="+mn-lt"/>
              </a:rPr>
              <a:t> function to generate URLs for static files where we need to store our images in the static folder.</a:t>
            </a:r>
            <a:endParaRPr lang="en-US" sz="2200" dirty="0"/>
          </a:p>
          <a:p>
            <a:endParaRPr lang="en-US" sz="2200" dirty="0">
              <a:cs typeface="Calibri"/>
            </a:endParaRPr>
          </a:p>
          <a:p>
            <a:endParaRPr lang="en-US" dirty="0">
              <a:cs typeface="Calibri"/>
            </a:endParaRPr>
          </a:p>
        </p:txBody>
      </p:sp>
      <p:pic>
        <p:nvPicPr>
          <p:cNvPr id="2" name="Picture 1" descr="A screenshot of a computer program&#10;&#10;Description automatically generated">
            <a:extLst>
              <a:ext uri="{FF2B5EF4-FFF2-40B4-BE49-F238E27FC236}">
                <a16:creationId xmlns:a16="http://schemas.microsoft.com/office/drawing/2014/main" id="{5429A6B6-45D0-82A8-E021-FDE181FC1125}"/>
              </a:ext>
            </a:extLst>
          </p:cNvPr>
          <p:cNvPicPr>
            <a:picLocks noChangeAspect="1"/>
          </p:cNvPicPr>
          <p:nvPr/>
        </p:nvPicPr>
        <p:blipFill rotWithShape="1">
          <a:blip r:embed="rId2"/>
          <a:srcRect l="14925" t="8278" r="14925" b="27483"/>
          <a:stretch/>
        </p:blipFill>
        <p:spPr>
          <a:xfrm>
            <a:off x="2888776" y="3431843"/>
            <a:ext cx="6289352" cy="3237693"/>
          </a:xfrm>
          <a:prstGeom prst="rect">
            <a:avLst/>
          </a:prstGeom>
        </p:spPr>
      </p:pic>
    </p:spTree>
    <p:extLst>
      <p:ext uri="{BB962C8B-B14F-4D97-AF65-F5344CB8AC3E}">
        <p14:creationId xmlns:p14="http://schemas.microsoft.com/office/powerpoint/2010/main" val="59909052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6232-8369-9161-C496-988E40D60FCF}"/>
              </a:ext>
            </a:extLst>
          </p:cNvPr>
          <p:cNvSpPr>
            <a:spLocks noGrp="1"/>
          </p:cNvSpPr>
          <p:nvPr>
            <p:ph type="title"/>
          </p:nvPr>
        </p:nvSpPr>
        <p:spPr>
          <a:xfrm>
            <a:off x="2912533" y="2261678"/>
            <a:ext cx="7437071" cy="5614132"/>
          </a:xfrm>
        </p:spPr>
        <p:txBody>
          <a:bodyPr/>
          <a:lstStyle/>
          <a:p>
            <a:r>
              <a:rPr lang="en-US" dirty="0"/>
              <a:t>Functionality Demonstration</a:t>
            </a:r>
          </a:p>
        </p:txBody>
      </p:sp>
    </p:spTree>
    <p:extLst>
      <p:ext uri="{BB962C8B-B14F-4D97-AF65-F5344CB8AC3E}">
        <p14:creationId xmlns:p14="http://schemas.microsoft.com/office/powerpoint/2010/main" val="394236080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F72D70A-70DB-5739-7BA7-A8B8F1F35FC5}"/>
              </a:ext>
            </a:extLst>
          </p:cNvPr>
          <p:cNvSpPr>
            <a:spLocks noGrp="1"/>
          </p:cNvSpPr>
          <p:nvPr>
            <p:ph type="body" sz="half" idx="2"/>
          </p:nvPr>
        </p:nvSpPr>
        <p:spPr>
          <a:xfrm>
            <a:off x="8357426" y="580619"/>
            <a:ext cx="3763612" cy="5693975"/>
          </a:xfrm>
        </p:spPr>
        <p:txBody>
          <a:bodyPr vert="horz" lIns="91440" tIns="45720" rIns="91440" bIns="45720" rtlCol="0" anchor="t">
            <a:normAutofit/>
          </a:bodyPr>
          <a:lstStyle/>
          <a:p>
            <a:r>
              <a:rPr lang="en-US" sz="2200" dirty="0">
                <a:ea typeface="Calibri"/>
                <a:cs typeface="Calibri"/>
              </a:rPr>
              <a:t>This is how the appointment section looks like on the webpage of the Dental clinic. The Demographic and Diagnostic questionnaire contains, </a:t>
            </a:r>
            <a:r>
              <a:rPr lang="en-US" sz="2200" b="1" dirty="0">
                <a:ea typeface="Calibri"/>
                <a:cs typeface="Calibri"/>
              </a:rPr>
              <a:t>Name, Email, Phone, Preferred Date ,Preferred Time of appointment and the Chief complaint of the patient.</a:t>
            </a:r>
          </a:p>
          <a:p>
            <a:r>
              <a:rPr lang="en-US" sz="2200" b="1" dirty="0">
                <a:ea typeface="Calibri"/>
                <a:cs typeface="Calibri"/>
              </a:rPr>
              <a:t>We fill in all the details appropriately and hit the submit button on the bottom.</a:t>
            </a:r>
          </a:p>
          <a:p>
            <a:r>
              <a:rPr lang="en-US" sz="2200" b="1" dirty="0">
                <a:ea typeface="Calibri"/>
                <a:cs typeface="Calibri"/>
              </a:rPr>
              <a:t>This is redirected to a new confirmation page.</a:t>
            </a:r>
          </a:p>
          <a:p>
            <a:endParaRPr lang="en-US" b="1" dirty="0">
              <a:ea typeface="Calibri"/>
              <a:cs typeface="Calibri"/>
            </a:endParaRPr>
          </a:p>
          <a:p>
            <a:endParaRPr lang="en-US" b="1" dirty="0">
              <a:ea typeface="Calibri"/>
              <a:cs typeface="Calibri"/>
            </a:endParaRPr>
          </a:p>
          <a:p>
            <a:endParaRPr lang="en-US" b="1" dirty="0">
              <a:ea typeface="Calibri"/>
              <a:cs typeface="Calibri"/>
            </a:endParaRPr>
          </a:p>
          <a:p>
            <a:endParaRPr lang="en-US" b="1" dirty="0">
              <a:ea typeface="Calibri"/>
              <a:cs typeface="Calibri"/>
            </a:endParaRPr>
          </a:p>
        </p:txBody>
      </p:sp>
      <p:pic>
        <p:nvPicPr>
          <p:cNvPr id="13" name="Picture 12" descr="A screenshot of a computer&#10;&#10;Description automatically generated">
            <a:extLst>
              <a:ext uri="{FF2B5EF4-FFF2-40B4-BE49-F238E27FC236}">
                <a16:creationId xmlns:a16="http://schemas.microsoft.com/office/drawing/2014/main" id="{67635958-C9DD-F345-99EB-5A0BCEC741F8}"/>
              </a:ext>
            </a:extLst>
          </p:cNvPr>
          <p:cNvPicPr>
            <a:picLocks noChangeAspect="1"/>
          </p:cNvPicPr>
          <p:nvPr/>
        </p:nvPicPr>
        <p:blipFill>
          <a:blip r:embed="rId2"/>
          <a:stretch>
            <a:fillRect/>
          </a:stretch>
        </p:blipFill>
        <p:spPr>
          <a:xfrm>
            <a:off x="119063" y="869156"/>
            <a:ext cx="8239123" cy="4643436"/>
          </a:xfrm>
          <a:prstGeom prst="rect">
            <a:avLst/>
          </a:prstGeom>
        </p:spPr>
      </p:pic>
    </p:spTree>
    <p:extLst>
      <p:ext uri="{BB962C8B-B14F-4D97-AF65-F5344CB8AC3E}">
        <p14:creationId xmlns:p14="http://schemas.microsoft.com/office/powerpoint/2010/main" val="385537984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6FA5-3665-6430-1C73-18CDC23FAE0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D9618AC-4737-D27A-40EC-DFC7F73C06C4}"/>
              </a:ext>
            </a:extLst>
          </p:cNvPr>
          <p:cNvSpPr>
            <a:spLocks noGrp="1"/>
          </p:cNvSpPr>
          <p:nvPr>
            <p:ph idx="1"/>
          </p:nvPr>
        </p:nvSpPr>
        <p:spPr/>
        <p:txBody>
          <a:bodyPr vert="horz" lIns="91440" tIns="45720" rIns="91440" bIns="45720" rtlCol="0" anchor="t">
            <a:normAutofit/>
          </a:bodyPr>
          <a:lstStyle/>
          <a:p>
            <a:pPr>
              <a:lnSpc>
                <a:spcPct val="100000"/>
              </a:lnSpc>
              <a:spcBef>
                <a:spcPts val="0"/>
              </a:spcBef>
            </a:pPr>
            <a:r>
              <a:rPr lang="en-US" sz="3200" dirty="0">
                <a:solidFill>
                  <a:srgbClr val="231F20"/>
                </a:solidFill>
                <a:ea typeface="Calibri"/>
                <a:cs typeface="Calibri"/>
              </a:rPr>
              <a:t>1.Background and Project Description</a:t>
            </a:r>
          </a:p>
          <a:p>
            <a:pPr>
              <a:lnSpc>
                <a:spcPct val="100000"/>
              </a:lnSpc>
              <a:spcBef>
                <a:spcPts val="0"/>
              </a:spcBef>
            </a:pPr>
            <a:r>
              <a:rPr lang="en-US" sz="3200" dirty="0">
                <a:solidFill>
                  <a:srgbClr val="231F20"/>
                </a:solidFill>
                <a:ea typeface="Calibri"/>
                <a:cs typeface="Calibri"/>
              </a:rPr>
              <a:t>2.Project Overview</a:t>
            </a:r>
          </a:p>
          <a:p>
            <a:pPr>
              <a:lnSpc>
                <a:spcPct val="100000"/>
              </a:lnSpc>
              <a:spcBef>
                <a:spcPts val="0"/>
              </a:spcBef>
            </a:pPr>
            <a:r>
              <a:rPr lang="en-US" sz="3200" dirty="0">
                <a:solidFill>
                  <a:srgbClr val="231F20"/>
                </a:solidFill>
                <a:ea typeface="Calibri"/>
                <a:cs typeface="Calibri"/>
              </a:rPr>
              <a:t>3.Project Design and Implementation</a:t>
            </a:r>
          </a:p>
          <a:p>
            <a:pPr>
              <a:lnSpc>
                <a:spcPct val="100000"/>
              </a:lnSpc>
              <a:spcBef>
                <a:spcPts val="0"/>
              </a:spcBef>
            </a:pPr>
            <a:r>
              <a:rPr lang="en-US" sz="3200" dirty="0">
                <a:solidFill>
                  <a:srgbClr val="231F20"/>
                </a:solidFill>
                <a:ea typeface="Calibri"/>
                <a:cs typeface="Calibri"/>
              </a:rPr>
              <a:t>4.Functionality Demonstration </a:t>
            </a:r>
          </a:p>
          <a:p>
            <a:pPr>
              <a:lnSpc>
                <a:spcPct val="100000"/>
              </a:lnSpc>
              <a:spcBef>
                <a:spcPts val="0"/>
              </a:spcBef>
            </a:pPr>
            <a:r>
              <a:rPr lang="en-US" sz="3200" dirty="0">
                <a:solidFill>
                  <a:srgbClr val="231F20"/>
                </a:solidFill>
                <a:ea typeface="Calibri"/>
                <a:cs typeface="Calibri"/>
              </a:rPr>
              <a:t>5.Lessons learned and Future enhancements.</a:t>
            </a:r>
          </a:p>
          <a:p>
            <a:pPr>
              <a:lnSpc>
                <a:spcPct val="100000"/>
              </a:lnSpc>
              <a:spcBef>
                <a:spcPts val="0"/>
              </a:spcBef>
            </a:pPr>
            <a:r>
              <a:rPr lang="en-US" sz="3200" dirty="0">
                <a:solidFill>
                  <a:srgbClr val="231F20"/>
                </a:solidFill>
                <a:ea typeface="Calibri"/>
                <a:cs typeface="Calibri"/>
              </a:rPr>
              <a:t>6.Conclusion and References</a:t>
            </a:r>
          </a:p>
          <a:p>
            <a:endParaRPr lang="en-US" dirty="0">
              <a:ea typeface="Calibri"/>
              <a:cs typeface="Calibri"/>
            </a:endParaRPr>
          </a:p>
        </p:txBody>
      </p:sp>
    </p:spTree>
    <p:extLst>
      <p:ext uri="{BB962C8B-B14F-4D97-AF65-F5344CB8AC3E}">
        <p14:creationId xmlns:p14="http://schemas.microsoft.com/office/powerpoint/2010/main" val="241484545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3BF139-EEE8-E2B9-11E7-B5B0D21B4196}"/>
              </a:ext>
            </a:extLst>
          </p:cNvPr>
          <p:cNvSpPr>
            <a:spLocks noGrp="1"/>
          </p:cNvSpPr>
          <p:nvPr>
            <p:ph type="body" sz="half" idx="2"/>
          </p:nvPr>
        </p:nvSpPr>
        <p:spPr>
          <a:xfrm>
            <a:off x="223857" y="862992"/>
            <a:ext cx="3227832" cy="6325006"/>
          </a:xfrm>
        </p:spPr>
        <p:txBody>
          <a:bodyPr vert="horz" lIns="91440" tIns="45720" rIns="91440" bIns="45720" rtlCol="0" anchor="t">
            <a:normAutofit/>
          </a:bodyPr>
          <a:lstStyle/>
          <a:p>
            <a:r>
              <a:rPr lang="en-US" sz="2200" dirty="0">
                <a:ea typeface="Calibri"/>
                <a:cs typeface="Calibri"/>
              </a:rPr>
              <a:t>By clicking on Submit. We will receive the appointment confirmation page. </a:t>
            </a:r>
          </a:p>
          <a:p>
            <a:r>
              <a:rPr lang="en-US" sz="2200" dirty="0">
                <a:ea typeface="Calibri"/>
                <a:cs typeface="Calibri"/>
              </a:rPr>
              <a:t>In this page we will have all the details displayed. </a:t>
            </a:r>
          </a:p>
          <a:p>
            <a:r>
              <a:rPr lang="en-US" sz="2200" dirty="0">
                <a:ea typeface="Calibri"/>
                <a:cs typeface="Calibri"/>
              </a:rPr>
              <a:t>And an option to return to home page is available.</a:t>
            </a:r>
          </a:p>
          <a:p>
            <a:r>
              <a:rPr lang="en-US" sz="2200" dirty="0">
                <a:ea typeface="Calibri"/>
                <a:cs typeface="Calibri"/>
              </a:rPr>
              <a:t>This information is saved into an Excel file name 'appointment.xls'</a:t>
            </a:r>
          </a:p>
        </p:txBody>
      </p:sp>
      <p:pic>
        <p:nvPicPr>
          <p:cNvPr id="14" name="Picture 13" descr="A screenshot of a computer&#10;&#10;Description automatically generated">
            <a:extLst>
              <a:ext uri="{FF2B5EF4-FFF2-40B4-BE49-F238E27FC236}">
                <a16:creationId xmlns:a16="http://schemas.microsoft.com/office/drawing/2014/main" id="{937DE4AA-01B8-85C6-BE60-B1A0B061BFC6}"/>
              </a:ext>
            </a:extLst>
          </p:cNvPr>
          <p:cNvPicPr>
            <a:picLocks noChangeAspect="1"/>
          </p:cNvPicPr>
          <p:nvPr/>
        </p:nvPicPr>
        <p:blipFill>
          <a:blip r:embed="rId2"/>
          <a:stretch>
            <a:fillRect/>
          </a:stretch>
        </p:blipFill>
        <p:spPr>
          <a:xfrm>
            <a:off x="3277953" y="754893"/>
            <a:ext cx="8783079" cy="4938960"/>
          </a:xfrm>
          <a:prstGeom prst="rect">
            <a:avLst/>
          </a:prstGeom>
        </p:spPr>
      </p:pic>
    </p:spTree>
    <p:extLst>
      <p:ext uri="{BB962C8B-B14F-4D97-AF65-F5344CB8AC3E}">
        <p14:creationId xmlns:p14="http://schemas.microsoft.com/office/powerpoint/2010/main" val="332932455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E3B39C90-40A1-28EC-728D-08F97C8DFB4A}"/>
                  </a:ext>
                </a:extLst>
              </p14:cNvPr>
              <p14:cNvContentPartPr/>
              <p14:nvPr/>
            </p14:nvContentPartPr>
            <p14:xfrm>
              <a:off x="8739188" y="166688"/>
              <a:ext cx="14882" cy="14882"/>
            </p14:xfrm>
          </p:contentPart>
        </mc:Choice>
        <mc:Fallback xmlns="">
          <p:pic>
            <p:nvPicPr>
              <p:cNvPr id="6" name="Ink 5">
                <a:extLst>
                  <a:ext uri="{FF2B5EF4-FFF2-40B4-BE49-F238E27FC236}">
                    <a16:creationId xmlns:a16="http://schemas.microsoft.com/office/drawing/2014/main" id="{E3B39C90-40A1-28EC-728D-08F97C8DFB4A}"/>
                  </a:ext>
                </a:extLst>
              </p:cNvPr>
              <p:cNvPicPr/>
              <p:nvPr/>
            </p:nvPicPr>
            <p:blipFill>
              <a:blip r:embed="rId4"/>
              <a:stretch>
                <a:fillRect/>
              </a:stretch>
            </p:blipFill>
            <p:spPr>
              <a:xfrm>
                <a:off x="7995088" y="-562530"/>
                <a:ext cx="1488200" cy="1488200"/>
              </a:xfrm>
              <a:prstGeom prst="rect">
                <a:avLst/>
              </a:prstGeom>
            </p:spPr>
          </p:pic>
        </mc:Fallback>
      </mc:AlternateContent>
      <p:pic>
        <p:nvPicPr>
          <p:cNvPr id="2" name="Picture 1" descr="A screenshot of a computer&#10;&#10;Description automatically generated">
            <a:extLst>
              <a:ext uri="{FF2B5EF4-FFF2-40B4-BE49-F238E27FC236}">
                <a16:creationId xmlns:a16="http://schemas.microsoft.com/office/drawing/2014/main" id="{1333EAC4-A1F8-C957-DB92-651232342DE4}"/>
              </a:ext>
            </a:extLst>
          </p:cNvPr>
          <p:cNvPicPr>
            <a:picLocks noChangeAspect="1"/>
          </p:cNvPicPr>
          <p:nvPr/>
        </p:nvPicPr>
        <p:blipFill>
          <a:blip r:embed="rId5"/>
          <a:stretch>
            <a:fillRect/>
          </a:stretch>
        </p:blipFill>
        <p:spPr>
          <a:xfrm>
            <a:off x="363940" y="167754"/>
            <a:ext cx="11475492" cy="6454253"/>
          </a:xfrm>
          <a:prstGeom prst="rect">
            <a:avLst/>
          </a:prstGeom>
        </p:spPr>
      </p:pic>
    </p:spTree>
    <p:extLst>
      <p:ext uri="{BB962C8B-B14F-4D97-AF65-F5344CB8AC3E}">
        <p14:creationId xmlns:p14="http://schemas.microsoft.com/office/powerpoint/2010/main" val="370910988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464CA7C-0A35-A135-94E1-D2DC58B80530}"/>
              </a:ext>
            </a:extLst>
          </p:cNvPr>
          <p:cNvSpPr>
            <a:spLocks noGrp="1"/>
          </p:cNvSpPr>
          <p:nvPr>
            <p:ph type="body" sz="half" idx="2"/>
          </p:nvPr>
        </p:nvSpPr>
        <p:spPr>
          <a:xfrm>
            <a:off x="528040" y="2212186"/>
            <a:ext cx="11176280" cy="3883814"/>
          </a:xfrm>
        </p:spPr>
        <p:txBody>
          <a:bodyPr vert="horz" lIns="91440" tIns="45720" rIns="91440" bIns="45720" rtlCol="0" anchor="t">
            <a:noAutofit/>
          </a:bodyPr>
          <a:lstStyle/>
          <a:p>
            <a:r>
              <a:rPr lang="en-US" sz="6000" b="1" dirty="0">
                <a:cs typeface="Calibri"/>
              </a:rPr>
              <a:t>COMPLETE DEMONSTRATION OF THE WEBPAGE AND APPOINTMENT BOOKING SYSTEM IS SHOWN</a:t>
            </a:r>
            <a:r>
              <a:rPr lang="en-US" sz="6000" dirty="0">
                <a:cs typeface="Calibri"/>
              </a:rPr>
              <a:t> </a:t>
            </a:r>
            <a:endParaRPr lang="en-US" sz="6000">
              <a:cs typeface="Calibri"/>
            </a:endParaRPr>
          </a:p>
        </p:txBody>
      </p:sp>
    </p:spTree>
    <p:extLst>
      <p:ext uri="{BB962C8B-B14F-4D97-AF65-F5344CB8AC3E}">
        <p14:creationId xmlns:p14="http://schemas.microsoft.com/office/powerpoint/2010/main" val="163258014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6E27C40-104A-4C05-A382-21A40999A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C1D78633-7222-4BD8-9B43-C5A3FE3FB1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75"/>
            <a:ext cx="12198350" cy="6875463"/>
            <a:chOff x="0" y="3175"/>
            <a:chExt cx="12198350" cy="6875463"/>
          </a:xfrm>
        </p:grpSpPr>
        <p:sp>
          <p:nvSpPr>
            <p:cNvPr id="32" name="Freeform 5">
              <a:extLst>
                <a:ext uri="{FF2B5EF4-FFF2-40B4-BE49-F238E27FC236}">
                  <a16:creationId xmlns:a16="http://schemas.microsoft.com/office/drawing/2014/main" id="{64A62ED5-69F8-4A9A-959F-BDFA4CB006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1">
                <a:lumMod val="40000"/>
                <a:lumOff val="60000"/>
              </a:schemeClr>
            </a:solidFill>
            <a:ln>
              <a:noFill/>
            </a:ln>
          </p:spPr>
        </p:sp>
        <p:sp>
          <p:nvSpPr>
            <p:cNvPr id="33" name="Freeform 9">
              <a:extLst>
                <a:ext uri="{FF2B5EF4-FFF2-40B4-BE49-F238E27FC236}">
                  <a16:creationId xmlns:a16="http://schemas.microsoft.com/office/drawing/2014/main" id="{1E1E0581-3B45-45FA-909D-956C5BA8C3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lumMod val="40000"/>
                <a:lumOff val="60000"/>
              </a:schemeClr>
            </a:solidFill>
            <a:ln>
              <a:noFill/>
            </a:ln>
          </p:spPr>
        </p:sp>
        <p:sp>
          <p:nvSpPr>
            <p:cNvPr id="34" name="Freeform 13">
              <a:extLst>
                <a:ext uri="{FF2B5EF4-FFF2-40B4-BE49-F238E27FC236}">
                  <a16:creationId xmlns:a16="http://schemas.microsoft.com/office/drawing/2014/main" id="{05474103-4A93-4198-B2FA-45EC74FD52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1">
                <a:lumMod val="20000"/>
                <a:lumOff val="80000"/>
              </a:schemeClr>
            </a:solidFill>
            <a:ln>
              <a:noFill/>
            </a:ln>
          </p:spPr>
        </p:sp>
      </p:grpSp>
      <p:sp useBgFill="1">
        <p:nvSpPr>
          <p:cNvPr id="36" name="Freeform: Shape 35">
            <a:extLst>
              <a:ext uri="{FF2B5EF4-FFF2-40B4-BE49-F238E27FC236}">
                <a16:creationId xmlns:a16="http://schemas.microsoft.com/office/drawing/2014/main" id="{2A0F9152-48E3-49B1-872D-898BCB713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3466" y="643466"/>
            <a:ext cx="10905066" cy="5571066"/>
          </a:xfrm>
          <a:custGeom>
            <a:avLst/>
            <a:gdLst>
              <a:gd name="connsiteX0" fmla="*/ 317500 w 10905066"/>
              <a:gd name="connsiteY0" fmla="*/ 0 h 5571066"/>
              <a:gd name="connsiteX1" fmla="*/ 6969125 w 10905066"/>
              <a:gd name="connsiteY1" fmla="*/ 0 h 5571066"/>
              <a:gd name="connsiteX2" fmla="*/ 6969127 w 10905066"/>
              <a:gd name="connsiteY2" fmla="*/ 0 h 5571066"/>
              <a:gd name="connsiteX3" fmla="*/ 10587566 w 10905066"/>
              <a:gd name="connsiteY3" fmla="*/ 0 h 5571066"/>
              <a:gd name="connsiteX4" fmla="*/ 10651066 w 10905066"/>
              <a:gd name="connsiteY4" fmla="*/ 6350 h 5571066"/>
              <a:gd name="connsiteX5" fmla="*/ 10711391 w 10905066"/>
              <a:gd name="connsiteY5" fmla="*/ 23813 h 5571066"/>
              <a:gd name="connsiteX6" fmla="*/ 10763779 w 10905066"/>
              <a:gd name="connsiteY6" fmla="*/ 52388 h 5571066"/>
              <a:gd name="connsiteX7" fmla="*/ 10812991 w 10905066"/>
              <a:gd name="connsiteY7" fmla="*/ 93663 h 5571066"/>
              <a:gd name="connsiteX8" fmla="*/ 10849503 w 10905066"/>
              <a:gd name="connsiteY8" fmla="*/ 139700 h 5571066"/>
              <a:gd name="connsiteX9" fmla="*/ 10881253 w 10905066"/>
              <a:gd name="connsiteY9" fmla="*/ 195263 h 5571066"/>
              <a:gd name="connsiteX10" fmla="*/ 10898716 w 10905066"/>
              <a:gd name="connsiteY10" fmla="*/ 254000 h 5571066"/>
              <a:gd name="connsiteX11" fmla="*/ 10905066 w 10905066"/>
              <a:gd name="connsiteY11" fmla="*/ 319088 h 5571066"/>
              <a:gd name="connsiteX12" fmla="*/ 10905066 w 10905066"/>
              <a:gd name="connsiteY12" fmla="*/ 1556279 h 5571066"/>
              <a:gd name="connsiteX13" fmla="*/ 10905066 w 10905066"/>
              <a:gd name="connsiteY13" fmla="*/ 4014788 h 5571066"/>
              <a:gd name="connsiteX14" fmla="*/ 10905066 w 10905066"/>
              <a:gd name="connsiteY14" fmla="*/ 5251979 h 5571066"/>
              <a:gd name="connsiteX15" fmla="*/ 10898716 w 10905066"/>
              <a:gd name="connsiteY15" fmla="*/ 5317066 h 5571066"/>
              <a:gd name="connsiteX16" fmla="*/ 10881253 w 10905066"/>
              <a:gd name="connsiteY16" fmla="*/ 5375804 h 5571066"/>
              <a:gd name="connsiteX17" fmla="*/ 10849503 w 10905066"/>
              <a:gd name="connsiteY17" fmla="*/ 5431366 h 5571066"/>
              <a:gd name="connsiteX18" fmla="*/ 10812991 w 10905066"/>
              <a:gd name="connsiteY18" fmla="*/ 5478991 h 5571066"/>
              <a:gd name="connsiteX19" fmla="*/ 10763779 w 10905066"/>
              <a:gd name="connsiteY19" fmla="*/ 5518679 h 5571066"/>
              <a:gd name="connsiteX20" fmla="*/ 10711391 w 10905066"/>
              <a:gd name="connsiteY20" fmla="*/ 5547254 h 5571066"/>
              <a:gd name="connsiteX21" fmla="*/ 10651066 w 10905066"/>
              <a:gd name="connsiteY21" fmla="*/ 5564716 h 5571066"/>
              <a:gd name="connsiteX22" fmla="*/ 10587566 w 10905066"/>
              <a:gd name="connsiteY22" fmla="*/ 5571066 h 5571066"/>
              <a:gd name="connsiteX23" fmla="*/ 6969125 w 10905066"/>
              <a:gd name="connsiteY23" fmla="*/ 5571066 h 5571066"/>
              <a:gd name="connsiteX24" fmla="*/ 3935941 w 10905066"/>
              <a:gd name="connsiteY24" fmla="*/ 5571066 h 5571066"/>
              <a:gd name="connsiteX25" fmla="*/ 317500 w 10905066"/>
              <a:gd name="connsiteY25" fmla="*/ 5571066 h 5571066"/>
              <a:gd name="connsiteX26" fmla="*/ 254000 w 10905066"/>
              <a:gd name="connsiteY26" fmla="*/ 5564716 h 5571066"/>
              <a:gd name="connsiteX27" fmla="*/ 193675 w 10905066"/>
              <a:gd name="connsiteY27" fmla="*/ 5547254 h 5571066"/>
              <a:gd name="connsiteX28" fmla="*/ 141288 w 10905066"/>
              <a:gd name="connsiteY28" fmla="*/ 5518679 h 5571066"/>
              <a:gd name="connsiteX29" fmla="*/ 92075 w 10905066"/>
              <a:gd name="connsiteY29" fmla="*/ 5478991 h 5571066"/>
              <a:gd name="connsiteX30" fmla="*/ 55563 w 10905066"/>
              <a:gd name="connsiteY30" fmla="*/ 5431366 h 5571066"/>
              <a:gd name="connsiteX31" fmla="*/ 23813 w 10905066"/>
              <a:gd name="connsiteY31" fmla="*/ 5375804 h 5571066"/>
              <a:gd name="connsiteX32" fmla="*/ 6350 w 10905066"/>
              <a:gd name="connsiteY32" fmla="*/ 5317066 h 5571066"/>
              <a:gd name="connsiteX33" fmla="*/ 0 w 10905066"/>
              <a:gd name="connsiteY33" fmla="*/ 5251979 h 5571066"/>
              <a:gd name="connsiteX34" fmla="*/ 0 w 10905066"/>
              <a:gd name="connsiteY34" fmla="*/ 4014789 h 5571066"/>
              <a:gd name="connsiteX35" fmla="*/ 0 w 10905066"/>
              <a:gd name="connsiteY35" fmla="*/ 4014788 h 5571066"/>
              <a:gd name="connsiteX36" fmla="*/ 0 w 10905066"/>
              <a:gd name="connsiteY36" fmla="*/ 319088 h 5571066"/>
              <a:gd name="connsiteX37" fmla="*/ 6350 w 10905066"/>
              <a:gd name="connsiteY37" fmla="*/ 254000 h 5571066"/>
              <a:gd name="connsiteX38" fmla="*/ 23813 w 10905066"/>
              <a:gd name="connsiteY38" fmla="*/ 195263 h 5571066"/>
              <a:gd name="connsiteX39" fmla="*/ 55563 w 10905066"/>
              <a:gd name="connsiteY39" fmla="*/ 139700 h 5571066"/>
              <a:gd name="connsiteX40" fmla="*/ 92075 w 10905066"/>
              <a:gd name="connsiteY40" fmla="*/ 93663 h 5571066"/>
              <a:gd name="connsiteX41" fmla="*/ 141288 w 10905066"/>
              <a:gd name="connsiteY41" fmla="*/ 52388 h 5571066"/>
              <a:gd name="connsiteX42" fmla="*/ 193675 w 10905066"/>
              <a:gd name="connsiteY42" fmla="*/ 23813 h 5571066"/>
              <a:gd name="connsiteX43" fmla="*/ 254000 w 10905066"/>
              <a:gd name="connsiteY43" fmla="*/ 635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905066" h="5571066">
                <a:moveTo>
                  <a:pt x="317500" y="0"/>
                </a:moveTo>
                <a:lnTo>
                  <a:pt x="6969125" y="0"/>
                </a:lnTo>
                <a:lnTo>
                  <a:pt x="6969127" y="0"/>
                </a:lnTo>
                <a:lnTo>
                  <a:pt x="10587566" y="0"/>
                </a:lnTo>
                <a:lnTo>
                  <a:pt x="10651066" y="6350"/>
                </a:lnTo>
                <a:lnTo>
                  <a:pt x="10711391" y="23813"/>
                </a:lnTo>
                <a:lnTo>
                  <a:pt x="10763779" y="52388"/>
                </a:lnTo>
                <a:lnTo>
                  <a:pt x="10812991" y="93663"/>
                </a:lnTo>
                <a:lnTo>
                  <a:pt x="10849503" y="139700"/>
                </a:lnTo>
                <a:lnTo>
                  <a:pt x="10881253" y="195263"/>
                </a:lnTo>
                <a:lnTo>
                  <a:pt x="10898716" y="254000"/>
                </a:lnTo>
                <a:lnTo>
                  <a:pt x="10905066" y="319088"/>
                </a:lnTo>
                <a:lnTo>
                  <a:pt x="10905066" y="1556279"/>
                </a:lnTo>
                <a:lnTo>
                  <a:pt x="10905066" y="4014788"/>
                </a:lnTo>
                <a:lnTo>
                  <a:pt x="10905066" y="5251979"/>
                </a:lnTo>
                <a:lnTo>
                  <a:pt x="10898716" y="5317066"/>
                </a:lnTo>
                <a:lnTo>
                  <a:pt x="10881253" y="5375804"/>
                </a:lnTo>
                <a:lnTo>
                  <a:pt x="10849503" y="5431366"/>
                </a:lnTo>
                <a:lnTo>
                  <a:pt x="10812991" y="5478991"/>
                </a:lnTo>
                <a:lnTo>
                  <a:pt x="10763779" y="5518679"/>
                </a:lnTo>
                <a:lnTo>
                  <a:pt x="10711391" y="5547254"/>
                </a:lnTo>
                <a:lnTo>
                  <a:pt x="10651066" y="5564716"/>
                </a:lnTo>
                <a:lnTo>
                  <a:pt x="10587566" y="5571066"/>
                </a:lnTo>
                <a:lnTo>
                  <a:pt x="6969125" y="5571066"/>
                </a:lnTo>
                <a:lnTo>
                  <a:pt x="3935941" y="5571066"/>
                </a:lnTo>
                <a:lnTo>
                  <a:pt x="317500" y="5571066"/>
                </a:lnTo>
                <a:lnTo>
                  <a:pt x="254000" y="5564716"/>
                </a:lnTo>
                <a:lnTo>
                  <a:pt x="193675" y="5547254"/>
                </a:lnTo>
                <a:lnTo>
                  <a:pt x="141288" y="5518679"/>
                </a:lnTo>
                <a:lnTo>
                  <a:pt x="92075" y="5478991"/>
                </a:lnTo>
                <a:lnTo>
                  <a:pt x="55563" y="5431366"/>
                </a:lnTo>
                <a:lnTo>
                  <a:pt x="23813" y="5375804"/>
                </a:lnTo>
                <a:lnTo>
                  <a:pt x="6350" y="5317066"/>
                </a:lnTo>
                <a:lnTo>
                  <a:pt x="0" y="5251979"/>
                </a:lnTo>
                <a:lnTo>
                  <a:pt x="0" y="4014789"/>
                </a:lnTo>
                <a:lnTo>
                  <a:pt x="0" y="4014788"/>
                </a:lnTo>
                <a:lnTo>
                  <a:pt x="0" y="319088"/>
                </a:lnTo>
                <a:lnTo>
                  <a:pt x="6350" y="254000"/>
                </a:lnTo>
                <a:lnTo>
                  <a:pt x="23813" y="195263"/>
                </a:lnTo>
                <a:lnTo>
                  <a:pt x="55563" y="139700"/>
                </a:lnTo>
                <a:lnTo>
                  <a:pt x="92075" y="93663"/>
                </a:lnTo>
                <a:lnTo>
                  <a:pt x="141288" y="52388"/>
                </a:lnTo>
                <a:lnTo>
                  <a:pt x="193675" y="23813"/>
                </a:lnTo>
                <a:lnTo>
                  <a:pt x="254000" y="6350"/>
                </a:lnTo>
                <a:close/>
              </a:path>
            </a:pathLst>
          </a:custGeom>
          <a:ln w="0">
            <a:noFill/>
            <a:prstDash val="solid"/>
            <a:round/>
            <a:headEnd/>
            <a:tailEnd/>
          </a:ln>
        </p:spPr>
      </p:sp>
      <p:sp>
        <p:nvSpPr>
          <p:cNvPr id="38" name="Rectangle: Rounded Corners 37">
            <a:extLst>
              <a:ext uri="{FF2B5EF4-FFF2-40B4-BE49-F238E27FC236}">
                <a16:creationId xmlns:a16="http://schemas.microsoft.com/office/drawing/2014/main" id="{23489F6D-90F9-4863-AC28-04E23B84E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990" y="845990"/>
            <a:ext cx="10486868" cy="5166017"/>
          </a:xfrm>
          <a:prstGeom prst="roundRect">
            <a:avLst>
              <a:gd name="adj" fmla="val 3173"/>
            </a:avLst>
          </a:prstGeom>
          <a:noFill/>
          <a:ln w="4445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4DAE6D-0294-851B-355A-6143C85FF67B}"/>
              </a:ext>
            </a:extLst>
          </p:cNvPr>
          <p:cNvSpPr>
            <a:spLocks noGrp="1"/>
          </p:cNvSpPr>
          <p:nvPr>
            <p:ph type="title"/>
          </p:nvPr>
        </p:nvSpPr>
        <p:spPr>
          <a:xfrm>
            <a:off x="1341473" y="850773"/>
            <a:ext cx="9486309" cy="1073572"/>
          </a:xfrm>
        </p:spPr>
        <p:txBody>
          <a:bodyPr anchor="ctr">
            <a:normAutofit/>
          </a:bodyPr>
          <a:lstStyle/>
          <a:p>
            <a:pPr algn="ctr"/>
            <a:r>
              <a:rPr lang="en-US" sz="3100" dirty="0"/>
              <a:t>LESSONS LEARNT WHILE DOING THIS PROJECT.</a:t>
            </a:r>
          </a:p>
        </p:txBody>
      </p:sp>
      <p:cxnSp>
        <p:nvCxnSpPr>
          <p:cNvPr id="40" name="Straight Connector 39">
            <a:extLst>
              <a:ext uri="{FF2B5EF4-FFF2-40B4-BE49-F238E27FC236}">
                <a16:creationId xmlns:a16="http://schemas.microsoft.com/office/drawing/2014/main" id="{B3CFF822-5B88-4257-86DB-464E3C755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0200" y="2240822"/>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14887131-FF42-4380-84C8-AB9E7C35CE02}"/>
              </a:ext>
            </a:extLst>
          </p:cNvPr>
          <p:cNvSpPr>
            <a:spLocks noGrp="1"/>
          </p:cNvSpPr>
          <p:nvPr>
            <p:ph idx="1"/>
          </p:nvPr>
        </p:nvSpPr>
        <p:spPr>
          <a:xfrm>
            <a:off x="1295980" y="2301922"/>
            <a:ext cx="9486309" cy="3124200"/>
          </a:xfrm>
        </p:spPr>
        <p:txBody>
          <a:bodyPr vert="horz" lIns="91440" tIns="45720" rIns="91440" bIns="45720" rtlCol="0" anchor="ctr">
            <a:noAutofit/>
          </a:bodyPr>
          <a:lstStyle/>
          <a:p>
            <a:r>
              <a:rPr lang="en-US" sz="2200" dirty="0">
                <a:ea typeface="+mn-lt"/>
                <a:cs typeface="+mn-lt"/>
              </a:rPr>
              <a:t>Coming from a dental background, I've gained proficiency in various Python libraries, HTML tags, and CSS. Additionally, I've delved into the Flask framework for web development. Also in using tools like Git bash and Sublime Text Editor.</a:t>
            </a:r>
          </a:p>
          <a:p>
            <a:r>
              <a:rPr lang="en-US" sz="2200" dirty="0">
                <a:ea typeface="+mn-lt"/>
                <a:cs typeface="+mn-lt"/>
              </a:rPr>
              <a:t>Ensuring effective form validation and error handling is paramount for delivering a smooth user experience. Leveraging frameworks such as Flask or similar libraries can streamline the process of form validation. Use of Bootstrap in the web development.</a:t>
            </a:r>
            <a:endParaRPr lang="en-US" sz="2200">
              <a:cs typeface="Calibri"/>
            </a:endParaRPr>
          </a:p>
          <a:p>
            <a:r>
              <a:rPr lang="en-US" sz="2200" dirty="0">
                <a:ea typeface="+mn-lt"/>
                <a:cs typeface="+mn-lt"/>
              </a:rPr>
              <a:t>Consistent testing of the application, particularly when implementing new features or significant updates, is essential for enhancing functionality and user satisfaction.</a:t>
            </a:r>
            <a:endParaRPr lang="en-US" sz="2200" dirty="0"/>
          </a:p>
        </p:txBody>
      </p:sp>
    </p:spTree>
    <p:extLst>
      <p:ext uri="{BB962C8B-B14F-4D97-AF65-F5344CB8AC3E}">
        <p14:creationId xmlns:p14="http://schemas.microsoft.com/office/powerpoint/2010/main" val="427636662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7980EA-F904-4003-B61B-85D715ECD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04B3AAD-B980-4347-8FEA-1B8B5B6DEF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0714" y="362425"/>
            <a:ext cx="3495979" cy="6204388"/>
            <a:chOff x="400714" y="362425"/>
            <a:chExt cx="3495979" cy="6204388"/>
          </a:xfrm>
        </p:grpSpPr>
        <p:sp>
          <p:nvSpPr>
            <p:cNvPr id="11" name="Freeform 5">
              <a:extLst>
                <a:ext uri="{FF2B5EF4-FFF2-40B4-BE49-F238E27FC236}">
                  <a16:creationId xmlns:a16="http://schemas.microsoft.com/office/drawing/2014/main" id="{F021AAFA-44F8-4811-A787-A8178A7DF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2" name="Freeform 15">
              <a:extLst>
                <a:ext uri="{FF2B5EF4-FFF2-40B4-BE49-F238E27FC236}">
                  <a16:creationId xmlns:a16="http://schemas.microsoft.com/office/drawing/2014/main" id="{131AC26F-F4EB-4F44-BCD5-F37847CF0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1">
            <a:extLst>
              <a:ext uri="{FF2B5EF4-FFF2-40B4-BE49-F238E27FC236}">
                <a16:creationId xmlns:a16="http://schemas.microsoft.com/office/drawing/2014/main" id="{60F47433-5482-A7AB-C939-F99588E147E1}"/>
              </a:ext>
            </a:extLst>
          </p:cNvPr>
          <p:cNvSpPr>
            <a:spLocks noGrp="1"/>
          </p:cNvSpPr>
          <p:nvPr>
            <p:ph type="title"/>
          </p:nvPr>
        </p:nvSpPr>
        <p:spPr>
          <a:xfrm>
            <a:off x="966789" y="1658042"/>
            <a:ext cx="3687507" cy="4274672"/>
          </a:xfrm>
        </p:spPr>
        <p:txBody>
          <a:bodyPr>
            <a:normAutofit/>
          </a:bodyPr>
          <a:lstStyle/>
          <a:p>
            <a:r>
              <a:rPr lang="en-US" sz="2500" b="1" u="sng" dirty="0"/>
              <a:t>FUTURE ENHANCEMENTS</a:t>
            </a:r>
          </a:p>
        </p:txBody>
      </p:sp>
      <p:sp>
        <p:nvSpPr>
          <p:cNvPr id="3" name="Content Placeholder 2">
            <a:extLst>
              <a:ext uri="{FF2B5EF4-FFF2-40B4-BE49-F238E27FC236}">
                <a16:creationId xmlns:a16="http://schemas.microsoft.com/office/drawing/2014/main" id="{19D2363A-76A2-9EF4-3692-E34A131CEED6}"/>
              </a:ext>
            </a:extLst>
          </p:cNvPr>
          <p:cNvSpPr>
            <a:spLocks noGrp="1"/>
          </p:cNvSpPr>
          <p:nvPr>
            <p:ph idx="1"/>
          </p:nvPr>
        </p:nvSpPr>
        <p:spPr>
          <a:xfrm>
            <a:off x="4859576" y="239421"/>
            <a:ext cx="6258911" cy="4274672"/>
          </a:xfrm>
        </p:spPr>
        <p:txBody>
          <a:bodyPr vert="horz" lIns="91440" tIns="45720" rIns="91440" bIns="45720" rtlCol="0" anchor="t">
            <a:noAutofit/>
          </a:bodyPr>
          <a:lstStyle/>
          <a:p>
            <a:pPr>
              <a:lnSpc>
                <a:spcPct val="101000"/>
              </a:lnSpc>
            </a:pPr>
            <a:r>
              <a:rPr lang="en-US" sz="2200" dirty="0">
                <a:ea typeface="+mn-lt"/>
                <a:cs typeface="+mn-lt"/>
              </a:rPr>
              <a:t>Implement a user authentication system to allow patients and clinic staff to have personalized profiles.</a:t>
            </a:r>
            <a:endParaRPr lang="en-US" sz="2200">
              <a:cs typeface="Calibri" panose="020F0502020204030204"/>
            </a:endParaRPr>
          </a:p>
          <a:p>
            <a:pPr>
              <a:lnSpc>
                <a:spcPct val="101000"/>
              </a:lnSpc>
            </a:pPr>
            <a:r>
              <a:rPr lang="en-US" sz="2200" dirty="0">
                <a:ea typeface="+mn-lt"/>
                <a:cs typeface="+mn-lt"/>
              </a:rPr>
              <a:t>Users can view their appointment history, update personal information, and manage preferences.</a:t>
            </a:r>
            <a:endParaRPr lang="en-US" sz="2200">
              <a:cs typeface="Calibri"/>
            </a:endParaRPr>
          </a:p>
          <a:p>
            <a:pPr>
              <a:lnSpc>
                <a:spcPct val="101000"/>
              </a:lnSpc>
            </a:pPr>
            <a:r>
              <a:rPr lang="en-US" sz="2200" dirty="0">
                <a:ea typeface="+mn-lt"/>
                <a:cs typeface="+mn-lt"/>
              </a:rPr>
              <a:t>Integrate a notification system to send reminders and confirmations to patients about upcoming appointments.</a:t>
            </a:r>
            <a:endParaRPr lang="en-US" sz="2200">
              <a:cs typeface="Calibri"/>
            </a:endParaRPr>
          </a:p>
          <a:p>
            <a:pPr>
              <a:lnSpc>
                <a:spcPct val="101000"/>
              </a:lnSpc>
            </a:pPr>
            <a:r>
              <a:rPr lang="en-US" sz="2200" dirty="0">
                <a:ea typeface="+mn-lt"/>
                <a:cs typeface="+mn-lt"/>
              </a:rPr>
              <a:t>Allow patients to choose their preferred notification methods (email, SMS, app notifications).</a:t>
            </a:r>
            <a:endParaRPr lang="en-US" sz="2200">
              <a:cs typeface="Calibri"/>
            </a:endParaRPr>
          </a:p>
          <a:p>
            <a:pPr>
              <a:lnSpc>
                <a:spcPct val="101000"/>
              </a:lnSpc>
            </a:pPr>
            <a:r>
              <a:rPr lang="en-US" sz="2200" dirty="0">
                <a:ea typeface="+mn-lt"/>
                <a:cs typeface="+mn-lt"/>
              </a:rPr>
              <a:t>Extend the system to support online consultations and telemedicine services for patients who may prefer virtual appointments.</a:t>
            </a:r>
            <a:endParaRPr lang="en-US" sz="2200" dirty="0">
              <a:cs typeface="Calibri"/>
            </a:endParaRPr>
          </a:p>
          <a:p>
            <a:pPr>
              <a:lnSpc>
                <a:spcPct val="101000"/>
              </a:lnSpc>
            </a:pPr>
            <a:r>
              <a:rPr lang="en-US" sz="2200" dirty="0">
                <a:ea typeface="+mn-lt"/>
                <a:cs typeface="+mn-lt"/>
              </a:rPr>
              <a:t>Allow users to choose their preferred language for the interface.</a:t>
            </a:r>
            <a:endParaRPr lang="en-US" sz="2200" dirty="0">
              <a:cs typeface="Calibri"/>
            </a:endParaRPr>
          </a:p>
        </p:txBody>
      </p:sp>
    </p:spTree>
    <p:extLst>
      <p:ext uri="{BB962C8B-B14F-4D97-AF65-F5344CB8AC3E}">
        <p14:creationId xmlns:p14="http://schemas.microsoft.com/office/powerpoint/2010/main" val="287819395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6E27C40-104A-4C05-A382-21A40999A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C1D78633-7222-4BD8-9B43-C5A3FE3FB1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75"/>
            <a:ext cx="12198350" cy="6875463"/>
            <a:chOff x="0" y="3175"/>
            <a:chExt cx="12198350" cy="6875463"/>
          </a:xfrm>
        </p:grpSpPr>
        <p:sp>
          <p:nvSpPr>
            <p:cNvPr id="27" name="Freeform 5">
              <a:extLst>
                <a:ext uri="{FF2B5EF4-FFF2-40B4-BE49-F238E27FC236}">
                  <a16:creationId xmlns:a16="http://schemas.microsoft.com/office/drawing/2014/main" id="{64A62ED5-69F8-4A9A-959F-BDFA4CB006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1">
                <a:lumMod val="40000"/>
                <a:lumOff val="60000"/>
              </a:schemeClr>
            </a:solidFill>
            <a:ln>
              <a:noFill/>
            </a:ln>
          </p:spPr>
        </p:sp>
        <p:sp>
          <p:nvSpPr>
            <p:cNvPr id="28" name="Freeform 9">
              <a:extLst>
                <a:ext uri="{FF2B5EF4-FFF2-40B4-BE49-F238E27FC236}">
                  <a16:creationId xmlns:a16="http://schemas.microsoft.com/office/drawing/2014/main" id="{1E1E0581-3B45-45FA-909D-956C5BA8C3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lumMod val="40000"/>
                <a:lumOff val="60000"/>
              </a:schemeClr>
            </a:solidFill>
            <a:ln>
              <a:noFill/>
            </a:ln>
          </p:spPr>
        </p:sp>
        <p:sp>
          <p:nvSpPr>
            <p:cNvPr id="29" name="Freeform 13">
              <a:extLst>
                <a:ext uri="{FF2B5EF4-FFF2-40B4-BE49-F238E27FC236}">
                  <a16:creationId xmlns:a16="http://schemas.microsoft.com/office/drawing/2014/main" id="{05474103-4A93-4198-B2FA-45EC74FD52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1">
                <a:lumMod val="20000"/>
                <a:lumOff val="80000"/>
              </a:schemeClr>
            </a:solidFill>
            <a:ln>
              <a:noFill/>
            </a:ln>
          </p:spPr>
        </p:sp>
      </p:grpSp>
      <p:sp useBgFill="1">
        <p:nvSpPr>
          <p:cNvPr id="31" name="Freeform: Shape 30">
            <a:extLst>
              <a:ext uri="{FF2B5EF4-FFF2-40B4-BE49-F238E27FC236}">
                <a16:creationId xmlns:a16="http://schemas.microsoft.com/office/drawing/2014/main" id="{2A0F9152-48E3-49B1-872D-898BCB713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3466" y="643466"/>
            <a:ext cx="10905066" cy="5571066"/>
          </a:xfrm>
          <a:custGeom>
            <a:avLst/>
            <a:gdLst>
              <a:gd name="connsiteX0" fmla="*/ 317500 w 10905066"/>
              <a:gd name="connsiteY0" fmla="*/ 0 h 5571066"/>
              <a:gd name="connsiteX1" fmla="*/ 6969125 w 10905066"/>
              <a:gd name="connsiteY1" fmla="*/ 0 h 5571066"/>
              <a:gd name="connsiteX2" fmla="*/ 6969127 w 10905066"/>
              <a:gd name="connsiteY2" fmla="*/ 0 h 5571066"/>
              <a:gd name="connsiteX3" fmla="*/ 10587566 w 10905066"/>
              <a:gd name="connsiteY3" fmla="*/ 0 h 5571066"/>
              <a:gd name="connsiteX4" fmla="*/ 10651066 w 10905066"/>
              <a:gd name="connsiteY4" fmla="*/ 6350 h 5571066"/>
              <a:gd name="connsiteX5" fmla="*/ 10711391 w 10905066"/>
              <a:gd name="connsiteY5" fmla="*/ 23813 h 5571066"/>
              <a:gd name="connsiteX6" fmla="*/ 10763779 w 10905066"/>
              <a:gd name="connsiteY6" fmla="*/ 52388 h 5571066"/>
              <a:gd name="connsiteX7" fmla="*/ 10812991 w 10905066"/>
              <a:gd name="connsiteY7" fmla="*/ 93663 h 5571066"/>
              <a:gd name="connsiteX8" fmla="*/ 10849503 w 10905066"/>
              <a:gd name="connsiteY8" fmla="*/ 139700 h 5571066"/>
              <a:gd name="connsiteX9" fmla="*/ 10881253 w 10905066"/>
              <a:gd name="connsiteY9" fmla="*/ 195263 h 5571066"/>
              <a:gd name="connsiteX10" fmla="*/ 10898716 w 10905066"/>
              <a:gd name="connsiteY10" fmla="*/ 254000 h 5571066"/>
              <a:gd name="connsiteX11" fmla="*/ 10905066 w 10905066"/>
              <a:gd name="connsiteY11" fmla="*/ 319088 h 5571066"/>
              <a:gd name="connsiteX12" fmla="*/ 10905066 w 10905066"/>
              <a:gd name="connsiteY12" fmla="*/ 1556279 h 5571066"/>
              <a:gd name="connsiteX13" fmla="*/ 10905066 w 10905066"/>
              <a:gd name="connsiteY13" fmla="*/ 4014788 h 5571066"/>
              <a:gd name="connsiteX14" fmla="*/ 10905066 w 10905066"/>
              <a:gd name="connsiteY14" fmla="*/ 5251979 h 5571066"/>
              <a:gd name="connsiteX15" fmla="*/ 10898716 w 10905066"/>
              <a:gd name="connsiteY15" fmla="*/ 5317066 h 5571066"/>
              <a:gd name="connsiteX16" fmla="*/ 10881253 w 10905066"/>
              <a:gd name="connsiteY16" fmla="*/ 5375804 h 5571066"/>
              <a:gd name="connsiteX17" fmla="*/ 10849503 w 10905066"/>
              <a:gd name="connsiteY17" fmla="*/ 5431366 h 5571066"/>
              <a:gd name="connsiteX18" fmla="*/ 10812991 w 10905066"/>
              <a:gd name="connsiteY18" fmla="*/ 5478991 h 5571066"/>
              <a:gd name="connsiteX19" fmla="*/ 10763779 w 10905066"/>
              <a:gd name="connsiteY19" fmla="*/ 5518679 h 5571066"/>
              <a:gd name="connsiteX20" fmla="*/ 10711391 w 10905066"/>
              <a:gd name="connsiteY20" fmla="*/ 5547254 h 5571066"/>
              <a:gd name="connsiteX21" fmla="*/ 10651066 w 10905066"/>
              <a:gd name="connsiteY21" fmla="*/ 5564716 h 5571066"/>
              <a:gd name="connsiteX22" fmla="*/ 10587566 w 10905066"/>
              <a:gd name="connsiteY22" fmla="*/ 5571066 h 5571066"/>
              <a:gd name="connsiteX23" fmla="*/ 6969125 w 10905066"/>
              <a:gd name="connsiteY23" fmla="*/ 5571066 h 5571066"/>
              <a:gd name="connsiteX24" fmla="*/ 3935941 w 10905066"/>
              <a:gd name="connsiteY24" fmla="*/ 5571066 h 5571066"/>
              <a:gd name="connsiteX25" fmla="*/ 317500 w 10905066"/>
              <a:gd name="connsiteY25" fmla="*/ 5571066 h 5571066"/>
              <a:gd name="connsiteX26" fmla="*/ 254000 w 10905066"/>
              <a:gd name="connsiteY26" fmla="*/ 5564716 h 5571066"/>
              <a:gd name="connsiteX27" fmla="*/ 193675 w 10905066"/>
              <a:gd name="connsiteY27" fmla="*/ 5547254 h 5571066"/>
              <a:gd name="connsiteX28" fmla="*/ 141288 w 10905066"/>
              <a:gd name="connsiteY28" fmla="*/ 5518679 h 5571066"/>
              <a:gd name="connsiteX29" fmla="*/ 92075 w 10905066"/>
              <a:gd name="connsiteY29" fmla="*/ 5478991 h 5571066"/>
              <a:gd name="connsiteX30" fmla="*/ 55563 w 10905066"/>
              <a:gd name="connsiteY30" fmla="*/ 5431366 h 5571066"/>
              <a:gd name="connsiteX31" fmla="*/ 23813 w 10905066"/>
              <a:gd name="connsiteY31" fmla="*/ 5375804 h 5571066"/>
              <a:gd name="connsiteX32" fmla="*/ 6350 w 10905066"/>
              <a:gd name="connsiteY32" fmla="*/ 5317066 h 5571066"/>
              <a:gd name="connsiteX33" fmla="*/ 0 w 10905066"/>
              <a:gd name="connsiteY33" fmla="*/ 5251979 h 5571066"/>
              <a:gd name="connsiteX34" fmla="*/ 0 w 10905066"/>
              <a:gd name="connsiteY34" fmla="*/ 4014789 h 5571066"/>
              <a:gd name="connsiteX35" fmla="*/ 0 w 10905066"/>
              <a:gd name="connsiteY35" fmla="*/ 4014788 h 5571066"/>
              <a:gd name="connsiteX36" fmla="*/ 0 w 10905066"/>
              <a:gd name="connsiteY36" fmla="*/ 319088 h 5571066"/>
              <a:gd name="connsiteX37" fmla="*/ 6350 w 10905066"/>
              <a:gd name="connsiteY37" fmla="*/ 254000 h 5571066"/>
              <a:gd name="connsiteX38" fmla="*/ 23813 w 10905066"/>
              <a:gd name="connsiteY38" fmla="*/ 195263 h 5571066"/>
              <a:gd name="connsiteX39" fmla="*/ 55563 w 10905066"/>
              <a:gd name="connsiteY39" fmla="*/ 139700 h 5571066"/>
              <a:gd name="connsiteX40" fmla="*/ 92075 w 10905066"/>
              <a:gd name="connsiteY40" fmla="*/ 93663 h 5571066"/>
              <a:gd name="connsiteX41" fmla="*/ 141288 w 10905066"/>
              <a:gd name="connsiteY41" fmla="*/ 52388 h 5571066"/>
              <a:gd name="connsiteX42" fmla="*/ 193675 w 10905066"/>
              <a:gd name="connsiteY42" fmla="*/ 23813 h 5571066"/>
              <a:gd name="connsiteX43" fmla="*/ 254000 w 10905066"/>
              <a:gd name="connsiteY43" fmla="*/ 635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905066" h="5571066">
                <a:moveTo>
                  <a:pt x="317500" y="0"/>
                </a:moveTo>
                <a:lnTo>
                  <a:pt x="6969125" y="0"/>
                </a:lnTo>
                <a:lnTo>
                  <a:pt x="6969127" y="0"/>
                </a:lnTo>
                <a:lnTo>
                  <a:pt x="10587566" y="0"/>
                </a:lnTo>
                <a:lnTo>
                  <a:pt x="10651066" y="6350"/>
                </a:lnTo>
                <a:lnTo>
                  <a:pt x="10711391" y="23813"/>
                </a:lnTo>
                <a:lnTo>
                  <a:pt x="10763779" y="52388"/>
                </a:lnTo>
                <a:lnTo>
                  <a:pt x="10812991" y="93663"/>
                </a:lnTo>
                <a:lnTo>
                  <a:pt x="10849503" y="139700"/>
                </a:lnTo>
                <a:lnTo>
                  <a:pt x="10881253" y="195263"/>
                </a:lnTo>
                <a:lnTo>
                  <a:pt x="10898716" y="254000"/>
                </a:lnTo>
                <a:lnTo>
                  <a:pt x="10905066" y="319088"/>
                </a:lnTo>
                <a:lnTo>
                  <a:pt x="10905066" y="1556279"/>
                </a:lnTo>
                <a:lnTo>
                  <a:pt x="10905066" y="4014788"/>
                </a:lnTo>
                <a:lnTo>
                  <a:pt x="10905066" y="5251979"/>
                </a:lnTo>
                <a:lnTo>
                  <a:pt x="10898716" y="5317066"/>
                </a:lnTo>
                <a:lnTo>
                  <a:pt x="10881253" y="5375804"/>
                </a:lnTo>
                <a:lnTo>
                  <a:pt x="10849503" y="5431366"/>
                </a:lnTo>
                <a:lnTo>
                  <a:pt x="10812991" y="5478991"/>
                </a:lnTo>
                <a:lnTo>
                  <a:pt x="10763779" y="5518679"/>
                </a:lnTo>
                <a:lnTo>
                  <a:pt x="10711391" y="5547254"/>
                </a:lnTo>
                <a:lnTo>
                  <a:pt x="10651066" y="5564716"/>
                </a:lnTo>
                <a:lnTo>
                  <a:pt x="10587566" y="5571066"/>
                </a:lnTo>
                <a:lnTo>
                  <a:pt x="6969125" y="5571066"/>
                </a:lnTo>
                <a:lnTo>
                  <a:pt x="3935941" y="5571066"/>
                </a:lnTo>
                <a:lnTo>
                  <a:pt x="317500" y="5571066"/>
                </a:lnTo>
                <a:lnTo>
                  <a:pt x="254000" y="5564716"/>
                </a:lnTo>
                <a:lnTo>
                  <a:pt x="193675" y="5547254"/>
                </a:lnTo>
                <a:lnTo>
                  <a:pt x="141288" y="5518679"/>
                </a:lnTo>
                <a:lnTo>
                  <a:pt x="92075" y="5478991"/>
                </a:lnTo>
                <a:lnTo>
                  <a:pt x="55563" y="5431366"/>
                </a:lnTo>
                <a:lnTo>
                  <a:pt x="23813" y="5375804"/>
                </a:lnTo>
                <a:lnTo>
                  <a:pt x="6350" y="5317066"/>
                </a:lnTo>
                <a:lnTo>
                  <a:pt x="0" y="5251979"/>
                </a:lnTo>
                <a:lnTo>
                  <a:pt x="0" y="4014789"/>
                </a:lnTo>
                <a:lnTo>
                  <a:pt x="0" y="4014788"/>
                </a:lnTo>
                <a:lnTo>
                  <a:pt x="0" y="319088"/>
                </a:lnTo>
                <a:lnTo>
                  <a:pt x="6350" y="254000"/>
                </a:lnTo>
                <a:lnTo>
                  <a:pt x="23813" y="195263"/>
                </a:lnTo>
                <a:lnTo>
                  <a:pt x="55563" y="139700"/>
                </a:lnTo>
                <a:lnTo>
                  <a:pt x="92075" y="93663"/>
                </a:lnTo>
                <a:lnTo>
                  <a:pt x="141288" y="52388"/>
                </a:lnTo>
                <a:lnTo>
                  <a:pt x="193675" y="23813"/>
                </a:lnTo>
                <a:lnTo>
                  <a:pt x="254000" y="6350"/>
                </a:lnTo>
                <a:close/>
              </a:path>
            </a:pathLst>
          </a:custGeom>
          <a:ln w="0">
            <a:noFill/>
            <a:prstDash val="solid"/>
            <a:round/>
            <a:headEnd/>
            <a:tailEnd/>
          </a:ln>
        </p:spPr>
      </p:sp>
      <p:sp>
        <p:nvSpPr>
          <p:cNvPr id="33" name="Rectangle: Rounded Corners 32">
            <a:extLst>
              <a:ext uri="{FF2B5EF4-FFF2-40B4-BE49-F238E27FC236}">
                <a16:creationId xmlns:a16="http://schemas.microsoft.com/office/drawing/2014/main" id="{23489F6D-90F9-4863-AC28-04E23B84E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990" y="845990"/>
            <a:ext cx="10486868" cy="5166017"/>
          </a:xfrm>
          <a:prstGeom prst="roundRect">
            <a:avLst>
              <a:gd name="adj" fmla="val 3173"/>
            </a:avLst>
          </a:prstGeom>
          <a:noFill/>
          <a:ln w="44450">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3B8CED-C84B-B03A-8D4B-CFD0A56D7D85}"/>
              </a:ext>
            </a:extLst>
          </p:cNvPr>
          <p:cNvSpPr>
            <a:spLocks noGrp="1"/>
          </p:cNvSpPr>
          <p:nvPr>
            <p:ph type="title"/>
          </p:nvPr>
        </p:nvSpPr>
        <p:spPr>
          <a:xfrm>
            <a:off x="1352846" y="1055489"/>
            <a:ext cx="9486309" cy="1073572"/>
          </a:xfrm>
        </p:spPr>
        <p:txBody>
          <a:bodyPr anchor="ctr">
            <a:normAutofit/>
          </a:bodyPr>
          <a:lstStyle/>
          <a:p>
            <a:pPr algn="ctr"/>
            <a:r>
              <a:rPr lang="en-US" sz="3600"/>
              <a:t>REFERENCES</a:t>
            </a:r>
          </a:p>
        </p:txBody>
      </p:sp>
      <p:cxnSp>
        <p:nvCxnSpPr>
          <p:cNvPr id="35" name="Straight Connector 34">
            <a:extLst>
              <a:ext uri="{FF2B5EF4-FFF2-40B4-BE49-F238E27FC236}">
                <a16:creationId xmlns:a16="http://schemas.microsoft.com/office/drawing/2014/main" id="{B3CFF822-5B88-4257-86DB-464E3C755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0200" y="2240822"/>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415498-2FE8-EA38-122F-02415A153FDE}"/>
              </a:ext>
            </a:extLst>
          </p:cNvPr>
          <p:cNvSpPr>
            <a:spLocks noGrp="1"/>
          </p:cNvSpPr>
          <p:nvPr>
            <p:ph idx="1"/>
          </p:nvPr>
        </p:nvSpPr>
        <p:spPr>
          <a:xfrm>
            <a:off x="1352846" y="2609193"/>
            <a:ext cx="9486309" cy="3124200"/>
          </a:xfrm>
        </p:spPr>
        <p:txBody>
          <a:bodyPr vert="horz" lIns="91440" tIns="45720" rIns="91440" bIns="45720" rtlCol="0" anchor="ctr">
            <a:normAutofit/>
          </a:bodyPr>
          <a:lstStyle/>
          <a:p>
            <a:pPr marL="0" indent="0">
              <a:buNone/>
            </a:pPr>
            <a:r>
              <a:rPr lang="en-US" sz="1800" dirty="0">
                <a:ea typeface="+mn-lt"/>
                <a:cs typeface="+mn-lt"/>
              </a:rPr>
              <a:t>https://flask.palletsprojects.com/): Official documentation for the Flask web framework.</a:t>
            </a:r>
            <a:endParaRPr lang="en-US" sz="1800" dirty="0">
              <a:cs typeface="Calibri"/>
            </a:endParaRPr>
          </a:p>
          <a:p>
            <a:pPr marL="0" indent="0">
              <a:buNone/>
            </a:pPr>
            <a:r>
              <a:rPr lang="en-US" sz="1800" dirty="0">
                <a:ea typeface="+mn-lt"/>
                <a:cs typeface="+mn-lt"/>
              </a:rPr>
              <a:t>https://getbootstrap.com/docs/5.1/): Documentation for the Bootstrap framework, which provides styles and components for building responsive web pages.(https://pandas.pydata.org/pandas-docs/stable/): Pandas library, which is used for data manipulation and analysis.</a:t>
            </a:r>
            <a:endParaRPr lang="en-US" sz="1800" dirty="0">
              <a:cs typeface="Calibri"/>
            </a:endParaRPr>
          </a:p>
          <a:p>
            <a:pPr marL="0" indent="0">
              <a:buNone/>
            </a:pPr>
            <a:r>
              <a:rPr lang="en-US" sz="1800" dirty="0">
                <a:ea typeface="+mn-lt"/>
                <a:cs typeface="+mn-lt"/>
              </a:rPr>
              <a:t>https://animate.style/: A library for adding CSS animations to HTML elements</a:t>
            </a:r>
          </a:p>
          <a:p>
            <a:pPr marL="0" indent="0">
              <a:buNone/>
            </a:pPr>
            <a:r>
              <a:rPr lang="en-US" sz="1800" dirty="0">
                <a:cs typeface="Calibri"/>
                <a:hlinkClick r:id="rId2"/>
              </a:rPr>
              <a:t>www.google.com</a:t>
            </a:r>
            <a:r>
              <a:rPr lang="en-US" sz="1800" dirty="0">
                <a:cs typeface="Calibri"/>
              </a:rPr>
              <a:t> for the images</a:t>
            </a:r>
          </a:p>
          <a:p>
            <a:pPr marL="0" indent="0">
              <a:buNone/>
            </a:pPr>
            <a:r>
              <a:rPr lang="en-US" sz="1800" dirty="0">
                <a:cs typeface="Calibri"/>
              </a:rPr>
              <a:t>Class notes for Python and html codes.</a:t>
            </a:r>
          </a:p>
          <a:p>
            <a:pPr marL="0" indent="0">
              <a:buNone/>
            </a:pPr>
            <a:endParaRPr lang="en-US" sz="1800">
              <a:cs typeface="Calibri"/>
            </a:endParaRPr>
          </a:p>
          <a:p>
            <a:endParaRPr lang="en-US" sz="1800">
              <a:cs typeface="Calibri"/>
            </a:endParaRPr>
          </a:p>
        </p:txBody>
      </p:sp>
    </p:spTree>
    <p:extLst>
      <p:ext uri="{BB962C8B-B14F-4D97-AF65-F5344CB8AC3E}">
        <p14:creationId xmlns:p14="http://schemas.microsoft.com/office/powerpoint/2010/main" val="67736018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BD674B9-D9D8-4F96-8C03-9C8A0B4FA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80E869-F823-558C-F04B-63D452850B6D}"/>
              </a:ext>
            </a:extLst>
          </p:cNvPr>
          <p:cNvSpPr>
            <a:spLocks noGrp="1"/>
          </p:cNvSpPr>
          <p:nvPr>
            <p:ph type="title"/>
          </p:nvPr>
        </p:nvSpPr>
        <p:spPr>
          <a:xfrm>
            <a:off x="7279146" y="2940795"/>
            <a:ext cx="4425125" cy="1691640"/>
          </a:xfrm>
        </p:spPr>
        <p:txBody>
          <a:bodyPr vert="horz" lIns="91440" tIns="45720" rIns="91440" bIns="45720" rtlCol="0" anchor="b">
            <a:noAutofit/>
          </a:bodyPr>
          <a:lstStyle/>
          <a:p>
            <a:pPr algn="ctr"/>
            <a:r>
              <a:rPr lang="en-US" sz="8000" dirty="0"/>
              <a:t>THANK YOU </a:t>
            </a:r>
            <a:endParaRPr lang="en-US" sz="8000"/>
          </a:p>
        </p:txBody>
      </p:sp>
      <p:sp>
        <p:nvSpPr>
          <p:cNvPr id="21" name="Round Single Corner Rectangle 24">
            <a:extLst>
              <a:ext uri="{FF2B5EF4-FFF2-40B4-BE49-F238E27FC236}">
                <a16:creationId xmlns:a16="http://schemas.microsoft.com/office/drawing/2014/main" id="{81289F98-975F-4EB2-9553-8E1A9946B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78566" y="635058"/>
            <a:ext cx="2657864" cy="2657864"/>
          </a:xfrm>
          <a:prstGeom prst="round1Rect">
            <a:avLst>
              <a:gd name="adj" fmla="val 11295"/>
            </a:avLst>
          </a:prstGeom>
          <a:solidFill>
            <a:schemeClr val="bg1"/>
          </a:solid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Graphic 6" descr="Smiling Face with No Fill">
            <a:extLst>
              <a:ext uri="{FF2B5EF4-FFF2-40B4-BE49-F238E27FC236}">
                <a16:creationId xmlns:a16="http://schemas.microsoft.com/office/drawing/2014/main" id="{031DD791-4142-445F-A373-9DFCB223A1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9880" y="776372"/>
            <a:ext cx="2375236" cy="2375236"/>
          </a:xfrm>
          <a:prstGeom prst="rect">
            <a:avLst/>
          </a:prstGeom>
        </p:spPr>
      </p:pic>
      <p:sp>
        <p:nvSpPr>
          <p:cNvPr id="23" name="Round Single Corner Rectangle 22">
            <a:extLst>
              <a:ext uri="{FF2B5EF4-FFF2-40B4-BE49-F238E27FC236}">
                <a16:creationId xmlns:a16="http://schemas.microsoft.com/office/drawing/2014/main" id="{1F564BCF-97B6-4D86-94EE-DD1B587F2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4815" y="1300271"/>
            <a:ext cx="1992651" cy="1992652"/>
          </a:xfrm>
          <a:prstGeom prst="round1Rect">
            <a:avLst>
              <a:gd name="adj" fmla="val 11295"/>
            </a:avLst>
          </a:prstGeom>
          <a:solidFill>
            <a:schemeClr val="accent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ingle Corner Rectangle 23">
            <a:extLst>
              <a:ext uri="{FF2B5EF4-FFF2-40B4-BE49-F238E27FC236}">
                <a16:creationId xmlns:a16="http://schemas.microsoft.com/office/drawing/2014/main" id="{54600AC1-F146-4567-9C5E-A96D6D349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955186" y="3438135"/>
            <a:ext cx="2281244" cy="2281245"/>
          </a:xfrm>
          <a:prstGeom prst="round1Rect">
            <a:avLst>
              <a:gd name="adj" fmla="val 11295"/>
            </a:avLst>
          </a:prstGeom>
          <a:solidFill>
            <a:schemeClr val="accent3">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 Single Corner Rectangle 25">
            <a:extLst>
              <a:ext uri="{FF2B5EF4-FFF2-40B4-BE49-F238E27FC236}">
                <a16:creationId xmlns:a16="http://schemas.microsoft.com/office/drawing/2014/main" id="{EBA7E638-205A-4579-864F-125BAC629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84815" y="3438135"/>
            <a:ext cx="2657864" cy="2657864"/>
          </a:xfrm>
          <a:prstGeom prst="round1Rect">
            <a:avLst>
              <a:gd name="adj" fmla="val 11295"/>
            </a:avLst>
          </a:prstGeom>
          <a:solidFill>
            <a:schemeClr val="bg1"/>
          </a:solidFill>
          <a:ln w="5715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Content Placeholder 3" descr="A cartoon tooth and toothpaste holding a sign&#10;&#10;Description automatically generated">
            <a:extLst>
              <a:ext uri="{FF2B5EF4-FFF2-40B4-BE49-F238E27FC236}">
                <a16:creationId xmlns:a16="http://schemas.microsoft.com/office/drawing/2014/main" id="{7A8C1411-C1E7-21A7-9771-29945ADB67B1}"/>
              </a:ext>
            </a:extLst>
          </p:cNvPr>
          <p:cNvPicPr>
            <a:picLocks noChangeAspect="1"/>
          </p:cNvPicPr>
          <p:nvPr/>
        </p:nvPicPr>
        <p:blipFill>
          <a:blip r:embed="rId4"/>
          <a:stretch>
            <a:fillRect/>
          </a:stretch>
        </p:blipFill>
        <p:spPr>
          <a:xfrm>
            <a:off x="4526129" y="3579449"/>
            <a:ext cx="2375236" cy="2375236"/>
          </a:xfrm>
          <a:prstGeom prst="rect">
            <a:avLst/>
          </a:prstGeom>
        </p:spPr>
      </p:pic>
    </p:spTree>
    <p:extLst>
      <p:ext uri="{BB962C8B-B14F-4D97-AF65-F5344CB8AC3E}">
        <p14:creationId xmlns:p14="http://schemas.microsoft.com/office/powerpoint/2010/main" val="159628734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7EFD6C0-4699-424C-BE69-E30073859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48AE42D-35D0-4D8E-B018-43E7FA60DE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duotone>
              <a:srgbClr val="484A56"/>
              <a:srgbClr val="484A56"/>
            </a:duotone>
            <a:extLst>
              <a:ext uri="{28A0092B-C50C-407E-A947-70E740481C1C}">
                <a14:useLocalDpi xmlns:a14="http://schemas.microsoft.com/office/drawing/2010/main" val="0"/>
              </a:ext>
            </a:extLst>
          </a:blip>
          <a:stretch>
            <a:fillRect/>
          </a:stretch>
        </p:blipFill>
        <p:spPr>
          <a:xfrm>
            <a:off x="2368" y="0"/>
            <a:ext cx="12187263" cy="6858000"/>
          </a:xfrm>
          <a:prstGeom prst="rect">
            <a:avLst/>
          </a:prstGeom>
        </p:spPr>
      </p:pic>
      <p:sp>
        <p:nvSpPr>
          <p:cNvPr id="20" name="Rounded Rectangle 17">
            <a:extLst>
              <a:ext uri="{FF2B5EF4-FFF2-40B4-BE49-F238E27FC236}">
                <a16:creationId xmlns:a16="http://schemas.microsoft.com/office/drawing/2014/main" id="{F7D11F93-0057-4226-B5D5-8AB82E5CB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784" y="467784"/>
            <a:ext cx="11260976" cy="5922963"/>
          </a:xfrm>
          <a:prstGeom prst="roundRect">
            <a:avLst>
              <a:gd name="adj" fmla="val 522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77CFE52-6078-47DF-ACA5-83303EAE18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9848" y="2593449"/>
            <a:ext cx="681685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descr="A tooth model with a stethoscope and a syringe&#10;&#10;Description automatically generated">
            <a:extLst>
              <a:ext uri="{FF2B5EF4-FFF2-40B4-BE49-F238E27FC236}">
                <a16:creationId xmlns:a16="http://schemas.microsoft.com/office/drawing/2014/main" id="{40078476-C4E9-864B-7F3C-FCAE73DF2304}"/>
              </a:ext>
            </a:extLst>
          </p:cNvPr>
          <p:cNvPicPr>
            <a:picLocks noChangeAspect="1"/>
          </p:cNvPicPr>
          <p:nvPr/>
        </p:nvPicPr>
        <p:blipFill rotWithShape="1">
          <a:blip r:embed="rId3">
            <a:duotone>
              <a:prstClr val="black"/>
              <a:schemeClr val="tx2">
                <a:tint val="45000"/>
                <a:satMod val="400000"/>
              </a:schemeClr>
            </a:duotone>
          </a:blip>
          <a:srcRect l="40979" r="19331" b="-2"/>
          <a:stretch/>
        </p:blipFill>
        <p:spPr>
          <a:xfrm>
            <a:off x="8307942" y="670965"/>
            <a:ext cx="3219226" cy="5516602"/>
          </a:xfrm>
          <a:prstGeom prst="rect">
            <a:avLst/>
          </a:prstGeom>
        </p:spPr>
      </p:pic>
      <p:sp>
        <p:nvSpPr>
          <p:cNvPr id="24" name="Freeform 21">
            <a:extLst>
              <a:ext uri="{FF2B5EF4-FFF2-40B4-BE49-F238E27FC236}">
                <a16:creationId xmlns:a16="http://schemas.microsoft.com/office/drawing/2014/main" id="{7CF4FD05-2BBD-420B-BE4F-E095016CA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4" y="474134"/>
            <a:ext cx="11260976" cy="5922963"/>
          </a:xfrm>
          <a:custGeom>
            <a:avLst/>
            <a:gdLst>
              <a:gd name="connsiteX0" fmla="*/ 336522 w 11260976"/>
              <a:gd name="connsiteY0" fmla="*/ 196832 h 5922963"/>
              <a:gd name="connsiteX1" fmla="*/ 209530 w 11260976"/>
              <a:gd name="connsiteY1" fmla="*/ 323824 h 5922963"/>
              <a:gd name="connsiteX2" fmla="*/ 209530 w 11260976"/>
              <a:gd name="connsiteY2" fmla="*/ 5586441 h 5922963"/>
              <a:gd name="connsiteX3" fmla="*/ 336522 w 11260976"/>
              <a:gd name="connsiteY3" fmla="*/ 5713433 h 5922963"/>
              <a:gd name="connsiteX4" fmla="*/ 10938742 w 11260976"/>
              <a:gd name="connsiteY4" fmla="*/ 5713433 h 5922963"/>
              <a:gd name="connsiteX5" fmla="*/ 11065734 w 11260976"/>
              <a:gd name="connsiteY5" fmla="*/ 5586441 h 5922963"/>
              <a:gd name="connsiteX6" fmla="*/ 11065734 w 11260976"/>
              <a:gd name="connsiteY6" fmla="*/ 323824 h 5922963"/>
              <a:gd name="connsiteX7" fmla="*/ 10938742 w 11260976"/>
              <a:gd name="connsiteY7" fmla="*/ 196832 h 5922963"/>
              <a:gd name="connsiteX8" fmla="*/ 309593 w 11260976"/>
              <a:gd name="connsiteY8" fmla="*/ 0 h 5922963"/>
              <a:gd name="connsiteX9" fmla="*/ 10951383 w 11260976"/>
              <a:gd name="connsiteY9" fmla="*/ 0 h 5922963"/>
              <a:gd name="connsiteX10" fmla="*/ 11260976 w 11260976"/>
              <a:gd name="connsiteY10" fmla="*/ 309593 h 5922963"/>
              <a:gd name="connsiteX11" fmla="*/ 11260976 w 11260976"/>
              <a:gd name="connsiteY11" fmla="*/ 5613370 h 5922963"/>
              <a:gd name="connsiteX12" fmla="*/ 10951383 w 11260976"/>
              <a:gd name="connsiteY12" fmla="*/ 5922963 h 5922963"/>
              <a:gd name="connsiteX13" fmla="*/ 309593 w 11260976"/>
              <a:gd name="connsiteY13" fmla="*/ 5922963 h 5922963"/>
              <a:gd name="connsiteX14" fmla="*/ 0 w 11260976"/>
              <a:gd name="connsiteY14" fmla="*/ 5613370 h 5922963"/>
              <a:gd name="connsiteX15" fmla="*/ 0 w 11260976"/>
              <a:gd name="connsiteY15" fmla="*/ 309593 h 5922963"/>
              <a:gd name="connsiteX16" fmla="*/ 309593 w 11260976"/>
              <a:gd name="connsiteY16" fmla="*/ 0 h 592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260976" h="5922963">
                <a:moveTo>
                  <a:pt x="336522" y="196832"/>
                </a:moveTo>
                <a:cubicBezTo>
                  <a:pt x="266386" y="196832"/>
                  <a:pt x="209530" y="253688"/>
                  <a:pt x="209530" y="323824"/>
                </a:cubicBezTo>
                <a:lnTo>
                  <a:pt x="209530" y="5586441"/>
                </a:lnTo>
                <a:cubicBezTo>
                  <a:pt x="209530" y="5656577"/>
                  <a:pt x="266386" y="5713433"/>
                  <a:pt x="336522" y="5713433"/>
                </a:cubicBezTo>
                <a:lnTo>
                  <a:pt x="10938742" y="5713433"/>
                </a:lnTo>
                <a:cubicBezTo>
                  <a:pt x="11008878" y="5713433"/>
                  <a:pt x="11065734" y="5656577"/>
                  <a:pt x="11065734" y="5586441"/>
                </a:cubicBezTo>
                <a:lnTo>
                  <a:pt x="11065734" y="323824"/>
                </a:lnTo>
                <a:cubicBezTo>
                  <a:pt x="11065734" y="253688"/>
                  <a:pt x="11008878" y="196832"/>
                  <a:pt x="10938742" y="196832"/>
                </a:cubicBezTo>
                <a:close/>
                <a:moveTo>
                  <a:pt x="309593" y="0"/>
                </a:moveTo>
                <a:lnTo>
                  <a:pt x="10951383" y="0"/>
                </a:lnTo>
                <a:cubicBezTo>
                  <a:pt x="11122366" y="0"/>
                  <a:pt x="11260976" y="138610"/>
                  <a:pt x="11260976" y="309593"/>
                </a:cubicBezTo>
                <a:lnTo>
                  <a:pt x="11260976" y="5613370"/>
                </a:lnTo>
                <a:cubicBezTo>
                  <a:pt x="11260976" y="5784353"/>
                  <a:pt x="11122366" y="5922963"/>
                  <a:pt x="10951383" y="5922963"/>
                </a:cubicBezTo>
                <a:lnTo>
                  <a:pt x="309593" y="5922963"/>
                </a:lnTo>
                <a:cubicBezTo>
                  <a:pt x="138610" y="5922963"/>
                  <a:pt x="0" y="5784353"/>
                  <a:pt x="0" y="5613370"/>
                </a:cubicBezTo>
                <a:lnTo>
                  <a:pt x="0" y="309593"/>
                </a:lnTo>
                <a:cubicBezTo>
                  <a:pt x="0" y="138610"/>
                  <a:pt x="138610" y="0"/>
                  <a:pt x="30959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18">
            <a:extLst>
              <a:ext uri="{FF2B5EF4-FFF2-40B4-BE49-F238E27FC236}">
                <a16:creationId xmlns:a16="http://schemas.microsoft.com/office/drawing/2014/main" id="{1297324A-1231-479D-8772-B8C4E1D2A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964" y="670965"/>
            <a:ext cx="10856204" cy="5516602"/>
          </a:xfrm>
          <a:prstGeom prst="roundRect">
            <a:avLst>
              <a:gd name="adj" fmla="val 2462"/>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60116-93DC-3D90-244C-A6C90C3EED1F}"/>
              </a:ext>
            </a:extLst>
          </p:cNvPr>
          <p:cNvSpPr>
            <a:spLocks noGrp="1"/>
          </p:cNvSpPr>
          <p:nvPr>
            <p:ph type="title"/>
          </p:nvPr>
        </p:nvSpPr>
        <p:spPr>
          <a:xfrm>
            <a:off x="1913491" y="808892"/>
            <a:ext cx="6816851" cy="730681"/>
          </a:xfrm>
        </p:spPr>
        <p:txBody>
          <a:bodyPr>
            <a:normAutofit fontScale="90000"/>
          </a:bodyPr>
          <a:lstStyle/>
          <a:p>
            <a:r>
              <a:rPr lang="en-US"/>
              <a:t>BACKGROUND</a:t>
            </a:r>
          </a:p>
        </p:txBody>
      </p:sp>
      <p:sp>
        <p:nvSpPr>
          <p:cNvPr id="3" name="Content Placeholder 2">
            <a:extLst>
              <a:ext uri="{FF2B5EF4-FFF2-40B4-BE49-F238E27FC236}">
                <a16:creationId xmlns:a16="http://schemas.microsoft.com/office/drawing/2014/main" id="{A46B817C-869A-3813-7FF0-019D1813B739}"/>
              </a:ext>
            </a:extLst>
          </p:cNvPr>
          <p:cNvSpPr>
            <a:spLocks noGrp="1"/>
          </p:cNvSpPr>
          <p:nvPr>
            <p:ph idx="1"/>
          </p:nvPr>
        </p:nvSpPr>
        <p:spPr>
          <a:xfrm>
            <a:off x="784099" y="1549555"/>
            <a:ext cx="7102602" cy="4496140"/>
          </a:xfrm>
        </p:spPr>
        <p:txBody>
          <a:bodyPr vert="horz" lIns="91440" tIns="45720" rIns="91440" bIns="45720" rtlCol="0" anchor="t">
            <a:noAutofit/>
          </a:bodyPr>
          <a:lstStyle/>
          <a:p>
            <a:pPr marL="283210" indent="-283210">
              <a:lnSpc>
                <a:spcPct val="101000"/>
              </a:lnSpc>
              <a:spcBef>
                <a:spcPts val="0"/>
              </a:spcBef>
            </a:pPr>
            <a:r>
              <a:rPr lang="en-US" sz="2200" dirty="0">
                <a:ea typeface="Calibri"/>
                <a:cs typeface="Calibri"/>
              </a:rPr>
              <a:t>The healthcare industry is experiencing a paradigm shift towards digital solutions that offer convenience and accessibility to patients. The traditional method of scheduling appointments and managing patient information in dental clinics often involves manual processes that can be time-consuming and prone to errors. In response to the evolving needs of patients and healthcare providers, this final project introduces a comprehensive platform tailored for dental offices. The focal point of this endeavor is to empower patients by enabling them to effortlessly schedule appointments remotely by providing essential demographic  and diagnostic details on the webpage.</a:t>
            </a:r>
          </a:p>
          <a:p>
            <a:pPr>
              <a:lnSpc>
                <a:spcPct val="101000"/>
              </a:lnSpc>
            </a:pPr>
            <a:endParaRPr lang="en-US" sz="1400">
              <a:ea typeface="Calibri"/>
              <a:cs typeface="Calibri"/>
            </a:endParaRPr>
          </a:p>
        </p:txBody>
      </p:sp>
    </p:spTree>
    <p:extLst>
      <p:ext uri="{BB962C8B-B14F-4D97-AF65-F5344CB8AC3E}">
        <p14:creationId xmlns:p14="http://schemas.microsoft.com/office/powerpoint/2010/main" val="220620515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1F5AD0C-6C40-4EDC-AC27-554DBD311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C633F-2898-4494-46FA-2FEF8BF13DE0}"/>
              </a:ext>
            </a:extLst>
          </p:cNvPr>
          <p:cNvSpPr>
            <a:spLocks noGrp="1"/>
          </p:cNvSpPr>
          <p:nvPr>
            <p:ph type="title"/>
          </p:nvPr>
        </p:nvSpPr>
        <p:spPr>
          <a:xfrm>
            <a:off x="3554267" y="1342125"/>
            <a:ext cx="7779971" cy="1560716"/>
          </a:xfrm>
        </p:spPr>
        <p:txBody>
          <a:bodyPr>
            <a:normAutofit/>
          </a:bodyPr>
          <a:lstStyle/>
          <a:p>
            <a:r>
              <a:rPr lang="en-US" dirty="0"/>
              <a:t>PROJECT DESCRIPTION</a:t>
            </a:r>
          </a:p>
        </p:txBody>
      </p:sp>
      <p:pic>
        <p:nvPicPr>
          <p:cNvPr id="5" name="Picture 4" descr="Desk with stethoscope and computer keyboard">
            <a:extLst>
              <a:ext uri="{FF2B5EF4-FFF2-40B4-BE49-F238E27FC236}">
                <a16:creationId xmlns:a16="http://schemas.microsoft.com/office/drawing/2014/main" id="{D40419A6-1240-94B2-1D6D-770943597C3A}"/>
              </a:ext>
            </a:extLst>
          </p:cNvPr>
          <p:cNvPicPr>
            <a:picLocks noChangeAspect="1"/>
          </p:cNvPicPr>
          <p:nvPr/>
        </p:nvPicPr>
        <p:blipFill rotWithShape="1">
          <a:blip r:embed="rId2"/>
          <a:srcRect l="57788" r="8943" b="-4"/>
          <a:stretch/>
        </p:blipFill>
        <p:spPr>
          <a:xfrm>
            <a:off x="20" y="-8545"/>
            <a:ext cx="3424492" cy="6870818"/>
          </a:xfrm>
          <a:prstGeom prst="rect">
            <a:avLst/>
          </a:prstGeom>
        </p:spPr>
      </p:pic>
      <p:cxnSp>
        <p:nvCxnSpPr>
          <p:cNvPr id="11" name="Straight Connector 10">
            <a:extLst>
              <a:ext uri="{FF2B5EF4-FFF2-40B4-BE49-F238E27FC236}">
                <a16:creationId xmlns:a16="http://schemas.microsoft.com/office/drawing/2014/main" id="{364210F7-6160-422F-A7B9-999247A962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24300" y="2176009"/>
            <a:ext cx="777997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CCF82B-4496-F61F-89C6-E84AF5C3F625}"/>
              </a:ext>
            </a:extLst>
          </p:cNvPr>
          <p:cNvSpPr>
            <a:spLocks noGrp="1"/>
          </p:cNvSpPr>
          <p:nvPr>
            <p:ph idx="1"/>
          </p:nvPr>
        </p:nvSpPr>
        <p:spPr>
          <a:xfrm>
            <a:off x="3311980" y="2316545"/>
            <a:ext cx="8705255" cy="4290430"/>
          </a:xfrm>
        </p:spPr>
        <p:txBody>
          <a:bodyPr vert="horz" lIns="91440" tIns="45720" rIns="91440" bIns="45720" rtlCol="0" anchor="t">
            <a:noAutofit/>
          </a:bodyPr>
          <a:lstStyle/>
          <a:p>
            <a:pPr indent="-283210">
              <a:lnSpc>
                <a:spcPct val="101000"/>
              </a:lnSpc>
              <a:spcBef>
                <a:spcPts val="0"/>
              </a:spcBef>
              <a:spcAft>
                <a:spcPts val="600"/>
              </a:spcAft>
              <a:buFont typeface="Arial,Sans-Serif" panose="020B0503020204020204" pitchFamily="34" charset="0"/>
              <a:buChar char="•"/>
            </a:pPr>
            <a:r>
              <a:rPr lang="en-US" sz="2200" dirty="0">
                <a:ea typeface="Calibri"/>
                <a:cs typeface="Calibri"/>
              </a:rPr>
              <a:t>This Python-based dental clinic management platform represents a significant step towards revolutionizing the dental healthcare landscape. By combining technology and healthcare expertise, the platform seeks to elevate patient experience, increase operational efficiency for dental clinics, and contribute to the overall advancement of oral healthcare in the digital age. The platform centers around a user-friendly website for dental clinics, equipped with demographic and diagnostic questionnaire coupled with an efficient appointment booking system. This amalgamation of technology and healthcare aims to address the evolving expectations of patients while bridging the technological gap in the field of dental care.</a:t>
            </a:r>
          </a:p>
        </p:txBody>
      </p:sp>
    </p:spTree>
    <p:extLst>
      <p:ext uri="{BB962C8B-B14F-4D97-AF65-F5344CB8AC3E}">
        <p14:creationId xmlns:p14="http://schemas.microsoft.com/office/powerpoint/2010/main" val="178626680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FCE0-8F3F-3DCC-12B1-60BCAF3F3E2D}"/>
              </a:ext>
            </a:extLst>
          </p:cNvPr>
          <p:cNvSpPr>
            <a:spLocks noGrp="1"/>
          </p:cNvSpPr>
          <p:nvPr>
            <p:ph type="title"/>
          </p:nvPr>
        </p:nvSpPr>
        <p:spPr>
          <a:xfrm>
            <a:off x="3889044" y="-57177"/>
            <a:ext cx="8770571" cy="401618"/>
          </a:xfrm>
        </p:spPr>
        <p:txBody>
          <a:bodyPr>
            <a:normAutofit fontScale="90000"/>
          </a:bodyPr>
          <a:lstStyle/>
          <a:p>
            <a:r>
              <a:rPr lang="en-US" dirty="0"/>
              <a:t>TOOLS USED</a:t>
            </a:r>
          </a:p>
        </p:txBody>
      </p:sp>
      <p:sp>
        <p:nvSpPr>
          <p:cNvPr id="3" name="Content Placeholder 2">
            <a:extLst>
              <a:ext uri="{FF2B5EF4-FFF2-40B4-BE49-F238E27FC236}">
                <a16:creationId xmlns:a16="http://schemas.microsoft.com/office/drawing/2014/main" id="{3B6FE54D-C001-58D2-876B-5BBFC2B7D590}"/>
              </a:ext>
            </a:extLst>
          </p:cNvPr>
          <p:cNvSpPr>
            <a:spLocks noGrp="1"/>
          </p:cNvSpPr>
          <p:nvPr>
            <p:ph idx="1"/>
          </p:nvPr>
        </p:nvSpPr>
        <p:spPr>
          <a:xfrm>
            <a:off x="314837" y="392517"/>
            <a:ext cx="11196091" cy="4434969"/>
          </a:xfrm>
        </p:spPr>
        <p:txBody>
          <a:bodyPr vert="horz" lIns="91440" tIns="45720" rIns="91440" bIns="45720" rtlCol="0" anchor="t">
            <a:noAutofit/>
          </a:bodyPr>
          <a:lstStyle/>
          <a:p>
            <a:pPr indent="-283210">
              <a:lnSpc>
                <a:spcPct val="90000"/>
              </a:lnSpc>
              <a:spcBef>
                <a:spcPts val="0"/>
              </a:spcBef>
              <a:spcAft>
                <a:spcPts val="600"/>
              </a:spcAft>
              <a:buFont typeface="Arial,Sans-Serif" panose="020B0503020204020204" pitchFamily="34" charset="0"/>
              <a:buChar char="•"/>
            </a:pPr>
            <a:r>
              <a:rPr lang="en-US" sz="2200" u="sng" dirty="0">
                <a:solidFill>
                  <a:srgbClr val="231F20"/>
                </a:solidFill>
                <a:latin typeface="Calibri"/>
                <a:cs typeface="Calibri"/>
              </a:rPr>
              <a:t>PYTHON</a:t>
            </a:r>
            <a:r>
              <a:rPr lang="en-US" sz="2200" dirty="0">
                <a:solidFill>
                  <a:srgbClr val="231F20"/>
                </a:solidFill>
                <a:latin typeface="Calibri"/>
                <a:cs typeface="Calibri"/>
              </a:rPr>
              <a:t>-</a:t>
            </a:r>
          </a:p>
          <a:p>
            <a:pPr indent="-283210">
              <a:lnSpc>
                <a:spcPct val="90000"/>
              </a:lnSpc>
              <a:spcBef>
                <a:spcPts val="0"/>
              </a:spcBef>
              <a:spcAft>
                <a:spcPts val="600"/>
              </a:spcAft>
              <a:buFont typeface="Arial,Sans-Serif" panose="020B0503020204020204" pitchFamily="34" charset="0"/>
              <a:buChar char="•"/>
            </a:pPr>
            <a:r>
              <a:rPr lang="en-US" sz="2200" dirty="0">
                <a:solidFill>
                  <a:srgbClr val="231F20"/>
                </a:solidFill>
                <a:latin typeface="Calibri"/>
                <a:cs typeface="Calibri"/>
              </a:rPr>
              <a:t>Purpose: Primary backend language. I will be using Git Bash to run my python code.</a:t>
            </a:r>
          </a:p>
          <a:p>
            <a:pPr indent="-283210">
              <a:lnSpc>
                <a:spcPct val="90000"/>
              </a:lnSpc>
              <a:spcBef>
                <a:spcPts val="0"/>
              </a:spcBef>
              <a:spcAft>
                <a:spcPts val="600"/>
              </a:spcAft>
              <a:buFont typeface="Arial,Sans-Serif" panose="020B0503020204020204" pitchFamily="34" charset="0"/>
              <a:buChar char="•"/>
            </a:pPr>
            <a:r>
              <a:rPr lang="en-US" sz="2200" dirty="0">
                <a:solidFill>
                  <a:srgbClr val="231F20"/>
                </a:solidFill>
                <a:latin typeface="Calibri"/>
                <a:cs typeface="Calibri"/>
              </a:rPr>
              <a:t>Functions: Manages logic for appointment scheduling, data processing, and user interactions.</a:t>
            </a:r>
          </a:p>
          <a:p>
            <a:pPr indent="-283210">
              <a:lnSpc>
                <a:spcPct val="90000"/>
              </a:lnSpc>
              <a:spcBef>
                <a:spcPts val="0"/>
              </a:spcBef>
              <a:spcAft>
                <a:spcPts val="600"/>
              </a:spcAft>
              <a:buFont typeface="Arial,Sans-Serif" panose="020B0503020204020204" pitchFamily="34" charset="0"/>
              <a:buChar char="•"/>
            </a:pPr>
            <a:r>
              <a:rPr lang="en-US" sz="2200" dirty="0">
                <a:solidFill>
                  <a:srgbClr val="231F20"/>
                </a:solidFill>
                <a:latin typeface="Calibri"/>
                <a:cs typeface="Calibri"/>
              </a:rPr>
              <a:t>Text Editor- I will be using Sublime text editor to write my code.</a:t>
            </a:r>
          </a:p>
          <a:p>
            <a:pPr lvl="8" indent="-283210">
              <a:lnSpc>
                <a:spcPct val="90000"/>
              </a:lnSpc>
              <a:spcBef>
                <a:spcPts val="0"/>
              </a:spcBef>
              <a:spcAft>
                <a:spcPts val="600"/>
              </a:spcAft>
              <a:buFont typeface="Wingdings,Sans-Serif" panose="020B0503020204020204" pitchFamily="34" charset="0"/>
              <a:buChar char="§"/>
            </a:pPr>
            <a:r>
              <a:rPr lang="en-US" sz="2200" i="0" u="sng" dirty="0">
                <a:solidFill>
                  <a:srgbClr val="231F20"/>
                </a:solidFill>
                <a:latin typeface="Calibri"/>
                <a:cs typeface="Calibri"/>
              </a:rPr>
              <a:t>FLASK-</a:t>
            </a:r>
            <a:endParaRPr lang="en-US" sz="2200" i="0">
              <a:solidFill>
                <a:srgbClr val="231F20"/>
              </a:solidFill>
              <a:latin typeface="Calibri"/>
              <a:cs typeface="Calibri"/>
            </a:endParaRPr>
          </a:p>
          <a:p>
            <a:pPr lvl="8" indent="-283210">
              <a:lnSpc>
                <a:spcPct val="90000"/>
              </a:lnSpc>
              <a:spcBef>
                <a:spcPts val="0"/>
              </a:spcBef>
              <a:spcAft>
                <a:spcPts val="600"/>
              </a:spcAft>
              <a:buFont typeface="Wingdings,Sans-Serif" panose="020B0503020204020204" pitchFamily="34" charset="0"/>
              <a:buChar char="§"/>
            </a:pPr>
            <a:r>
              <a:rPr lang="en-US" sz="2200" i="0" dirty="0">
                <a:solidFill>
                  <a:srgbClr val="231F20"/>
                </a:solidFill>
                <a:latin typeface="Calibri"/>
                <a:cs typeface="Calibri"/>
              </a:rPr>
              <a:t>Role: Micro web framework in Python.</a:t>
            </a:r>
          </a:p>
          <a:p>
            <a:pPr lvl="8" indent="-283210">
              <a:lnSpc>
                <a:spcPct val="90000"/>
              </a:lnSpc>
              <a:spcBef>
                <a:spcPts val="0"/>
              </a:spcBef>
              <a:spcAft>
                <a:spcPts val="600"/>
              </a:spcAft>
              <a:buFont typeface="Wingdings,Sans-Serif" panose="020B0503020204020204" pitchFamily="34" charset="0"/>
              <a:buChar char="§"/>
            </a:pPr>
            <a:r>
              <a:rPr lang="en-US" sz="2200" i="0" dirty="0">
                <a:solidFill>
                  <a:srgbClr val="231F20"/>
                </a:solidFill>
                <a:latin typeface="Calibri"/>
                <a:cs typeface="Calibri"/>
              </a:rPr>
              <a:t>Application: Utilized for web development.</a:t>
            </a:r>
          </a:p>
          <a:p>
            <a:pPr lvl="8" indent="-283210">
              <a:lnSpc>
                <a:spcPct val="90000"/>
              </a:lnSpc>
              <a:spcBef>
                <a:spcPts val="0"/>
              </a:spcBef>
              <a:spcAft>
                <a:spcPts val="600"/>
              </a:spcAft>
              <a:buFont typeface="Wingdings,Sans-Serif" panose="020B0503020204020204" pitchFamily="34" charset="0"/>
              <a:buChar char="§"/>
            </a:pPr>
            <a:r>
              <a:rPr lang="en-US" sz="2200" i="0" dirty="0">
                <a:solidFill>
                  <a:srgbClr val="231F20"/>
                </a:solidFill>
                <a:latin typeface="Calibri"/>
                <a:cs typeface="Calibri"/>
              </a:rPr>
              <a:t>Advantages: Enables creation of dynamic, interactive web pages for seamless user experience.</a:t>
            </a:r>
          </a:p>
          <a:p>
            <a:pPr indent="-283210">
              <a:lnSpc>
                <a:spcPct val="90000"/>
              </a:lnSpc>
              <a:spcBef>
                <a:spcPts val="0"/>
              </a:spcBef>
              <a:spcAft>
                <a:spcPts val="600"/>
              </a:spcAft>
              <a:buFont typeface="Arial,Sans-Serif" panose="020B0503020204020204" pitchFamily="34" charset="0"/>
              <a:buChar char="•"/>
            </a:pPr>
            <a:r>
              <a:rPr lang="en-US" sz="2200" u="sng" dirty="0">
                <a:solidFill>
                  <a:srgbClr val="231F20"/>
                </a:solidFill>
                <a:latin typeface="Calibri"/>
                <a:cs typeface="Calibri"/>
              </a:rPr>
              <a:t>EXCEL-</a:t>
            </a:r>
            <a:endParaRPr lang="en-US" sz="2200">
              <a:solidFill>
                <a:srgbClr val="231F20"/>
              </a:solidFill>
              <a:latin typeface="Calibri"/>
              <a:cs typeface="Calibri"/>
            </a:endParaRPr>
          </a:p>
          <a:p>
            <a:pPr indent="-283210">
              <a:lnSpc>
                <a:spcPct val="90000"/>
              </a:lnSpc>
              <a:spcBef>
                <a:spcPts val="0"/>
              </a:spcBef>
              <a:spcAft>
                <a:spcPts val="600"/>
              </a:spcAft>
              <a:buFont typeface="Arial,Sans-Serif" panose="020B0503020204020204" pitchFamily="34" charset="0"/>
              <a:buChar char="•"/>
            </a:pPr>
            <a:r>
              <a:rPr lang="en-US" sz="2200" dirty="0">
                <a:solidFill>
                  <a:srgbClr val="231F20"/>
                </a:solidFill>
                <a:latin typeface="Calibri"/>
                <a:cs typeface="Calibri"/>
              </a:rPr>
              <a:t>Database Solution: Unconventional choice for data storage.</a:t>
            </a:r>
          </a:p>
          <a:p>
            <a:pPr indent="-283210">
              <a:lnSpc>
                <a:spcPct val="90000"/>
              </a:lnSpc>
              <a:spcBef>
                <a:spcPts val="0"/>
              </a:spcBef>
              <a:spcAft>
                <a:spcPts val="600"/>
              </a:spcAft>
              <a:buFont typeface="Arial,Sans-Serif" panose="020B0503020204020204" pitchFamily="34" charset="0"/>
              <a:buChar char="•"/>
            </a:pPr>
            <a:r>
              <a:rPr lang="en-US" sz="2200" dirty="0">
                <a:solidFill>
                  <a:srgbClr val="231F20"/>
                </a:solidFill>
                <a:latin typeface="Calibri"/>
                <a:cs typeface="Calibri"/>
              </a:rPr>
              <a:t>Functionality: Stores patient information and appointment history.</a:t>
            </a:r>
          </a:p>
          <a:p>
            <a:pPr indent="-283210">
              <a:lnSpc>
                <a:spcPct val="90000"/>
              </a:lnSpc>
              <a:spcBef>
                <a:spcPts val="0"/>
              </a:spcBef>
              <a:spcAft>
                <a:spcPts val="600"/>
              </a:spcAft>
              <a:buFont typeface="Arial,Sans-Serif" panose="020B0503020204020204" pitchFamily="34" charset="0"/>
              <a:buChar char="•"/>
            </a:pPr>
            <a:r>
              <a:rPr lang="en-US" sz="2200" dirty="0">
                <a:solidFill>
                  <a:srgbClr val="231F20"/>
                </a:solidFill>
                <a:latin typeface="Calibri"/>
                <a:cs typeface="Calibri"/>
              </a:rPr>
              <a:t>Integration: Familiar interface, easy integration with existing office workflows.</a:t>
            </a:r>
          </a:p>
          <a:p>
            <a:pPr lvl="8" indent="-283210">
              <a:lnSpc>
                <a:spcPct val="90000"/>
              </a:lnSpc>
              <a:spcBef>
                <a:spcPts val="0"/>
              </a:spcBef>
              <a:spcAft>
                <a:spcPts val="600"/>
              </a:spcAft>
              <a:buFont typeface="Wingdings,Sans-Serif" panose="020B0503020204020204" pitchFamily="34" charset="0"/>
              <a:buChar char="§"/>
            </a:pPr>
            <a:r>
              <a:rPr lang="en-US" sz="2200" i="0" u="sng" dirty="0">
                <a:solidFill>
                  <a:srgbClr val="231F20"/>
                </a:solidFill>
                <a:latin typeface="Calibri"/>
                <a:cs typeface="Calibri"/>
              </a:rPr>
              <a:t>HTML and CSS-</a:t>
            </a:r>
            <a:endParaRPr lang="en-US" sz="2200" i="0">
              <a:solidFill>
                <a:srgbClr val="231F20"/>
              </a:solidFill>
              <a:latin typeface="Calibri"/>
              <a:cs typeface="Calibri"/>
            </a:endParaRPr>
          </a:p>
          <a:p>
            <a:pPr lvl="8" indent="-283210">
              <a:lnSpc>
                <a:spcPct val="90000"/>
              </a:lnSpc>
              <a:spcBef>
                <a:spcPts val="0"/>
              </a:spcBef>
              <a:spcAft>
                <a:spcPts val="600"/>
              </a:spcAft>
              <a:buFont typeface="Wingdings,Sans-Serif" panose="020B0503020204020204" pitchFamily="34" charset="0"/>
              <a:buChar char="§"/>
            </a:pPr>
            <a:r>
              <a:rPr lang="en-US" sz="2200" i="0" dirty="0">
                <a:solidFill>
                  <a:srgbClr val="231F20"/>
                </a:solidFill>
                <a:latin typeface="Calibri"/>
                <a:cs typeface="Calibri"/>
              </a:rPr>
              <a:t>HTML: Structures web pages, defines content and layout.</a:t>
            </a:r>
          </a:p>
          <a:p>
            <a:pPr lvl="8" indent="-283210">
              <a:lnSpc>
                <a:spcPct val="90000"/>
              </a:lnSpc>
              <a:spcBef>
                <a:spcPts val="0"/>
              </a:spcBef>
              <a:spcAft>
                <a:spcPts val="600"/>
              </a:spcAft>
              <a:buFont typeface="Wingdings,Sans-Serif" panose="020B0503020204020204" pitchFamily="34" charset="0"/>
              <a:buChar char="§"/>
            </a:pPr>
            <a:r>
              <a:rPr lang="en-US" sz="2200" i="0" dirty="0">
                <a:solidFill>
                  <a:srgbClr val="231F20"/>
                </a:solidFill>
                <a:latin typeface="Calibri"/>
                <a:cs typeface="Calibri"/>
              </a:rPr>
              <a:t>CSS: Styles and enhances visual presentation.</a:t>
            </a:r>
          </a:p>
          <a:p>
            <a:pPr lvl="8" indent="-283210">
              <a:lnSpc>
                <a:spcPct val="90000"/>
              </a:lnSpc>
              <a:spcBef>
                <a:spcPts val="0"/>
              </a:spcBef>
              <a:spcAft>
                <a:spcPts val="600"/>
              </a:spcAft>
              <a:buFont typeface="Wingdings,Sans-Serif" panose="020B0503020204020204" pitchFamily="34" charset="0"/>
              <a:buChar char="§"/>
            </a:pPr>
            <a:r>
              <a:rPr lang="en-US" sz="2200" i="0" dirty="0">
                <a:solidFill>
                  <a:srgbClr val="231F20"/>
                </a:solidFill>
                <a:latin typeface="Calibri"/>
                <a:cs typeface="Calibri"/>
              </a:rPr>
              <a:t>Combined Effect: Creates an intuitive and user-friendly interface.</a:t>
            </a:r>
          </a:p>
          <a:p>
            <a:endParaRPr lang="en-US" dirty="0">
              <a:ea typeface="Calibri"/>
              <a:cs typeface="Calibri"/>
            </a:endParaRPr>
          </a:p>
        </p:txBody>
      </p:sp>
    </p:spTree>
    <p:extLst>
      <p:ext uri="{BB962C8B-B14F-4D97-AF65-F5344CB8AC3E}">
        <p14:creationId xmlns:p14="http://schemas.microsoft.com/office/powerpoint/2010/main" val="66472584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6881CB0-1221-43BE-BE77-866AB4D554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75"/>
            <a:ext cx="12198350" cy="6875463"/>
            <a:chOff x="0" y="3175"/>
            <a:chExt cx="12198350" cy="6875463"/>
          </a:xfrm>
        </p:grpSpPr>
        <p:sp>
          <p:nvSpPr>
            <p:cNvPr id="8" name="Freeform 5">
              <a:extLst>
                <a:ext uri="{FF2B5EF4-FFF2-40B4-BE49-F238E27FC236}">
                  <a16:creationId xmlns:a16="http://schemas.microsoft.com/office/drawing/2014/main" id="{CBD77A15-12B8-4FAB-A167-E0D60E5C9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9" name="Freeform 9">
              <a:extLst>
                <a:ext uri="{FF2B5EF4-FFF2-40B4-BE49-F238E27FC236}">
                  <a16:creationId xmlns:a16="http://schemas.microsoft.com/office/drawing/2014/main" id="{A5D0DD1E-3DFD-459C-AF93-74007A3D12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10" name="Freeform 13">
              <a:extLst>
                <a:ext uri="{FF2B5EF4-FFF2-40B4-BE49-F238E27FC236}">
                  <a16:creationId xmlns:a16="http://schemas.microsoft.com/office/drawing/2014/main" id="{C1E32EF0-93A9-42DF-953A-1574E58C58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12"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14" name="Group 13">
            <a:extLst>
              <a:ext uri="{FF2B5EF4-FFF2-40B4-BE49-F238E27FC236}">
                <a16:creationId xmlns:a16="http://schemas.microsoft.com/office/drawing/2014/main" id="{173F2476-AF66-478D-98AC-4E572A85CC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20300" y="467784"/>
            <a:ext cx="4875213" cy="5922963"/>
            <a:chOff x="7320300" y="467784"/>
            <a:chExt cx="4875213" cy="5922963"/>
          </a:xfrm>
        </p:grpSpPr>
        <p:sp>
          <p:nvSpPr>
            <p:cNvPr id="15" name="Freeform 206">
              <a:extLst>
                <a:ext uri="{FF2B5EF4-FFF2-40B4-BE49-F238E27FC236}">
                  <a16:creationId xmlns:a16="http://schemas.microsoft.com/office/drawing/2014/main" id="{C1FF5215-F946-48D6-BA7C-5BCEBE2D1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16" name="Freeform 211">
              <a:extLst>
                <a:ext uri="{FF2B5EF4-FFF2-40B4-BE49-F238E27FC236}">
                  <a16:creationId xmlns:a16="http://schemas.microsoft.com/office/drawing/2014/main" id="{E9B1CB7D-F5B1-40C6-9E55-F1314B9B5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7" name="Straight Connector 16">
              <a:extLst>
                <a:ext uri="{FF2B5EF4-FFF2-40B4-BE49-F238E27FC236}">
                  <a16:creationId xmlns:a16="http://schemas.microsoft.com/office/drawing/2014/main" id="{BA0F5362-ECD6-4C1D-9DFE-15BF709451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74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5">
            <a:extLst>
              <a:ext uri="{FF2B5EF4-FFF2-40B4-BE49-F238E27FC236}">
                <a16:creationId xmlns:a16="http://schemas.microsoft.com/office/drawing/2014/main" id="{F6449741-B02F-40BC-BC52-49424E6BE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rgbClr val="D1CEBC"/>
          </a:solidFill>
          <a:ln>
            <a:noFill/>
          </a:ln>
        </p:spPr>
      </p:sp>
      <p:sp>
        <p:nvSpPr>
          <p:cNvPr id="23" name="Freeform 13">
            <a:extLst>
              <a:ext uri="{FF2B5EF4-FFF2-40B4-BE49-F238E27FC236}">
                <a16:creationId xmlns:a16="http://schemas.microsoft.com/office/drawing/2014/main" id="{C6814A88-54CB-4638-85A3-59E68874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rgbClr val="272930">
              <a:alpha val="50000"/>
            </a:srgbClr>
          </a:solidFill>
          <a:ln>
            <a:noFill/>
          </a:ln>
        </p:spPr>
      </p:sp>
      <p:sp>
        <p:nvSpPr>
          <p:cNvPr id="25" name="Right Triangle 24">
            <a:extLst>
              <a:ext uri="{FF2B5EF4-FFF2-40B4-BE49-F238E27FC236}">
                <a16:creationId xmlns:a16="http://schemas.microsoft.com/office/drawing/2014/main" id="{D303BC74-D6DA-47BC-9FBA-A71839FB6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8188"/>
            <a:ext cx="498190" cy="469812"/>
          </a:xfrm>
          <a:prstGeom prst="rtTriangle">
            <a:avLst/>
          </a:prstGeom>
          <a:solidFill>
            <a:srgbClr val="474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9">
            <a:extLst>
              <a:ext uri="{FF2B5EF4-FFF2-40B4-BE49-F238E27FC236}">
                <a16:creationId xmlns:a16="http://schemas.microsoft.com/office/drawing/2014/main" id="{59C5479B-4FEF-4C92-9D43-29F00D64D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rgbClr val="272930">
              <a:alpha val="50000"/>
            </a:srgbClr>
          </a:solidFill>
          <a:ln>
            <a:noFill/>
          </a:ln>
        </p:spPr>
      </p:sp>
      <p:sp useBgFill="1">
        <p:nvSpPr>
          <p:cNvPr id="29" name="Freeform: Shape 28">
            <a:extLst>
              <a:ext uri="{FF2B5EF4-FFF2-40B4-BE49-F238E27FC236}">
                <a16:creationId xmlns:a16="http://schemas.microsoft.com/office/drawing/2014/main" id="{7431560F-3C78-4191-93D5-F3F2A2F2F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E1C5E-D742-5076-FCA4-FA6058266E46}"/>
              </a:ext>
            </a:extLst>
          </p:cNvPr>
          <p:cNvSpPr>
            <a:spLocks noGrp="1"/>
          </p:cNvSpPr>
          <p:nvPr>
            <p:ph type="title"/>
          </p:nvPr>
        </p:nvSpPr>
        <p:spPr>
          <a:xfrm>
            <a:off x="4275227" y="1039890"/>
            <a:ext cx="7110671" cy="1362826"/>
          </a:xfrm>
        </p:spPr>
        <p:txBody>
          <a:bodyPr vert="horz" lIns="91440" tIns="45720" rIns="91440" bIns="45720" rtlCol="0" anchor="ctr">
            <a:normAutofit fontScale="90000"/>
          </a:bodyPr>
          <a:lstStyle/>
          <a:p>
            <a:pPr>
              <a:lnSpc>
                <a:spcPct val="105000"/>
              </a:lnSpc>
            </a:pPr>
            <a:r>
              <a:rPr lang="en-US" dirty="0">
                <a:solidFill>
                  <a:schemeClr val="tx2"/>
                </a:solidFill>
              </a:rPr>
              <a:t>The files/folders and the apps used for running the codes are shown.</a:t>
            </a:r>
          </a:p>
        </p:txBody>
      </p:sp>
      <p:sp>
        <p:nvSpPr>
          <p:cNvPr id="31" name="Freeform: Shape 30">
            <a:extLst>
              <a:ext uri="{FF2B5EF4-FFF2-40B4-BE49-F238E27FC236}">
                <a16:creationId xmlns:a16="http://schemas.microsoft.com/office/drawing/2014/main" id="{FDDAF2F8-53FE-4F73-9DE1-06761A489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pic>
        <p:nvPicPr>
          <p:cNvPr id="4" name="Picture 3" descr="A close-up of a person&amp;#39;s face&#10;&#10;Description automatically generated">
            <a:extLst>
              <a:ext uri="{FF2B5EF4-FFF2-40B4-BE49-F238E27FC236}">
                <a16:creationId xmlns:a16="http://schemas.microsoft.com/office/drawing/2014/main" id="{070E27EF-320A-2E08-FC6B-3BE1636F7FE5}"/>
              </a:ext>
            </a:extLst>
          </p:cNvPr>
          <p:cNvPicPr>
            <a:picLocks noChangeAspect="1"/>
          </p:cNvPicPr>
          <p:nvPr/>
        </p:nvPicPr>
        <p:blipFill>
          <a:blip r:embed="rId2"/>
          <a:stretch>
            <a:fillRect/>
          </a:stretch>
        </p:blipFill>
        <p:spPr>
          <a:xfrm>
            <a:off x="5838825" y="3528332"/>
            <a:ext cx="5685064" cy="2291442"/>
          </a:xfrm>
          <a:prstGeom prst="rect">
            <a:avLst/>
          </a:prstGeom>
        </p:spPr>
      </p:pic>
    </p:spTree>
    <p:extLst>
      <p:ext uri="{BB962C8B-B14F-4D97-AF65-F5344CB8AC3E}">
        <p14:creationId xmlns:p14="http://schemas.microsoft.com/office/powerpoint/2010/main" val="6651853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7408-EFAF-FF10-473F-6ABBDD55AB93}"/>
              </a:ext>
            </a:extLst>
          </p:cNvPr>
          <p:cNvSpPr>
            <a:spLocks noGrp="1"/>
          </p:cNvSpPr>
          <p:nvPr>
            <p:ph type="title"/>
          </p:nvPr>
        </p:nvSpPr>
        <p:spPr>
          <a:xfrm>
            <a:off x="250602" y="568345"/>
            <a:ext cx="11453669" cy="1560716"/>
          </a:xfrm>
        </p:spPr>
        <p:txBody>
          <a:bodyPr>
            <a:normAutofit/>
          </a:bodyPr>
          <a:lstStyle/>
          <a:p>
            <a:r>
              <a:rPr lang="en-US" sz="3600" dirty="0"/>
              <a:t>PROJECT DESIGN AND IMPLEMENTATION</a:t>
            </a:r>
          </a:p>
        </p:txBody>
      </p:sp>
      <p:pic>
        <p:nvPicPr>
          <p:cNvPr id="5" name="Content Placeholder 4" descr="A screenshot of a computer program&#10;&#10;Description automatically generated">
            <a:extLst>
              <a:ext uri="{FF2B5EF4-FFF2-40B4-BE49-F238E27FC236}">
                <a16:creationId xmlns:a16="http://schemas.microsoft.com/office/drawing/2014/main" id="{49FB6C34-DCED-D14F-4ACA-F82EF8854859}"/>
              </a:ext>
            </a:extLst>
          </p:cNvPr>
          <p:cNvPicPr>
            <a:picLocks noGrp="1" noChangeAspect="1"/>
          </p:cNvPicPr>
          <p:nvPr>
            <p:ph sz="half" idx="1"/>
          </p:nvPr>
        </p:nvPicPr>
        <p:blipFill>
          <a:blip r:embed="rId2"/>
          <a:stretch>
            <a:fillRect/>
          </a:stretch>
        </p:blipFill>
        <p:spPr>
          <a:xfrm>
            <a:off x="314995" y="2550863"/>
            <a:ext cx="4160520" cy="3239489"/>
          </a:xfrm>
        </p:spPr>
      </p:pic>
      <p:sp>
        <p:nvSpPr>
          <p:cNvPr id="4" name="Content Placeholder 3">
            <a:extLst>
              <a:ext uri="{FF2B5EF4-FFF2-40B4-BE49-F238E27FC236}">
                <a16:creationId xmlns:a16="http://schemas.microsoft.com/office/drawing/2014/main" id="{EA448CCE-3993-53F4-62F6-7B0CABD51209}"/>
              </a:ext>
            </a:extLst>
          </p:cNvPr>
          <p:cNvSpPr>
            <a:spLocks noGrp="1"/>
          </p:cNvSpPr>
          <p:nvPr>
            <p:ph sz="half" idx="2"/>
          </p:nvPr>
        </p:nvSpPr>
        <p:spPr>
          <a:xfrm>
            <a:off x="4796259" y="2438399"/>
            <a:ext cx="6908012" cy="3657601"/>
          </a:xfrm>
        </p:spPr>
        <p:txBody>
          <a:bodyPr vert="horz" lIns="91440" tIns="45720" rIns="91440" bIns="45720" rtlCol="0" anchor="t">
            <a:normAutofit fontScale="92500" lnSpcReduction="20000"/>
          </a:bodyPr>
          <a:lstStyle/>
          <a:p>
            <a:pPr>
              <a:lnSpc>
                <a:spcPct val="100000"/>
              </a:lnSpc>
              <a:spcBef>
                <a:spcPts val="0"/>
              </a:spcBef>
            </a:pPr>
            <a:r>
              <a:rPr lang="en-US" sz="2400" dirty="0">
                <a:solidFill>
                  <a:srgbClr val="231F20"/>
                </a:solidFill>
                <a:ea typeface="Calibri"/>
                <a:cs typeface="Calibri"/>
              </a:rPr>
              <a:t>First , a virtual environment is created named '</a:t>
            </a:r>
            <a:r>
              <a:rPr lang="en-US" sz="2400" dirty="0" err="1">
                <a:solidFill>
                  <a:srgbClr val="231F20"/>
                </a:solidFill>
                <a:ea typeface="Calibri"/>
                <a:cs typeface="Calibri"/>
              </a:rPr>
              <a:t>venv</a:t>
            </a:r>
            <a:r>
              <a:rPr lang="en-US" sz="2400" dirty="0">
                <a:solidFill>
                  <a:srgbClr val="231F20"/>
                </a:solidFill>
                <a:ea typeface="Calibri"/>
                <a:cs typeface="Calibri"/>
              </a:rPr>
              <a:t>'</a:t>
            </a:r>
            <a:r>
              <a:rPr lang="en-US" sz="2400" dirty="0">
                <a:solidFill>
                  <a:srgbClr val="000000"/>
                </a:solidFill>
                <a:ea typeface="Calibri"/>
                <a:cs typeface="Calibri"/>
              </a:rPr>
              <a:t> with this we ensure a clean, organized, and reproducible environment for our project.</a:t>
            </a:r>
          </a:p>
          <a:p>
            <a:pPr>
              <a:lnSpc>
                <a:spcPct val="100000"/>
              </a:lnSpc>
              <a:spcBef>
                <a:spcPts val="0"/>
              </a:spcBef>
            </a:pPr>
            <a:r>
              <a:rPr lang="en-US" sz="2400" dirty="0">
                <a:solidFill>
                  <a:srgbClr val="000000"/>
                </a:solidFill>
                <a:ea typeface="Calibri"/>
                <a:cs typeface="Calibri"/>
              </a:rPr>
              <a:t>These are the folder and file names used in the project.</a:t>
            </a:r>
          </a:p>
          <a:p>
            <a:pPr>
              <a:lnSpc>
                <a:spcPct val="100000"/>
              </a:lnSpc>
              <a:spcBef>
                <a:spcPts val="0"/>
              </a:spcBef>
            </a:pPr>
            <a:r>
              <a:rPr lang="en-US" sz="2400" dirty="0">
                <a:solidFill>
                  <a:srgbClr val="000000"/>
                </a:solidFill>
                <a:ea typeface="Calibri"/>
                <a:cs typeface="Calibri"/>
              </a:rPr>
              <a:t>1.The python code is saved in routes.py</a:t>
            </a:r>
          </a:p>
          <a:p>
            <a:pPr>
              <a:lnSpc>
                <a:spcPct val="100000"/>
              </a:lnSpc>
              <a:spcBef>
                <a:spcPts val="0"/>
              </a:spcBef>
            </a:pPr>
            <a:r>
              <a:rPr lang="en-US" sz="2400" dirty="0">
                <a:solidFill>
                  <a:srgbClr val="000000"/>
                </a:solidFill>
                <a:ea typeface="Calibri"/>
                <a:cs typeface="Calibri"/>
              </a:rPr>
              <a:t>2.The frontend html page is saved as index.html,confirmation.html and booking.html.</a:t>
            </a:r>
          </a:p>
          <a:p>
            <a:pPr>
              <a:lnSpc>
                <a:spcPct val="100000"/>
              </a:lnSpc>
              <a:spcBef>
                <a:spcPts val="0"/>
              </a:spcBef>
            </a:pPr>
            <a:r>
              <a:rPr lang="en-US" sz="2400" dirty="0">
                <a:solidFill>
                  <a:srgbClr val="000000"/>
                </a:solidFill>
                <a:ea typeface="Calibri"/>
                <a:cs typeface="Calibri"/>
              </a:rPr>
              <a:t>3.CSS file is style.css in static folder.</a:t>
            </a:r>
          </a:p>
          <a:p>
            <a:pPr>
              <a:lnSpc>
                <a:spcPct val="100000"/>
              </a:lnSpc>
              <a:spcBef>
                <a:spcPts val="0"/>
              </a:spcBef>
            </a:pPr>
            <a:r>
              <a:rPr lang="en-US" sz="2400" dirty="0">
                <a:solidFill>
                  <a:srgbClr val="000000"/>
                </a:solidFill>
                <a:ea typeface="Calibri"/>
                <a:cs typeface="Calibri"/>
              </a:rPr>
              <a:t>4.images used on the webpage are stored in static folder.</a:t>
            </a:r>
          </a:p>
          <a:p>
            <a:pPr>
              <a:lnSpc>
                <a:spcPct val="100000"/>
              </a:lnSpc>
              <a:spcBef>
                <a:spcPts val="0"/>
              </a:spcBef>
            </a:pPr>
            <a:r>
              <a:rPr lang="en-US" sz="2400" dirty="0">
                <a:solidFill>
                  <a:srgbClr val="000000"/>
                </a:solidFill>
                <a:ea typeface="Calibri"/>
                <a:cs typeface="Calibri"/>
              </a:rPr>
              <a:t>5.All these files are under a folder named 'app'</a:t>
            </a:r>
          </a:p>
          <a:p>
            <a:endParaRPr lang="en-US" dirty="0">
              <a:ea typeface="Calibri"/>
              <a:cs typeface="Calibri"/>
            </a:endParaRPr>
          </a:p>
        </p:txBody>
      </p:sp>
    </p:spTree>
    <p:extLst>
      <p:ext uri="{BB962C8B-B14F-4D97-AF65-F5344CB8AC3E}">
        <p14:creationId xmlns:p14="http://schemas.microsoft.com/office/powerpoint/2010/main" val="340076452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A7045-5501-4C66-A6CD-19E1420BE137}"/>
              </a:ext>
            </a:extLst>
          </p:cNvPr>
          <p:cNvSpPr>
            <a:spLocks noGrp="1"/>
          </p:cNvSpPr>
          <p:nvPr>
            <p:ph sz="half" idx="1"/>
          </p:nvPr>
        </p:nvSpPr>
        <p:spPr>
          <a:xfrm>
            <a:off x="269982" y="3630177"/>
            <a:ext cx="10957009" cy="5966506"/>
          </a:xfrm>
        </p:spPr>
        <p:txBody>
          <a:bodyPr vert="horz" lIns="91440" tIns="45720" rIns="91440" bIns="45720" rtlCol="0" anchor="t">
            <a:noAutofit/>
          </a:bodyPr>
          <a:lstStyle/>
          <a:p>
            <a:pPr>
              <a:lnSpc>
                <a:spcPct val="100000"/>
              </a:lnSpc>
              <a:spcBef>
                <a:spcPts val="0"/>
              </a:spcBef>
            </a:pPr>
            <a:r>
              <a:rPr lang="en-US" sz="2200" dirty="0">
                <a:solidFill>
                  <a:srgbClr val="000000"/>
                </a:solidFill>
                <a:ea typeface="Calibri"/>
                <a:cs typeface="Calibri"/>
              </a:rPr>
              <a:t>We import necessary modules-</a:t>
            </a:r>
          </a:p>
          <a:p>
            <a:pPr marL="342900" indent="-342900">
              <a:lnSpc>
                <a:spcPct val="100000"/>
              </a:lnSpc>
              <a:spcBef>
                <a:spcPts val="0"/>
              </a:spcBef>
              <a:buFont typeface="Arial,Sans-Serif" panose="020B0503020204020204" pitchFamily="34" charset="0"/>
              <a:buChar char="•"/>
            </a:pPr>
            <a:r>
              <a:rPr lang="en-US" sz="2200" dirty="0" err="1">
                <a:solidFill>
                  <a:srgbClr val="000000"/>
                </a:solidFill>
                <a:ea typeface="Calibri"/>
                <a:cs typeface="Calibri"/>
              </a:rPr>
              <a:t>render_template</a:t>
            </a:r>
            <a:r>
              <a:rPr lang="en-US" sz="2200" dirty="0">
                <a:solidFill>
                  <a:srgbClr val="000000"/>
                </a:solidFill>
                <a:ea typeface="Calibri"/>
                <a:cs typeface="Calibri"/>
              </a:rPr>
              <a:t>: Used to render HTML templates.</a:t>
            </a:r>
          </a:p>
          <a:p>
            <a:pPr marL="342900" indent="-342900">
              <a:lnSpc>
                <a:spcPct val="100000"/>
              </a:lnSpc>
              <a:spcBef>
                <a:spcPts val="0"/>
              </a:spcBef>
              <a:buFont typeface="Arial,Sans-Serif" panose="020B0503020204020204" pitchFamily="34" charset="0"/>
              <a:buChar char="•"/>
            </a:pPr>
            <a:r>
              <a:rPr lang="en-US" sz="2200" dirty="0">
                <a:solidFill>
                  <a:srgbClr val="000000"/>
                </a:solidFill>
                <a:ea typeface="Calibri"/>
                <a:cs typeface="Calibri"/>
              </a:rPr>
              <a:t>redirect and </a:t>
            </a:r>
            <a:r>
              <a:rPr lang="en-US" sz="2200" dirty="0" err="1">
                <a:solidFill>
                  <a:srgbClr val="000000"/>
                </a:solidFill>
                <a:ea typeface="Calibri"/>
                <a:cs typeface="Calibri"/>
              </a:rPr>
              <a:t>url_for</a:t>
            </a:r>
            <a:r>
              <a:rPr lang="en-US" sz="2200" dirty="0">
                <a:solidFill>
                  <a:srgbClr val="000000"/>
                </a:solidFill>
                <a:ea typeface="Calibri"/>
                <a:cs typeface="Calibri"/>
              </a:rPr>
              <a:t>: Used for redirection within the application.</a:t>
            </a:r>
          </a:p>
          <a:p>
            <a:pPr marL="342900" indent="-342900">
              <a:lnSpc>
                <a:spcPct val="100000"/>
              </a:lnSpc>
              <a:spcBef>
                <a:spcPts val="0"/>
              </a:spcBef>
              <a:buFont typeface="Arial,Sans-Serif" panose="020B0503020204020204" pitchFamily="34" charset="0"/>
              <a:buChar char="•"/>
            </a:pPr>
            <a:r>
              <a:rPr lang="en-US" sz="2200" dirty="0">
                <a:solidFill>
                  <a:srgbClr val="000000"/>
                </a:solidFill>
                <a:ea typeface="Calibri"/>
                <a:cs typeface="Calibri"/>
              </a:rPr>
              <a:t>flash: Used for flashing messages to be displayed to the user.</a:t>
            </a:r>
          </a:p>
          <a:p>
            <a:pPr marL="342900" indent="-342900">
              <a:lnSpc>
                <a:spcPct val="100000"/>
              </a:lnSpc>
              <a:spcBef>
                <a:spcPts val="0"/>
              </a:spcBef>
              <a:buFont typeface="Arial,Sans-Serif" panose="020B0503020204020204" pitchFamily="34" charset="0"/>
              <a:buChar char="•"/>
            </a:pPr>
            <a:r>
              <a:rPr lang="en-US" sz="2200" dirty="0">
                <a:solidFill>
                  <a:srgbClr val="000000"/>
                </a:solidFill>
                <a:ea typeface="Calibri"/>
                <a:cs typeface="Calibri"/>
              </a:rPr>
              <a:t>request: Allows access to data submitted in the request.</a:t>
            </a:r>
          </a:p>
          <a:p>
            <a:pPr marL="342900" indent="-342900">
              <a:lnSpc>
                <a:spcPct val="100000"/>
              </a:lnSpc>
              <a:spcBef>
                <a:spcPts val="0"/>
              </a:spcBef>
              <a:buFont typeface="Arial,Sans-Serif" panose="020B0503020204020204" pitchFamily="34" charset="0"/>
              <a:buChar char="•"/>
            </a:pPr>
            <a:r>
              <a:rPr lang="en-US" sz="2200" dirty="0">
                <a:solidFill>
                  <a:srgbClr val="000000"/>
                </a:solidFill>
                <a:ea typeface="Calibri"/>
                <a:cs typeface="Calibri"/>
              </a:rPr>
              <a:t>pandas: Imported but not used in this snippet. It might be intended for more advanced data manipulation.</a:t>
            </a:r>
          </a:p>
          <a:p>
            <a:pPr marL="342900" indent="-342900">
              <a:lnSpc>
                <a:spcPct val="100000"/>
              </a:lnSpc>
              <a:spcBef>
                <a:spcPts val="0"/>
              </a:spcBef>
              <a:buFont typeface="Arial,Sans-Serif" panose="020B0503020204020204" pitchFamily="34" charset="0"/>
              <a:buChar char="•"/>
            </a:pPr>
            <a:r>
              <a:rPr lang="en-US" sz="2200" dirty="0">
                <a:solidFill>
                  <a:srgbClr val="000000"/>
                </a:solidFill>
                <a:ea typeface="Calibri"/>
                <a:cs typeface="Calibri"/>
              </a:rPr>
              <a:t>datetime: Used to handle date and time information.</a:t>
            </a:r>
          </a:p>
          <a:p>
            <a:endParaRPr lang="en-US" dirty="0">
              <a:ea typeface="Calibri"/>
              <a:cs typeface="Calibri"/>
            </a:endParaRPr>
          </a:p>
        </p:txBody>
      </p:sp>
      <p:pic>
        <p:nvPicPr>
          <p:cNvPr id="5" name="Content Placeholder 4" descr="A screen shot of a computer&#10;&#10;Description automatically generated">
            <a:extLst>
              <a:ext uri="{FF2B5EF4-FFF2-40B4-BE49-F238E27FC236}">
                <a16:creationId xmlns:a16="http://schemas.microsoft.com/office/drawing/2014/main" id="{224CDEE5-761E-E7FF-07C0-8C1597F62C00}"/>
              </a:ext>
            </a:extLst>
          </p:cNvPr>
          <p:cNvPicPr>
            <a:picLocks noGrp="1" noChangeAspect="1"/>
          </p:cNvPicPr>
          <p:nvPr>
            <p:ph sz="half" idx="2"/>
          </p:nvPr>
        </p:nvPicPr>
        <p:blipFill>
          <a:blip r:embed="rId2"/>
          <a:stretch>
            <a:fillRect/>
          </a:stretch>
        </p:blipFill>
        <p:spPr>
          <a:xfrm>
            <a:off x="109406" y="480748"/>
            <a:ext cx="11967934" cy="2568721"/>
          </a:xfrm>
        </p:spPr>
      </p:pic>
    </p:spTree>
    <p:extLst>
      <p:ext uri="{BB962C8B-B14F-4D97-AF65-F5344CB8AC3E}">
        <p14:creationId xmlns:p14="http://schemas.microsoft.com/office/powerpoint/2010/main" val="60198018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omputer screen shot of a program code&#10;&#10;Description automatically generated">
            <a:extLst>
              <a:ext uri="{FF2B5EF4-FFF2-40B4-BE49-F238E27FC236}">
                <a16:creationId xmlns:a16="http://schemas.microsoft.com/office/drawing/2014/main" id="{B9385C2B-87AA-8624-C405-A7878A8D2FA2}"/>
              </a:ext>
            </a:extLst>
          </p:cNvPr>
          <p:cNvPicPr>
            <a:picLocks noGrp="1" noChangeAspect="1"/>
          </p:cNvPicPr>
          <p:nvPr>
            <p:ph sz="half" idx="1"/>
          </p:nvPr>
        </p:nvPicPr>
        <p:blipFill>
          <a:blip r:embed="rId2"/>
          <a:stretch>
            <a:fillRect/>
          </a:stretch>
        </p:blipFill>
        <p:spPr>
          <a:xfrm>
            <a:off x="205846" y="1100215"/>
            <a:ext cx="11784169" cy="4659718"/>
          </a:xfrm>
        </p:spPr>
      </p:pic>
    </p:spTree>
    <p:extLst>
      <p:ext uri="{BB962C8B-B14F-4D97-AF65-F5344CB8AC3E}">
        <p14:creationId xmlns:p14="http://schemas.microsoft.com/office/powerpoint/2010/main" val="226370896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TF10001027</Template>
  <TotalTime>0</TotalTime>
  <Words>0</Words>
  <Application>Microsoft Office PowerPoint</Application>
  <PresentationFormat>Widescreen</PresentationFormat>
  <Paragraphs>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Feathered</vt:lpstr>
      <vt:lpstr>HAP618-FINAL PROJECT  DIGIT-O-DENTAL CLINIC WEBPAGE WITH APPOINTMENT BOOKING SYSTEM</vt:lpstr>
      <vt:lpstr>AGENDA</vt:lpstr>
      <vt:lpstr>BACKGROUND</vt:lpstr>
      <vt:lpstr>PROJECT DESCRIPTION</vt:lpstr>
      <vt:lpstr>TOOLS USED</vt:lpstr>
      <vt:lpstr>The files/folders and the apps used for running the codes are shown.</vt:lpstr>
      <vt:lpstr>PROJECT DESIGN AND IMPLEMENTATION</vt:lpstr>
      <vt:lpstr>PowerPoint Presentation</vt:lpstr>
      <vt:lpstr>PowerPoint Presentation</vt:lpstr>
      <vt:lpstr>PowerPoint Presentation</vt:lpstr>
      <vt:lpstr>PowerPoint Presentation</vt:lpstr>
      <vt:lpstr>PowerPoint Presentation</vt:lpstr>
      <vt:lpstr>PowerPoint Presentation</vt:lpstr>
      <vt:lpstr>This line renders the 'confirmation.html' template and passes appointment details as a dictionary to be displayed on the confirmation page. The confirmation page will shoe details in the shown format. A flash message is rendered 'Appointment booked successfully' and the page is redirected to the index.html page which is the home page.</vt:lpstr>
      <vt:lpstr>PowerPoint Presentation</vt:lpstr>
      <vt:lpstr>HTML Code</vt:lpstr>
      <vt:lpstr>PowerPoint Presentation</vt:lpstr>
      <vt:lpstr>Functionality Demonstration</vt:lpstr>
      <vt:lpstr>PowerPoint Presentation</vt:lpstr>
      <vt:lpstr>PowerPoint Presentation</vt:lpstr>
      <vt:lpstr>PowerPoint Presentation</vt:lpstr>
      <vt:lpstr>PowerPoint Presentation</vt:lpstr>
      <vt:lpstr>LESSONS LEARNT WHILE DOING THIS PROJECT.</vt:lpstr>
      <vt:lpstr>FUTURE ENHANCEMENTS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740</cp:revision>
  <dcterms:created xsi:type="dcterms:W3CDTF">2023-12-03T02:28:31Z</dcterms:created>
  <dcterms:modified xsi:type="dcterms:W3CDTF">2023-12-04T02:08:11Z</dcterms:modified>
</cp:coreProperties>
</file>