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sldIdLst>
    <p:sldId id="256" r:id="rId5"/>
    <p:sldId id="257" r:id="rId6"/>
    <p:sldId id="258" r:id="rId7"/>
    <p:sldId id="259" r:id="rId8"/>
    <p:sldId id="260" r:id="rId9"/>
    <p:sldId id="261" r:id="rId10"/>
    <p:sldId id="271" r:id="rId11"/>
    <p:sldId id="267" r:id="rId12"/>
    <p:sldId id="272" r:id="rId13"/>
    <p:sldId id="268" r:id="rId14"/>
    <p:sldId id="273" r:id="rId15"/>
    <p:sldId id="262" r:id="rId16"/>
    <p:sldId id="274" r:id="rId17"/>
    <p:sldId id="263" r:id="rId18"/>
    <p:sldId id="275" r:id="rId19"/>
    <p:sldId id="270" r:id="rId20"/>
    <p:sldId id="264" r:id="rId21"/>
    <p:sldId id="265" r:id="rId22"/>
    <p:sldId id="266"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747C1-6F5D-3427-CE24-5B0CD23A165C}" v="54" dt="2024-10-24T12:58:52.067"/>
    <p1510:client id="{B7AEA192-A0B3-3646-C9B3-B78D8565B966}" v="2" dt="2024-10-24T12:50:22.924"/>
    <p1510:client id="{ED4F8B6B-FB3D-4D77-BED7-A62E2F7AB679}" v="114" dt="2024-10-24T03:32:47.100"/>
    <p1510:client id="{FD4569D5-E4EA-E372-1CDA-31C2589F7287}" v="349" dt="2024-10-24T04:08:19.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B26B7-AA75-4E72-A2C8-B5FC39EF542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5B3D6CB-89C7-4CFB-80D7-97000B73E790}">
      <dgm:prSet/>
      <dgm:spPr/>
      <dgm:t>
        <a:bodyPr/>
        <a:lstStyle/>
        <a:p>
          <a:r>
            <a:rPr lang="en-US" b="0" i="0" baseline="0"/>
            <a:t>Introduction</a:t>
          </a:r>
          <a:endParaRPr lang="en-US"/>
        </a:p>
      </dgm:t>
    </dgm:pt>
    <dgm:pt modelId="{93567180-ECBA-43BA-B75D-E44C94FFEF29}" type="parTrans" cxnId="{682CD3A1-E63B-4B58-A07B-68996580C0D3}">
      <dgm:prSet/>
      <dgm:spPr/>
      <dgm:t>
        <a:bodyPr/>
        <a:lstStyle/>
        <a:p>
          <a:endParaRPr lang="en-US"/>
        </a:p>
      </dgm:t>
    </dgm:pt>
    <dgm:pt modelId="{F0156FC6-3069-4E6E-BC05-1A2E4A985F02}" type="sibTrans" cxnId="{682CD3A1-E63B-4B58-A07B-68996580C0D3}">
      <dgm:prSet/>
      <dgm:spPr/>
      <dgm:t>
        <a:bodyPr/>
        <a:lstStyle/>
        <a:p>
          <a:endParaRPr lang="en-US"/>
        </a:p>
      </dgm:t>
    </dgm:pt>
    <dgm:pt modelId="{DEE46EDE-7AD4-4C4C-AEA9-BF30F4739EBD}">
      <dgm:prSet/>
      <dgm:spPr/>
      <dgm:t>
        <a:bodyPr/>
        <a:lstStyle/>
        <a:p>
          <a:r>
            <a:rPr lang="en-US" b="0" i="0" baseline="0"/>
            <a:t>Objectives</a:t>
          </a:r>
          <a:endParaRPr lang="en-US"/>
        </a:p>
      </dgm:t>
    </dgm:pt>
    <dgm:pt modelId="{F9814C16-ADC6-461F-87FB-F03BED8998BC}" type="parTrans" cxnId="{D461E887-83D8-42EA-AAD5-8BAB79138367}">
      <dgm:prSet/>
      <dgm:spPr/>
      <dgm:t>
        <a:bodyPr/>
        <a:lstStyle/>
        <a:p>
          <a:endParaRPr lang="en-US"/>
        </a:p>
      </dgm:t>
    </dgm:pt>
    <dgm:pt modelId="{CB4A231C-E1FB-4FD4-8256-8A2BE5DFBEE0}" type="sibTrans" cxnId="{D461E887-83D8-42EA-AAD5-8BAB79138367}">
      <dgm:prSet/>
      <dgm:spPr/>
      <dgm:t>
        <a:bodyPr/>
        <a:lstStyle/>
        <a:p>
          <a:endParaRPr lang="en-US"/>
        </a:p>
      </dgm:t>
    </dgm:pt>
    <dgm:pt modelId="{60B85B52-BFCF-4B32-BFED-DDDC321B89D7}">
      <dgm:prSet/>
      <dgm:spPr/>
      <dgm:t>
        <a:bodyPr/>
        <a:lstStyle/>
        <a:p>
          <a:r>
            <a:rPr lang="en-US" b="0" i="0" baseline="0"/>
            <a:t>Methods</a:t>
          </a:r>
          <a:endParaRPr lang="en-US"/>
        </a:p>
      </dgm:t>
    </dgm:pt>
    <dgm:pt modelId="{1CE860B8-5182-461E-89B5-DF637ABEB0F0}" type="parTrans" cxnId="{57059AAC-3520-4F6E-9C98-52529D833DC5}">
      <dgm:prSet/>
      <dgm:spPr/>
      <dgm:t>
        <a:bodyPr/>
        <a:lstStyle/>
        <a:p>
          <a:endParaRPr lang="en-US"/>
        </a:p>
      </dgm:t>
    </dgm:pt>
    <dgm:pt modelId="{7D67FC32-C0A1-468F-A489-A9F6E38415EA}" type="sibTrans" cxnId="{57059AAC-3520-4F6E-9C98-52529D833DC5}">
      <dgm:prSet/>
      <dgm:spPr/>
      <dgm:t>
        <a:bodyPr/>
        <a:lstStyle/>
        <a:p>
          <a:endParaRPr lang="en-US"/>
        </a:p>
      </dgm:t>
    </dgm:pt>
    <dgm:pt modelId="{3D0580DF-AF2A-4213-8766-6835C37F4BE3}">
      <dgm:prSet/>
      <dgm:spPr/>
      <dgm:t>
        <a:bodyPr/>
        <a:lstStyle/>
        <a:p>
          <a:r>
            <a:rPr lang="en-US" b="0" i="0" baseline="0"/>
            <a:t>Challenges Identified</a:t>
          </a:r>
          <a:endParaRPr lang="en-US"/>
        </a:p>
      </dgm:t>
    </dgm:pt>
    <dgm:pt modelId="{311DBD3B-E443-4283-863C-3BD0885D393D}" type="parTrans" cxnId="{F948A247-8327-4B67-99BD-05664777225A}">
      <dgm:prSet/>
      <dgm:spPr/>
      <dgm:t>
        <a:bodyPr/>
        <a:lstStyle/>
        <a:p>
          <a:endParaRPr lang="en-US"/>
        </a:p>
      </dgm:t>
    </dgm:pt>
    <dgm:pt modelId="{9D0799F8-CD04-4459-B376-25DEE547550C}" type="sibTrans" cxnId="{F948A247-8327-4B67-99BD-05664777225A}">
      <dgm:prSet/>
      <dgm:spPr/>
      <dgm:t>
        <a:bodyPr/>
        <a:lstStyle/>
        <a:p>
          <a:endParaRPr lang="en-US"/>
        </a:p>
      </dgm:t>
    </dgm:pt>
    <dgm:pt modelId="{42E42BD0-78D8-48FC-B6ED-3438409A87EB}">
      <dgm:prSet/>
      <dgm:spPr/>
      <dgm:t>
        <a:bodyPr/>
        <a:lstStyle/>
        <a:p>
          <a:r>
            <a:rPr lang="en-US" b="0" i="0" baseline="0"/>
            <a:t>Results</a:t>
          </a:r>
          <a:endParaRPr lang="en-US"/>
        </a:p>
      </dgm:t>
    </dgm:pt>
    <dgm:pt modelId="{1567B947-DC10-4744-8887-A9EDDA19C21B}" type="parTrans" cxnId="{3C009C20-47A0-4E06-AF20-A876FEEFEB8C}">
      <dgm:prSet/>
      <dgm:spPr/>
      <dgm:t>
        <a:bodyPr/>
        <a:lstStyle/>
        <a:p>
          <a:endParaRPr lang="en-US"/>
        </a:p>
      </dgm:t>
    </dgm:pt>
    <dgm:pt modelId="{CBB65148-A613-4B02-94F4-B716F8676F1D}" type="sibTrans" cxnId="{3C009C20-47A0-4E06-AF20-A876FEEFEB8C}">
      <dgm:prSet/>
      <dgm:spPr/>
      <dgm:t>
        <a:bodyPr/>
        <a:lstStyle/>
        <a:p>
          <a:endParaRPr lang="en-US"/>
        </a:p>
      </dgm:t>
    </dgm:pt>
    <dgm:pt modelId="{6EF0BCF8-85D6-4E75-AC2B-3EEF327CA73D}">
      <dgm:prSet/>
      <dgm:spPr/>
      <dgm:t>
        <a:bodyPr/>
        <a:lstStyle/>
        <a:p>
          <a:r>
            <a:rPr lang="en-US" b="0" i="0" baseline="0"/>
            <a:t>Conclusion</a:t>
          </a:r>
          <a:endParaRPr lang="en-US"/>
        </a:p>
      </dgm:t>
    </dgm:pt>
    <dgm:pt modelId="{3C7059C2-0CD5-4CDB-B9AB-7E22B5687E28}" type="parTrans" cxnId="{553D1C78-A121-495C-BCA3-3F9E66C63EF7}">
      <dgm:prSet/>
      <dgm:spPr/>
      <dgm:t>
        <a:bodyPr/>
        <a:lstStyle/>
        <a:p>
          <a:endParaRPr lang="en-US"/>
        </a:p>
      </dgm:t>
    </dgm:pt>
    <dgm:pt modelId="{16F6E8EE-A3F1-477D-8B8D-F630E2D43979}" type="sibTrans" cxnId="{553D1C78-A121-495C-BCA3-3F9E66C63EF7}">
      <dgm:prSet/>
      <dgm:spPr/>
      <dgm:t>
        <a:bodyPr/>
        <a:lstStyle/>
        <a:p>
          <a:endParaRPr lang="en-US"/>
        </a:p>
      </dgm:t>
    </dgm:pt>
    <dgm:pt modelId="{8E937FCA-8CAF-4A61-8B2F-6B839BBF1234}">
      <dgm:prSet/>
      <dgm:spPr/>
      <dgm:t>
        <a:bodyPr/>
        <a:lstStyle/>
        <a:p>
          <a:r>
            <a:rPr lang="en-US" b="0" i="0" baseline="0"/>
            <a:t>Recommendations</a:t>
          </a:r>
          <a:endParaRPr lang="en-US"/>
        </a:p>
      </dgm:t>
    </dgm:pt>
    <dgm:pt modelId="{F1C5F612-07F0-42A6-BBC3-A31048291E12}" type="parTrans" cxnId="{B3786532-0389-4625-A88D-8DBC09BDE9B1}">
      <dgm:prSet/>
      <dgm:spPr/>
      <dgm:t>
        <a:bodyPr/>
        <a:lstStyle/>
        <a:p>
          <a:endParaRPr lang="en-US"/>
        </a:p>
      </dgm:t>
    </dgm:pt>
    <dgm:pt modelId="{9555FF2A-F68E-43F2-940A-97E2E0A70A20}" type="sibTrans" cxnId="{B3786532-0389-4625-A88D-8DBC09BDE9B1}">
      <dgm:prSet/>
      <dgm:spPr/>
      <dgm:t>
        <a:bodyPr/>
        <a:lstStyle/>
        <a:p>
          <a:endParaRPr lang="en-US"/>
        </a:p>
      </dgm:t>
    </dgm:pt>
    <dgm:pt modelId="{DC6FDC48-8B24-4861-97D1-34019783305E}">
      <dgm:prSet/>
      <dgm:spPr/>
      <dgm:t>
        <a:bodyPr/>
        <a:lstStyle/>
        <a:p>
          <a:r>
            <a:rPr lang="en-US" b="0" i="0" baseline="0"/>
            <a:t>References</a:t>
          </a:r>
          <a:endParaRPr lang="en-US"/>
        </a:p>
      </dgm:t>
    </dgm:pt>
    <dgm:pt modelId="{1D92273E-EB20-4F4D-BAAC-F6D9B1FDED9D}" type="parTrans" cxnId="{0D86E1EC-188B-4BCE-BD20-E4539CB8639F}">
      <dgm:prSet/>
      <dgm:spPr/>
      <dgm:t>
        <a:bodyPr/>
        <a:lstStyle/>
        <a:p>
          <a:endParaRPr lang="en-US"/>
        </a:p>
      </dgm:t>
    </dgm:pt>
    <dgm:pt modelId="{63C9C246-EA71-4EC6-AE70-383EACD2C2FA}" type="sibTrans" cxnId="{0D86E1EC-188B-4BCE-BD20-E4539CB8639F}">
      <dgm:prSet/>
      <dgm:spPr/>
      <dgm:t>
        <a:bodyPr/>
        <a:lstStyle/>
        <a:p>
          <a:endParaRPr lang="en-US"/>
        </a:p>
      </dgm:t>
    </dgm:pt>
    <dgm:pt modelId="{340ED3C4-985A-48F7-90A1-1BA3F50C6400}" type="pres">
      <dgm:prSet presAssocID="{B3EB26B7-AA75-4E72-A2C8-B5FC39EF5424}" presName="vert0" presStyleCnt="0">
        <dgm:presLayoutVars>
          <dgm:dir/>
          <dgm:animOne val="branch"/>
          <dgm:animLvl val="lvl"/>
        </dgm:presLayoutVars>
      </dgm:prSet>
      <dgm:spPr/>
    </dgm:pt>
    <dgm:pt modelId="{55195767-9E6E-4863-81D5-EE14A3BCC05C}" type="pres">
      <dgm:prSet presAssocID="{C5B3D6CB-89C7-4CFB-80D7-97000B73E790}" presName="thickLine" presStyleLbl="alignNode1" presStyleIdx="0" presStyleCnt="8"/>
      <dgm:spPr/>
    </dgm:pt>
    <dgm:pt modelId="{823ECE38-1678-47B3-805A-2BF4ECF44B00}" type="pres">
      <dgm:prSet presAssocID="{C5B3D6CB-89C7-4CFB-80D7-97000B73E790}" presName="horz1" presStyleCnt="0"/>
      <dgm:spPr/>
    </dgm:pt>
    <dgm:pt modelId="{9C01E3E9-95FE-42A2-B040-D70AF1FE09CA}" type="pres">
      <dgm:prSet presAssocID="{C5B3D6CB-89C7-4CFB-80D7-97000B73E790}" presName="tx1" presStyleLbl="revTx" presStyleIdx="0" presStyleCnt="8"/>
      <dgm:spPr/>
    </dgm:pt>
    <dgm:pt modelId="{37D5F076-DA46-4663-98BE-67AAB3C90970}" type="pres">
      <dgm:prSet presAssocID="{C5B3D6CB-89C7-4CFB-80D7-97000B73E790}" presName="vert1" presStyleCnt="0"/>
      <dgm:spPr/>
    </dgm:pt>
    <dgm:pt modelId="{AA3FDA15-4EDC-4244-A71B-BC2070280ADB}" type="pres">
      <dgm:prSet presAssocID="{DEE46EDE-7AD4-4C4C-AEA9-BF30F4739EBD}" presName="thickLine" presStyleLbl="alignNode1" presStyleIdx="1" presStyleCnt="8"/>
      <dgm:spPr/>
    </dgm:pt>
    <dgm:pt modelId="{75D2436E-E373-4AF8-9B7B-F63A6BA9BC5A}" type="pres">
      <dgm:prSet presAssocID="{DEE46EDE-7AD4-4C4C-AEA9-BF30F4739EBD}" presName="horz1" presStyleCnt="0"/>
      <dgm:spPr/>
    </dgm:pt>
    <dgm:pt modelId="{A9A1F261-336A-47CC-BA11-747194C4F1E9}" type="pres">
      <dgm:prSet presAssocID="{DEE46EDE-7AD4-4C4C-AEA9-BF30F4739EBD}" presName="tx1" presStyleLbl="revTx" presStyleIdx="1" presStyleCnt="8"/>
      <dgm:spPr/>
    </dgm:pt>
    <dgm:pt modelId="{1533DBA2-A05D-4ED8-8C61-9A365CA42217}" type="pres">
      <dgm:prSet presAssocID="{DEE46EDE-7AD4-4C4C-AEA9-BF30F4739EBD}" presName="vert1" presStyleCnt="0"/>
      <dgm:spPr/>
    </dgm:pt>
    <dgm:pt modelId="{115C54F0-1CBE-4220-9784-360EF58B293C}" type="pres">
      <dgm:prSet presAssocID="{60B85B52-BFCF-4B32-BFED-DDDC321B89D7}" presName="thickLine" presStyleLbl="alignNode1" presStyleIdx="2" presStyleCnt="8"/>
      <dgm:spPr/>
    </dgm:pt>
    <dgm:pt modelId="{974776A1-7D00-4266-9B27-A3C8C93C78B3}" type="pres">
      <dgm:prSet presAssocID="{60B85B52-BFCF-4B32-BFED-DDDC321B89D7}" presName="horz1" presStyleCnt="0"/>
      <dgm:spPr/>
    </dgm:pt>
    <dgm:pt modelId="{D2735380-45B5-48C7-8888-0FD04709B995}" type="pres">
      <dgm:prSet presAssocID="{60B85B52-BFCF-4B32-BFED-DDDC321B89D7}" presName="tx1" presStyleLbl="revTx" presStyleIdx="2" presStyleCnt="8"/>
      <dgm:spPr/>
    </dgm:pt>
    <dgm:pt modelId="{D39CC3E7-CF36-459A-9C5E-DB53ECCFBEC2}" type="pres">
      <dgm:prSet presAssocID="{60B85B52-BFCF-4B32-BFED-DDDC321B89D7}" presName="vert1" presStyleCnt="0"/>
      <dgm:spPr/>
    </dgm:pt>
    <dgm:pt modelId="{0CAF1749-397A-4E4E-B16A-4A008B60F503}" type="pres">
      <dgm:prSet presAssocID="{3D0580DF-AF2A-4213-8766-6835C37F4BE3}" presName="thickLine" presStyleLbl="alignNode1" presStyleIdx="3" presStyleCnt="8"/>
      <dgm:spPr/>
    </dgm:pt>
    <dgm:pt modelId="{B4F7C6A7-8743-4973-B25F-57A869B8AA5D}" type="pres">
      <dgm:prSet presAssocID="{3D0580DF-AF2A-4213-8766-6835C37F4BE3}" presName="horz1" presStyleCnt="0"/>
      <dgm:spPr/>
    </dgm:pt>
    <dgm:pt modelId="{3682F77A-D3F8-4E0B-B500-B2F6C8165DAE}" type="pres">
      <dgm:prSet presAssocID="{3D0580DF-AF2A-4213-8766-6835C37F4BE3}" presName="tx1" presStyleLbl="revTx" presStyleIdx="3" presStyleCnt="8"/>
      <dgm:spPr/>
    </dgm:pt>
    <dgm:pt modelId="{8D1F9FD8-D9F8-49DE-994C-DFB791A94552}" type="pres">
      <dgm:prSet presAssocID="{3D0580DF-AF2A-4213-8766-6835C37F4BE3}" presName="vert1" presStyleCnt="0"/>
      <dgm:spPr/>
    </dgm:pt>
    <dgm:pt modelId="{08CBD3D5-3707-465A-B5EE-ABE36DA0BE09}" type="pres">
      <dgm:prSet presAssocID="{42E42BD0-78D8-48FC-B6ED-3438409A87EB}" presName="thickLine" presStyleLbl="alignNode1" presStyleIdx="4" presStyleCnt="8"/>
      <dgm:spPr/>
    </dgm:pt>
    <dgm:pt modelId="{D188806D-F3A9-4DB1-A59C-D555FEB39785}" type="pres">
      <dgm:prSet presAssocID="{42E42BD0-78D8-48FC-B6ED-3438409A87EB}" presName="horz1" presStyleCnt="0"/>
      <dgm:spPr/>
    </dgm:pt>
    <dgm:pt modelId="{E2CEB1D5-3B12-47AD-8E63-03DFDF50534F}" type="pres">
      <dgm:prSet presAssocID="{42E42BD0-78D8-48FC-B6ED-3438409A87EB}" presName="tx1" presStyleLbl="revTx" presStyleIdx="4" presStyleCnt="8"/>
      <dgm:spPr/>
    </dgm:pt>
    <dgm:pt modelId="{2A353A38-0635-4AA9-A92E-FC6D1C72B37A}" type="pres">
      <dgm:prSet presAssocID="{42E42BD0-78D8-48FC-B6ED-3438409A87EB}" presName="vert1" presStyleCnt="0"/>
      <dgm:spPr/>
    </dgm:pt>
    <dgm:pt modelId="{A1E89095-A573-4596-B9F3-08B64B1C71C8}" type="pres">
      <dgm:prSet presAssocID="{6EF0BCF8-85D6-4E75-AC2B-3EEF327CA73D}" presName="thickLine" presStyleLbl="alignNode1" presStyleIdx="5" presStyleCnt="8"/>
      <dgm:spPr/>
    </dgm:pt>
    <dgm:pt modelId="{CC361DA6-7FD8-4E7A-95B9-75F5F7AE71E4}" type="pres">
      <dgm:prSet presAssocID="{6EF0BCF8-85D6-4E75-AC2B-3EEF327CA73D}" presName="horz1" presStyleCnt="0"/>
      <dgm:spPr/>
    </dgm:pt>
    <dgm:pt modelId="{912204F9-7702-417C-80F1-8DC98E82268A}" type="pres">
      <dgm:prSet presAssocID="{6EF0BCF8-85D6-4E75-AC2B-3EEF327CA73D}" presName="tx1" presStyleLbl="revTx" presStyleIdx="5" presStyleCnt="8"/>
      <dgm:spPr/>
    </dgm:pt>
    <dgm:pt modelId="{6468B0EF-DA06-4863-8D36-674C3BF36904}" type="pres">
      <dgm:prSet presAssocID="{6EF0BCF8-85D6-4E75-AC2B-3EEF327CA73D}" presName="vert1" presStyleCnt="0"/>
      <dgm:spPr/>
    </dgm:pt>
    <dgm:pt modelId="{95468A59-50D0-4674-B264-9D3FA6C56354}" type="pres">
      <dgm:prSet presAssocID="{8E937FCA-8CAF-4A61-8B2F-6B839BBF1234}" presName="thickLine" presStyleLbl="alignNode1" presStyleIdx="6" presStyleCnt="8"/>
      <dgm:spPr/>
    </dgm:pt>
    <dgm:pt modelId="{A8BFCF54-4393-4F46-9A4C-0BA9A90F13C5}" type="pres">
      <dgm:prSet presAssocID="{8E937FCA-8CAF-4A61-8B2F-6B839BBF1234}" presName="horz1" presStyleCnt="0"/>
      <dgm:spPr/>
    </dgm:pt>
    <dgm:pt modelId="{F7AF0432-4DF5-44DA-91E3-0A3AA434C90F}" type="pres">
      <dgm:prSet presAssocID="{8E937FCA-8CAF-4A61-8B2F-6B839BBF1234}" presName="tx1" presStyleLbl="revTx" presStyleIdx="6" presStyleCnt="8"/>
      <dgm:spPr/>
    </dgm:pt>
    <dgm:pt modelId="{E5D7B05F-F2D2-4187-B708-0D28B6ED2440}" type="pres">
      <dgm:prSet presAssocID="{8E937FCA-8CAF-4A61-8B2F-6B839BBF1234}" presName="vert1" presStyleCnt="0"/>
      <dgm:spPr/>
    </dgm:pt>
    <dgm:pt modelId="{0B1AAFFC-D06A-48F4-9725-EB1613844C5E}" type="pres">
      <dgm:prSet presAssocID="{DC6FDC48-8B24-4861-97D1-34019783305E}" presName="thickLine" presStyleLbl="alignNode1" presStyleIdx="7" presStyleCnt="8"/>
      <dgm:spPr/>
    </dgm:pt>
    <dgm:pt modelId="{CDD40EB0-CF7F-4D71-80B7-6AD24E08F3F8}" type="pres">
      <dgm:prSet presAssocID="{DC6FDC48-8B24-4861-97D1-34019783305E}" presName="horz1" presStyleCnt="0"/>
      <dgm:spPr/>
    </dgm:pt>
    <dgm:pt modelId="{94484F3A-3FBB-49F5-9536-40355968F2DF}" type="pres">
      <dgm:prSet presAssocID="{DC6FDC48-8B24-4861-97D1-34019783305E}" presName="tx1" presStyleLbl="revTx" presStyleIdx="7" presStyleCnt="8"/>
      <dgm:spPr/>
    </dgm:pt>
    <dgm:pt modelId="{673DFE82-B29E-4911-823A-4EBB58959439}" type="pres">
      <dgm:prSet presAssocID="{DC6FDC48-8B24-4861-97D1-34019783305E}" presName="vert1" presStyleCnt="0"/>
      <dgm:spPr/>
    </dgm:pt>
  </dgm:ptLst>
  <dgm:cxnLst>
    <dgm:cxn modelId="{3C009C20-47A0-4E06-AF20-A876FEEFEB8C}" srcId="{B3EB26B7-AA75-4E72-A2C8-B5FC39EF5424}" destId="{42E42BD0-78D8-48FC-B6ED-3438409A87EB}" srcOrd="4" destOrd="0" parTransId="{1567B947-DC10-4744-8887-A9EDDA19C21B}" sibTransId="{CBB65148-A613-4B02-94F4-B716F8676F1D}"/>
    <dgm:cxn modelId="{F0A05628-9611-4FAB-886A-8C82B3192B7B}" type="presOf" srcId="{42E42BD0-78D8-48FC-B6ED-3438409A87EB}" destId="{E2CEB1D5-3B12-47AD-8E63-03DFDF50534F}" srcOrd="0" destOrd="0" presId="urn:microsoft.com/office/officeart/2008/layout/LinedList"/>
    <dgm:cxn modelId="{B3786532-0389-4625-A88D-8DBC09BDE9B1}" srcId="{B3EB26B7-AA75-4E72-A2C8-B5FC39EF5424}" destId="{8E937FCA-8CAF-4A61-8B2F-6B839BBF1234}" srcOrd="6" destOrd="0" parTransId="{F1C5F612-07F0-42A6-BBC3-A31048291E12}" sibTransId="{9555FF2A-F68E-43F2-940A-97E2E0A70A20}"/>
    <dgm:cxn modelId="{BBB7E534-D08F-4B91-8FBD-2C9E67496166}" type="presOf" srcId="{60B85B52-BFCF-4B32-BFED-DDDC321B89D7}" destId="{D2735380-45B5-48C7-8888-0FD04709B995}" srcOrd="0" destOrd="0" presId="urn:microsoft.com/office/officeart/2008/layout/LinedList"/>
    <dgm:cxn modelId="{06505A63-4B7F-4174-AC3E-83316100B4CB}" type="presOf" srcId="{C5B3D6CB-89C7-4CFB-80D7-97000B73E790}" destId="{9C01E3E9-95FE-42A2-B040-D70AF1FE09CA}" srcOrd="0" destOrd="0" presId="urn:microsoft.com/office/officeart/2008/layout/LinedList"/>
    <dgm:cxn modelId="{F948A247-8327-4B67-99BD-05664777225A}" srcId="{B3EB26B7-AA75-4E72-A2C8-B5FC39EF5424}" destId="{3D0580DF-AF2A-4213-8766-6835C37F4BE3}" srcOrd="3" destOrd="0" parTransId="{311DBD3B-E443-4283-863C-3BD0885D393D}" sibTransId="{9D0799F8-CD04-4459-B376-25DEE547550C}"/>
    <dgm:cxn modelId="{FE5EF769-CBD8-487F-9913-50D31902B3E9}" type="presOf" srcId="{DEE46EDE-7AD4-4C4C-AEA9-BF30F4739EBD}" destId="{A9A1F261-336A-47CC-BA11-747194C4F1E9}" srcOrd="0" destOrd="0" presId="urn:microsoft.com/office/officeart/2008/layout/LinedList"/>
    <dgm:cxn modelId="{96C00D78-9DD9-4BB7-8774-C45B7FFD9C7D}" type="presOf" srcId="{8E937FCA-8CAF-4A61-8B2F-6B839BBF1234}" destId="{F7AF0432-4DF5-44DA-91E3-0A3AA434C90F}" srcOrd="0" destOrd="0" presId="urn:microsoft.com/office/officeart/2008/layout/LinedList"/>
    <dgm:cxn modelId="{553D1C78-A121-495C-BCA3-3F9E66C63EF7}" srcId="{B3EB26B7-AA75-4E72-A2C8-B5FC39EF5424}" destId="{6EF0BCF8-85D6-4E75-AC2B-3EEF327CA73D}" srcOrd="5" destOrd="0" parTransId="{3C7059C2-0CD5-4CDB-B9AB-7E22B5687E28}" sibTransId="{16F6E8EE-A3F1-477D-8B8D-F630E2D43979}"/>
    <dgm:cxn modelId="{C771BA81-E989-4B21-A8D4-0DFE0FFE0FB1}" type="presOf" srcId="{B3EB26B7-AA75-4E72-A2C8-B5FC39EF5424}" destId="{340ED3C4-985A-48F7-90A1-1BA3F50C6400}" srcOrd="0" destOrd="0" presId="urn:microsoft.com/office/officeart/2008/layout/LinedList"/>
    <dgm:cxn modelId="{D461E887-83D8-42EA-AAD5-8BAB79138367}" srcId="{B3EB26B7-AA75-4E72-A2C8-B5FC39EF5424}" destId="{DEE46EDE-7AD4-4C4C-AEA9-BF30F4739EBD}" srcOrd="1" destOrd="0" parTransId="{F9814C16-ADC6-461F-87FB-F03BED8998BC}" sibTransId="{CB4A231C-E1FB-4FD4-8256-8A2BE5DFBEE0}"/>
    <dgm:cxn modelId="{682CD3A1-E63B-4B58-A07B-68996580C0D3}" srcId="{B3EB26B7-AA75-4E72-A2C8-B5FC39EF5424}" destId="{C5B3D6CB-89C7-4CFB-80D7-97000B73E790}" srcOrd="0" destOrd="0" parTransId="{93567180-ECBA-43BA-B75D-E44C94FFEF29}" sibTransId="{F0156FC6-3069-4E6E-BC05-1A2E4A985F02}"/>
    <dgm:cxn modelId="{57059AAC-3520-4F6E-9C98-52529D833DC5}" srcId="{B3EB26B7-AA75-4E72-A2C8-B5FC39EF5424}" destId="{60B85B52-BFCF-4B32-BFED-DDDC321B89D7}" srcOrd="2" destOrd="0" parTransId="{1CE860B8-5182-461E-89B5-DF637ABEB0F0}" sibTransId="{7D67FC32-C0A1-468F-A489-A9F6E38415EA}"/>
    <dgm:cxn modelId="{E4FB07AE-DE93-47B1-B7A9-2C850A6C72B0}" type="presOf" srcId="{3D0580DF-AF2A-4213-8766-6835C37F4BE3}" destId="{3682F77A-D3F8-4E0B-B500-B2F6C8165DAE}" srcOrd="0" destOrd="0" presId="urn:microsoft.com/office/officeart/2008/layout/LinedList"/>
    <dgm:cxn modelId="{D486BAC0-7DFC-4D83-A794-912AE80B0899}" type="presOf" srcId="{6EF0BCF8-85D6-4E75-AC2B-3EEF327CA73D}" destId="{912204F9-7702-417C-80F1-8DC98E82268A}" srcOrd="0" destOrd="0" presId="urn:microsoft.com/office/officeart/2008/layout/LinedList"/>
    <dgm:cxn modelId="{983D20D0-4FAB-45DB-97A7-D580786B28DE}" type="presOf" srcId="{DC6FDC48-8B24-4861-97D1-34019783305E}" destId="{94484F3A-3FBB-49F5-9536-40355968F2DF}" srcOrd="0" destOrd="0" presId="urn:microsoft.com/office/officeart/2008/layout/LinedList"/>
    <dgm:cxn modelId="{0D86E1EC-188B-4BCE-BD20-E4539CB8639F}" srcId="{B3EB26B7-AA75-4E72-A2C8-B5FC39EF5424}" destId="{DC6FDC48-8B24-4861-97D1-34019783305E}" srcOrd="7" destOrd="0" parTransId="{1D92273E-EB20-4F4D-BAAC-F6D9B1FDED9D}" sibTransId="{63C9C246-EA71-4EC6-AE70-383EACD2C2FA}"/>
    <dgm:cxn modelId="{68CFFB1D-305D-4C68-9C62-AB07ECF7BF04}" type="presParOf" srcId="{340ED3C4-985A-48F7-90A1-1BA3F50C6400}" destId="{55195767-9E6E-4863-81D5-EE14A3BCC05C}" srcOrd="0" destOrd="0" presId="urn:microsoft.com/office/officeart/2008/layout/LinedList"/>
    <dgm:cxn modelId="{08258334-6E16-4222-8B00-561D557458C0}" type="presParOf" srcId="{340ED3C4-985A-48F7-90A1-1BA3F50C6400}" destId="{823ECE38-1678-47B3-805A-2BF4ECF44B00}" srcOrd="1" destOrd="0" presId="urn:microsoft.com/office/officeart/2008/layout/LinedList"/>
    <dgm:cxn modelId="{52A4225B-C17D-4D9A-9DD8-2899D1A39988}" type="presParOf" srcId="{823ECE38-1678-47B3-805A-2BF4ECF44B00}" destId="{9C01E3E9-95FE-42A2-B040-D70AF1FE09CA}" srcOrd="0" destOrd="0" presId="urn:microsoft.com/office/officeart/2008/layout/LinedList"/>
    <dgm:cxn modelId="{12D8D8AD-BEF4-464A-B2B4-9C90FADC0724}" type="presParOf" srcId="{823ECE38-1678-47B3-805A-2BF4ECF44B00}" destId="{37D5F076-DA46-4663-98BE-67AAB3C90970}" srcOrd="1" destOrd="0" presId="urn:microsoft.com/office/officeart/2008/layout/LinedList"/>
    <dgm:cxn modelId="{8E929227-693F-49E5-9062-04058A639F5F}" type="presParOf" srcId="{340ED3C4-985A-48F7-90A1-1BA3F50C6400}" destId="{AA3FDA15-4EDC-4244-A71B-BC2070280ADB}" srcOrd="2" destOrd="0" presId="urn:microsoft.com/office/officeart/2008/layout/LinedList"/>
    <dgm:cxn modelId="{E743D3A2-7E1A-48F2-A52D-376E20D5E149}" type="presParOf" srcId="{340ED3C4-985A-48F7-90A1-1BA3F50C6400}" destId="{75D2436E-E373-4AF8-9B7B-F63A6BA9BC5A}" srcOrd="3" destOrd="0" presId="urn:microsoft.com/office/officeart/2008/layout/LinedList"/>
    <dgm:cxn modelId="{5954B205-52C5-4575-AF53-934561F1DF2A}" type="presParOf" srcId="{75D2436E-E373-4AF8-9B7B-F63A6BA9BC5A}" destId="{A9A1F261-336A-47CC-BA11-747194C4F1E9}" srcOrd="0" destOrd="0" presId="urn:microsoft.com/office/officeart/2008/layout/LinedList"/>
    <dgm:cxn modelId="{2B1272D2-3728-4DB5-BA9F-7892E5404FC1}" type="presParOf" srcId="{75D2436E-E373-4AF8-9B7B-F63A6BA9BC5A}" destId="{1533DBA2-A05D-4ED8-8C61-9A365CA42217}" srcOrd="1" destOrd="0" presId="urn:microsoft.com/office/officeart/2008/layout/LinedList"/>
    <dgm:cxn modelId="{BED0E8EC-9E3A-4153-B31C-BD0A4765CD63}" type="presParOf" srcId="{340ED3C4-985A-48F7-90A1-1BA3F50C6400}" destId="{115C54F0-1CBE-4220-9784-360EF58B293C}" srcOrd="4" destOrd="0" presId="urn:microsoft.com/office/officeart/2008/layout/LinedList"/>
    <dgm:cxn modelId="{BB9F347B-C80E-46FF-8686-381287794FFA}" type="presParOf" srcId="{340ED3C4-985A-48F7-90A1-1BA3F50C6400}" destId="{974776A1-7D00-4266-9B27-A3C8C93C78B3}" srcOrd="5" destOrd="0" presId="urn:microsoft.com/office/officeart/2008/layout/LinedList"/>
    <dgm:cxn modelId="{2B57BF4F-555F-44E9-9D6C-E65F9F04F4EA}" type="presParOf" srcId="{974776A1-7D00-4266-9B27-A3C8C93C78B3}" destId="{D2735380-45B5-48C7-8888-0FD04709B995}" srcOrd="0" destOrd="0" presId="urn:microsoft.com/office/officeart/2008/layout/LinedList"/>
    <dgm:cxn modelId="{FB58751E-A753-4D17-9F28-2D6602AB4DDB}" type="presParOf" srcId="{974776A1-7D00-4266-9B27-A3C8C93C78B3}" destId="{D39CC3E7-CF36-459A-9C5E-DB53ECCFBEC2}" srcOrd="1" destOrd="0" presId="urn:microsoft.com/office/officeart/2008/layout/LinedList"/>
    <dgm:cxn modelId="{144B15A8-E55F-44AC-8B79-C190B4E1BA4E}" type="presParOf" srcId="{340ED3C4-985A-48F7-90A1-1BA3F50C6400}" destId="{0CAF1749-397A-4E4E-B16A-4A008B60F503}" srcOrd="6" destOrd="0" presId="urn:microsoft.com/office/officeart/2008/layout/LinedList"/>
    <dgm:cxn modelId="{F19118AE-63AB-4B0E-9DCA-83B7DC8DF70C}" type="presParOf" srcId="{340ED3C4-985A-48F7-90A1-1BA3F50C6400}" destId="{B4F7C6A7-8743-4973-B25F-57A869B8AA5D}" srcOrd="7" destOrd="0" presId="urn:microsoft.com/office/officeart/2008/layout/LinedList"/>
    <dgm:cxn modelId="{5524A315-ADF8-4D46-B95E-C2989BC2EE25}" type="presParOf" srcId="{B4F7C6A7-8743-4973-B25F-57A869B8AA5D}" destId="{3682F77A-D3F8-4E0B-B500-B2F6C8165DAE}" srcOrd="0" destOrd="0" presId="urn:microsoft.com/office/officeart/2008/layout/LinedList"/>
    <dgm:cxn modelId="{CEC5A03D-4879-4A72-9E52-D9604F0067F4}" type="presParOf" srcId="{B4F7C6A7-8743-4973-B25F-57A869B8AA5D}" destId="{8D1F9FD8-D9F8-49DE-994C-DFB791A94552}" srcOrd="1" destOrd="0" presId="urn:microsoft.com/office/officeart/2008/layout/LinedList"/>
    <dgm:cxn modelId="{B345FDE6-B6B4-4EC1-B907-19F84DBB9E6D}" type="presParOf" srcId="{340ED3C4-985A-48F7-90A1-1BA3F50C6400}" destId="{08CBD3D5-3707-465A-B5EE-ABE36DA0BE09}" srcOrd="8" destOrd="0" presId="urn:microsoft.com/office/officeart/2008/layout/LinedList"/>
    <dgm:cxn modelId="{6644793D-892C-4B9D-9450-438DF0F8C6C0}" type="presParOf" srcId="{340ED3C4-985A-48F7-90A1-1BA3F50C6400}" destId="{D188806D-F3A9-4DB1-A59C-D555FEB39785}" srcOrd="9" destOrd="0" presId="urn:microsoft.com/office/officeart/2008/layout/LinedList"/>
    <dgm:cxn modelId="{4E43741E-3CE9-47CB-B787-ED86FD3C0CC4}" type="presParOf" srcId="{D188806D-F3A9-4DB1-A59C-D555FEB39785}" destId="{E2CEB1D5-3B12-47AD-8E63-03DFDF50534F}" srcOrd="0" destOrd="0" presId="urn:microsoft.com/office/officeart/2008/layout/LinedList"/>
    <dgm:cxn modelId="{E3F53B47-2B6D-4CFB-994A-64F51D8520C8}" type="presParOf" srcId="{D188806D-F3A9-4DB1-A59C-D555FEB39785}" destId="{2A353A38-0635-4AA9-A92E-FC6D1C72B37A}" srcOrd="1" destOrd="0" presId="urn:microsoft.com/office/officeart/2008/layout/LinedList"/>
    <dgm:cxn modelId="{056FEF09-0EFE-412A-8624-F20739365474}" type="presParOf" srcId="{340ED3C4-985A-48F7-90A1-1BA3F50C6400}" destId="{A1E89095-A573-4596-B9F3-08B64B1C71C8}" srcOrd="10" destOrd="0" presId="urn:microsoft.com/office/officeart/2008/layout/LinedList"/>
    <dgm:cxn modelId="{A3978CB6-6139-4903-8839-E53EC0B79B48}" type="presParOf" srcId="{340ED3C4-985A-48F7-90A1-1BA3F50C6400}" destId="{CC361DA6-7FD8-4E7A-95B9-75F5F7AE71E4}" srcOrd="11" destOrd="0" presId="urn:microsoft.com/office/officeart/2008/layout/LinedList"/>
    <dgm:cxn modelId="{A4ED4C24-0ADE-40BF-97B2-9C76F36D1A49}" type="presParOf" srcId="{CC361DA6-7FD8-4E7A-95B9-75F5F7AE71E4}" destId="{912204F9-7702-417C-80F1-8DC98E82268A}" srcOrd="0" destOrd="0" presId="urn:microsoft.com/office/officeart/2008/layout/LinedList"/>
    <dgm:cxn modelId="{B881638C-B781-41EA-80D3-C62F481215D6}" type="presParOf" srcId="{CC361DA6-7FD8-4E7A-95B9-75F5F7AE71E4}" destId="{6468B0EF-DA06-4863-8D36-674C3BF36904}" srcOrd="1" destOrd="0" presId="urn:microsoft.com/office/officeart/2008/layout/LinedList"/>
    <dgm:cxn modelId="{76379C11-4395-4579-8041-15BC97FF1BEF}" type="presParOf" srcId="{340ED3C4-985A-48F7-90A1-1BA3F50C6400}" destId="{95468A59-50D0-4674-B264-9D3FA6C56354}" srcOrd="12" destOrd="0" presId="urn:microsoft.com/office/officeart/2008/layout/LinedList"/>
    <dgm:cxn modelId="{C192ED6B-7D8E-4D65-B1F0-31FEA32F03A6}" type="presParOf" srcId="{340ED3C4-985A-48F7-90A1-1BA3F50C6400}" destId="{A8BFCF54-4393-4F46-9A4C-0BA9A90F13C5}" srcOrd="13" destOrd="0" presId="urn:microsoft.com/office/officeart/2008/layout/LinedList"/>
    <dgm:cxn modelId="{0AADD807-5D92-4B3F-8B86-BFBE6ABB79C3}" type="presParOf" srcId="{A8BFCF54-4393-4F46-9A4C-0BA9A90F13C5}" destId="{F7AF0432-4DF5-44DA-91E3-0A3AA434C90F}" srcOrd="0" destOrd="0" presId="urn:microsoft.com/office/officeart/2008/layout/LinedList"/>
    <dgm:cxn modelId="{028DDF6C-D134-467A-B46E-0701D975D6A0}" type="presParOf" srcId="{A8BFCF54-4393-4F46-9A4C-0BA9A90F13C5}" destId="{E5D7B05F-F2D2-4187-B708-0D28B6ED2440}" srcOrd="1" destOrd="0" presId="urn:microsoft.com/office/officeart/2008/layout/LinedList"/>
    <dgm:cxn modelId="{D7C26CC7-7212-453F-86BA-63C3EDFFF27D}" type="presParOf" srcId="{340ED3C4-985A-48F7-90A1-1BA3F50C6400}" destId="{0B1AAFFC-D06A-48F4-9725-EB1613844C5E}" srcOrd="14" destOrd="0" presId="urn:microsoft.com/office/officeart/2008/layout/LinedList"/>
    <dgm:cxn modelId="{6C72B2DF-0BE2-4174-9408-754A38D7938D}" type="presParOf" srcId="{340ED3C4-985A-48F7-90A1-1BA3F50C6400}" destId="{CDD40EB0-CF7F-4D71-80B7-6AD24E08F3F8}" srcOrd="15" destOrd="0" presId="urn:microsoft.com/office/officeart/2008/layout/LinedList"/>
    <dgm:cxn modelId="{BF30D44E-8E3B-4906-8C54-E62A34EDEB6C}" type="presParOf" srcId="{CDD40EB0-CF7F-4D71-80B7-6AD24E08F3F8}" destId="{94484F3A-3FBB-49F5-9536-40355968F2DF}" srcOrd="0" destOrd="0" presId="urn:microsoft.com/office/officeart/2008/layout/LinedList"/>
    <dgm:cxn modelId="{40918048-8ACD-4C40-A144-8B41E4B491D1}" type="presParOf" srcId="{CDD40EB0-CF7F-4D71-80B7-6AD24E08F3F8}" destId="{673DFE82-B29E-4911-823A-4EBB589594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95767-9E6E-4863-81D5-EE14A3BCC05C}">
      <dsp:nvSpPr>
        <dsp:cNvPr id="0" name=""/>
        <dsp:cNvSpPr/>
      </dsp:nvSpPr>
      <dsp:spPr>
        <a:xfrm>
          <a:off x="0" y="0"/>
          <a:ext cx="436517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01E3E9-95FE-42A2-B040-D70AF1FE09CA}">
      <dsp:nvSpPr>
        <dsp:cNvPr id="0" name=""/>
        <dsp:cNvSpPr/>
      </dsp:nvSpPr>
      <dsp:spPr>
        <a:xfrm>
          <a:off x="0" y="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Introduction</a:t>
          </a:r>
          <a:endParaRPr lang="en-US" sz="2900" kern="1200"/>
        </a:p>
      </dsp:txBody>
      <dsp:txXfrm>
        <a:off x="0" y="0"/>
        <a:ext cx="4365171" cy="628650"/>
      </dsp:txXfrm>
    </dsp:sp>
    <dsp:sp modelId="{AA3FDA15-4EDC-4244-A71B-BC2070280ADB}">
      <dsp:nvSpPr>
        <dsp:cNvPr id="0" name=""/>
        <dsp:cNvSpPr/>
      </dsp:nvSpPr>
      <dsp:spPr>
        <a:xfrm>
          <a:off x="0" y="628650"/>
          <a:ext cx="436517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A1F261-336A-47CC-BA11-747194C4F1E9}">
      <dsp:nvSpPr>
        <dsp:cNvPr id="0" name=""/>
        <dsp:cNvSpPr/>
      </dsp:nvSpPr>
      <dsp:spPr>
        <a:xfrm>
          <a:off x="0" y="62865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Objectives</a:t>
          </a:r>
          <a:endParaRPr lang="en-US" sz="2900" kern="1200"/>
        </a:p>
      </dsp:txBody>
      <dsp:txXfrm>
        <a:off x="0" y="628650"/>
        <a:ext cx="4365171" cy="628650"/>
      </dsp:txXfrm>
    </dsp:sp>
    <dsp:sp modelId="{115C54F0-1CBE-4220-9784-360EF58B293C}">
      <dsp:nvSpPr>
        <dsp:cNvPr id="0" name=""/>
        <dsp:cNvSpPr/>
      </dsp:nvSpPr>
      <dsp:spPr>
        <a:xfrm>
          <a:off x="0" y="1257300"/>
          <a:ext cx="4365171"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35380-45B5-48C7-8888-0FD04709B995}">
      <dsp:nvSpPr>
        <dsp:cNvPr id="0" name=""/>
        <dsp:cNvSpPr/>
      </dsp:nvSpPr>
      <dsp:spPr>
        <a:xfrm>
          <a:off x="0" y="125730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Methods</a:t>
          </a:r>
          <a:endParaRPr lang="en-US" sz="2900" kern="1200"/>
        </a:p>
      </dsp:txBody>
      <dsp:txXfrm>
        <a:off x="0" y="1257300"/>
        <a:ext cx="4365171" cy="628650"/>
      </dsp:txXfrm>
    </dsp:sp>
    <dsp:sp modelId="{0CAF1749-397A-4E4E-B16A-4A008B60F503}">
      <dsp:nvSpPr>
        <dsp:cNvPr id="0" name=""/>
        <dsp:cNvSpPr/>
      </dsp:nvSpPr>
      <dsp:spPr>
        <a:xfrm>
          <a:off x="0" y="1885949"/>
          <a:ext cx="4365171"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2F77A-D3F8-4E0B-B500-B2F6C8165DAE}">
      <dsp:nvSpPr>
        <dsp:cNvPr id="0" name=""/>
        <dsp:cNvSpPr/>
      </dsp:nvSpPr>
      <dsp:spPr>
        <a:xfrm>
          <a:off x="0" y="188595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Challenges Identified</a:t>
          </a:r>
          <a:endParaRPr lang="en-US" sz="2900" kern="1200"/>
        </a:p>
      </dsp:txBody>
      <dsp:txXfrm>
        <a:off x="0" y="1885950"/>
        <a:ext cx="4365171" cy="628650"/>
      </dsp:txXfrm>
    </dsp:sp>
    <dsp:sp modelId="{08CBD3D5-3707-465A-B5EE-ABE36DA0BE09}">
      <dsp:nvSpPr>
        <dsp:cNvPr id="0" name=""/>
        <dsp:cNvSpPr/>
      </dsp:nvSpPr>
      <dsp:spPr>
        <a:xfrm>
          <a:off x="0" y="2514600"/>
          <a:ext cx="4365171"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EB1D5-3B12-47AD-8E63-03DFDF50534F}">
      <dsp:nvSpPr>
        <dsp:cNvPr id="0" name=""/>
        <dsp:cNvSpPr/>
      </dsp:nvSpPr>
      <dsp:spPr>
        <a:xfrm>
          <a:off x="0" y="251460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Results</a:t>
          </a:r>
          <a:endParaRPr lang="en-US" sz="2900" kern="1200"/>
        </a:p>
      </dsp:txBody>
      <dsp:txXfrm>
        <a:off x="0" y="2514600"/>
        <a:ext cx="4365171" cy="628650"/>
      </dsp:txXfrm>
    </dsp:sp>
    <dsp:sp modelId="{A1E89095-A573-4596-B9F3-08B64B1C71C8}">
      <dsp:nvSpPr>
        <dsp:cNvPr id="0" name=""/>
        <dsp:cNvSpPr/>
      </dsp:nvSpPr>
      <dsp:spPr>
        <a:xfrm>
          <a:off x="0" y="3143250"/>
          <a:ext cx="436517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204F9-7702-417C-80F1-8DC98E82268A}">
      <dsp:nvSpPr>
        <dsp:cNvPr id="0" name=""/>
        <dsp:cNvSpPr/>
      </dsp:nvSpPr>
      <dsp:spPr>
        <a:xfrm>
          <a:off x="0" y="314325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Conclusion</a:t>
          </a:r>
          <a:endParaRPr lang="en-US" sz="2900" kern="1200"/>
        </a:p>
      </dsp:txBody>
      <dsp:txXfrm>
        <a:off x="0" y="3143250"/>
        <a:ext cx="4365171" cy="628650"/>
      </dsp:txXfrm>
    </dsp:sp>
    <dsp:sp modelId="{95468A59-50D0-4674-B264-9D3FA6C56354}">
      <dsp:nvSpPr>
        <dsp:cNvPr id="0" name=""/>
        <dsp:cNvSpPr/>
      </dsp:nvSpPr>
      <dsp:spPr>
        <a:xfrm>
          <a:off x="0" y="3771900"/>
          <a:ext cx="436517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F0432-4DF5-44DA-91E3-0A3AA434C90F}">
      <dsp:nvSpPr>
        <dsp:cNvPr id="0" name=""/>
        <dsp:cNvSpPr/>
      </dsp:nvSpPr>
      <dsp:spPr>
        <a:xfrm>
          <a:off x="0" y="377190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Recommendations</a:t>
          </a:r>
          <a:endParaRPr lang="en-US" sz="2900" kern="1200"/>
        </a:p>
      </dsp:txBody>
      <dsp:txXfrm>
        <a:off x="0" y="3771900"/>
        <a:ext cx="4365171" cy="628650"/>
      </dsp:txXfrm>
    </dsp:sp>
    <dsp:sp modelId="{0B1AAFFC-D06A-48F4-9725-EB1613844C5E}">
      <dsp:nvSpPr>
        <dsp:cNvPr id="0" name=""/>
        <dsp:cNvSpPr/>
      </dsp:nvSpPr>
      <dsp:spPr>
        <a:xfrm>
          <a:off x="0" y="4400550"/>
          <a:ext cx="4365171"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84F3A-3FBB-49F5-9536-40355968F2DF}">
      <dsp:nvSpPr>
        <dsp:cNvPr id="0" name=""/>
        <dsp:cNvSpPr/>
      </dsp:nvSpPr>
      <dsp:spPr>
        <a:xfrm>
          <a:off x="0" y="4400550"/>
          <a:ext cx="4365171" cy="62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References</a:t>
          </a:r>
          <a:endParaRPr lang="en-US" sz="2900" kern="1200"/>
        </a:p>
      </dsp:txBody>
      <dsp:txXfrm>
        <a:off x="0" y="4400550"/>
        <a:ext cx="4365171" cy="6286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10/24/2024</a:t>
            </a:fld>
            <a:endParaRPr lang="en-US" dirty="0"/>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41700467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10/24/2024</a:t>
            </a:fld>
            <a:endParaRPr lang="en-US" dirty="0"/>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86958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10/24/2024</a:t>
            </a:fld>
            <a:endParaRPr lang="en-US" dirty="0"/>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85239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10/24/2024</a:t>
            </a:fld>
            <a:endParaRPr lang="en-US" dirty="0"/>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06895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10/24/2024</a:t>
            </a:fld>
            <a:endParaRPr lang="en-US" dirty="0"/>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92133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10/24/2024</a:t>
            </a:fld>
            <a:endParaRPr lang="en-US" dirty="0"/>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42758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10/24/2024</a:t>
            </a:fld>
            <a:endParaRPr lang="en-US" dirty="0"/>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49786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10/24/2024</a:t>
            </a:fld>
            <a:endParaRPr lang="en-US" dirty="0"/>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10159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10/24/2024</a:t>
            </a:fld>
            <a:endParaRPr lang="en-US" dirty="0"/>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17529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10/24/2024</a:t>
            </a:fld>
            <a:endParaRPr lang="en-US" dirty="0"/>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24924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10/24/2024</a:t>
            </a:fld>
            <a:endParaRPr lang="en-US" dirty="0"/>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0011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10/24/2024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dirty="0"/>
          </a:p>
        </p:txBody>
      </p:sp>
    </p:spTree>
    <p:extLst>
      <p:ext uri="{BB962C8B-B14F-4D97-AF65-F5344CB8AC3E}">
        <p14:creationId xmlns:p14="http://schemas.microsoft.com/office/powerpoint/2010/main" val="101768822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www.psychologytoday.com/us/blog/the-psyche-pulse/202407/ai-chatbots-for-mental-health-opportunities-and-limitations#:~:text=However%2C%20they%20also%20come%20with,replace%20professional%20mental%20health%20care" TargetMode="External"/><Relationship Id="rId3" Type="http://schemas.openxmlformats.org/officeDocument/2006/relationships/hyperlink" Target="https://www.ncbi.nlm.nih.gov/pmc/articles/PMC10763230/" TargetMode="External"/><Relationship Id="rId7" Type="http://schemas.openxmlformats.org/officeDocument/2006/relationships/hyperlink" Target="https://www.eatingrecoverycenter.com/resources/ai-mental-health#:~:text=If%20the%20data%20used%20to,lead%20to%20significant%20psychological%20distress" TargetMode="External"/><Relationship Id="rId2" Type="http://schemas.openxmlformats.org/officeDocument/2006/relationships/hyperlink" Target="https://www.nature.com/collections/dbfcjjigbi" TargetMode="External"/><Relationship Id="rId1" Type="http://schemas.openxmlformats.org/officeDocument/2006/relationships/slideLayout" Target="../slideLayouts/slideLayout7.xml"/><Relationship Id="rId6" Type="http://schemas.openxmlformats.org/officeDocument/2006/relationships/hyperlink" Target="https://www.researchgate.net/publication/332639384_Introductory_Chapter_Artificial_Intelligence_-_Challenges_and_Applications" TargetMode="External"/><Relationship Id="rId5" Type="http://schemas.openxmlformats.org/officeDocument/2006/relationships/hyperlink" Target="https://www.sciencedirect.com/journal/artificial-intelligence-in-medicine" TargetMode="External"/><Relationship Id="rId4" Type="http://schemas.openxmlformats.org/officeDocument/2006/relationships/hyperlink" Target="https://jmai.amegroups.org/" TargetMode="External"/><Relationship Id="rId9" Type="http://schemas.openxmlformats.org/officeDocument/2006/relationships/hyperlink" Target="https://insights.daffodilsw.com/blog/chatbots-the-future-of-mental-health-car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4CE64F6-57B0-FFB6-3F4C-03A43D124BCA}"/>
              </a:ext>
            </a:extLst>
          </p:cNvPr>
          <p:cNvPicPr>
            <a:picLocks noChangeAspect="1"/>
          </p:cNvPicPr>
          <p:nvPr/>
        </p:nvPicPr>
        <p:blipFill>
          <a:blip r:embed="rId2"/>
          <a:srcRect l="3012" r="23562" b="-1"/>
          <a:stretch/>
        </p:blipFill>
        <p:spPr>
          <a:xfrm>
            <a:off x="4648200" y="10"/>
            <a:ext cx="7543802" cy="6857990"/>
          </a:xfrm>
          <a:prstGeom prst="rect">
            <a:avLst/>
          </a:prstGeom>
        </p:spPr>
      </p:pic>
      <p:sp>
        <p:nvSpPr>
          <p:cNvPr id="2" name="Title 1">
            <a:extLst>
              <a:ext uri="{FF2B5EF4-FFF2-40B4-BE49-F238E27FC236}">
                <a16:creationId xmlns:a16="http://schemas.microsoft.com/office/drawing/2014/main" id="{DA41D6F8-AD7B-246E-A6DD-45307E834C54}"/>
              </a:ext>
            </a:extLst>
          </p:cNvPr>
          <p:cNvSpPr>
            <a:spLocks noGrp="1"/>
          </p:cNvSpPr>
          <p:nvPr>
            <p:ph type="ctrTitle"/>
          </p:nvPr>
        </p:nvSpPr>
        <p:spPr>
          <a:xfrm>
            <a:off x="-830037" y="347375"/>
            <a:ext cx="6557640" cy="3250267"/>
          </a:xfrm>
        </p:spPr>
        <p:txBody>
          <a:bodyPr anchor="ctr">
            <a:noAutofit/>
          </a:bodyPr>
          <a:lstStyle/>
          <a:p>
            <a:pPr algn="ctr"/>
            <a:r>
              <a:rPr lang="en-US" sz="3600" b="1"/>
              <a:t>HAP786-TEAM A </a:t>
            </a:r>
            <a:br>
              <a:rPr lang="en-US" sz="3600" b="1"/>
            </a:br>
            <a:r>
              <a:rPr lang="en-US" sz="3600" b="1"/>
              <a:t>COMMON AI CHALLENGES</a:t>
            </a:r>
          </a:p>
        </p:txBody>
      </p:sp>
      <p:sp>
        <p:nvSpPr>
          <p:cNvPr id="3" name="Subtitle 2">
            <a:extLst>
              <a:ext uri="{FF2B5EF4-FFF2-40B4-BE49-F238E27FC236}">
                <a16:creationId xmlns:a16="http://schemas.microsoft.com/office/drawing/2014/main" id="{3FD3536F-FF81-8BFE-3AC7-30C48ACA34EA}"/>
              </a:ext>
            </a:extLst>
          </p:cNvPr>
          <p:cNvSpPr>
            <a:spLocks noGrp="1"/>
          </p:cNvSpPr>
          <p:nvPr>
            <p:ph type="subTitle" idx="1"/>
          </p:nvPr>
        </p:nvSpPr>
        <p:spPr>
          <a:xfrm>
            <a:off x="775376" y="5202034"/>
            <a:ext cx="3351698" cy="1384689"/>
          </a:xfrm>
        </p:spPr>
        <p:txBody>
          <a:bodyPr anchor="b">
            <a:normAutofit/>
          </a:bodyPr>
          <a:lstStyle/>
          <a:p>
            <a:pPr algn="ctr"/>
            <a:r>
              <a:rPr lang="en-US" sz="1700" b="1"/>
              <a:t>LAKSHMI INDIRA KUPPA </a:t>
            </a:r>
          </a:p>
          <a:p>
            <a:pPr algn="ctr"/>
            <a:r>
              <a:rPr lang="en-US" sz="1700" b="1"/>
              <a:t>KRUTIKA DESHMUKH </a:t>
            </a:r>
          </a:p>
          <a:p>
            <a:pPr algn="ctr"/>
            <a:r>
              <a:rPr lang="en-US" sz="1700" b="1"/>
              <a:t>ZILL SHAH</a:t>
            </a:r>
          </a:p>
        </p:txBody>
      </p:sp>
    </p:spTree>
    <p:extLst>
      <p:ext uri="{BB962C8B-B14F-4D97-AF65-F5344CB8AC3E}">
        <p14:creationId xmlns:p14="http://schemas.microsoft.com/office/powerpoint/2010/main" val="13849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51F4D-DE30-98C0-77D7-3821FB8C8258}"/>
              </a:ext>
            </a:extLst>
          </p:cNvPr>
          <p:cNvSpPr txBox="1"/>
          <p:nvPr/>
        </p:nvSpPr>
        <p:spPr>
          <a:xfrm>
            <a:off x="578570" y="1063398"/>
            <a:ext cx="1160971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chemeClr val="accent4"/>
                </a:solidFill>
                <a:cs typeface="Segoe UI"/>
              </a:rPr>
              <a:t>Challenge 3</a:t>
            </a:r>
            <a:r>
              <a:rPr lang="en-US" sz="2400" b="1">
                <a:cs typeface="Segoe UI"/>
              </a:rPr>
              <a:t>: Incorrect Assumptions about User Context</a:t>
            </a:r>
            <a:r>
              <a:rPr lang="en-US" sz="2400">
                <a:cs typeface="Segoe UI"/>
              </a:rPr>
              <a:t>​</a:t>
            </a:r>
          </a:p>
          <a:p>
            <a:endParaRPr lang="en-US" sz="2400">
              <a:cs typeface="Segoe UI"/>
            </a:endParaRPr>
          </a:p>
          <a:p>
            <a:pPr marL="228600" indent="-228600">
              <a:buFont typeface="Arial,Sans-Serif"/>
              <a:buChar char="•"/>
            </a:pPr>
            <a:r>
              <a:rPr lang="en-US" sz="2400" b="1">
                <a:cs typeface="Arial"/>
              </a:rPr>
              <a:t>Issue</a:t>
            </a:r>
            <a:r>
              <a:rPr lang="en-US" sz="2400">
                <a:cs typeface="Arial"/>
              </a:rPr>
              <a:t>: The chatbot incorrectly assumed that an appointment had been booked when the user explicitly stated otherwise, revealing flaws in how the system handled contextual information.​</a:t>
            </a:r>
          </a:p>
          <a:p>
            <a:pPr marL="228600" indent="-228600">
              <a:buFont typeface="Arial,Sans-Serif"/>
              <a:buChar char="•"/>
            </a:pPr>
            <a:r>
              <a:rPr lang="en-US" sz="2400" b="1">
                <a:cs typeface="Arial"/>
              </a:rPr>
              <a:t>Outcome</a:t>
            </a:r>
            <a:r>
              <a:rPr lang="en-US" sz="2400">
                <a:cs typeface="Arial"/>
              </a:rPr>
              <a:t>: This assumption led to confusion and reduced the credibility of the chatbot, as it failed to correctly interpret the user's input.​</a:t>
            </a:r>
          </a:p>
          <a:p>
            <a:pPr marL="228600" indent="-228600">
              <a:buFont typeface="Arial,Sans-Serif"/>
              <a:buChar char="•"/>
            </a:pPr>
            <a:r>
              <a:rPr lang="en-US" sz="2400" b="1">
                <a:cs typeface="Arial"/>
              </a:rPr>
              <a:t>Solution Applied</a:t>
            </a:r>
            <a:r>
              <a:rPr lang="en-US" sz="2400">
                <a:cs typeface="Arial"/>
              </a:rPr>
              <a:t>: The context propagation logic was corrected to ensure that the chatbot accurately tracks user input regarding appointments. Adjustments were made to the system’s response flow, preventing false assumptions about user status</a:t>
            </a:r>
            <a:r>
              <a:rPr lang="en-US">
                <a:cs typeface="Arial"/>
              </a:rPr>
              <a:t>.</a:t>
            </a:r>
          </a:p>
        </p:txBody>
      </p:sp>
    </p:spTree>
    <p:extLst>
      <p:ext uri="{BB962C8B-B14F-4D97-AF65-F5344CB8AC3E}">
        <p14:creationId xmlns:p14="http://schemas.microsoft.com/office/powerpoint/2010/main" val="421272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E36148-74AC-6803-BA4E-CD40D92CF97F}"/>
              </a:ext>
            </a:extLst>
          </p:cNvPr>
          <p:cNvPicPr>
            <a:picLocks noChangeAspect="1"/>
          </p:cNvPicPr>
          <p:nvPr/>
        </p:nvPicPr>
        <p:blipFill>
          <a:blip r:embed="rId2"/>
          <a:stretch>
            <a:fillRect/>
          </a:stretch>
        </p:blipFill>
        <p:spPr>
          <a:xfrm>
            <a:off x="2340670" y="588592"/>
            <a:ext cx="6800850" cy="5200650"/>
          </a:xfrm>
          <a:prstGeom prst="rect">
            <a:avLst/>
          </a:prstGeom>
        </p:spPr>
      </p:pic>
    </p:spTree>
    <p:extLst>
      <p:ext uri="{BB962C8B-B14F-4D97-AF65-F5344CB8AC3E}">
        <p14:creationId xmlns:p14="http://schemas.microsoft.com/office/powerpoint/2010/main" val="41407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DF4B6-9655-39EF-256E-1306C6E32021}"/>
              </a:ext>
            </a:extLst>
          </p:cNvPr>
          <p:cNvSpPr txBox="1"/>
          <p:nvPr/>
        </p:nvSpPr>
        <p:spPr>
          <a:xfrm>
            <a:off x="766916" y="776748"/>
            <a:ext cx="10618839" cy="4062651"/>
          </a:xfrm>
          <a:prstGeom prst="rect">
            <a:avLst/>
          </a:prstGeom>
          <a:noFill/>
        </p:spPr>
        <p:txBody>
          <a:bodyPr wrap="square" lIns="91440" tIns="45720" rIns="91440" bIns="45720" rtlCol="0" anchor="t">
            <a:spAutoFit/>
          </a:bodyPr>
          <a:lstStyle/>
          <a:p>
            <a:endParaRPr lang="en-US" sz="2400" b="1"/>
          </a:p>
          <a:p>
            <a:r>
              <a:rPr lang="en-US" sz="2400" b="1" u="sng" dirty="0">
                <a:solidFill>
                  <a:schemeClr val="accent4"/>
                </a:solidFill>
              </a:rPr>
              <a:t>Challenge 4</a:t>
            </a:r>
            <a:r>
              <a:rPr lang="en-US" sz="2400" b="1" dirty="0"/>
              <a:t>: Abrupt Termination of Conversations</a:t>
            </a:r>
            <a:endParaRPr lang="en-US" sz="2400" dirty="0"/>
          </a:p>
          <a:p>
            <a:endParaRPr lang="en-US" sz="2400" b="1"/>
          </a:p>
          <a:p>
            <a:pPr>
              <a:buFont typeface="Arial" panose="020B0604020202020204" pitchFamily="34" charset="0"/>
              <a:buChar char="•"/>
            </a:pPr>
            <a:r>
              <a:rPr lang="en-US" sz="2400" b="1" dirty="0"/>
              <a:t>Issue</a:t>
            </a:r>
            <a:r>
              <a:rPr lang="en-US" sz="2400" dirty="0"/>
              <a:t>: The chatbot abruptly terminated interactions when certain features were under development, without providing users with guidance or alternatives.</a:t>
            </a:r>
          </a:p>
          <a:p>
            <a:pPr>
              <a:buFont typeface="Arial" panose="020B0604020202020204" pitchFamily="34" charset="0"/>
              <a:buChar char="•"/>
            </a:pPr>
            <a:r>
              <a:rPr lang="en-US" sz="2400" b="1" dirty="0"/>
              <a:t>Outcome</a:t>
            </a:r>
            <a:r>
              <a:rPr lang="en-US" sz="2400" dirty="0"/>
              <a:t>: Users were left frustrated by the incomplete conversation, especially when discussing sensitive topics such as mental health and treatment options.</a:t>
            </a:r>
          </a:p>
          <a:p>
            <a:pPr>
              <a:buFont typeface="Arial" panose="020B0604020202020204" pitchFamily="34" charset="0"/>
              <a:buChar char="•"/>
            </a:pPr>
            <a:r>
              <a:rPr lang="en-US" sz="2400" b="1" dirty="0"/>
              <a:t>Solution Applied</a:t>
            </a:r>
            <a:r>
              <a:rPr lang="en-US" sz="2400" dirty="0"/>
              <a:t>: A fallback mechanism was introduced to guide users when parts of the system were unavailable. Additionally, human support escalation was suggested when the chatbot could not continue assisting the user.</a:t>
            </a:r>
          </a:p>
          <a:p>
            <a:endParaRPr lang="en-US"/>
          </a:p>
        </p:txBody>
      </p:sp>
    </p:spTree>
    <p:extLst>
      <p:ext uri="{BB962C8B-B14F-4D97-AF65-F5344CB8AC3E}">
        <p14:creationId xmlns:p14="http://schemas.microsoft.com/office/powerpoint/2010/main" val="27042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93F187E4-9F7B-4BB0-DFC8-DA54949DB7B3}"/>
              </a:ext>
            </a:extLst>
          </p:cNvPr>
          <p:cNvPicPr>
            <a:picLocks noChangeAspect="1"/>
          </p:cNvPicPr>
          <p:nvPr/>
        </p:nvPicPr>
        <p:blipFill>
          <a:blip r:embed="rId2"/>
          <a:stretch>
            <a:fillRect/>
          </a:stretch>
        </p:blipFill>
        <p:spPr>
          <a:xfrm>
            <a:off x="2617417" y="710982"/>
            <a:ext cx="6497877" cy="4924556"/>
          </a:xfrm>
          <a:prstGeom prst="rect">
            <a:avLst/>
          </a:prstGeom>
        </p:spPr>
      </p:pic>
    </p:spTree>
    <p:extLst>
      <p:ext uri="{BB962C8B-B14F-4D97-AF65-F5344CB8AC3E}">
        <p14:creationId xmlns:p14="http://schemas.microsoft.com/office/powerpoint/2010/main" val="13028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65456-8D6E-353C-78B0-94700B98564D}"/>
              </a:ext>
            </a:extLst>
          </p:cNvPr>
          <p:cNvSpPr txBox="1"/>
          <p:nvPr/>
        </p:nvSpPr>
        <p:spPr>
          <a:xfrm>
            <a:off x="750894" y="1085372"/>
            <a:ext cx="10490290" cy="4708981"/>
          </a:xfrm>
          <a:prstGeom prst="rect">
            <a:avLst/>
          </a:prstGeom>
          <a:noFill/>
        </p:spPr>
        <p:txBody>
          <a:bodyPr wrap="square" lIns="91440" tIns="45720" rIns="91440" bIns="45720" rtlCol="0" anchor="t">
            <a:spAutoFit/>
          </a:bodyPr>
          <a:lstStyle/>
          <a:p>
            <a:r>
              <a:rPr lang="en-US" sz="2400" b="1" u="sng">
                <a:solidFill>
                  <a:schemeClr val="accent4"/>
                </a:solidFill>
              </a:rPr>
              <a:t>Challenge 5</a:t>
            </a:r>
            <a:r>
              <a:rPr lang="en-US" sz="2400" b="1" u="sng"/>
              <a:t>:</a:t>
            </a:r>
            <a:r>
              <a:rPr lang="en-US" sz="2400" b="1"/>
              <a:t> Lack of Priority-Based Response for Critical Issues</a:t>
            </a:r>
            <a:endParaRPr lang="en-US" sz="2400"/>
          </a:p>
          <a:p>
            <a:endParaRPr lang="en-US" sz="2400" b="1"/>
          </a:p>
          <a:p>
            <a:pPr>
              <a:buFont typeface="Arial" panose="020B0604020202020204" pitchFamily="34" charset="0"/>
              <a:buChar char="•"/>
            </a:pPr>
            <a:r>
              <a:rPr lang="en-US" sz="2400" b="1"/>
              <a:t>Issue</a:t>
            </a:r>
            <a:r>
              <a:rPr lang="en-US" sz="2400"/>
              <a:t>: The chatbot failed to address critical user inputs, such as worsening symptoms after taking an antidepressant. Instead of prioritizing this urgent input, it continued with routine intake questions.</a:t>
            </a:r>
          </a:p>
          <a:p>
            <a:pPr>
              <a:buFont typeface="Arial" panose="020B0604020202020204" pitchFamily="34" charset="0"/>
              <a:buChar char="•"/>
            </a:pPr>
            <a:r>
              <a:rPr lang="en-US" sz="2400" b="1"/>
              <a:t>Outcome</a:t>
            </a:r>
            <a:r>
              <a:rPr lang="en-US" sz="2400"/>
              <a:t>: This lack of responsiveness in critical situations risks user safety and undermines the chatbot’s value in healthcare settings.</a:t>
            </a:r>
          </a:p>
          <a:p>
            <a:pPr>
              <a:buFont typeface="Arial" panose="020B0604020202020204" pitchFamily="34" charset="0"/>
              <a:buChar char="•"/>
            </a:pPr>
            <a:r>
              <a:rPr lang="en-US" sz="2400" b="1"/>
              <a:t>Solution Applied</a:t>
            </a:r>
            <a:r>
              <a:rPr lang="en-US" sz="2400"/>
              <a:t>: A priority-based response system was implemented, allowing the chatbot to recognize and address high-priority keywords like "worsening symptoms." This ensures that urgent issues are handled appropriately, overriding standard question flows.</a:t>
            </a:r>
          </a:p>
          <a:p>
            <a:endParaRPr lang="en-US"/>
          </a:p>
          <a:p>
            <a:endParaRPr lang="en-US"/>
          </a:p>
        </p:txBody>
      </p:sp>
    </p:spTree>
    <p:extLst>
      <p:ext uri="{BB962C8B-B14F-4D97-AF65-F5344CB8AC3E}">
        <p14:creationId xmlns:p14="http://schemas.microsoft.com/office/powerpoint/2010/main" val="35944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A8A911D8-7840-0DA3-6CFF-E2E3C07B612F}"/>
              </a:ext>
            </a:extLst>
          </p:cNvPr>
          <p:cNvPicPr>
            <a:picLocks noChangeAspect="1"/>
          </p:cNvPicPr>
          <p:nvPr/>
        </p:nvPicPr>
        <p:blipFill>
          <a:blip r:embed="rId2"/>
          <a:stretch>
            <a:fillRect/>
          </a:stretch>
        </p:blipFill>
        <p:spPr>
          <a:xfrm>
            <a:off x="2723889" y="533662"/>
            <a:ext cx="6744222" cy="5112184"/>
          </a:xfrm>
          <a:prstGeom prst="rect">
            <a:avLst/>
          </a:prstGeom>
        </p:spPr>
      </p:pic>
    </p:spTree>
    <p:extLst>
      <p:ext uri="{BB962C8B-B14F-4D97-AF65-F5344CB8AC3E}">
        <p14:creationId xmlns:p14="http://schemas.microsoft.com/office/powerpoint/2010/main" val="251164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90A68-7504-0D05-5BDB-44E1502795AC}"/>
              </a:ext>
            </a:extLst>
          </p:cNvPr>
          <p:cNvSpPr txBox="1"/>
          <p:nvPr/>
        </p:nvSpPr>
        <p:spPr>
          <a:xfrm>
            <a:off x="280832" y="769423"/>
            <a:ext cx="1162206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4"/>
                </a:solidFill>
                <a:cs typeface="Segoe UI"/>
              </a:rPr>
              <a:t>Results </a:t>
            </a:r>
            <a:r>
              <a:rPr lang="en-US" sz="2400" b="1" dirty="0">
                <a:cs typeface="Segoe UI"/>
              </a:rPr>
              <a:t>-</a:t>
            </a:r>
            <a:r>
              <a:rPr lang="en-US" sz="2400" dirty="0">
                <a:cs typeface="Segoe UI"/>
              </a:rPr>
              <a:t> </a:t>
            </a:r>
          </a:p>
          <a:p>
            <a:r>
              <a:rPr lang="en-US" sz="2400" dirty="0">
                <a:cs typeface="Segoe UI"/>
              </a:rPr>
              <a:t>The project identified significant gaps in the chatbot’s ability to handle complex mental health queries, particularly in sensitive or urgent scenarios. Through methodical testing and refinement, the system’s response accuracy, contextual awareness, and user experience were significantly improved.​</a:t>
            </a:r>
            <a:endParaRPr lang="en-US" dirty="0"/>
          </a:p>
          <a:p>
            <a:pPr marL="228600" indent="-228600">
              <a:buFont typeface="Arial,Sans-Serif"/>
              <a:buChar char="•"/>
            </a:pPr>
            <a:r>
              <a:rPr lang="en-US" sz="2400" b="1" dirty="0">
                <a:solidFill>
                  <a:schemeClr val="accent4"/>
                </a:solidFill>
                <a:cs typeface="Arial"/>
              </a:rPr>
              <a:t>Success Rate</a:t>
            </a:r>
            <a:r>
              <a:rPr lang="en-US" sz="2400" dirty="0">
                <a:cs typeface="Arial"/>
              </a:rPr>
              <a:t>: In simple cases (straightforward medical history), the chatbot performed well, delivering accurate antidepressant recommendations over 85% of the time.​</a:t>
            </a:r>
          </a:p>
          <a:p>
            <a:pPr marL="228600" indent="-228600">
              <a:buFont typeface="Arial,Sans-Serif"/>
              <a:buChar char="•"/>
            </a:pPr>
            <a:r>
              <a:rPr lang="en-US" sz="2400" b="1" dirty="0">
                <a:solidFill>
                  <a:schemeClr val="accent4"/>
                </a:solidFill>
                <a:cs typeface="Arial"/>
              </a:rPr>
              <a:t>Limitations</a:t>
            </a:r>
            <a:r>
              <a:rPr lang="en-US" sz="2400" dirty="0">
                <a:cs typeface="Arial"/>
              </a:rPr>
              <a:t>: The chatbot struggled with complex queries (e.g., multiple health conditions, sensitive information), often providing irrelevant or inadequate responses.​</a:t>
            </a:r>
          </a:p>
          <a:p>
            <a:pPr marL="228600" indent="-228600">
              <a:buFont typeface="Arial,Sans-Serif"/>
              <a:buChar char="•"/>
            </a:pPr>
            <a:r>
              <a:rPr lang="en-US" sz="2400" b="1" dirty="0">
                <a:solidFill>
                  <a:schemeClr val="accent4"/>
                </a:solidFill>
                <a:cs typeface="Arial"/>
              </a:rPr>
              <a:t>Enhancements</a:t>
            </a:r>
            <a:r>
              <a:rPr lang="en-US" sz="2400" dirty="0">
                <a:solidFill>
                  <a:schemeClr val="accent4"/>
                </a:solidFill>
                <a:cs typeface="Arial"/>
              </a:rPr>
              <a:t>:</a:t>
            </a:r>
            <a:r>
              <a:rPr lang="en-US" sz="2400" dirty="0">
                <a:cs typeface="Arial"/>
              </a:rPr>
              <a:t> Solutions such as improved context management, filtering irrelevant content, and handling critical inputs were successfully implemented, resulting in a more robust, user-centric chatbot</a:t>
            </a:r>
            <a:r>
              <a:rPr lang="en-US" dirty="0">
                <a:cs typeface="Arial"/>
              </a:rPr>
              <a:t>.​</a:t>
            </a:r>
          </a:p>
          <a:p>
            <a:r>
              <a:rPr lang="en-US" dirty="0">
                <a:cs typeface="Segoe UI"/>
              </a:rPr>
              <a:t>​</a:t>
            </a:r>
          </a:p>
        </p:txBody>
      </p:sp>
    </p:spTree>
    <p:extLst>
      <p:ext uri="{BB962C8B-B14F-4D97-AF65-F5344CB8AC3E}">
        <p14:creationId xmlns:p14="http://schemas.microsoft.com/office/powerpoint/2010/main" val="126073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8E999-B588-87EE-4635-D088F7D3253A}"/>
              </a:ext>
            </a:extLst>
          </p:cNvPr>
          <p:cNvSpPr txBox="1"/>
          <p:nvPr/>
        </p:nvSpPr>
        <p:spPr>
          <a:xfrm>
            <a:off x="1196440" y="786581"/>
            <a:ext cx="9845186" cy="5170646"/>
          </a:xfrm>
          <a:prstGeom prst="rect">
            <a:avLst/>
          </a:prstGeom>
          <a:noFill/>
        </p:spPr>
        <p:txBody>
          <a:bodyPr wrap="square" lIns="91440" tIns="45720" rIns="91440" bIns="45720" rtlCol="0" anchor="t">
            <a:spAutoFit/>
          </a:bodyPr>
          <a:lstStyle/>
          <a:p>
            <a:r>
              <a:rPr lang="en-US" sz="2400" b="1" u="sng">
                <a:solidFill>
                  <a:schemeClr val="accent4"/>
                </a:solidFill>
              </a:rPr>
              <a:t>Conclusion</a:t>
            </a:r>
            <a:endParaRPr lang="en-US" sz="2400" u="sng">
              <a:solidFill>
                <a:schemeClr val="accent4"/>
              </a:solidFill>
            </a:endParaRPr>
          </a:p>
          <a:p>
            <a:endParaRPr lang="en-US" sz="2400" b="1">
              <a:solidFill>
                <a:schemeClr val="accent4"/>
              </a:solidFill>
            </a:endParaRPr>
          </a:p>
          <a:p>
            <a:pPr>
              <a:buFont typeface="Arial" panose="020B0604020202020204" pitchFamily="34" charset="0"/>
              <a:buChar char="•"/>
            </a:pPr>
            <a:r>
              <a:rPr lang="en-US" sz="2400"/>
              <a:t>AI chatbots are valuable for basic antidepressant recommendations but struggle with complex cases involving multiple conditions or ambiguous inputs.</a:t>
            </a:r>
          </a:p>
          <a:p>
            <a:pPr>
              <a:buFont typeface="Arial" panose="020B0604020202020204" pitchFamily="34" charset="0"/>
              <a:buChar char="•"/>
            </a:pPr>
            <a:r>
              <a:rPr lang="en-US" sz="2400"/>
              <a:t>Refining user queries improves accuracy, but human oversight is essential for managing complex mental health needs.</a:t>
            </a:r>
          </a:p>
          <a:p>
            <a:pPr>
              <a:buFont typeface="Arial" panose="020B0604020202020204" pitchFamily="34" charset="0"/>
              <a:buChar char="•"/>
            </a:pPr>
            <a:r>
              <a:rPr lang="en-US" sz="2400"/>
              <a:t>Chatbots should </a:t>
            </a:r>
            <a:r>
              <a:rPr lang="en-US" sz="2400" b="1"/>
              <a:t>complement</a:t>
            </a:r>
            <a:r>
              <a:rPr lang="en-US" sz="2400"/>
              <a:t> human professionals, not replace them, especially in handling sensitive and intricate psychological issues.</a:t>
            </a:r>
          </a:p>
          <a:p>
            <a:pPr>
              <a:buFont typeface="Arial" panose="020B0604020202020204" pitchFamily="34" charset="0"/>
              <a:buChar char="•"/>
            </a:pPr>
            <a:r>
              <a:rPr lang="en-US" sz="2400"/>
              <a:t>Continuous improvements in context management, natural language processing, and data security are necessary to enhance chatbot reliability.</a:t>
            </a:r>
          </a:p>
          <a:p>
            <a:pPr>
              <a:buFont typeface="Arial" panose="020B0604020202020204" pitchFamily="34" charset="0"/>
              <a:buChar char="•"/>
            </a:pPr>
            <a:r>
              <a:rPr lang="en-US" sz="2400"/>
              <a:t>Chatbots can provide accessible support but must be integrated with human expertise for personalized and safe mental health care.</a:t>
            </a:r>
          </a:p>
          <a:p>
            <a:endParaRPr lang="en-US"/>
          </a:p>
        </p:txBody>
      </p:sp>
    </p:spTree>
    <p:extLst>
      <p:ext uri="{BB962C8B-B14F-4D97-AF65-F5344CB8AC3E}">
        <p14:creationId xmlns:p14="http://schemas.microsoft.com/office/powerpoint/2010/main" val="325710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573C4-1F98-F491-CD70-692952C4DA4B}"/>
              </a:ext>
            </a:extLst>
          </p:cNvPr>
          <p:cNvSpPr txBox="1"/>
          <p:nvPr/>
        </p:nvSpPr>
        <p:spPr>
          <a:xfrm>
            <a:off x="594919" y="399755"/>
            <a:ext cx="10658168" cy="6278642"/>
          </a:xfrm>
          <a:prstGeom prst="rect">
            <a:avLst/>
          </a:prstGeom>
          <a:noFill/>
        </p:spPr>
        <p:txBody>
          <a:bodyPr wrap="square" lIns="91440" tIns="45720" rIns="91440" bIns="45720" rtlCol="0" anchor="t">
            <a:spAutoFit/>
          </a:bodyPr>
          <a:lstStyle/>
          <a:p>
            <a:r>
              <a:rPr lang="en-US" sz="2400" b="1" u="sng">
                <a:solidFill>
                  <a:schemeClr val="accent4"/>
                </a:solidFill>
              </a:rPr>
              <a:t>Recommendations</a:t>
            </a:r>
            <a:endParaRPr lang="en-US" sz="2400" u="sng">
              <a:solidFill>
                <a:schemeClr val="accent4"/>
              </a:solidFill>
            </a:endParaRPr>
          </a:p>
          <a:p>
            <a:endParaRPr lang="en-US" sz="2400" b="1">
              <a:solidFill>
                <a:schemeClr val="accent4"/>
              </a:solidFill>
            </a:endParaRPr>
          </a:p>
          <a:p>
            <a:pPr>
              <a:buFont typeface="Arial" panose="020B0604020202020204" pitchFamily="34" charset="0"/>
              <a:buChar char="•"/>
            </a:pPr>
            <a:r>
              <a:rPr lang="en-US" sz="2400" b="1"/>
              <a:t>Enhanced Query Parsing</a:t>
            </a:r>
            <a:r>
              <a:rPr lang="en-US" sz="2400"/>
              <a:t>: Integrate advanced Natural Language Processing (NLP) techniques, such as deep learning-based models, to better interpret diverse and incomplete user inputs. This will reduce misinterpretation and improve response accuracy for complex queries.</a:t>
            </a:r>
          </a:p>
          <a:p>
            <a:pPr>
              <a:buFont typeface="Arial" panose="020B0604020202020204" pitchFamily="34" charset="0"/>
              <a:buChar char="•"/>
            </a:pPr>
            <a:r>
              <a:rPr lang="en-US" sz="2400" b="1"/>
              <a:t>Human Oversight</a:t>
            </a:r>
            <a:r>
              <a:rPr lang="en-US" sz="2400"/>
              <a:t>: Ensure chatbots complement, not replace, human professionals, especially for complex cases involving multiple conditions or mental health crises. Regular monitoring by healthcare providers is essential to adjust AI-driven recommendations.</a:t>
            </a:r>
          </a:p>
          <a:p>
            <a:pPr>
              <a:buFont typeface="Arial" panose="020B0604020202020204" pitchFamily="34" charset="0"/>
              <a:buChar char="•"/>
            </a:pPr>
            <a:r>
              <a:rPr lang="en-US" sz="2400" b="1"/>
              <a:t>Continuous Testing &amp; Iteration</a:t>
            </a:r>
            <a:r>
              <a:rPr lang="en-US" sz="2400"/>
              <a:t>: Implement regular adversarial testing and user feedback to identify weaknesses and improve the chatbot. Iterative updates ensure adaptability to evolving medical information and patient needs.</a:t>
            </a:r>
          </a:p>
          <a:p>
            <a:pPr>
              <a:buFont typeface="Arial" panose="020B0604020202020204" pitchFamily="34" charset="0"/>
              <a:buChar char="•"/>
            </a:pPr>
            <a:r>
              <a:rPr lang="en-US" sz="2400" b="1"/>
              <a:t>Improved Data Handling</a:t>
            </a:r>
            <a:r>
              <a:rPr lang="en-US" sz="2400"/>
              <a:t>: Refine algorithms to process complex medical histories and comorbidities, enabling the chatbot to offer more accurate and personalized recommendations in intricate cases.</a:t>
            </a:r>
          </a:p>
          <a:p>
            <a:endParaRPr lang="en-US"/>
          </a:p>
        </p:txBody>
      </p:sp>
    </p:spTree>
    <p:extLst>
      <p:ext uri="{BB962C8B-B14F-4D97-AF65-F5344CB8AC3E}">
        <p14:creationId xmlns:p14="http://schemas.microsoft.com/office/powerpoint/2010/main" val="309371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A78906-E7AC-9FB0-1D01-82D3C35C0AE9}"/>
              </a:ext>
            </a:extLst>
          </p:cNvPr>
          <p:cNvSpPr txBox="1"/>
          <p:nvPr/>
        </p:nvSpPr>
        <p:spPr>
          <a:xfrm>
            <a:off x="319548" y="399536"/>
            <a:ext cx="11552903" cy="6186309"/>
          </a:xfrm>
          <a:prstGeom prst="rect">
            <a:avLst/>
          </a:prstGeom>
          <a:noFill/>
        </p:spPr>
        <p:txBody>
          <a:bodyPr wrap="square">
            <a:spAutoFit/>
          </a:bodyPr>
          <a:lstStyle/>
          <a:p>
            <a:pPr algn="l" rtl="0" fontAlgn="base"/>
            <a:r>
              <a:rPr lang="en-US" sz="1800" b="1" i="0" u="sng">
                <a:solidFill>
                  <a:srgbClr val="000000"/>
                </a:solidFill>
                <a:effectLst/>
                <a:latin typeface="Times New Roman" panose="02020603050405020304" pitchFamily="18" charset="0"/>
              </a:rPr>
              <a:t>References:</a:t>
            </a:r>
            <a:r>
              <a:rPr lang="en-US" sz="1800" b="0" i="0" u="sng">
                <a:solidFill>
                  <a:srgbClr val="000000"/>
                </a:solidFill>
                <a:effectLst/>
                <a:latin typeface="Times New Roman" panose="02020603050405020304" pitchFamily="18" charset="0"/>
              </a:rPr>
              <a:t> </a:t>
            </a:r>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a:p>
            <a:pPr algn="l" rtl="0" fontAlgn="base"/>
            <a:endParaRPr lang="en-US" i="0">
              <a:solidFill>
                <a:srgbClr val="000000"/>
              </a:solidFill>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AI in Healthcare | Nature portfolio (January,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2024) -</a:t>
            </a:r>
            <a:r>
              <a:rPr lang="en-US" i="0" u="sng" strike="noStrike">
                <a:solidFill>
                  <a:srgbClr val="C0424F"/>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i="0" u="sng" strike="noStrike">
                <a:effectLst/>
                <a:latin typeface="Times New Roman" panose="02020603050405020304" pitchFamily="18" charset="0"/>
                <a:hlinkClick r:id="rId2">
                  <a:extLst>
                    <a:ext uri="{A12FA001-AC4F-418D-AE19-62706E023703}">
                      <ahyp:hlinkClr xmlns:ahyp="http://schemas.microsoft.com/office/drawing/2018/hyperlinkcolor" val="tx"/>
                    </a:ext>
                  </a:extLst>
                </a:hlinkClick>
              </a:rPr>
              <a:t>://www.nature.com/collections/dbfcjjigbi</a:t>
            </a:r>
            <a:r>
              <a:rPr lang="en-US" i="0">
                <a:effectLst/>
                <a:latin typeface="Times New Roman" panose="02020603050405020304" pitchFamily="18" charset="0"/>
              </a:rPr>
              <a:t>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George Sun , Yi-Hui Zhou, (December, 2023) | AI in healthcare: navigating opportunities and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challenges in digital communication </a:t>
            </a:r>
            <a:r>
              <a:rPr lang="en-US" i="0" u="sng" strike="noStrike">
                <a:effectLst/>
                <a:latin typeface="Times New Roman" panose="02020603050405020304" pitchFamily="18" charset="0"/>
                <a:hlinkClick r:id="rId3">
                  <a:extLst>
                    <a:ext uri="{A12FA001-AC4F-418D-AE19-62706E023703}">
                      <ahyp:hlinkClr xmlns:ahyp="http://schemas.microsoft.com/office/drawing/2018/hyperlinkcolor" val="tx"/>
                    </a:ext>
                  </a:extLst>
                </a:hlinkClick>
              </a:rPr>
              <a:t>https://www.ncbi.nlm.nih.gov/pmc/articles/PMC10763230/</a:t>
            </a:r>
            <a:r>
              <a:rPr lang="en-US" i="0">
                <a:effectLst/>
                <a:latin typeface="Times New Roman" panose="02020603050405020304" pitchFamily="18" charset="0"/>
              </a:rPr>
              <a:t>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Journal of Medical Artificial Intelligence | </a:t>
            </a:r>
            <a:r>
              <a:rPr lang="en-US" i="0" u="sng" strike="noStrike">
                <a:effectLst/>
                <a:latin typeface="Times New Roman" panose="02020603050405020304" pitchFamily="18" charset="0"/>
                <a:hlinkClick r:id="rId4">
                  <a:extLst>
                    <a:ext uri="{A12FA001-AC4F-418D-AE19-62706E023703}">
                      <ahyp:hlinkClr xmlns:ahyp="http://schemas.microsoft.com/office/drawing/2018/hyperlinkcolor" val="tx"/>
                    </a:ext>
                  </a:extLst>
                </a:hlinkClick>
              </a:rPr>
              <a:t>https://jmai.amegroups.org/</a:t>
            </a:r>
            <a:r>
              <a:rPr lang="en-US" i="0">
                <a:effectLst/>
                <a:latin typeface="Times New Roman" panose="02020603050405020304" pitchFamily="18" charset="0"/>
              </a:rPr>
              <a:t>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Artificial Intelligence in Medicine| </a:t>
            </a:r>
            <a:r>
              <a:rPr lang="en-US" i="0" u="sng" strike="noStrike">
                <a:effectLst/>
                <a:latin typeface="Times New Roman" panose="02020603050405020304" pitchFamily="18" charset="0"/>
                <a:hlinkClick r:id="rId5">
                  <a:extLst>
                    <a:ext uri="{A12FA001-AC4F-418D-AE19-62706E023703}">
                      <ahyp:hlinkClr xmlns:ahyp="http://schemas.microsoft.com/office/drawing/2018/hyperlinkcolor" val="tx"/>
                    </a:ext>
                  </a:extLst>
                </a:hlinkClick>
              </a:rPr>
              <a:t>https://www.sciencedirect.com/journal/artificial-intelligence-in-medicine</a:t>
            </a:r>
            <a:r>
              <a:rPr lang="en-US" i="0" u="sng">
                <a:effectLst/>
                <a:latin typeface="Times New Roman" panose="02020603050405020304" pitchFamily="18" charset="0"/>
              </a:rPr>
              <a:t> </a:t>
            </a:r>
            <a:r>
              <a:rPr lang="en-US" i="0">
                <a:effectLst/>
                <a:latin typeface="Times New Roman" panose="02020603050405020304" pitchFamily="18" charset="0"/>
              </a:rPr>
              <a:t>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err="1">
                <a:effectLst/>
                <a:latin typeface="Times New Roman" panose="02020603050405020304" pitchFamily="18" charset="0"/>
              </a:rPr>
              <a:t>Harkut</a:t>
            </a:r>
            <a:r>
              <a:rPr lang="en-US" i="0">
                <a:effectLst/>
                <a:latin typeface="Times New Roman" panose="02020603050405020304" pitchFamily="18" charset="0"/>
              </a:rPr>
              <a:t>, D., </a:t>
            </a:r>
            <a:r>
              <a:rPr lang="en-US" i="0" err="1">
                <a:effectLst/>
                <a:latin typeface="Times New Roman" panose="02020603050405020304" pitchFamily="18" charset="0"/>
              </a:rPr>
              <a:t>Kasat</a:t>
            </a:r>
            <a:r>
              <a:rPr lang="en-US" i="0">
                <a:effectLst/>
                <a:latin typeface="Times New Roman" panose="02020603050405020304" pitchFamily="18" charset="0"/>
              </a:rPr>
              <a:t>, K. (April ,2019). Introductory Chapter: Artificial Intelligence - Challenges and   Applications. </a:t>
            </a:r>
            <a:r>
              <a:rPr lang="en-US" i="0" u="sng" strike="noStrike">
                <a:solidFill>
                  <a:srgbClr val="C0424F"/>
                </a:solidFill>
                <a:effectLst/>
                <a:latin typeface="Times New Roman" panose="02020603050405020304" pitchFamily="18" charset="0"/>
                <a:hlinkClick r:id="rId6">
                  <a:extLst>
                    <a:ext uri="{A12FA001-AC4F-418D-AE19-62706E023703}">
                      <ahyp:hlinkClr xmlns:ahyp="http://schemas.microsoft.com/office/drawing/2018/hyperlinkcolor" val="tx"/>
                    </a:ext>
                  </a:extLst>
                </a:hlinkClick>
              </a:rPr>
              <a:t>https</a:t>
            </a:r>
            <a:r>
              <a:rPr lang="en-US" i="0" u="sng" strike="noStrike">
                <a:effectLst/>
                <a:latin typeface="Times New Roman" panose="02020603050405020304" pitchFamily="18" charset="0"/>
                <a:hlinkClick r:id="rId6">
                  <a:extLst>
                    <a:ext uri="{A12FA001-AC4F-418D-AE19-62706E023703}">
                      <ahyp:hlinkClr xmlns:ahyp="http://schemas.microsoft.com/office/drawing/2018/hyperlinkcolor" val="tx"/>
                    </a:ext>
                  </a:extLst>
                </a:hlinkClick>
              </a:rPr>
              <a:t>://www.researchgate.net/publication/332639384_Introductory_Chapter_Artificial_Intelligence_-_Challenges_and_Applications</a:t>
            </a:r>
            <a:r>
              <a:rPr lang="en-US" i="0">
                <a:effectLst/>
                <a:latin typeface="Times New Roman" panose="02020603050405020304" pitchFamily="18" charset="0"/>
              </a:rPr>
              <a:t>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Can AI help with mental health? | Eating Recovery Center. (2024, July 30). Eating Recovery Center. </a:t>
            </a:r>
            <a:r>
              <a:rPr lang="en-US" i="0" u="sng" strike="noStrike">
                <a:effectLst/>
                <a:latin typeface="Times New Roman" panose="02020603050405020304" pitchFamily="18" charset="0"/>
                <a:hlinkClick r:id="rId7">
                  <a:extLst>
                    <a:ext uri="{A12FA001-AC4F-418D-AE19-62706E023703}">
                      <ahyp:hlinkClr xmlns:ahyp="http://schemas.microsoft.com/office/drawing/2018/hyperlinkcolor" val="tx"/>
                    </a:ext>
                  </a:extLst>
                </a:hlinkClick>
              </a:rPr>
              <a:t>https://www.eatingrecoverycenter.com/resources/ai-mental-health#:~:text=If%20the%20data%20used%20to,lead%20to%20significant%20psychological%20distress</a:t>
            </a:r>
            <a:r>
              <a:rPr lang="en-US" i="0">
                <a:effectLst/>
                <a:latin typeface="Times New Roman" panose="02020603050405020304" pitchFamily="18" charset="0"/>
              </a:rPr>
              <a:t>.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err="1">
                <a:effectLst/>
                <a:latin typeface="Times New Roman" panose="02020603050405020304" pitchFamily="18" charset="0"/>
              </a:rPr>
              <a:t>Lcsw</a:t>
            </a:r>
            <a:r>
              <a:rPr lang="en-US" i="0">
                <a:effectLst/>
                <a:latin typeface="Times New Roman" panose="02020603050405020304" pitchFamily="18" charset="0"/>
              </a:rPr>
              <a:t>, L. J. P. P. (2024, July 17). Can AI chatbots truly provide empathetic and secure mental health support? Psychology Today. </a:t>
            </a:r>
            <a:r>
              <a:rPr lang="en-US" i="0" u="sng" strike="noStrike">
                <a:effectLst/>
                <a:latin typeface="Times New Roman" panose="02020603050405020304" pitchFamily="18" charset="0"/>
                <a:hlinkClick r:id="rId8">
                  <a:extLst>
                    <a:ext uri="{A12FA001-AC4F-418D-AE19-62706E023703}">
                      <ahyp:hlinkClr xmlns:ahyp="http://schemas.microsoft.com/office/drawing/2018/hyperlinkcolor" val="tx"/>
                    </a:ext>
                  </a:extLst>
                </a:hlinkClick>
              </a:rPr>
              <a:t>https://www.psychologytoday.com/us/blog/the-psyche-pulse/202407/ai-chatbots-for-mental-health-opportunities-and-limitations#:~:text=However%2C%20they%20also%20come%20with,replace%20professional%20mental%20health%20care</a:t>
            </a:r>
            <a:r>
              <a:rPr lang="en-US" i="0">
                <a:effectLst/>
                <a:latin typeface="Times New Roman" panose="02020603050405020304" pitchFamily="18" charset="0"/>
              </a:rPr>
              <a:t>. </a:t>
            </a:r>
            <a:endParaRPr lang="en-US" i="0">
              <a:effectLst/>
              <a:latin typeface="Segoe UI" panose="020B0502040204020203" pitchFamily="34" charset="0"/>
            </a:endParaRPr>
          </a:p>
          <a:p>
            <a:pPr marL="285750" indent="-285750" algn="just" rtl="0" fontAlgn="base">
              <a:buFont typeface="Arial" panose="020B0604020202020204" pitchFamily="34" charset="0"/>
              <a:buChar char="•"/>
            </a:pPr>
            <a:r>
              <a:rPr lang="en-US" i="0">
                <a:effectLst/>
                <a:latin typeface="Times New Roman" panose="02020603050405020304" pitchFamily="18" charset="0"/>
              </a:rPr>
              <a:t>Sachdeva, N. (2023, July 17). Chatbots as virtual therapists: The future of Mental health care. Daffodil Unthinkable Software Corp. </a:t>
            </a:r>
            <a:r>
              <a:rPr lang="en-US" i="0" u="sng" strike="noStrike">
                <a:effectLst/>
                <a:latin typeface="Times New Roman" panose="02020603050405020304" pitchFamily="18" charset="0"/>
                <a:hlinkClick r:id="rId9">
                  <a:extLst>
                    <a:ext uri="{A12FA001-AC4F-418D-AE19-62706E023703}">
                      <ahyp:hlinkClr xmlns:ahyp="http://schemas.microsoft.com/office/drawing/2018/hyperlinkcolor" val="tx"/>
                    </a:ext>
                  </a:extLst>
                </a:hlinkClick>
              </a:rPr>
              <a:t>https://insights.daffodilsw.com/blog/chatbots-the-future-of-mental-health-care</a:t>
            </a:r>
            <a:r>
              <a:rPr lang="en-US" i="0">
                <a:effectLst/>
                <a:latin typeface="Times New Roman" panose="02020603050405020304" pitchFamily="18" charset="0"/>
              </a:rPr>
              <a:t> </a:t>
            </a:r>
            <a:endParaRPr lang="en-US" i="0">
              <a:effectLst/>
              <a:latin typeface="Segoe UI" panose="020B0502040204020203" pitchFamily="34" charset="0"/>
            </a:endParaRPr>
          </a:p>
          <a:p>
            <a:pPr algn="just" rtl="0" fontAlgn="base"/>
            <a:r>
              <a:rPr lang="en-US" sz="1800" b="0" i="0">
                <a:solidFill>
                  <a:srgbClr val="000000"/>
                </a:solidFill>
                <a:effectLst/>
                <a:latin typeface="Times New Roman" panose="02020603050405020304" pitchFamily="18" charset="0"/>
              </a:rPr>
              <a:t> </a:t>
            </a:r>
            <a:endParaRPr lang="en-US" b="0" i="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15406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B92F08-A701-EA2D-D620-4E61F69ABFE2}"/>
              </a:ext>
            </a:extLst>
          </p:cNvPr>
          <p:cNvSpPr txBox="1"/>
          <p:nvPr/>
        </p:nvSpPr>
        <p:spPr>
          <a:xfrm>
            <a:off x="1796496" y="914400"/>
            <a:ext cx="2657518" cy="654844"/>
          </a:xfrm>
          <a:prstGeom prst="rect">
            <a:avLst/>
          </a:prstGeom>
        </p:spPr>
        <p:txBody>
          <a:bodyPr vert="horz" lIns="91440" tIns="45720" rIns="91440" bIns="45720" rtlCol="0" anchor="b">
            <a:normAutofit fontScale="25000" lnSpcReduction="20000"/>
          </a:bodyPr>
          <a:lstStyle/>
          <a:p>
            <a:pPr>
              <a:lnSpc>
                <a:spcPct val="120000"/>
              </a:lnSpc>
              <a:spcBef>
                <a:spcPct val="0"/>
              </a:spcBef>
              <a:spcAft>
                <a:spcPts val="600"/>
              </a:spcAft>
            </a:pPr>
            <a:r>
              <a:rPr lang="en-US" sz="2800" b="1" kern="1200" cap="all" spc="500" baseline="0">
                <a:solidFill>
                  <a:schemeClr val="tx1"/>
                </a:solidFill>
                <a:latin typeface="+mj-lt"/>
                <a:ea typeface="+mj-ea"/>
                <a:cs typeface="+mj-cs"/>
              </a:rPr>
              <a:t>AGENDA </a:t>
            </a: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a:p>
            <a:pPr>
              <a:lnSpc>
                <a:spcPct val="120000"/>
              </a:lnSpc>
              <a:spcBef>
                <a:spcPct val="0"/>
              </a:spcBef>
              <a:spcAft>
                <a:spcPts val="600"/>
              </a:spcAft>
            </a:pPr>
            <a:r>
              <a:rPr lang="en-US" sz="14400" b="1" kern="1200" cap="all" spc="500" baseline="0">
                <a:solidFill>
                  <a:schemeClr val="tx1"/>
                </a:solidFill>
                <a:latin typeface="Abadi" panose="020B0604020104020204" pitchFamily="34" charset="0"/>
                <a:ea typeface="+mj-ea"/>
                <a:cs typeface="+mj-cs"/>
              </a:rPr>
              <a:t>AGENDA</a:t>
            </a:r>
            <a:r>
              <a:rPr lang="en-US" sz="2800" b="1" kern="1200" cap="all" spc="500" baseline="0">
                <a:solidFill>
                  <a:schemeClr val="tx1"/>
                </a:solidFill>
                <a:latin typeface="+mj-lt"/>
                <a:ea typeface="+mj-ea"/>
                <a:cs typeface="+mj-cs"/>
              </a:rPr>
              <a:t> </a:t>
            </a:r>
          </a:p>
          <a:p>
            <a:pPr>
              <a:lnSpc>
                <a:spcPct val="120000"/>
              </a:lnSpc>
              <a:spcBef>
                <a:spcPct val="0"/>
              </a:spcBef>
              <a:spcAft>
                <a:spcPts val="600"/>
              </a:spcAft>
            </a:pPr>
            <a:endParaRPr lang="en-US" sz="2800" b="1" kern="1200" cap="all" spc="500" baseline="0">
              <a:solidFill>
                <a:schemeClr val="tx1"/>
              </a:solidFill>
              <a:latin typeface="+mj-lt"/>
              <a:ea typeface="+mj-ea"/>
              <a:cs typeface="+mj-cs"/>
            </a:endParaRPr>
          </a:p>
        </p:txBody>
      </p:sp>
      <p:graphicFrame>
        <p:nvGraphicFramePr>
          <p:cNvPr id="11" name="TextBox 7">
            <a:extLst>
              <a:ext uri="{FF2B5EF4-FFF2-40B4-BE49-F238E27FC236}">
                <a16:creationId xmlns:a16="http://schemas.microsoft.com/office/drawing/2014/main" id="{D4EDDF18-DD96-C4B0-9614-9C319CD68894}"/>
              </a:ext>
            </a:extLst>
          </p:cNvPr>
          <p:cNvGraphicFramePr/>
          <p:nvPr>
            <p:extLst>
              <p:ext uri="{D42A27DB-BD31-4B8C-83A1-F6EECF244321}">
                <p14:modId xmlns:p14="http://schemas.microsoft.com/office/powerpoint/2010/main" val="3931091460"/>
              </p:ext>
            </p:extLst>
          </p:nvPr>
        </p:nvGraphicFramePr>
        <p:xfrm>
          <a:off x="6531428" y="914400"/>
          <a:ext cx="4365171"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8" name="Picture 57" descr="Beware online mental health chatbots ...">
            <a:extLst>
              <a:ext uri="{FF2B5EF4-FFF2-40B4-BE49-F238E27FC236}">
                <a16:creationId xmlns:a16="http://schemas.microsoft.com/office/drawing/2014/main" id="{7CD0E5FD-CD5F-324D-2C4F-D78D883A1F24}"/>
              </a:ext>
            </a:extLst>
          </p:cNvPr>
          <p:cNvPicPr>
            <a:picLocks noChangeAspect="1"/>
          </p:cNvPicPr>
          <p:nvPr/>
        </p:nvPicPr>
        <p:blipFill>
          <a:blip r:embed="rId7"/>
          <a:stretch>
            <a:fillRect/>
          </a:stretch>
        </p:blipFill>
        <p:spPr>
          <a:xfrm>
            <a:off x="945905" y="1720361"/>
            <a:ext cx="4368311" cy="2948353"/>
          </a:xfrm>
          <a:prstGeom prst="rect">
            <a:avLst/>
          </a:prstGeom>
        </p:spPr>
      </p:pic>
    </p:spTree>
    <p:extLst>
      <p:ext uri="{BB962C8B-B14F-4D97-AF65-F5344CB8AC3E}">
        <p14:creationId xmlns:p14="http://schemas.microsoft.com/office/powerpoint/2010/main" val="3211610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F7063-A90B-5FB9-39F7-760C8BC31B12}"/>
              </a:ext>
            </a:extLst>
          </p:cNvPr>
          <p:cNvSpPr txBox="1"/>
          <p:nvPr/>
        </p:nvSpPr>
        <p:spPr>
          <a:xfrm>
            <a:off x="3215148" y="2310580"/>
            <a:ext cx="8839200" cy="1200329"/>
          </a:xfrm>
          <a:prstGeom prst="rect">
            <a:avLst/>
          </a:prstGeom>
          <a:noFill/>
        </p:spPr>
        <p:txBody>
          <a:bodyPr wrap="square" rtlCol="0">
            <a:spAutoFit/>
          </a:bodyPr>
          <a:lstStyle/>
          <a:p>
            <a:r>
              <a:rPr lang="en-US" sz="7200" b="1"/>
              <a:t>THANK YOU </a:t>
            </a:r>
          </a:p>
        </p:txBody>
      </p:sp>
    </p:spTree>
    <p:extLst>
      <p:ext uri="{BB962C8B-B14F-4D97-AF65-F5344CB8AC3E}">
        <p14:creationId xmlns:p14="http://schemas.microsoft.com/office/powerpoint/2010/main" val="87341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3D36B-6420-5C94-1D5D-C120D7343E58}"/>
              </a:ext>
            </a:extLst>
          </p:cNvPr>
          <p:cNvSpPr txBox="1"/>
          <p:nvPr/>
        </p:nvSpPr>
        <p:spPr>
          <a:xfrm>
            <a:off x="386998" y="499479"/>
            <a:ext cx="11080955" cy="5909310"/>
          </a:xfrm>
          <a:prstGeom prst="rect">
            <a:avLst/>
          </a:prstGeom>
          <a:noFill/>
        </p:spPr>
        <p:txBody>
          <a:bodyPr wrap="square" lIns="91440" tIns="45720" rIns="91440" bIns="45720" rtlCol="0" anchor="t">
            <a:spAutoFit/>
          </a:bodyPr>
          <a:lstStyle/>
          <a:p>
            <a:r>
              <a:rPr lang="en-US" sz="2400" b="1" u="sng">
                <a:solidFill>
                  <a:schemeClr val="accent4"/>
                </a:solidFill>
              </a:rPr>
              <a:t>AI and Chatbots in Mental Health Care</a:t>
            </a:r>
          </a:p>
          <a:p>
            <a:endParaRPr lang="en-US" sz="2400" b="1" u="sng"/>
          </a:p>
          <a:p>
            <a:pPr>
              <a:buFont typeface="Arial" panose="020B0604020202020204" pitchFamily="34" charset="0"/>
              <a:buChar char="•"/>
            </a:pPr>
            <a:r>
              <a:rPr lang="en-US" sz="2400"/>
              <a:t>AI is transforming healthcare, aiding in diagnosis, treatment, patient engagement, and administrative tasks.</a:t>
            </a:r>
          </a:p>
          <a:p>
            <a:pPr>
              <a:buFont typeface="Arial" panose="020B0604020202020204" pitchFamily="34" charset="0"/>
              <a:buChar char="•"/>
            </a:pPr>
            <a:r>
              <a:rPr lang="en-US" sz="2400"/>
              <a:t>Despite AI's potential, large-scale automation faces implementation challenges.</a:t>
            </a:r>
          </a:p>
          <a:p>
            <a:pPr>
              <a:buFont typeface="Arial" panose="020B0604020202020204" pitchFamily="34" charset="0"/>
              <a:buChar char="•"/>
            </a:pPr>
            <a:endParaRPr lang="en-US" sz="2400"/>
          </a:p>
          <a:p>
            <a:r>
              <a:rPr lang="en-US" sz="2400" b="1" u="sng">
                <a:solidFill>
                  <a:schemeClr val="accent4"/>
                </a:solidFill>
              </a:rPr>
              <a:t>Chatbots in Mental Health</a:t>
            </a:r>
            <a:r>
              <a:rPr lang="en-US" sz="2400" u="sng">
                <a:solidFill>
                  <a:schemeClr val="accent4"/>
                </a:solidFill>
              </a:rPr>
              <a:t>:</a:t>
            </a:r>
            <a:endParaRPr lang="en-US">
              <a:solidFill>
                <a:schemeClr val="accent4"/>
              </a:solidFill>
            </a:endParaRPr>
          </a:p>
          <a:p>
            <a:pPr marL="342900" indent="-342900">
              <a:buFont typeface="Arial"/>
              <a:buChar char="•"/>
            </a:pPr>
            <a:r>
              <a:rPr lang="en-US" sz="2400"/>
              <a:t>Emerging technology offering evidence-based therapy and personalized responses.</a:t>
            </a:r>
            <a:endParaRPr lang="en-US"/>
          </a:p>
          <a:p>
            <a:pPr marL="342900" indent="-342900">
              <a:buFont typeface="Arial"/>
              <a:buChar char="•"/>
            </a:pPr>
            <a:r>
              <a:rPr lang="en-US" sz="2400"/>
              <a:t>Useful for addressing basic mental health issues like anxiety and depression.</a:t>
            </a:r>
            <a:endParaRPr lang="en-US"/>
          </a:p>
          <a:p>
            <a:pPr marL="742950" lvl="1" indent="-285750" algn="just">
              <a:buFont typeface="Arial" panose="020B0604020202020204" pitchFamily="34" charset="0"/>
              <a:buChar char="•"/>
            </a:pPr>
            <a:r>
              <a:rPr lang="en-US" sz="2400" b="1"/>
              <a:t>Limitations</a:t>
            </a:r>
            <a:r>
              <a:rPr lang="en-US" sz="2400"/>
              <a:t>:</a:t>
            </a:r>
          </a:p>
          <a:p>
            <a:pPr marL="1371600" lvl="2" indent="-457200" algn="just">
              <a:buAutoNum type="arabicParenR"/>
            </a:pPr>
            <a:r>
              <a:rPr lang="en-US" sz="2400"/>
              <a:t>Lack empathy and struggle with complex emotional situations.</a:t>
            </a:r>
          </a:p>
          <a:p>
            <a:pPr marL="1143000" lvl="2" indent="-228600" algn="just">
              <a:buAutoNum type="arabicParenR"/>
            </a:pPr>
            <a:r>
              <a:rPr lang="en-US" sz="2400"/>
              <a:t>   Cannot detect nonverbal cues or handle evolving user needs.</a:t>
            </a:r>
          </a:p>
          <a:p>
            <a:pPr marL="1143000" lvl="2" indent="-228600" algn="just">
              <a:buAutoNum type="arabicParenR"/>
            </a:pPr>
            <a:r>
              <a:rPr lang="en-US" sz="2400"/>
              <a:t>   Data privacy, algorithm bias, and ethical concerns are prominent.</a:t>
            </a:r>
          </a:p>
          <a:p>
            <a:pPr algn="just">
              <a:buFont typeface="Arial" panose="020B0604020202020204" pitchFamily="34" charset="0"/>
              <a:buChar char="•"/>
            </a:pPr>
            <a:r>
              <a:rPr lang="en-US" sz="2400"/>
              <a:t>  Chatbots should </a:t>
            </a:r>
            <a:r>
              <a:rPr lang="en-US" sz="2400" b="1"/>
              <a:t>complement</a:t>
            </a:r>
            <a:r>
              <a:rPr lang="en-US" sz="2400"/>
              <a:t> professional care, not replace it.</a:t>
            </a:r>
          </a:p>
          <a:p>
            <a:endParaRPr lang="en-US"/>
          </a:p>
        </p:txBody>
      </p:sp>
    </p:spTree>
    <p:extLst>
      <p:ext uri="{BB962C8B-B14F-4D97-AF65-F5344CB8AC3E}">
        <p14:creationId xmlns:p14="http://schemas.microsoft.com/office/powerpoint/2010/main" val="49276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A354C-1D3B-545B-8B50-8ACCE3EC52D8}"/>
              </a:ext>
            </a:extLst>
          </p:cNvPr>
          <p:cNvSpPr txBox="1"/>
          <p:nvPr/>
        </p:nvSpPr>
        <p:spPr>
          <a:xfrm>
            <a:off x="619433" y="825910"/>
            <a:ext cx="9802762" cy="5539978"/>
          </a:xfrm>
          <a:prstGeom prst="rect">
            <a:avLst/>
          </a:prstGeom>
          <a:noFill/>
        </p:spPr>
        <p:txBody>
          <a:bodyPr wrap="square" lIns="91440" tIns="45720" rIns="91440" bIns="45720" rtlCol="0" anchor="t">
            <a:spAutoFit/>
          </a:bodyPr>
          <a:lstStyle/>
          <a:p>
            <a:r>
              <a:rPr lang="en-US" sz="2400" b="1" u="sng">
                <a:solidFill>
                  <a:schemeClr val="accent4"/>
                </a:solidFill>
              </a:rPr>
              <a:t>Project Objective</a:t>
            </a:r>
            <a:endParaRPr lang="en-US" sz="2400" u="sng">
              <a:solidFill>
                <a:schemeClr val="accent4"/>
              </a:solidFill>
            </a:endParaRPr>
          </a:p>
          <a:p>
            <a:endParaRPr lang="en-US" sz="2400" b="1" u="sng">
              <a:solidFill>
                <a:schemeClr val="accent4"/>
              </a:solidFill>
            </a:endParaRPr>
          </a:p>
          <a:p>
            <a:pPr>
              <a:buFont typeface="Arial" panose="020B0604020202020204" pitchFamily="34" charset="0"/>
              <a:buChar char="•"/>
            </a:pPr>
            <a:r>
              <a:rPr lang="en-US" sz="2400"/>
              <a:t>Evaluate the performance of a chatbot for antidepressant recommendations.</a:t>
            </a:r>
          </a:p>
          <a:p>
            <a:pPr>
              <a:buFont typeface="Arial" panose="020B0604020202020204" pitchFamily="34" charset="0"/>
              <a:buChar char="•"/>
            </a:pPr>
            <a:r>
              <a:rPr lang="en-US" sz="2400"/>
              <a:t>Identify weaknesses and inconsistencies in chatbot </a:t>
            </a:r>
            <a:r>
              <a:rPr lang="en-US" sz="2400" err="1"/>
              <a:t>responses,and</a:t>
            </a:r>
            <a:r>
              <a:rPr lang="en-US" sz="2400"/>
              <a:t> modify user instructions for improvement.</a:t>
            </a:r>
          </a:p>
          <a:p>
            <a:pPr>
              <a:buFont typeface="Arial" panose="020B0604020202020204" pitchFamily="34" charset="0"/>
              <a:buChar char="•"/>
            </a:pPr>
            <a:r>
              <a:rPr lang="en-US" sz="2400"/>
              <a:t>Test various scenarios to find two key challenges and propose solutions.</a:t>
            </a:r>
          </a:p>
          <a:p>
            <a:pPr>
              <a:buFont typeface="Arial" panose="020B0604020202020204" pitchFamily="34" charset="0"/>
              <a:buChar char="•"/>
            </a:pPr>
            <a:r>
              <a:rPr lang="en-US" sz="2400"/>
              <a:t>Provide personalized, data-driven insights by integrating the user’s medical history and comorbidities.</a:t>
            </a:r>
          </a:p>
          <a:p>
            <a:pPr>
              <a:buFont typeface="Arial" panose="020B0604020202020204" pitchFamily="34" charset="0"/>
              <a:buChar char="•"/>
            </a:pPr>
            <a:r>
              <a:rPr lang="en-US" sz="2400"/>
              <a:t>Enhance the chatbot's ability to suggest tailored treatments, minimizing prescription errors.</a:t>
            </a:r>
          </a:p>
          <a:p>
            <a:pPr>
              <a:buFont typeface="Arial" panose="020B0604020202020204" pitchFamily="34" charset="0"/>
              <a:buChar char="•"/>
            </a:pPr>
            <a:r>
              <a:rPr lang="en-US" sz="2400"/>
              <a:t>Aim for a more transparent, reliable, and user-centric approach to selecting antidepressants, empowering informed decisions with healthcare providers</a:t>
            </a:r>
          </a:p>
          <a:p>
            <a:endParaRPr lang="en-US"/>
          </a:p>
        </p:txBody>
      </p:sp>
    </p:spTree>
    <p:extLst>
      <p:ext uri="{BB962C8B-B14F-4D97-AF65-F5344CB8AC3E}">
        <p14:creationId xmlns:p14="http://schemas.microsoft.com/office/powerpoint/2010/main" val="98466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467BA6-461E-717C-A12D-2D856BF8C608}"/>
              </a:ext>
            </a:extLst>
          </p:cNvPr>
          <p:cNvSpPr txBox="1"/>
          <p:nvPr/>
        </p:nvSpPr>
        <p:spPr>
          <a:xfrm>
            <a:off x="629265" y="845574"/>
            <a:ext cx="10668000" cy="5909310"/>
          </a:xfrm>
          <a:prstGeom prst="rect">
            <a:avLst/>
          </a:prstGeom>
          <a:noFill/>
        </p:spPr>
        <p:txBody>
          <a:bodyPr wrap="square" lIns="91440" tIns="45720" rIns="91440" bIns="45720" rtlCol="0" anchor="t">
            <a:spAutoFit/>
          </a:bodyPr>
          <a:lstStyle/>
          <a:p>
            <a:r>
              <a:rPr lang="en-US" sz="2400" b="1" u="sng">
                <a:solidFill>
                  <a:schemeClr val="accent4"/>
                </a:solidFill>
              </a:rPr>
              <a:t>Methods</a:t>
            </a:r>
            <a:endParaRPr lang="en-US" sz="2400" u="sng">
              <a:solidFill>
                <a:schemeClr val="accent4"/>
              </a:solidFill>
            </a:endParaRPr>
          </a:p>
          <a:p>
            <a:endParaRPr lang="en-US" sz="2400" b="1" u="sng">
              <a:solidFill>
                <a:schemeClr val="accent4"/>
              </a:solidFill>
            </a:endParaRPr>
          </a:p>
          <a:p>
            <a:pPr>
              <a:buFont typeface="Arial" panose="020B0604020202020204" pitchFamily="34" charset="0"/>
              <a:buChar char="•"/>
            </a:pPr>
            <a:r>
              <a:rPr lang="en-US" sz="2400" b="1"/>
              <a:t>Simulated Interactions</a:t>
            </a:r>
            <a:r>
              <a:rPr lang="en-US" sz="2400"/>
              <a:t>: Conducted adversarial tests to mimic real-world scenarios, pushing the chatbot to handle diverse and unpredictable queries.</a:t>
            </a:r>
          </a:p>
          <a:p>
            <a:pPr>
              <a:buFont typeface="Arial" panose="020B0604020202020204" pitchFamily="34" charset="0"/>
              <a:buChar char="•"/>
            </a:pPr>
            <a:r>
              <a:rPr lang="en-US" sz="2400" b="1"/>
              <a:t>Stress Testing</a:t>
            </a:r>
            <a:r>
              <a:rPr lang="en-US" sz="2400"/>
              <a:t>: Presented queries in varying sequences to challenge the chatbot’s performance and reveal inconsistencies or irrelevant responses.</a:t>
            </a:r>
          </a:p>
          <a:p>
            <a:pPr>
              <a:buFont typeface="Arial" panose="020B0604020202020204" pitchFamily="34" charset="0"/>
              <a:buChar char="•"/>
            </a:pPr>
            <a:r>
              <a:rPr lang="en-US" sz="2400" b="1"/>
              <a:t>Real-Time Documentation</a:t>
            </a:r>
            <a:r>
              <a:rPr lang="en-US" sz="2400"/>
              <a:t>: Tracked and recorded chatbot responses to identify weak points and opportunities for refinement.</a:t>
            </a:r>
          </a:p>
          <a:p>
            <a:pPr>
              <a:buFont typeface="Arial" panose="020B0604020202020204" pitchFamily="34" charset="0"/>
              <a:buChar char="•"/>
            </a:pPr>
            <a:r>
              <a:rPr lang="en-US" sz="2400" b="1"/>
              <a:t>Iterative Refinement</a:t>
            </a:r>
            <a:r>
              <a:rPr lang="en-US" sz="2400"/>
              <a:t>: Continuously improved instruction text to enhance the chatbot’s accuracy and relevance in providing antidepressant recommendations.</a:t>
            </a:r>
          </a:p>
          <a:p>
            <a:pPr>
              <a:buFont typeface="Arial" panose="020B0604020202020204" pitchFamily="34" charset="0"/>
              <a:buChar char="•"/>
            </a:pPr>
            <a:r>
              <a:rPr lang="en-US" sz="2400" b="1"/>
              <a:t>Personalized Insights</a:t>
            </a:r>
            <a:r>
              <a:rPr lang="en-US" sz="2400"/>
              <a:t>: Integrated user-specific medical histories and conditions to ensure tailored, data-driven treatment suggestions.</a:t>
            </a:r>
          </a:p>
          <a:p>
            <a:pPr>
              <a:buFont typeface="Arial" panose="020B0604020202020204" pitchFamily="34" charset="0"/>
              <a:buChar char="•"/>
            </a:pPr>
            <a:r>
              <a:rPr lang="en-US" sz="2400" b="1"/>
              <a:t>Goal</a:t>
            </a:r>
            <a:r>
              <a:rPr lang="en-US" sz="2400"/>
              <a:t>: Developed a more reliable, responsive chatbot capable of offering accurate, personalized recommendations, ultimately improving healthcare outcomes.</a:t>
            </a:r>
          </a:p>
          <a:p>
            <a:endParaRPr lang="en-US"/>
          </a:p>
        </p:txBody>
      </p:sp>
    </p:spTree>
    <p:extLst>
      <p:ext uri="{BB962C8B-B14F-4D97-AF65-F5344CB8AC3E}">
        <p14:creationId xmlns:p14="http://schemas.microsoft.com/office/powerpoint/2010/main" val="26069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08DE1C-F5D8-61BB-C2EE-E02371BF2393}"/>
              </a:ext>
            </a:extLst>
          </p:cNvPr>
          <p:cNvSpPr txBox="1"/>
          <p:nvPr/>
        </p:nvSpPr>
        <p:spPr>
          <a:xfrm>
            <a:off x="476274" y="827483"/>
            <a:ext cx="10476861" cy="5909310"/>
          </a:xfrm>
          <a:prstGeom prst="rect">
            <a:avLst/>
          </a:prstGeom>
          <a:noFill/>
        </p:spPr>
        <p:txBody>
          <a:bodyPr wrap="square" lIns="91440" tIns="45720" rIns="91440" bIns="45720" rtlCol="0" anchor="t">
            <a:spAutoFit/>
          </a:bodyPr>
          <a:lstStyle/>
          <a:p>
            <a:r>
              <a:rPr lang="en-US" sz="2400" b="1" u="sng">
                <a:solidFill>
                  <a:schemeClr val="accent4"/>
                </a:solidFill>
              </a:rPr>
              <a:t>Challenge 1</a:t>
            </a:r>
            <a:r>
              <a:rPr lang="en-US" sz="2400" b="1"/>
              <a:t>: Inability to Process Pregnancy Information</a:t>
            </a:r>
            <a:endParaRPr lang="en-US" sz="2400"/>
          </a:p>
          <a:p>
            <a:endParaRPr lang="en-US" sz="2400" b="1"/>
          </a:p>
          <a:p>
            <a:pPr>
              <a:buFont typeface="Arial" panose="020B0604020202020204" pitchFamily="34" charset="0"/>
              <a:buChar char="•"/>
            </a:pPr>
            <a:r>
              <a:rPr lang="en-US" sz="2400" b="1"/>
              <a:t>Issue</a:t>
            </a:r>
            <a:r>
              <a:rPr lang="en-US" sz="2400"/>
              <a:t>: The chatbot failed to adjust responses when the user mentioned being pregnant. It continued to ask gender-related questions and did not modify antidepressant recommendations to account for pregnancy, highlighting a critical gap in context management.</a:t>
            </a:r>
          </a:p>
          <a:p>
            <a:pPr>
              <a:buFont typeface="Arial" panose="020B0604020202020204" pitchFamily="34" charset="0"/>
              <a:buChar char="•"/>
            </a:pPr>
            <a:r>
              <a:rPr lang="en-US" sz="2400" b="1"/>
              <a:t>Outcome</a:t>
            </a:r>
            <a:r>
              <a:rPr lang="en-US" sz="2400"/>
              <a:t>: The chatbot was unable to handle specific, sensitive health information, leading to inappropriate or irrelevant responses.</a:t>
            </a:r>
          </a:p>
          <a:p>
            <a:pPr>
              <a:buFont typeface="Arial" panose="020B0604020202020204" pitchFamily="34" charset="0"/>
              <a:buChar char="•"/>
            </a:pPr>
            <a:r>
              <a:rPr lang="en-US" sz="2400" b="1"/>
              <a:t>Solution Applied</a:t>
            </a:r>
            <a:r>
              <a:rPr lang="en-US" sz="2400"/>
              <a:t>: The system was updated to treat pregnancy as a significant contextual flag. Logic was added to skip irrelevant questions and provide tailored treatment options for pregnant users. Warnings were also implemented to prevent unsafe prescriptions for pregnancy.</a:t>
            </a:r>
          </a:p>
          <a:p>
            <a:pPr>
              <a:buFont typeface="Arial" panose="020B0604020202020204" pitchFamily="34" charset="0"/>
              <a:buChar char="•"/>
            </a:pPr>
            <a:endParaRPr lang="en-US"/>
          </a:p>
          <a:p>
            <a:pPr>
              <a:buFont typeface="Arial" panose="020B0604020202020204" pitchFamily="34" charset="0"/>
              <a:buChar char="•"/>
            </a:pPr>
            <a:endParaRPr lang="en-US"/>
          </a:p>
          <a:p>
            <a:pPr>
              <a:buFont typeface="Arial" panose="020B0604020202020204" pitchFamily="34" charset="0"/>
              <a:buChar char="•"/>
            </a:pPr>
            <a:endParaRPr lang="en-US"/>
          </a:p>
          <a:p>
            <a:endParaRPr lang="en-US"/>
          </a:p>
          <a:p>
            <a:endParaRPr lang="en-US"/>
          </a:p>
        </p:txBody>
      </p:sp>
    </p:spTree>
    <p:extLst>
      <p:ext uri="{BB962C8B-B14F-4D97-AF65-F5344CB8AC3E}">
        <p14:creationId xmlns:p14="http://schemas.microsoft.com/office/powerpoint/2010/main" val="407394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BC200436-3642-2F2D-0537-86EC54770D84}"/>
              </a:ext>
            </a:extLst>
          </p:cNvPr>
          <p:cNvPicPr>
            <a:picLocks noChangeAspect="1"/>
          </p:cNvPicPr>
          <p:nvPr/>
        </p:nvPicPr>
        <p:blipFill>
          <a:blip r:embed="rId2"/>
          <a:stretch>
            <a:fillRect/>
          </a:stretch>
        </p:blipFill>
        <p:spPr>
          <a:xfrm>
            <a:off x="3188918" y="596030"/>
            <a:ext cx="6022933" cy="5269283"/>
          </a:xfrm>
          <a:prstGeom prst="rect">
            <a:avLst/>
          </a:prstGeom>
        </p:spPr>
      </p:pic>
    </p:spTree>
    <p:extLst>
      <p:ext uri="{BB962C8B-B14F-4D97-AF65-F5344CB8AC3E}">
        <p14:creationId xmlns:p14="http://schemas.microsoft.com/office/powerpoint/2010/main" val="250897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7D427-1CD6-172A-DD42-8B5300797458}"/>
              </a:ext>
            </a:extLst>
          </p:cNvPr>
          <p:cNvSpPr txBox="1"/>
          <p:nvPr/>
        </p:nvSpPr>
        <p:spPr>
          <a:xfrm>
            <a:off x="625451" y="971154"/>
            <a:ext cx="10950221"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chemeClr val="accent4"/>
                </a:solidFill>
                <a:cs typeface="Segoe UI"/>
              </a:rPr>
              <a:t>Challenge 2</a:t>
            </a:r>
            <a:r>
              <a:rPr lang="en-US" sz="2400" b="1">
                <a:cs typeface="Segoe UI"/>
              </a:rPr>
              <a:t>: Introduction of Irrelevant Content</a:t>
            </a:r>
            <a:r>
              <a:rPr lang="en-US" sz="2400">
                <a:cs typeface="Segoe UI"/>
              </a:rPr>
              <a:t>​</a:t>
            </a:r>
          </a:p>
          <a:p>
            <a:endParaRPr lang="en-US" sz="2400">
              <a:cs typeface="Segoe UI"/>
            </a:endParaRPr>
          </a:p>
          <a:p>
            <a:pPr marL="228600" indent="-228600">
              <a:buFont typeface="Arial,Sans-Serif"/>
              <a:buChar char="•"/>
            </a:pPr>
            <a:r>
              <a:rPr lang="en-US" sz="2400" b="1">
                <a:cs typeface="Arial"/>
              </a:rPr>
              <a:t>Issue</a:t>
            </a:r>
            <a:r>
              <a:rPr lang="en-US" sz="2400">
                <a:cs typeface="Arial"/>
              </a:rPr>
              <a:t>: The chatbot introduced irrelevant "codes" during a conversation, which were neither explained nor relevant to the context. This disrupted the conversation and caused confusion.​</a:t>
            </a:r>
          </a:p>
          <a:p>
            <a:pPr marL="228600" indent="-228600">
              <a:buFont typeface="Arial,Sans-Serif"/>
              <a:buChar char="•"/>
            </a:pPr>
            <a:r>
              <a:rPr lang="en-US" sz="2400" b="1">
                <a:cs typeface="Arial"/>
              </a:rPr>
              <a:t>Outcome</a:t>
            </a:r>
            <a:r>
              <a:rPr lang="en-US" sz="2400">
                <a:cs typeface="Arial"/>
              </a:rPr>
              <a:t>: The chatbot’s inability to filter content based on context led to user confusion and mistrust in the system’s reliability.​</a:t>
            </a:r>
          </a:p>
          <a:p>
            <a:pPr marL="228600" indent="-228600">
              <a:buFont typeface="Arial,Sans-Serif"/>
              <a:buChar char="•"/>
            </a:pPr>
            <a:r>
              <a:rPr lang="en-US" sz="2400" b="1">
                <a:cs typeface="Arial"/>
              </a:rPr>
              <a:t>Solution Applied</a:t>
            </a:r>
            <a:r>
              <a:rPr lang="en-US" sz="2400">
                <a:cs typeface="Arial"/>
              </a:rPr>
              <a:t>: Contextual checks were added to the response generation process to ensure that only relevant information is provided. Irrelevant codes were filtered out, improving the user experience and making conversations more streamlined.​</a:t>
            </a:r>
          </a:p>
          <a:p>
            <a:r>
              <a:rPr lang="en-US">
                <a:cs typeface="Segoe UI"/>
              </a:rPr>
              <a:t>​</a:t>
            </a:r>
          </a:p>
        </p:txBody>
      </p:sp>
    </p:spTree>
    <p:extLst>
      <p:ext uri="{BB962C8B-B14F-4D97-AF65-F5344CB8AC3E}">
        <p14:creationId xmlns:p14="http://schemas.microsoft.com/office/powerpoint/2010/main" val="53115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6D0600B2-3844-7588-9B31-287D79183EE8}"/>
              </a:ext>
            </a:extLst>
          </p:cNvPr>
          <p:cNvPicPr>
            <a:picLocks noChangeAspect="1"/>
          </p:cNvPicPr>
          <p:nvPr/>
        </p:nvPicPr>
        <p:blipFill>
          <a:blip r:embed="rId2"/>
          <a:stretch>
            <a:fillRect/>
          </a:stretch>
        </p:blipFill>
        <p:spPr>
          <a:xfrm>
            <a:off x="2795818" y="514219"/>
            <a:ext cx="6298600" cy="5391150"/>
          </a:xfrm>
          <a:prstGeom prst="rect">
            <a:avLst/>
          </a:prstGeom>
        </p:spPr>
      </p:pic>
    </p:spTree>
    <p:extLst>
      <p:ext uri="{BB962C8B-B14F-4D97-AF65-F5344CB8AC3E}">
        <p14:creationId xmlns:p14="http://schemas.microsoft.com/office/powerpoint/2010/main" val="2757030240"/>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B381BE20EDAD4C8C5BD2FA92791D33" ma:contentTypeVersion="10" ma:contentTypeDescription="Create a new document." ma:contentTypeScope="" ma:versionID="87e96d01f5371de80f61da42fc2cc5e9">
  <xsd:schema xmlns:xsd="http://www.w3.org/2001/XMLSchema" xmlns:xs="http://www.w3.org/2001/XMLSchema" xmlns:p="http://schemas.microsoft.com/office/2006/metadata/properties" xmlns:ns3="334c9ef2-ea0f-45d9-b02b-61c465f3c479" targetNamespace="http://schemas.microsoft.com/office/2006/metadata/properties" ma:root="true" ma:fieldsID="af5c4ed66284bb081f4a7e1eecb7d5a8" ns3:_="">
    <xsd:import namespace="334c9ef2-ea0f-45d9-b02b-61c465f3c47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4c9ef2-ea0f-45d9-b02b-61c465f3c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34c9ef2-ea0f-45d9-b02b-61c465f3c479" xsi:nil="true"/>
  </documentManagement>
</p:properties>
</file>

<file path=customXml/itemProps1.xml><?xml version="1.0" encoding="utf-8"?>
<ds:datastoreItem xmlns:ds="http://schemas.openxmlformats.org/officeDocument/2006/customXml" ds:itemID="{F52A54E5-82A6-4E7A-8EA0-04E3C7D0EE93}">
  <ds:schemaRefs>
    <ds:schemaRef ds:uri="http://schemas.microsoft.com/sharepoint/v3/contenttype/forms"/>
  </ds:schemaRefs>
</ds:datastoreItem>
</file>

<file path=customXml/itemProps2.xml><?xml version="1.0" encoding="utf-8"?>
<ds:datastoreItem xmlns:ds="http://schemas.openxmlformats.org/officeDocument/2006/customXml" ds:itemID="{93A11019-9D48-40EC-BDF7-63BE3A137FDB}">
  <ds:schemaRefs>
    <ds:schemaRef ds:uri="334c9ef2-ea0f-45d9-b02b-61c465f3c4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59BD216-B9A9-4E68-B550-ED9EAF60849B}">
  <ds:schemaRefs>
    <ds:schemaRef ds:uri="334c9ef2-ea0f-45d9-b02b-61c465f3c4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BohoVogueVTI</vt:lpstr>
      <vt:lpstr>HAP786-TEAM A  COMMON AI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Lakshmi Indira Kuppa</dc:creator>
  <cp:revision>37</cp:revision>
  <dcterms:created xsi:type="dcterms:W3CDTF">2024-10-24T03:01:42Z</dcterms:created>
  <dcterms:modified xsi:type="dcterms:W3CDTF">2024-10-24T22:13:48Z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0x010100A3B381BE20EDAD4C8C5BD2FA92791D33</vt:lpwstr>
  </property>
</Properties>
</file>