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9" r:id="rId3"/>
    <p:sldId id="290" r:id="rId4"/>
    <p:sldId id="291" r:id="rId5"/>
    <p:sldId id="292" r:id="rId6"/>
    <p:sldId id="297" r:id="rId7"/>
    <p:sldId id="293" r:id="rId8"/>
    <p:sldId id="294" r:id="rId9"/>
    <p:sldId id="304" r:id="rId10"/>
    <p:sldId id="305" r:id="rId11"/>
    <p:sldId id="296" r:id="rId12"/>
    <p:sldId id="284" r:id="rId13"/>
  </p:sldIdLst>
  <p:sldSz cx="12190095" cy="6859270"/>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E58"/>
    <a:srgbClr val="DEF0F1"/>
    <a:srgbClr val="F47E20"/>
    <a:srgbClr val="FF6200"/>
    <a:srgbClr val="365F91"/>
    <a:srgbClr val="2096F4"/>
    <a:srgbClr val="51ACF6"/>
    <a:srgbClr val="F57E20"/>
    <a:srgbClr val="455469"/>
    <a:srgbClr val="AFC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varScale="1">
        <p:scale>
          <a:sx n="85" d="100"/>
          <a:sy n="85" d="100"/>
        </p:scale>
        <p:origin x="475" y="62"/>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6"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info@pennanttec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endParaRPr spc="3" dirty="0"/>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endParaRPr spc="3" dirty="0"/>
          </a:p>
        </p:txBody>
      </p:sp>
      <p:sp>
        <p:nvSpPr>
          <p:cNvPr id="5" name="TextBox 4"/>
          <p:cNvSpPr txBox="1"/>
          <p:nvPr/>
        </p:nvSpPr>
        <p:spPr>
          <a:xfrm>
            <a:off x="5333206" y="2363112"/>
            <a:ext cx="6523355" cy="608330"/>
          </a:xfrm>
          <a:prstGeom prst="rect">
            <a:avLst/>
          </a:prstGeom>
          <a:solidFill>
            <a:schemeClr val="bg1"/>
          </a:solidFill>
        </p:spPr>
        <p:txBody>
          <a:bodyPr wrap="none" lIns="55449" tIns="27725" rIns="55449" bIns="27725" rtlCol="0">
            <a:spAutoFit/>
            <a:scene3d>
              <a:camera prst="orthographicFront"/>
              <a:lightRig rig="threePt" dir="t"/>
            </a:scene3d>
          </a:bodyPr>
          <a:lstStyle/>
          <a:p>
            <a:pPr lvl="0"/>
            <a:r>
              <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rPr>
              <a:t>HOSPITAL APPOINTMENT SYSTEM</a:t>
            </a:r>
            <a:endPar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Project Review (Planned vs Actual)</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Despite encountering some challenges during the project, we successfully planned and divided tasks among team members with a timeline of three weeks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However, we experienced delays in specific functionalities like Appointment Booking ,Payment Integration, Image/File Handling .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We took proactive steps by adding extra columns and modifying existing ones to improve our database. Additionally, as part of our commitment to quality, we decided to implement unit testing for the first time.</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By addressing these challenges head-on, we gained valuable insights and improved our project management practices.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Lessons/ Key takeaways</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GB" sz="1600" dirty="0">
                <a:solidFill>
                  <a:schemeClr val="tx1"/>
                </a:solidFill>
              </a:rPr>
              <a:t>Learned a</a:t>
            </a:r>
            <a:r>
              <a:rPr lang="en-GB" sz="1600" dirty="0">
                <a:solidFill>
                  <a:schemeClr val="tx1"/>
                </a:solidFill>
              </a:rPr>
              <a:t>utomating administrative tasks such as appointment approval, rescheduling</a:t>
            </a:r>
            <a:r>
              <a:rPr lang="en-US" altLang="en-GB" sz="1600" dirty="0">
                <a:solidFill>
                  <a:schemeClr val="tx1"/>
                </a:solidFill>
              </a:rPr>
              <a:t>.</a:t>
            </a:r>
            <a:endParaRPr lang="en-US" altLang="en-GB" sz="1600" dirty="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 </a:t>
            </a:r>
            <a:r>
              <a:rPr lang="en-US" altLang="en-GB" sz="1600" dirty="0">
                <a:solidFill>
                  <a:schemeClr val="tx1"/>
                </a:solidFill>
              </a:rPr>
              <a:t>Learned Image/file Handling.</a:t>
            </a:r>
            <a:endParaRPr lang="en-US" altLang="en-GB" sz="1600" dirty="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GB" sz="1600" dirty="0">
                <a:solidFill>
                  <a:schemeClr val="tx1"/>
                </a:solidFill>
              </a:rPr>
              <a:t>Work and Resource sharing among team members. </a:t>
            </a:r>
            <a:endParaRPr lang="en-US" altLang="en-GB" sz="1600" dirty="0">
              <a:solidFill>
                <a:schemeClr val="tx1"/>
              </a:solidFill>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Closure</a:t>
            </a:r>
            <a:endParaRPr lang="en-IN" sz="1800" b="1" kern="0" dirty="0">
              <a:solidFill>
                <a:sysClr val="windowText" lastClr="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endParaRPr spc="9" dirty="0"/>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a:solidFill>
                  <a:srgbClr val="F57F20"/>
                </a:solidFill>
                <a:latin typeface="+mj-lt"/>
                <a:cs typeface="PT Sans"/>
              </a:rPr>
              <a:t>&amp; Corporate </a:t>
            </a:r>
            <a:r>
              <a:rPr sz="1200" b="1" spc="-9" dirty="0">
                <a:solidFill>
                  <a:srgbClr val="F57F20"/>
                </a:solidFill>
                <a:latin typeface="+mj-lt"/>
                <a:cs typeface="PT Sans"/>
              </a:rPr>
              <a:t>office</a:t>
            </a:r>
            <a:endParaRPr lang="en-IN" sz="1200" b="1" spc="-9" dirty="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lang="en-IN" sz="1200" spc="6" dirty="0">
                <a:latin typeface="+mj-lt"/>
                <a:cs typeface="PT Sans"/>
              </a:rPr>
              <a:t> - </a:t>
            </a:r>
            <a:r>
              <a:rPr sz="1200" spc="6" dirty="0">
                <a:latin typeface="+mj-lt"/>
                <a:cs typeface="PT Sans"/>
              </a:rPr>
              <a:t> 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a:latin typeface="+mj-lt"/>
                <a:cs typeface="PT Sans"/>
                <a:hlinkClick r:id="rId1"/>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1"/>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a:solidFill>
                  <a:srgbClr val="F57F20"/>
                </a:solidFill>
                <a:latin typeface="+mj-lt"/>
                <a:cs typeface="PT Sans"/>
              </a:rPr>
              <a:t>Locations</a:t>
            </a:r>
            <a:endParaRPr sz="1200" dirty="0">
              <a:latin typeface="+mj-lt"/>
              <a:cs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a:latin typeface="+mj-lt"/>
              </a:rPr>
              <a:t>Project Overview</a:t>
            </a:r>
            <a:endParaRPr lang="en-IN" sz="1800" dirty="0">
              <a:latin typeface="+mj-lt"/>
            </a:endParaRP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1</a:t>
            </a:r>
            <a:endParaRPr lang="en-US" sz="2000" dirty="0">
              <a:solidFill>
                <a:schemeClr val="bg1"/>
              </a:solidFill>
              <a:latin typeface="+mj-lt"/>
              <a:cs typeface="Calibri Light" panose="020F0302020204030204" pitchFamily="34" charset="0"/>
            </a:endParaRP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2</a:t>
            </a:r>
            <a:endParaRPr lang="en-US" sz="2000" dirty="0">
              <a:solidFill>
                <a:schemeClr val="bg1"/>
              </a:solidFill>
              <a:latin typeface="+mj-lt"/>
              <a:cs typeface="Calibri Light" panose="020F0302020204030204" pitchFamily="34" charset="0"/>
            </a:endParaRP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3</a:t>
            </a:r>
            <a:endParaRPr lang="en-US" sz="2000" dirty="0">
              <a:solidFill>
                <a:schemeClr val="bg1"/>
              </a:solidFill>
              <a:latin typeface="+mj-lt"/>
              <a:cs typeface="Calibri Light" panose="020F0302020204030204" pitchFamily="34" charset="0"/>
            </a:endParaRP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a:latin typeface="+mj-lt"/>
              </a:rPr>
              <a:t>Project Planning, Execution &amp; Demonstration</a:t>
            </a:r>
            <a:endParaRPr lang="en-IN" sz="1800" dirty="0">
              <a:latin typeface="+mj-lt"/>
            </a:endParaRP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a:latin typeface="+mj-lt"/>
              </a:rPr>
              <a:t>Project Closure</a:t>
            </a:r>
            <a:endParaRPr lang="en-IN" sz="1800" dirty="0">
              <a:latin typeface="+mj-lt"/>
            </a:endParaRP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endParaRPr lang="en-IN" sz="1800" b="1" kern="0" dirty="0">
              <a:solidFill>
                <a:sysClr val="windowText" lastClr="000000"/>
              </a:solidFill>
            </a:endParaRP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Project Overview:</a:t>
            </a: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800" dirty="0">
                <a:solidFill>
                  <a:schemeClr val="tx1"/>
                </a:solidFill>
                <a:latin typeface="Times New Roman" panose="02020603050405020304" charset="0"/>
                <a:ea typeface="Times New Roman" panose="02020603050405020304"/>
                <a:cs typeface="Times New Roman" panose="02020603050405020304" charset="0"/>
              </a:rPr>
              <a:t>The Hospital Appointment System is a comprehensive web-based application that enables users to efficiently manage and book medical appointments. It caters to the needs of admin users, patients, and diagnostic center users. The system offers features such as user authentication, appointment scheduling, doctor and specialization management, revenue tracking, patient profiles, diagnostic test management, and payment processing. Admin users have access to a dashboard providing summary counts . Patients can view, book, and reschedule appointments, access their medical records, and manage family members' profiles. Diagnostic center users can manage tests, generate bills, and upload test reports. </a:t>
            </a:r>
            <a:endParaRPr lang="en-IN" sz="18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a:solidFill>
                  <a:schemeClr val="tx1"/>
                </a:solidFill>
              </a:rPr>
              <a:t>Project Team </a:t>
            </a: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leader: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P. V. V. Mahesh Kumar</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G. Beulah Christiana</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Members:</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Deepika </a:t>
            </a:r>
            <a:r>
              <a:rPr lang="en-IN" sz="1600" b="1" dirty="0" err="1">
                <a:solidFill>
                  <a:schemeClr val="tx1"/>
                </a:solidFill>
                <a:latin typeface="+mj-lt"/>
                <a:ea typeface="Times New Roman" panose="02020603050405020304"/>
                <a:cs typeface="Open Sans"/>
              </a:rPr>
              <a:t>Sowjanya</a:t>
            </a: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a:solidFill>
                  <a:schemeClr val="tx1"/>
                </a:solidFill>
                <a:latin typeface="+mj-lt"/>
                <a:ea typeface="Times New Roman" panose="02020603050405020304"/>
                <a:cs typeface="Open Sans"/>
              </a:rPr>
              <a:t>T.R.Indira</a:t>
            </a:r>
            <a:r>
              <a:rPr lang="en-IN" sz="1600" b="1" dirty="0">
                <a:solidFill>
                  <a:schemeClr val="tx1"/>
                </a:solidFill>
                <a:latin typeface="+mj-lt"/>
                <a:ea typeface="Times New Roman" panose="02020603050405020304"/>
                <a:cs typeface="Open Sans"/>
              </a:rPr>
              <a:t> Priyadarshini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a:t>
            </a:r>
            <a:r>
              <a:rPr lang="en-IN" sz="1600" b="1" dirty="0" err="1">
                <a:solidFill>
                  <a:schemeClr val="tx1"/>
                </a:solidFill>
                <a:latin typeface="+mj-lt"/>
                <a:ea typeface="Times New Roman" panose="02020603050405020304"/>
                <a:cs typeface="Open Sans"/>
              </a:rPr>
              <a:t>Nikshipth</a:t>
            </a: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N. </a:t>
            </a:r>
            <a:r>
              <a:rPr lang="en-IN" sz="1600" b="1" dirty="0" err="1">
                <a:solidFill>
                  <a:schemeClr val="tx1"/>
                </a:solidFill>
                <a:latin typeface="+mj-lt"/>
                <a:ea typeface="Times New Roman" panose="02020603050405020304"/>
                <a:cs typeface="Open Sans"/>
              </a:rPr>
              <a:t>Shanmukha</a:t>
            </a:r>
            <a:r>
              <a:rPr lang="en-IN" sz="1600" b="1" dirty="0">
                <a:solidFill>
                  <a:schemeClr val="tx1"/>
                </a:solidFill>
                <a:latin typeface="+mj-lt"/>
                <a:ea typeface="Times New Roman" panose="02020603050405020304"/>
                <a:cs typeface="Open Sans"/>
              </a:rPr>
              <a:t> Rama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5" name="Text Box 4"/>
          <p:cNvSpPr txBox="1"/>
          <p:nvPr/>
        </p:nvSpPr>
        <p:spPr>
          <a:xfrm>
            <a:off x="2030730" y="1582420"/>
            <a:ext cx="309880" cy="260350"/>
          </a:xfrm>
          <a:prstGeom prst="rect">
            <a:avLst/>
          </a:prstGeom>
          <a:noFill/>
        </p:spPr>
        <p:txBody>
          <a:bodyPr wrap="non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US" sz="1600" dirty="0">
                <a:solidFill>
                  <a:schemeClr val="tx1"/>
                </a:solidFill>
                <a:latin typeface="Times New Roman" panose="02020603050405020304" charset="0"/>
                <a:cs typeface="Times New Roman" panose="02020603050405020304" charset="0"/>
              </a:rPr>
              <a:t>The Hospital Appointment System project aims to address challenges such as inefficient appointment booking, lack of centralized information, limited access to diagnostic reports, inadequate revenue tracking, inconvenience for patients and doctors, and manual prescription and consultation updates. By implementing an automated system with centralized data management, seamless report integration, efficient revenue tracking, and user-friendly features, the project aims to streamline operations, enhance patient care, and optimize the workflow within the hospital.</a:t>
            </a:r>
            <a:endParaRPr lang="en-IN" sz="1600" dirty="0">
              <a:solidFill>
                <a:schemeClr val="tx1"/>
              </a:solidFill>
              <a:latin typeface="Times New Roman" panose="02020603050405020304" charset="0"/>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rPr>
              <a:t>Project Goals:</a:t>
            </a:r>
            <a:endParaRPr lang="en-IN" sz="1600" dirty="0">
              <a:solidFill>
                <a:schemeClr val="tx1"/>
              </a:solidFill>
              <a:latin typeface="Open Sans"/>
              <a:ea typeface="Times New Roman" panose="02020603050405020304"/>
              <a:cs typeface="Open Sans"/>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Streamline Appointment Booking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Enhanced Patient Experience</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Revenue Tracking and Reporting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Efficient Management</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endParaRPr lang="en-IN" sz="1800" b="1"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a:p>
            <a:pPr algn="ctr"/>
            <a:r>
              <a:rPr lang="en-US" sz="1400" dirty="0">
                <a:solidFill>
                  <a:schemeClr val="tx1"/>
                </a:solidFill>
              </a:rPr>
              <a:t>P. V. V. Mahesh Kumar</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Appointment Management</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Handles the controllers for appointment-related functionalities and implements appointment management services. Interacts with the </a:t>
            </a:r>
            <a:r>
              <a:rPr lang="en-US" sz="1300" dirty="0" err="1">
                <a:solidFill>
                  <a:schemeClr val="tx1"/>
                </a:solidFill>
                <a:latin typeface="Times New Roman" panose="02020603050405020304" charset="0"/>
                <a:cs typeface="Times New Roman" panose="02020603050405020304" charset="0"/>
              </a:rPr>
              <a:t>AppointmentsDao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AppointmentService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endParaRPr lang="en-IN" sz="1400" dirty="0">
              <a:solidFill>
                <a:schemeClr val="tx1"/>
              </a:solidFill>
            </a:endParaRP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Payment and Test Booking</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Manages the controllers for payment processing and test booking. Implements services for payment-related functionalities and patient dashboard operations. Interacts with the </a:t>
            </a:r>
            <a:r>
              <a:rPr lang="en-US" sz="1300" dirty="0" err="1">
                <a:solidFill>
                  <a:schemeClr val="tx1"/>
                </a:solidFill>
                <a:latin typeface="Times New Roman" panose="02020603050405020304" charset="0"/>
                <a:cs typeface="Times New Roman" panose="02020603050405020304" charset="0"/>
              </a:rPr>
              <a:t>DiagnosticBillDao</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AdminDao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PaymentService</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PatientService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Test and Specialization Management</a:t>
            </a:r>
            <a:endParaRPr lang="en-US" sz="1300" dirty="0">
              <a:solidFill>
                <a:schemeClr val="tx1"/>
              </a:solidFill>
              <a:latin typeface="Times New Roman" panose="02020603050405020304" charset="0"/>
              <a:cs typeface="Times New Roman" panose="02020603050405020304" charset="0"/>
            </a:endParaRPr>
          </a:p>
          <a:p>
            <a:pPr algn="just"/>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Manages the controllers for tests and specializations. Implements services for test-related functionalities and interacts with the Test DAO and Specialization DAO for data access. Performs unit testing for the Test Service and Specialization Service</a:t>
            </a:r>
            <a:endParaRPr lang="en-IN" sz="1300" dirty="0">
              <a:solidFill>
                <a:schemeClr val="tx1"/>
              </a:solidFill>
              <a:latin typeface="Times New Roman" panose="02020603050405020304" charset="0"/>
              <a:cs typeface="Times New Roman" panose="02020603050405020304" charset="0"/>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a:solidFill>
                  <a:schemeClr val="tx1"/>
                </a:solidFill>
              </a:rPr>
              <a:t> </a:t>
            </a:r>
            <a:endParaRPr lang="en-IN" sz="1400" dirty="0">
              <a:solidFill>
                <a:schemeClr val="tx1"/>
              </a:solidFill>
            </a:endParaRPr>
          </a:p>
          <a:p>
            <a:pPr algn="ctr"/>
            <a:r>
              <a:rPr lang="en-IN" sz="1400" dirty="0" err="1">
                <a:solidFill>
                  <a:schemeClr val="tx1"/>
                </a:solidFill>
              </a:rPr>
              <a:t>T.R.Indira</a:t>
            </a:r>
            <a:r>
              <a:rPr lang="en-IN" sz="1400" dirty="0">
                <a:solidFill>
                  <a:schemeClr val="tx1"/>
                </a:solidFill>
              </a:rPr>
              <a:t> Priyadarshini</a:t>
            </a:r>
            <a:endParaRPr lang="en-IN" sz="1400" dirty="0">
              <a:solidFill>
                <a:schemeClr val="tx1"/>
              </a:solidFill>
            </a:endParaRP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Post Consultation Update and Admin Management</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Handles the controllers for post-consultation updates and admin-related functionalities. Implements services for updating patient profiles and performs admin-related tasks. Interacts with the </a:t>
            </a:r>
            <a:r>
              <a:rPr lang="en-US" sz="1300" dirty="0" err="1">
                <a:solidFill>
                  <a:schemeClr val="tx1"/>
                </a:solidFill>
                <a:latin typeface="Times New Roman" panose="02020603050405020304" charset="0"/>
                <a:cs typeface="Times New Roman" panose="02020603050405020304" charset="0"/>
              </a:rPr>
              <a:t>PatientProfileUpdateDao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UpdateProfileService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Report and Patient Management</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Manages the controllers for generating reports and handling patient-related functionalities. Implements services for report generation and family member management. Interacts with the </a:t>
            </a:r>
            <a:r>
              <a:rPr lang="en-US" sz="1300" dirty="0" err="1">
                <a:solidFill>
                  <a:schemeClr val="tx1"/>
                </a:solidFill>
                <a:latin typeface="Times New Roman" panose="02020603050405020304" charset="0"/>
                <a:cs typeface="Times New Roman" panose="02020603050405020304" charset="0"/>
              </a:rPr>
              <a:t>DcDao</a:t>
            </a:r>
            <a:r>
              <a:rPr lang="en-US" sz="1300" dirty="0">
                <a:solidFill>
                  <a:schemeClr val="tx1"/>
                </a:solidFill>
                <a:latin typeface="Times New Roman" panose="02020603050405020304" charset="0"/>
                <a:cs typeface="Times New Roman" panose="02020603050405020304" charset="0"/>
              </a:rPr>
              <a:t>, </a:t>
            </a:r>
            <a:r>
              <a:rPr lang="en-US" sz="1300" dirty="0" err="1">
                <a:solidFill>
                  <a:schemeClr val="tx1"/>
                </a:solidFill>
                <a:latin typeface="Times New Roman" panose="02020603050405020304" charset="0"/>
                <a:cs typeface="Times New Roman" panose="02020603050405020304" charset="0"/>
              </a:rPr>
              <a:t>PatientDao</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FamilyMemberDao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ReportService</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FamilyMemberService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N. </a:t>
            </a:r>
            <a:r>
              <a:rPr lang="en-IN" sz="1400" dirty="0" err="1">
                <a:solidFill>
                  <a:schemeClr val="tx1"/>
                </a:solidFill>
              </a:rPr>
              <a:t>Shanmukha</a:t>
            </a:r>
            <a:r>
              <a:rPr lang="en-IN" sz="1400" dirty="0">
                <a:solidFill>
                  <a:schemeClr val="tx1"/>
                </a:solidFill>
              </a:rPr>
              <a:t> Rama </a:t>
            </a:r>
            <a:endParaRPr lang="en-IN" sz="1400" dirty="0">
              <a:solidFill>
                <a:schemeClr val="tx1"/>
              </a:solidFill>
            </a:endParaRP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charset="0"/>
                <a:cs typeface="Times New Roman" panose="02020603050405020304" charset="0"/>
              </a:rPr>
              <a:t>Primary Role: </a:t>
            </a:r>
            <a:r>
              <a:rPr lang="en-US" sz="1300" dirty="0">
                <a:solidFill>
                  <a:schemeClr val="tx1"/>
                </a:solidFill>
                <a:latin typeface="Times New Roman" panose="02020603050405020304" charset="0"/>
                <a:cs typeface="Times New Roman" panose="02020603050405020304" charset="0"/>
              </a:rPr>
              <a:t>Doctor Management, User Management</a:t>
            </a:r>
            <a:endParaRPr lang="en-US" sz="1300" dirty="0">
              <a:solidFill>
                <a:schemeClr val="tx1"/>
              </a:solidFill>
              <a:latin typeface="Times New Roman" panose="02020603050405020304" charset="0"/>
              <a:cs typeface="Times New Roman" panose="02020603050405020304" charset="0"/>
            </a:endParaRPr>
          </a:p>
          <a:p>
            <a:pPr algn="just"/>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Handles the controllers related to doctors, such as doctor registration. Implements services for doctor-related functionalities and interacts with the </a:t>
            </a:r>
            <a:r>
              <a:rPr lang="en-US" sz="1300" dirty="0" err="1">
                <a:solidFill>
                  <a:schemeClr val="tx1"/>
                </a:solidFill>
                <a:latin typeface="Times New Roman" panose="02020603050405020304" charset="0"/>
                <a:cs typeface="Times New Roman" panose="02020603050405020304" charset="0"/>
              </a:rPr>
              <a:t>DoctorDao</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DocScheduleDao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DoctorService</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RegistrationService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Team – High level roles &amp; responsibilities</a:t>
            </a:r>
            <a:endParaRPr lang="en-IN" sz="1800" b="1" kern="0" dirty="0">
              <a:solidFill>
                <a:sysClr val="windowText" lastClr="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206" y="991394"/>
            <a:ext cx="11593288" cy="52959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Approach:</a:t>
            </a:r>
            <a:endParaRPr lang="en-IN" sz="1600" b="1" dirty="0">
              <a:solidFill>
                <a:schemeClr val="tx1"/>
              </a:solidFill>
              <a:latin typeface="+mj-lt"/>
            </a:endParaRPr>
          </a:p>
          <a:p>
            <a:pPr algn="just" defTabSz="666750">
              <a:lnSpc>
                <a:spcPct val="114000"/>
              </a:lnSpc>
              <a:spcBef>
                <a:spcPct val="0"/>
              </a:spcBef>
              <a:spcAft>
                <a:spcPts val="300"/>
              </a:spcAft>
            </a:pPr>
            <a:r>
              <a:rPr lang="en-US" sz="1500" dirty="0">
                <a:solidFill>
                  <a:schemeClr val="tx1"/>
                </a:solidFill>
                <a:latin typeface="Times New Roman" panose="02020603050405020304" charset="0"/>
                <a:ea typeface="Times New Roman" panose="02020603050405020304"/>
                <a:cs typeface="Times New Roman" panose="02020603050405020304" charset="0"/>
              </a:rPr>
              <a:t>In the Hospital Appointment System project, we adopted a development approach that utilized Spring MVC and an ORM framework. With Spring MVC, we achieved a modular architecture by separating the application into model, view, and controller components. We utilized an ORM framework, such as Spring Data JPA or Hibernate, to simplify data access and management. The view component was implemented using JSP, enabling us to create dynamic and interactive user interfaces. By following the Model-View-Controller pattern, we ensured clear responsibilities and effective coordination between the model, view, and controller. This approach resulted in a scalable and maintainable system architecture, facilitating easy maintenance, future enhancements, and a seamless user experience.</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Modules:</a:t>
            </a:r>
            <a:endParaRPr lang="en-IN" sz="1600" b="1" dirty="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graphicFrame>
        <p:nvGraphicFramePr>
          <p:cNvPr id="5" name="Table 4"/>
          <p:cNvGraphicFramePr/>
          <p:nvPr/>
        </p:nvGraphicFramePr>
        <p:xfrm>
          <a:off x="532606" y="3810794"/>
          <a:ext cx="10887075" cy="2285447"/>
        </p:xfrm>
        <a:graphic>
          <a:graphicData uri="http://schemas.openxmlformats.org/drawingml/2006/table">
            <a:tbl>
              <a:tblPr lastCol="1">
                <a:tableStyleId>{125E5076-3810-47DD-B79F-674D7AD40C01}</a:tableStyleId>
              </a:tblPr>
              <a:tblGrid>
                <a:gridCol w="556895"/>
                <a:gridCol w="3163570"/>
                <a:gridCol w="7166610"/>
              </a:tblGrid>
              <a:tr h="340671">
                <a:tc>
                  <a:txBody>
                    <a:bodyPr/>
                    <a:lstStyle/>
                    <a:p>
                      <a:pPr>
                        <a:buNone/>
                      </a:pPr>
                      <a:r>
                        <a:rPr lang="en-IN" altLang="en-US" sz="1400" b="1" dirty="0">
                          <a:solidFill>
                            <a:schemeClr val="tx1"/>
                          </a:solidFill>
                        </a:rPr>
                        <a:t>S.NO</a:t>
                      </a:r>
                      <a:endParaRPr lang="en-IN" altLang="en-US" sz="1400" b="1" dirty="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b="1" dirty="0">
                          <a:solidFill>
                            <a:schemeClr val="tx1"/>
                          </a:solidFill>
                        </a:rPr>
                        <a:t>Module Name</a:t>
                      </a:r>
                      <a:endParaRPr lang="en-IN" altLang="en-US" sz="1400" b="1" dirty="0">
                        <a:solidFill>
                          <a:schemeClr val="tx1"/>
                        </a:solidFill>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dirty="0">
                          <a:solidFill>
                            <a:schemeClr val="tx1"/>
                          </a:solidFill>
                        </a:rPr>
                        <a:t>Description</a:t>
                      </a:r>
                      <a:endParaRPr lang="en-IN" altLang="en-US" sz="140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r>
              <a:tr h="340671">
                <a:tc>
                  <a:txBody>
                    <a:bodyPr/>
                    <a:lstStyle/>
                    <a:p>
                      <a:pPr>
                        <a:buNone/>
                      </a:pPr>
                      <a:r>
                        <a:rPr lang="en-IN" altLang="en-US" sz="1400">
                          <a:solidFill>
                            <a:schemeClr val="tx1"/>
                          </a:solidFill>
                        </a:rPr>
                        <a:t>1</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User Management</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Handles user registration, authentication, password management, and account recovery.</a:t>
                      </a:r>
                      <a:endParaRPr lang="en-IN" sz="14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567785">
                <a:tc>
                  <a:txBody>
                    <a:bodyPr/>
                    <a:lstStyle/>
                    <a:p>
                      <a:pPr>
                        <a:buNone/>
                      </a:pPr>
                      <a:r>
                        <a:rPr lang="en-IN" altLang="en-US" sz="1400">
                          <a:solidFill>
                            <a:schemeClr val="tx1"/>
                          </a:solidFill>
                        </a:rPr>
                        <a:t>2</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Admin Dashboard</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Provides summary statistics, manages master entries, appointments, patient profiles, and payments for admin users</a:t>
                      </a:r>
                      <a:endParaRPr lang="en-IN" sz="14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a:solidFill>
                            <a:schemeClr val="tx1"/>
                          </a:solidFill>
                        </a:rPr>
                        <a:t>3</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lgn="just">
                        <a:buNone/>
                      </a:pPr>
                      <a:r>
                        <a:rPr lang="en-IN" sz="1400" i="1" dirty="0">
                          <a:solidFill>
                            <a:schemeClr val="tx1"/>
                          </a:solidFill>
                          <a:latin typeface="+mj-lt"/>
                          <a:ea typeface="Times New Roman" panose="02020603050405020304"/>
                          <a:cs typeface="Open Sans"/>
                          <a:sym typeface="+mn-ea"/>
                        </a:rPr>
                        <a:t>Diagnostic Center User Dashboard</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Allows diagnostic center users to manage test categories, tests, generate bills, and upload test reports</a:t>
                      </a:r>
                      <a:endParaRPr lang="en-US" sz="1400" b="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dirty="0">
                          <a:solidFill>
                            <a:schemeClr val="tx1"/>
                          </a:solidFill>
                        </a:rPr>
                        <a:t>4</a:t>
                      </a:r>
                      <a:endParaRPr lang="en-IN" altLang="en-US" sz="1400" dirty="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Patient Dashboard</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 Enables patients to view, book, and reschedule appointments, access profiles, and manage family members.</a:t>
                      </a:r>
                      <a:endParaRPr lang="en-US" sz="1400" b="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bl>
          </a:graphicData>
        </a:graphic>
      </p:graphicFrame>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Approach</a:t>
            </a:r>
            <a:endParaRPr lang="en-IN" sz="1800" b="1"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800" b="1" dirty="0">
                <a:solidFill>
                  <a:schemeClr val="tx1"/>
                </a:solidFill>
                <a:latin typeface="+mj-lt"/>
                <a:ea typeface="Times New Roman" panose="02020603050405020304"/>
                <a:cs typeface="Open Sans"/>
              </a:rPr>
              <a:t>Phases:</a:t>
            </a:r>
            <a:endParaRPr lang="en-IN" sz="18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Analysis of Statement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Functionalities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and Creating Database</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Designing wireframes and pages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Identifying controllers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Division of controllers and modules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Integration of  work</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Unit Testing &amp; Logging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sym typeface="+mn-ea"/>
              </a:rPr>
              <a:t>Project Controls Adopted</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Prepared Static Screens and got a project workflow</a:t>
            </a:r>
            <a:r>
              <a:rPr lang="en-US" altLang="en-IN" sz="1600" dirty="0">
                <a:solidFill>
                  <a:schemeClr val="tx1"/>
                </a:solidFill>
                <a:latin typeface="+mj-lt"/>
                <a:ea typeface="Times New Roman" panose="02020603050405020304"/>
                <a:cs typeface="Open Sans"/>
              </a:rPr>
              <a:t>.</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a:solidFill>
                  <a:schemeClr val="tx1"/>
                </a:solidFill>
                <a:latin typeface="+mj-lt"/>
                <a:ea typeface="Times New Roman" panose="02020603050405020304"/>
                <a:cs typeface="Open Sans"/>
              </a:rPr>
              <a:t>Identified the common resources and put that on priority.</a:t>
            </a:r>
            <a:endParaRPr lang="en-US" alt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a:solidFill>
                  <a:schemeClr val="tx1"/>
                </a:solidFill>
                <a:latin typeface="+mj-lt"/>
                <a:ea typeface="Times New Roman" panose="02020603050405020304"/>
                <a:cs typeface="Open Sans"/>
              </a:rPr>
              <a:t>Discussion of what has been done and challenges faced at errors are included end of the day.</a:t>
            </a:r>
            <a:endParaRPr lang="en-US" alt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a:solidFill>
                  <a:schemeClr val="tx1"/>
                </a:solidFill>
                <a:latin typeface="+mj-lt"/>
                <a:ea typeface="Times New Roman" panose="02020603050405020304"/>
                <a:cs typeface="Open Sans"/>
              </a:rPr>
              <a:t>Implementation of functionality which are divided among us.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Planning - Tasks &amp; Task Allocation</a:t>
            </a:r>
            <a:endParaRPr lang="en-IN" sz="1600" b="1" dirty="0">
              <a:solidFill>
                <a:schemeClr val="tx1"/>
              </a:solidFill>
              <a:latin typeface="+mj-lt"/>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mj-lt"/>
                <a:ea typeface="Times New Roman" panose="02020603050405020304"/>
                <a:cs typeface="Open Sans"/>
              </a:rPr>
              <a:t>1.</a:t>
            </a:r>
            <a:r>
              <a:rPr lang="en-IN" sz="1600" dirty="0">
                <a:solidFill>
                  <a:schemeClr val="tx1"/>
                </a:solidFill>
                <a:latin typeface="Times New Roman" panose="02020603050405020304" charset="0"/>
                <a:ea typeface="Times New Roman" panose="02020603050405020304"/>
                <a:cs typeface="Times New Roman" panose="02020603050405020304" charset="0"/>
              </a:rPr>
              <a:t>  User Registration and Login:</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Users can register as patients and </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 users,Admins,</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DC admins</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 can log in using their credentials to access the system. </a:t>
            </a:r>
            <a:endParaRPr lang="en-IN" sz="1600" dirty="0">
              <a:solidFill>
                <a:schemeClr val="tx1"/>
              </a:solidFill>
              <a:latin typeface="Times New Roman" panose="02020603050405020304" charset="0"/>
              <a:ea typeface="Times New Roman" panose="02020603050405020304"/>
              <a:cs typeface="Times New Roman" panose="02020603050405020304" charset="0"/>
              <a:sym typeface="+mn-ea"/>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          ----Assigned to Shanmukh.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2 . Patient Functionality:</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 Patients can browse and search for doctors based on specialization, availability and </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can schedule appointments with their preferred doctors by selecting the desired date and time ,also they can view, reschedule, or cancel their appointments</a:t>
            </a:r>
            <a:r>
              <a:rPr lang="en-IN" sz="1600" dirty="0">
                <a:solidFill>
                  <a:schemeClr val="tx1"/>
                </a:solidFill>
                <a:latin typeface="Times New Roman" panose="02020603050405020304" charset="0"/>
                <a:ea typeface="Times New Roman" panose="02020603050405020304"/>
                <a:cs typeface="Times New Roman" panose="02020603050405020304" charset="0"/>
              </a:rPr>
              <a:t>. ---- Assigned To Mahesh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Patients can book diagnostic tests by selecting the specific test and preferred date and make payments based on bill generated.  ---- Assigned To Beulah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 Once the tests are completed, test reports are uploaded and patients can view their test results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               ---- Assigned To Nikshipth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3.  Admins Functionality:</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 Admins can manage doctor profiles, including their specialization, availability, and contact information also Admins  manage diagnostic tests and their associated details.  ---- Assigned To Deepika</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Admins upload the Post Consultation Reports and the patients will be able to view and print the reports.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            ---- Assigned To Indira Priyadarshini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Demonstration</a:t>
            </a:r>
            <a:endParaRPr lang="en-IN" sz="1800" b="1"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8936</Words>
  <Application>WPS Presentation</Application>
  <PresentationFormat>Custom</PresentationFormat>
  <Paragraphs>236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PT Sans</vt:lpstr>
      <vt:lpstr>Segoe Print</vt:lpstr>
      <vt:lpstr>Calibri</vt:lpstr>
      <vt:lpstr>Open Sans</vt:lpstr>
      <vt:lpstr>Calibri Light</vt:lpstr>
      <vt:lpstr>Open Sans</vt:lpstr>
      <vt:lpstr>Times New Roman</vt:lpstr>
      <vt:lpstr>Times New Roman</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rajasree.t</cp:lastModifiedBy>
  <cp:revision>612</cp:revision>
  <dcterms:created xsi:type="dcterms:W3CDTF">2022-01-11T11:03:00Z</dcterms:created>
  <dcterms:modified xsi:type="dcterms:W3CDTF">2023-07-07T12:56:30Z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2022-01-11T22:00:00Z</vt:filetime>
  </property>
  <property fmtid="{D5CDD505-2E9C-101B-9397-08002B2CF9AE}" pid="3" name="Creator">
    <vt:lpwstr>Adobe InDesign 17.0 (Windows)</vt:lpwstr>
  </property>
  <property fmtid="{D5CDD505-2E9C-101B-9397-08002B2CF9AE}" pid="4" name="LastSaved">
    <vt:filetime>2022-01-11T22:00:00Z</vt:filetime>
  </property>
  <property fmtid="{D5CDD505-2E9C-101B-9397-08002B2CF9AE}" pid="5" name="ICV">
    <vt:lpwstr>8E0E757C17714F0EB867B8DD60DE1E52</vt:lpwstr>
  </property>
  <property fmtid="{D5CDD505-2E9C-101B-9397-08002B2CF9AE}" pid="6" name="KSOProductBuildVer">
    <vt:lpwstr>1033-11.2.0.11486</vt:lpwstr>
  </property>
</Properties>
</file>