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Canva Sans Bold" charset="1" panose="020B0803030501040103"/>
      <p:regular r:id="rId21"/>
    </p:embeddedFont>
    <p:embeddedFont>
      <p:font typeface="Canva Sans" charset="1" panose="020B0503030501040103"/>
      <p:regular r:id="rId22"/>
    </p:embeddedFont>
    <p:embeddedFont>
      <p:font typeface="Lora Bold" charset="1" panose="00000800000000000000"/>
      <p:regular r:id="rId23"/>
    </p:embeddedFont>
    <p:embeddedFont>
      <p:font typeface="Lora" charset="1" panose="00000500000000000000"/>
      <p:regular r:id="rId24"/>
    </p:embeddedFont>
    <p:embeddedFont>
      <p:font typeface="Canva Sans Bold Italics"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77281" y="0"/>
            <a:ext cx="3088591" cy="10287000"/>
            <a:chOff x="0" y="0"/>
            <a:chExt cx="813456" cy="2709333"/>
          </a:xfrm>
        </p:grpSpPr>
        <p:sp>
          <p:nvSpPr>
            <p:cNvPr name="Freeform 3" id="3"/>
            <p:cNvSpPr/>
            <p:nvPr/>
          </p:nvSpPr>
          <p:spPr>
            <a:xfrm flipH="false" flipV="false" rot="0">
              <a:off x="0" y="0"/>
              <a:ext cx="813456" cy="2709333"/>
            </a:xfrm>
            <a:custGeom>
              <a:avLst/>
              <a:gdLst/>
              <a:ahLst/>
              <a:cxnLst/>
              <a:rect r="r" b="b" t="t" l="l"/>
              <a:pathLst>
                <a:path h="2709333" w="813456">
                  <a:moveTo>
                    <a:pt x="0" y="0"/>
                  </a:moveTo>
                  <a:lnTo>
                    <a:pt x="813456" y="0"/>
                  </a:lnTo>
                  <a:lnTo>
                    <a:pt x="813456" y="2709333"/>
                  </a:lnTo>
                  <a:lnTo>
                    <a:pt x="0" y="2709333"/>
                  </a:lnTo>
                  <a:close/>
                </a:path>
              </a:pathLst>
            </a:custGeom>
            <a:solidFill>
              <a:srgbClr val="DFD3CA"/>
            </a:solidFill>
            <a:ln cap="sq">
              <a:noFill/>
              <a:prstDash val="solid"/>
              <a:miter/>
            </a:ln>
          </p:spPr>
        </p:sp>
        <p:sp>
          <p:nvSpPr>
            <p:cNvPr name="TextBox 4" id="4"/>
            <p:cNvSpPr txBox="true"/>
            <p:nvPr/>
          </p:nvSpPr>
          <p:spPr>
            <a:xfrm>
              <a:off x="0" y="-28575"/>
              <a:ext cx="813456" cy="2737908"/>
            </a:xfrm>
            <a:prstGeom prst="rect">
              <a:avLst/>
            </a:prstGeom>
          </p:spPr>
          <p:txBody>
            <a:bodyPr anchor="ctr" rtlCol="false" tIns="50800" lIns="50800" bIns="50800" rIns="50800"/>
            <a:lstStyle/>
            <a:p>
              <a:pPr algn="ctr">
                <a:lnSpc>
                  <a:spcPts val="2852"/>
                </a:lnSpc>
              </a:pPr>
            </a:p>
          </p:txBody>
        </p:sp>
      </p:grpSp>
      <p:sp>
        <p:nvSpPr>
          <p:cNvPr name="Freeform 5" id="5"/>
          <p:cNvSpPr/>
          <p:nvPr/>
        </p:nvSpPr>
        <p:spPr>
          <a:xfrm flipH="false" flipV="false" rot="0">
            <a:off x="11301050" y="1853902"/>
            <a:ext cx="5958250" cy="5958250"/>
          </a:xfrm>
          <a:custGeom>
            <a:avLst/>
            <a:gdLst/>
            <a:ahLst/>
            <a:cxnLst/>
            <a:rect r="r" b="b" t="t" l="l"/>
            <a:pathLst>
              <a:path h="5958250" w="5958250">
                <a:moveTo>
                  <a:pt x="0" y="0"/>
                </a:moveTo>
                <a:lnTo>
                  <a:pt x="5958250" y="0"/>
                </a:lnTo>
                <a:lnTo>
                  <a:pt x="5958250" y="5958250"/>
                </a:lnTo>
                <a:lnTo>
                  <a:pt x="0" y="5958250"/>
                </a:lnTo>
                <a:lnTo>
                  <a:pt x="0" y="0"/>
                </a:lnTo>
                <a:close/>
              </a:path>
            </a:pathLst>
          </a:custGeom>
          <a:blipFill>
            <a:blip r:embed="rId2"/>
            <a:stretch>
              <a:fillRect l="0" t="0" r="0" b="0"/>
            </a:stretch>
          </a:blipFill>
        </p:spPr>
      </p:sp>
      <p:sp>
        <p:nvSpPr>
          <p:cNvPr name="TextBox 6" id="6"/>
          <p:cNvSpPr txBox="true"/>
          <p:nvPr/>
        </p:nvSpPr>
        <p:spPr>
          <a:xfrm rot="0">
            <a:off x="2697518" y="4236727"/>
            <a:ext cx="6451244" cy="1516710"/>
          </a:xfrm>
          <a:prstGeom prst="rect">
            <a:avLst/>
          </a:prstGeom>
        </p:spPr>
        <p:txBody>
          <a:bodyPr anchor="t" rtlCol="false" tIns="0" lIns="0" bIns="0" rIns="0">
            <a:spAutoFit/>
          </a:bodyPr>
          <a:lstStyle/>
          <a:p>
            <a:pPr algn="ctr">
              <a:lnSpc>
                <a:spcPts val="12476"/>
              </a:lnSpc>
            </a:pPr>
          </a:p>
        </p:txBody>
      </p:sp>
      <p:sp>
        <p:nvSpPr>
          <p:cNvPr name="TextBox 7" id="7"/>
          <p:cNvSpPr txBox="true"/>
          <p:nvPr/>
        </p:nvSpPr>
        <p:spPr>
          <a:xfrm rot="0">
            <a:off x="2697518" y="2650011"/>
            <a:ext cx="8359705" cy="3373456"/>
          </a:xfrm>
          <a:prstGeom prst="rect">
            <a:avLst/>
          </a:prstGeom>
        </p:spPr>
        <p:txBody>
          <a:bodyPr anchor="t" rtlCol="false" tIns="0" lIns="0" bIns="0" rIns="0">
            <a:spAutoFit/>
          </a:bodyPr>
          <a:lstStyle/>
          <a:p>
            <a:pPr algn="ctr">
              <a:lnSpc>
                <a:spcPts val="8962"/>
              </a:lnSpc>
            </a:pPr>
            <a:r>
              <a:rPr lang="en-US" sz="6401" b="true">
                <a:solidFill>
                  <a:srgbClr val="000000"/>
                </a:solidFill>
                <a:latin typeface="Canva Sans Bold"/>
                <a:ea typeface="Canva Sans Bold"/>
                <a:cs typeface="Canva Sans Bold"/>
                <a:sym typeface="Canva Sans Bold"/>
              </a:rPr>
              <a:t>Financial Systems And Banking Software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34483" y="2966601"/>
          <a:ext cx="13754258" cy="5153749"/>
        </p:xfrm>
        <a:graphic>
          <a:graphicData uri="http://schemas.openxmlformats.org/drawingml/2006/table">
            <a:tbl>
              <a:tblPr/>
              <a:tblGrid>
                <a:gridCol w="4418822"/>
                <a:gridCol w="4916613"/>
                <a:gridCol w="4418822"/>
              </a:tblGrid>
              <a:tr h="1752606">
                <a:tc>
                  <a:txBody>
                    <a:bodyPr anchor="t" rtlCol="false"/>
                    <a:lstStyle/>
                    <a:p>
                      <a:pPr algn="ctr">
                        <a:lnSpc>
                          <a:spcPts val="4008"/>
                        </a:lnSpc>
                        <a:defRPr/>
                      </a:pPr>
                      <a:r>
                        <a:rPr lang="en-US" sz="2863">
                          <a:solidFill>
                            <a:srgbClr val="000000"/>
                          </a:solidFill>
                          <a:latin typeface="Lora"/>
                          <a:ea typeface="Lora"/>
                          <a:cs typeface="Lora"/>
                          <a:sym typeface="Lora"/>
                        </a:rPr>
                        <a:t>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Type of transport protocol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Number of connections per client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56674">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LOGIN</a:t>
                      </a:r>
                      <a:endParaRPr lang="en-US" sz="1100"/>
                    </a:p>
                    <a:p>
                      <a:pPr algn="ctr">
                        <a:lnSpc>
                          <a:spcPts val="4008"/>
                        </a:lnSpc>
                      </a:pPr>
                      <a:r>
                        <a:rPr lang="en-US" sz="2863" b="true">
                          <a:solidFill>
                            <a:srgbClr val="000000"/>
                          </a:solidFill>
                          <a:latin typeface="Lora Bold"/>
                          <a:ea typeface="Lora Bold"/>
                          <a:cs typeface="Lora Bold"/>
                          <a:sym typeface="Lora Bold"/>
                        </a:rPr>
                        <a:t>(Authenticate User)</a:t>
                      </a:r>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568"/>
                        </a:lnSpc>
                        <a:defRPr/>
                      </a:pPr>
                      <a:r>
                        <a:rPr lang="en-US" sz="32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4447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PASSWORD VALIDATION</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988"/>
                        </a:lnSpc>
                        <a:defRPr/>
                      </a:pPr>
                      <a:r>
                        <a:rPr lang="en-US" sz="35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997075" y="1211126"/>
            <a:ext cx="11403016" cy="681178"/>
          </a:xfrm>
          <a:prstGeom prst="rect">
            <a:avLst/>
          </a:prstGeom>
        </p:spPr>
        <p:txBody>
          <a:bodyPr anchor="t" rtlCol="false" tIns="0" lIns="0" bIns="0" rIns="0">
            <a:spAutoFit/>
          </a:bodyPr>
          <a:lstStyle/>
          <a:p>
            <a:pPr algn="ctr">
              <a:lnSpc>
                <a:spcPts val="5504"/>
              </a:lnSpc>
              <a:spcBef>
                <a:spcPct val="0"/>
              </a:spcBef>
            </a:pPr>
            <a:r>
              <a:rPr lang="en-US" b="true" sz="3931">
                <a:solidFill>
                  <a:srgbClr val="000000"/>
                </a:solidFill>
                <a:latin typeface="Lora Bold"/>
                <a:ea typeface="Lora Bold"/>
                <a:cs typeface="Lora Bold"/>
                <a:sym typeface="Lora Bold"/>
              </a:rPr>
              <a:t> User Authentication Module</a:t>
            </a: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992407" y="1028700"/>
          <a:ext cx="13754258" cy="3617843"/>
        </p:xfrm>
        <a:graphic>
          <a:graphicData uri="http://schemas.openxmlformats.org/drawingml/2006/table">
            <a:tbl>
              <a:tblPr/>
              <a:tblGrid>
                <a:gridCol w="4418822"/>
                <a:gridCol w="4833257"/>
                <a:gridCol w="4502179"/>
              </a:tblGrid>
              <a:tr h="1756764">
                <a:tc>
                  <a:txBody>
                    <a:bodyPr anchor="t" rtlCol="false"/>
                    <a:lstStyle/>
                    <a:p>
                      <a:pPr algn="ctr">
                        <a:lnSpc>
                          <a:spcPts val="4008"/>
                        </a:lnSpc>
                        <a:defRPr/>
                      </a:pPr>
                      <a:r>
                        <a:rPr lang="en-US" sz="2863">
                          <a:solidFill>
                            <a:srgbClr val="000000"/>
                          </a:solidFill>
                          <a:latin typeface="Lora"/>
                          <a:ea typeface="Lora"/>
                          <a:cs typeface="Lora"/>
                          <a:sym typeface="Lora"/>
                        </a:rPr>
                        <a:t>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Type of transport protocol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Number of connections per client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61079">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CHECK “SERVER_STATUS”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UDP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568"/>
                        </a:lnSpc>
                        <a:defRPr/>
                      </a:pPr>
                      <a:r>
                        <a:rPr lang="en-US" sz="32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992407" y="97971"/>
            <a:ext cx="13205330" cy="681178"/>
          </a:xfrm>
          <a:prstGeom prst="rect">
            <a:avLst/>
          </a:prstGeom>
        </p:spPr>
        <p:txBody>
          <a:bodyPr anchor="t" rtlCol="false" tIns="0" lIns="0" bIns="0" rIns="0">
            <a:spAutoFit/>
          </a:bodyPr>
          <a:lstStyle/>
          <a:p>
            <a:pPr algn="ctr">
              <a:lnSpc>
                <a:spcPts val="5504"/>
              </a:lnSpc>
              <a:spcBef>
                <a:spcPct val="0"/>
              </a:spcBef>
            </a:pPr>
            <a:r>
              <a:rPr lang="en-US" b="true" sz="3931">
                <a:solidFill>
                  <a:srgbClr val="000000"/>
                </a:solidFill>
                <a:latin typeface="Lora Bold"/>
                <a:ea typeface="Lora Bold"/>
                <a:cs typeface="Lora Bold"/>
                <a:sym typeface="Lora Bold"/>
              </a:rPr>
              <a:t> Communications with External Systems Module</a:t>
            </a:r>
          </a:p>
        </p:txBody>
      </p:sp>
      <p:graphicFrame>
        <p:nvGraphicFramePr>
          <p:cNvPr name="Table 4" id="4"/>
          <p:cNvGraphicFramePr>
            <a:graphicFrameLocks noGrp="true"/>
          </p:cNvGraphicFramePr>
          <p:nvPr/>
        </p:nvGraphicFramePr>
        <p:xfrm>
          <a:off x="1992407" y="5864971"/>
          <a:ext cx="13754258" cy="4314638"/>
        </p:xfrm>
        <a:graphic>
          <a:graphicData uri="http://schemas.openxmlformats.org/drawingml/2006/table">
            <a:tbl>
              <a:tblPr/>
              <a:tblGrid>
                <a:gridCol w="4418822"/>
                <a:gridCol w="4833257"/>
                <a:gridCol w="4502179"/>
              </a:tblGrid>
              <a:tr h="1754508">
                <a:tc>
                  <a:txBody>
                    <a:bodyPr anchor="t" rtlCol="false"/>
                    <a:lstStyle/>
                    <a:p>
                      <a:pPr algn="ctr">
                        <a:lnSpc>
                          <a:spcPts val="4008"/>
                        </a:lnSpc>
                        <a:defRPr/>
                      </a:pPr>
                      <a:r>
                        <a:rPr lang="en-US" sz="2863">
                          <a:solidFill>
                            <a:srgbClr val="000000"/>
                          </a:solidFill>
                          <a:latin typeface="Lora"/>
                          <a:ea typeface="Lora"/>
                          <a:cs typeface="Lora"/>
                          <a:sym typeface="Lora"/>
                        </a:rPr>
                        <a:t>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Type of transport protocol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Number of connections per client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256013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HANDLE CONNECTION ERRORS &amp; WRONG ENTRIES</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568"/>
                        </a:lnSpc>
                        <a:defRPr/>
                      </a:pPr>
                      <a:r>
                        <a:rPr lang="en-US" sz="32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5" id="5"/>
          <p:cNvSpPr txBox="true"/>
          <p:nvPr/>
        </p:nvSpPr>
        <p:spPr>
          <a:xfrm rot="0">
            <a:off x="2541335" y="4872306"/>
            <a:ext cx="13205330" cy="681178"/>
          </a:xfrm>
          <a:prstGeom prst="rect">
            <a:avLst/>
          </a:prstGeom>
        </p:spPr>
        <p:txBody>
          <a:bodyPr anchor="t" rtlCol="false" tIns="0" lIns="0" bIns="0" rIns="0">
            <a:spAutoFit/>
          </a:bodyPr>
          <a:lstStyle/>
          <a:p>
            <a:pPr algn="ctr">
              <a:lnSpc>
                <a:spcPts val="5504"/>
              </a:lnSpc>
              <a:spcBef>
                <a:spcPct val="0"/>
              </a:spcBef>
            </a:pPr>
            <a:r>
              <a:rPr lang="en-US" b="true" sz="3931">
                <a:solidFill>
                  <a:srgbClr val="000000"/>
                </a:solidFill>
                <a:latin typeface="Lora Bold"/>
                <a:ea typeface="Lora Bold"/>
                <a:cs typeface="Lora Bold"/>
                <a:sym typeface="Lora Bold"/>
              </a:rPr>
              <a:t> Error Handling Module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559769" y="3952413"/>
            <a:ext cx="17367896" cy="5139510"/>
          </a:xfrm>
          <a:custGeom>
            <a:avLst/>
            <a:gdLst/>
            <a:ahLst/>
            <a:cxnLst/>
            <a:rect r="r" b="b" t="t" l="l"/>
            <a:pathLst>
              <a:path h="5139510" w="17367896">
                <a:moveTo>
                  <a:pt x="0" y="0"/>
                </a:moveTo>
                <a:lnTo>
                  <a:pt x="17367895" y="0"/>
                </a:lnTo>
                <a:lnTo>
                  <a:pt x="17367895" y="5139511"/>
                </a:lnTo>
                <a:lnTo>
                  <a:pt x="0" y="5139511"/>
                </a:lnTo>
                <a:lnTo>
                  <a:pt x="0" y="0"/>
                </a:lnTo>
                <a:close/>
              </a:path>
            </a:pathLst>
          </a:custGeom>
          <a:blipFill>
            <a:blip r:embed="rId2"/>
            <a:stretch>
              <a:fillRect l="0" t="-3068" r="0" b="0"/>
            </a:stretch>
          </a:blipFill>
        </p:spPr>
      </p:sp>
      <p:sp>
        <p:nvSpPr>
          <p:cNvPr name="TextBox 3" id="3"/>
          <p:cNvSpPr txBox="true"/>
          <p:nvPr/>
        </p:nvSpPr>
        <p:spPr>
          <a:xfrm rot="0">
            <a:off x="719589" y="857250"/>
            <a:ext cx="1605724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Perfomance Analysis Values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791595" y="1613739"/>
            <a:ext cx="13813368" cy="8673261"/>
          </a:xfrm>
          <a:custGeom>
            <a:avLst/>
            <a:gdLst/>
            <a:ahLst/>
            <a:cxnLst/>
            <a:rect r="r" b="b" t="t" l="l"/>
            <a:pathLst>
              <a:path h="8673261" w="13813368">
                <a:moveTo>
                  <a:pt x="0" y="0"/>
                </a:moveTo>
                <a:lnTo>
                  <a:pt x="13813368" y="0"/>
                </a:lnTo>
                <a:lnTo>
                  <a:pt x="13813368" y="8673261"/>
                </a:lnTo>
                <a:lnTo>
                  <a:pt x="0" y="8673261"/>
                </a:lnTo>
                <a:lnTo>
                  <a:pt x="0" y="0"/>
                </a:lnTo>
                <a:close/>
              </a:path>
            </a:pathLst>
          </a:custGeom>
          <a:blipFill>
            <a:blip r:embed="rId2"/>
            <a:stretch>
              <a:fillRect l="-738" t="0" r="-738" b="0"/>
            </a:stretch>
          </a:blipFill>
        </p:spPr>
      </p:sp>
      <p:sp>
        <p:nvSpPr>
          <p:cNvPr name="TextBox 3" id="3"/>
          <p:cNvSpPr txBox="true"/>
          <p:nvPr/>
        </p:nvSpPr>
        <p:spPr>
          <a:xfrm rot="0">
            <a:off x="3182594" y="-66042"/>
            <a:ext cx="11414216" cy="1094742"/>
          </a:xfrm>
          <a:prstGeom prst="rect">
            <a:avLst/>
          </a:prstGeom>
        </p:spPr>
        <p:txBody>
          <a:bodyPr anchor="t" rtlCol="false" tIns="0" lIns="0" bIns="0" rIns="0">
            <a:spAutoFit/>
          </a:bodyPr>
          <a:lstStyle/>
          <a:p>
            <a:pPr algn="ctr">
              <a:lnSpc>
                <a:spcPts val="8959"/>
              </a:lnSpc>
            </a:pPr>
            <a:r>
              <a:rPr lang="en-US" b="true" sz="6399" i="true">
                <a:solidFill>
                  <a:srgbClr val="000000"/>
                </a:solidFill>
                <a:latin typeface="Canva Sans Bold Italics"/>
                <a:ea typeface="Canva Sans Bold Italics"/>
                <a:cs typeface="Canva Sans Bold Italics"/>
                <a:sym typeface="Canva Sans Bold Italics"/>
              </a:rPr>
              <a:t>PERFOMANCE ANALYSIS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493298" y="1927988"/>
            <a:ext cx="17145055" cy="7072335"/>
          </a:xfrm>
          <a:custGeom>
            <a:avLst/>
            <a:gdLst/>
            <a:ahLst/>
            <a:cxnLst/>
            <a:rect r="r" b="b" t="t" l="l"/>
            <a:pathLst>
              <a:path h="7072335" w="17145055">
                <a:moveTo>
                  <a:pt x="0" y="0"/>
                </a:moveTo>
                <a:lnTo>
                  <a:pt x="17145055" y="0"/>
                </a:lnTo>
                <a:lnTo>
                  <a:pt x="17145055" y="7072335"/>
                </a:lnTo>
                <a:lnTo>
                  <a:pt x="0" y="7072335"/>
                </a:lnTo>
                <a:lnTo>
                  <a:pt x="0" y="0"/>
                </a:lnTo>
                <a:close/>
              </a:path>
            </a:pathLst>
          </a:custGeom>
          <a:blipFill>
            <a:blip r:embed="rId2"/>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877281" y="0"/>
            <a:ext cx="3088591" cy="10287000"/>
            <a:chOff x="0" y="0"/>
            <a:chExt cx="813456" cy="2709333"/>
          </a:xfrm>
        </p:grpSpPr>
        <p:sp>
          <p:nvSpPr>
            <p:cNvPr name="Freeform 3" id="3"/>
            <p:cNvSpPr/>
            <p:nvPr/>
          </p:nvSpPr>
          <p:spPr>
            <a:xfrm flipH="false" flipV="false" rot="0">
              <a:off x="0" y="0"/>
              <a:ext cx="813456" cy="2709333"/>
            </a:xfrm>
            <a:custGeom>
              <a:avLst/>
              <a:gdLst/>
              <a:ahLst/>
              <a:cxnLst/>
              <a:rect r="r" b="b" t="t" l="l"/>
              <a:pathLst>
                <a:path h="2709333" w="813456">
                  <a:moveTo>
                    <a:pt x="0" y="0"/>
                  </a:moveTo>
                  <a:lnTo>
                    <a:pt x="813456" y="0"/>
                  </a:lnTo>
                  <a:lnTo>
                    <a:pt x="813456" y="2709333"/>
                  </a:lnTo>
                  <a:lnTo>
                    <a:pt x="0" y="2709333"/>
                  </a:lnTo>
                  <a:close/>
                </a:path>
              </a:pathLst>
            </a:custGeom>
            <a:solidFill>
              <a:srgbClr val="DFD3CA"/>
            </a:solidFill>
            <a:ln cap="sq">
              <a:noFill/>
              <a:prstDash val="solid"/>
              <a:miter/>
            </a:ln>
          </p:spPr>
        </p:sp>
        <p:sp>
          <p:nvSpPr>
            <p:cNvPr name="TextBox 4" id="4"/>
            <p:cNvSpPr txBox="true"/>
            <p:nvPr/>
          </p:nvSpPr>
          <p:spPr>
            <a:xfrm>
              <a:off x="0" y="-28575"/>
              <a:ext cx="813456" cy="2737908"/>
            </a:xfrm>
            <a:prstGeom prst="rect">
              <a:avLst/>
            </a:prstGeom>
          </p:spPr>
          <p:txBody>
            <a:bodyPr anchor="ctr" rtlCol="false" tIns="50800" lIns="50800" bIns="50800" rIns="50800"/>
            <a:lstStyle/>
            <a:p>
              <a:pPr algn="ctr">
                <a:lnSpc>
                  <a:spcPts val="2852"/>
                </a:lnSpc>
              </a:pPr>
            </a:p>
          </p:txBody>
        </p:sp>
      </p:grpSp>
      <p:sp>
        <p:nvSpPr>
          <p:cNvPr name="TextBox 5" id="5"/>
          <p:cNvSpPr txBox="true"/>
          <p:nvPr/>
        </p:nvSpPr>
        <p:spPr>
          <a:xfrm rot="0">
            <a:off x="2697518" y="4236727"/>
            <a:ext cx="6451244" cy="1516710"/>
          </a:xfrm>
          <a:prstGeom prst="rect">
            <a:avLst/>
          </a:prstGeom>
        </p:spPr>
        <p:txBody>
          <a:bodyPr anchor="t" rtlCol="false" tIns="0" lIns="0" bIns="0" rIns="0">
            <a:spAutoFit/>
          </a:bodyPr>
          <a:lstStyle/>
          <a:p>
            <a:pPr algn="ctr">
              <a:lnSpc>
                <a:spcPts val="12476"/>
              </a:lnSpc>
            </a:pPr>
          </a:p>
        </p:txBody>
      </p:sp>
      <p:sp>
        <p:nvSpPr>
          <p:cNvPr name="TextBox 6" id="6"/>
          <p:cNvSpPr txBox="true"/>
          <p:nvPr/>
        </p:nvSpPr>
        <p:spPr>
          <a:xfrm rot="0">
            <a:off x="2697518" y="3450732"/>
            <a:ext cx="15590482" cy="2056105"/>
          </a:xfrm>
          <a:prstGeom prst="rect">
            <a:avLst/>
          </a:prstGeom>
        </p:spPr>
        <p:txBody>
          <a:bodyPr anchor="t" rtlCol="false" tIns="0" lIns="0" bIns="0" rIns="0">
            <a:spAutoFit/>
          </a:bodyPr>
          <a:lstStyle/>
          <a:p>
            <a:pPr algn="ctr">
              <a:lnSpc>
                <a:spcPts val="16713"/>
              </a:lnSpc>
            </a:pPr>
            <a:r>
              <a:rPr lang="en-US" sz="11938" b="true">
                <a:solidFill>
                  <a:srgbClr val="000000"/>
                </a:solidFill>
                <a:latin typeface="Canva Sans Bold"/>
                <a:ea typeface="Canva Sans Bold"/>
                <a:cs typeface="Canva Sans Bold"/>
                <a:sym typeface="Canva Sans Bold"/>
              </a:rPr>
              <a:t>THANK YOU </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DFD3CA"/>
        </a:solidFill>
      </p:bgPr>
    </p:bg>
    <p:spTree>
      <p:nvGrpSpPr>
        <p:cNvPr id="1" name=""/>
        <p:cNvGrpSpPr/>
        <p:nvPr/>
      </p:nvGrpSpPr>
      <p:grpSpPr>
        <a:xfrm>
          <a:off x="0" y="0"/>
          <a:ext cx="0" cy="0"/>
          <a:chOff x="0" y="0"/>
          <a:chExt cx="0" cy="0"/>
        </a:xfrm>
      </p:grpSpPr>
      <p:sp>
        <p:nvSpPr>
          <p:cNvPr name="TextBox 2" id="2"/>
          <p:cNvSpPr txBox="true"/>
          <p:nvPr/>
        </p:nvSpPr>
        <p:spPr>
          <a:xfrm rot="0">
            <a:off x="1789013" y="2746263"/>
            <a:ext cx="6627818" cy="464367"/>
          </a:xfrm>
          <a:prstGeom prst="rect">
            <a:avLst/>
          </a:prstGeom>
        </p:spPr>
        <p:txBody>
          <a:bodyPr anchor="t" rtlCol="false" tIns="0" lIns="0" bIns="0" rIns="0">
            <a:spAutoFit/>
          </a:bodyPr>
          <a:lstStyle/>
          <a:p>
            <a:pPr algn="ctr">
              <a:lnSpc>
                <a:spcPts val="3804"/>
              </a:lnSpc>
              <a:spcBef>
                <a:spcPct val="0"/>
              </a:spcBef>
            </a:pPr>
          </a:p>
        </p:txBody>
      </p:sp>
      <p:sp>
        <p:nvSpPr>
          <p:cNvPr name="TextBox 3" id="3"/>
          <p:cNvSpPr txBox="true"/>
          <p:nvPr/>
        </p:nvSpPr>
        <p:spPr>
          <a:xfrm rot="0">
            <a:off x="3141022" y="-171450"/>
            <a:ext cx="11306085"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Project Description </a:t>
            </a:r>
          </a:p>
        </p:txBody>
      </p:sp>
      <p:sp>
        <p:nvSpPr>
          <p:cNvPr name="TextBox 4" id="4"/>
          <p:cNvSpPr txBox="true"/>
          <p:nvPr/>
        </p:nvSpPr>
        <p:spPr>
          <a:xfrm rot="0">
            <a:off x="0" y="1328419"/>
            <a:ext cx="18288000" cy="5572865"/>
          </a:xfrm>
          <a:prstGeom prst="rect">
            <a:avLst/>
          </a:prstGeom>
        </p:spPr>
        <p:txBody>
          <a:bodyPr anchor="t" rtlCol="false" tIns="0" lIns="0" bIns="0" rIns="0">
            <a:spAutoFit/>
          </a:bodyPr>
          <a:lstStyle/>
          <a:p>
            <a:pPr algn="l">
              <a:lnSpc>
                <a:spcPts val="4581"/>
              </a:lnSpc>
            </a:pPr>
            <a:r>
              <a:rPr lang="en-US" sz="3272">
                <a:solidFill>
                  <a:srgbClr val="000000"/>
                </a:solidFill>
                <a:latin typeface="Canva Sans"/>
                <a:ea typeface="Canva Sans"/>
                <a:cs typeface="Canva Sans"/>
                <a:sym typeface="Canva Sans"/>
              </a:rPr>
              <a:t>The Financial Systems and Banking Software project is aimed at developing a secure and robust application for processing transactions, managing account data, and ensuring reliable communication between financial institutions. The application will leverage transport protocols, specifically TCP, to provide reliable, high-performance, and secure data transfer across the banking network. UDP  protocol used for fast, unreliable data transmission without error-checking or flow control,  The design focuses on creating a stable environment for high-stakes data transfer, ensuring compliance with security standards, and optimizing  transaction handling.</a:t>
            </a:r>
          </a:p>
          <a:p>
            <a:pPr algn="ctr">
              <a:lnSpc>
                <a:spcPts val="3736"/>
              </a:lnSpc>
            </a:pPr>
          </a:p>
          <a:p>
            <a:pPr algn="ctr">
              <a:lnSpc>
                <a:spcPts val="3736"/>
              </a:lnSpc>
            </a:pPr>
          </a:p>
        </p:txBody>
      </p:sp>
      <p:sp>
        <p:nvSpPr>
          <p:cNvPr name="TextBox 5" id="5"/>
          <p:cNvSpPr txBox="true"/>
          <p:nvPr/>
        </p:nvSpPr>
        <p:spPr>
          <a:xfrm rot="0">
            <a:off x="0" y="6355240"/>
            <a:ext cx="17588129" cy="3931760"/>
          </a:xfrm>
          <a:prstGeom prst="rect">
            <a:avLst/>
          </a:prstGeom>
        </p:spPr>
        <p:txBody>
          <a:bodyPr anchor="t" rtlCol="false" tIns="0" lIns="0" bIns="0" rIns="0">
            <a:spAutoFit/>
          </a:bodyPr>
          <a:lstStyle/>
          <a:p>
            <a:pPr algn="l">
              <a:lnSpc>
                <a:spcPts val="4523"/>
              </a:lnSpc>
            </a:pPr>
            <a:r>
              <a:rPr lang="en-US" sz="3231">
                <a:solidFill>
                  <a:srgbClr val="000000"/>
                </a:solidFill>
                <a:latin typeface="Canva Sans"/>
                <a:ea typeface="Canva Sans"/>
                <a:cs typeface="Canva Sans"/>
                <a:sym typeface="Canva Sans"/>
              </a:rPr>
              <a:t>This system will encompass critical features such as transaction processing, data security, and error handling. Financial transactions will be managed efficiently with precise data integrity checks, utilizing encryption techniques to protect sensitive information. The banking software will connect with external financial entities via secure protocols, facilitating the exchange of data such as payment requests, account updates, and fund transfers.</a:t>
            </a:r>
          </a:p>
          <a:p>
            <a:pPr algn="l">
              <a:lnSpc>
                <a:spcPts val="410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1172105" y="5485164"/>
            <a:ext cx="6835914" cy="2816960"/>
          </a:xfrm>
          <a:custGeom>
            <a:avLst/>
            <a:gdLst/>
            <a:ahLst/>
            <a:cxnLst/>
            <a:rect r="r" b="b" t="t" l="l"/>
            <a:pathLst>
              <a:path h="2816960" w="6835914">
                <a:moveTo>
                  <a:pt x="0" y="0"/>
                </a:moveTo>
                <a:lnTo>
                  <a:pt x="6835914" y="0"/>
                </a:lnTo>
                <a:lnTo>
                  <a:pt x="6835914" y="2816960"/>
                </a:lnTo>
                <a:lnTo>
                  <a:pt x="0" y="2816960"/>
                </a:lnTo>
                <a:lnTo>
                  <a:pt x="0" y="0"/>
                </a:lnTo>
                <a:close/>
              </a:path>
            </a:pathLst>
          </a:custGeom>
          <a:blipFill>
            <a:blip r:embed="rId2"/>
            <a:stretch>
              <a:fillRect l="0" t="-19689" r="0" b="-70"/>
            </a:stretch>
          </a:blipFill>
        </p:spPr>
      </p:sp>
      <p:sp>
        <p:nvSpPr>
          <p:cNvPr name="TextBox 3" id="3"/>
          <p:cNvSpPr txBox="true"/>
          <p:nvPr/>
        </p:nvSpPr>
        <p:spPr>
          <a:xfrm rot="0">
            <a:off x="0" y="362585"/>
            <a:ext cx="18288000" cy="4780915"/>
          </a:xfrm>
          <a:prstGeom prst="rect">
            <a:avLst/>
          </a:prstGeom>
        </p:spPr>
        <p:txBody>
          <a:bodyPr anchor="t" rtlCol="false" tIns="0" lIns="0" bIns="0" rIns="0">
            <a:spAutoFit/>
          </a:bodyPr>
          <a:lstStyle/>
          <a:p>
            <a:pPr algn="just">
              <a:lnSpc>
                <a:spcPts val="4759"/>
              </a:lnSpc>
            </a:pPr>
            <a:r>
              <a:rPr lang="en-US" sz="3399" b="true">
                <a:solidFill>
                  <a:srgbClr val="201564"/>
                </a:solidFill>
                <a:latin typeface="Canva Sans Bold"/>
                <a:ea typeface="Canva Sans Bold"/>
                <a:cs typeface="Canva Sans Bold"/>
                <a:sym typeface="Canva Sans Bold"/>
              </a:rPr>
              <a:t>Transaction Processing: </a:t>
            </a:r>
            <a:r>
              <a:rPr lang="en-US" sz="3399">
                <a:solidFill>
                  <a:srgbClr val="000000"/>
                </a:solidFill>
                <a:latin typeface="Canva Sans"/>
                <a:ea typeface="Canva Sans"/>
                <a:cs typeface="Canva Sans"/>
                <a:sym typeface="Canva Sans"/>
              </a:rPr>
              <a:t>Handles the execution of financial transactions, ensuring they are processed reliably and accurately. This module is crucial for maintaining the integrity and consistency of account data.</a:t>
            </a:r>
          </a:p>
          <a:p>
            <a:pPr algn="just">
              <a:lnSpc>
                <a:spcPts val="4759"/>
              </a:lnSpc>
            </a:pPr>
            <a:r>
              <a:rPr lang="en-US" sz="3399" b="true">
                <a:solidFill>
                  <a:srgbClr val="000000"/>
                </a:solidFill>
                <a:latin typeface="Canva Sans Bold"/>
                <a:ea typeface="Canva Sans Bold"/>
                <a:cs typeface="Canva Sans Bold"/>
                <a:sym typeface="Canva Sans Bold"/>
              </a:rPr>
              <a:t>User Side: </a:t>
            </a:r>
            <a:r>
              <a:rPr lang="en-US" sz="3399">
                <a:solidFill>
                  <a:srgbClr val="000000"/>
                </a:solidFill>
                <a:latin typeface="Canva Sans"/>
                <a:ea typeface="Canva Sans"/>
                <a:cs typeface="Canva Sans"/>
                <a:sym typeface="Canva Sans"/>
              </a:rPr>
              <a:t>Initiates transactions like transfers, payments, or withdrawals through a banking interface.</a:t>
            </a:r>
          </a:p>
          <a:p>
            <a:pPr algn="just">
              <a:lnSpc>
                <a:spcPts val="4759"/>
              </a:lnSpc>
            </a:pPr>
            <a:r>
              <a:rPr lang="en-US" sz="3399" b="true">
                <a:solidFill>
                  <a:srgbClr val="000000"/>
                </a:solidFill>
                <a:latin typeface="Canva Sans Bold"/>
                <a:ea typeface="Canva Sans Bold"/>
                <a:cs typeface="Canva Sans Bold"/>
                <a:sym typeface="Canva Sans Bold"/>
              </a:rPr>
              <a:t>Server Side:</a:t>
            </a:r>
            <a:r>
              <a:rPr lang="en-US" sz="3399">
                <a:solidFill>
                  <a:srgbClr val="000000"/>
                </a:solidFill>
                <a:latin typeface="Canva Sans"/>
                <a:ea typeface="Canva Sans"/>
                <a:cs typeface="Canva Sans"/>
                <a:sym typeface="Canva Sans"/>
              </a:rPr>
              <a:t> Processes transactions by updating account balances and ensuring ACID properties, logging each transaction for consistency.</a:t>
            </a:r>
          </a:p>
          <a:p>
            <a:pPr algn="just">
              <a:lnSpc>
                <a:spcPts val="4759"/>
              </a:lnSpc>
            </a:pPr>
          </a:p>
        </p:txBody>
      </p:sp>
      <p:sp>
        <p:nvSpPr>
          <p:cNvPr name="TextBox 4" id="4"/>
          <p:cNvSpPr txBox="true"/>
          <p:nvPr/>
        </p:nvSpPr>
        <p:spPr>
          <a:xfrm rot="0">
            <a:off x="0" y="5076825"/>
            <a:ext cx="10991669" cy="4780915"/>
          </a:xfrm>
          <a:prstGeom prst="rect">
            <a:avLst/>
          </a:prstGeom>
        </p:spPr>
        <p:txBody>
          <a:bodyPr anchor="t" rtlCol="false" tIns="0" lIns="0" bIns="0" rIns="0">
            <a:spAutoFit/>
          </a:bodyPr>
          <a:lstStyle/>
          <a:p>
            <a:pPr algn="l">
              <a:lnSpc>
                <a:spcPts val="4759"/>
              </a:lnSpc>
            </a:pPr>
            <a:r>
              <a:rPr lang="en-US" sz="3399" b="true">
                <a:solidFill>
                  <a:srgbClr val="201564"/>
                </a:solidFill>
                <a:latin typeface="Canva Sans Bold"/>
                <a:ea typeface="Canva Sans Bold"/>
                <a:cs typeface="Canva Sans Bold"/>
                <a:sym typeface="Canva Sans Bold"/>
              </a:rPr>
              <a:t>User Authentication and Access Control:</a:t>
            </a:r>
          </a:p>
          <a:p>
            <a:pPr algn="l">
              <a:lnSpc>
                <a:spcPts val="4759"/>
              </a:lnSpc>
            </a:pPr>
            <a:r>
              <a:rPr lang="en-US" sz="3399">
                <a:solidFill>
                  <a:srgbClr val="000000"/>
                </a:solidFill>
                <a:latin typeface="Canva Sans"/>
                <a:ea typeface="Canva Sans"/>
                <a:cs typeface="Canva Sans"/>
                <a:sym typeface="Canva Sans"/>
              </a:rPr>
              <a:t>Manages the verification of user identities using passwords.</a:t>
            </a:r>
          </a:p>
          <a:p>
            <a:pPr algn="l">
              <a:lnSpc>
                <a:spcPts val="4759"/>
              </a:lnSpc>
            </a:pPr>
            <a:r>
              <a:rPr lang="en-US" sz="3399" b="true">
                <a:solidFill>
                  <a:srgbClr val="000000"/>
                </a:solidFill>
                <a:latin typeface="Canva Sans Bold"/>
                <a:ea typeface="Canva Sans Bold"/>
                <a:cs typeface="Canva Sans Bold"/>
                <a:sym typeface="Canva Sans Bold"/>
              </a:rPr>
              <a:t>User Side:</a:t>
            </a:r>
            <a:r>
              <a:rPr lang="en-US" sz="3399">
                <a:solidFill>
                  <a:srgbClr val="000000"/>
                </a:solidFill>
                <a:latin typeface="Canva Sans"/>
                <a:ea typeface="Canva Sans"/>
                <a:cs typeface="Canva Sans"/>
                <a:sym typeface="Canva Sans"/>
              </a:rPr>
              <a:t> Logs in using passwords to access banking services.</a:t>
            </a:r>
          </a:p>
          <a:p>
            <a:pPr algn="l">
              <a:lnSpc>
                <a:spcPts val="4759"/>
              </a:lnSpc>
            </a:pPr>
            <a:r>
              <a:rPr lang="en-US" sz="3399" b="true">
                <a:solidFill>
                  <a:srgbClr val="000000"/>
                </a:solidFill>
                <a:latin typeface="Canva Sans Bold"/>
                <a:ea typeface="Canva Sans Bold"/>
                <a:cs typeface="Canva Sans Bold"/>
                <a:sym typeface="Canva Sans Bold"/>
              </a:rPr>
              <a:t>Server Side:</a:t>
            </a:r>
            <a:r>
              <a:rPr lang="en-US" sz="3399">
                <a:solidFill>
                  <a:srgbClr val="000000"/>
                </a:solidFill>
                <a:latin typeface="Canva Sans"/>
                <a:ea typeface="Canva Sans"/>
                <a:cs typeface="Canva Sans"/>
                <a:sym typeface="Canva Sans"/>
              </a:rPr>
              <a:t> Verifies user credentials, assigns roles, and grants access based on user permissions.</a:t>
            </a:r>
          </a:p>
          <a:p>
            <a:pPr algn="ctr">
              <a:lnSpc>
                <a:spcPts val="475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DFD"/>
        </a:solidFill>
      </p:bgPr>
    </p:bg>
    <p:spTree>
      <p:nvGrpSpPr>
        <p:cNvPr id="1" name=""/>
        <p:cNvGrpSpPr/>
        <p:nvPr/>
      </p:nvGrpSpPr>
      <p:grpSpPr>
        <a:xfrm>
          <a:off x="0" y="0"/>
          <a:ext cx="0" cy="0"/>
          <a:chOff x="0" y="0"/>
          <a:chExt cx="0" cy="0"/>
        </a:xfrm>
      </p:grpSpPr>
      <p:sp>
        <p:nvSpPr>
          <p:cNvPr name="Freeform 2" id="2"/>
          <p:cNvSpPr/>
          <p:nvPr/>
        </p:nvSpPr>
        <p:spPr>
          <a:xfrm flipH="false" flipV="false" rot="0">
            <a:off x="10259536" y="1756126"/>
            <a:ext cx="8028464" cy="5372288"/>
          </a:xfrm>
          <a:custGeom>
            <a:avLst/>
            <a:gdLst/>
            <a:ahLst/>
            <a:cxnLst/>
            <a:rect r="r" b="b" t="t" l="l"/>
            <a:pathLst>
              <a:path h="5372288" w="8028464">
                <a:moveTo>
                  <a:pt x="0" y="0"/>
                </a:moveTo>
                <a:lnTo>
                  <a:pt x="8028464" y="0"/>
                </a:lnTo>
                <a:lnTo>
                  <a:pt x="8028464" y="5372288"/>
                </a:lnTo>
                <a:lnTo>
                  <a:pt x="0" y="5372288"/>
                </a:lnTo>
                <a:lnTo>
                  <a:pt x="0" y="0"/>
                </a:lnTo>
                <a:close/>
              </a:path>
            </a:pathLst>
          </a:custGeom>
          <a:blipFill>
            <a:blip r:embed="rId2"/>
            <a:stretch>
              <a:fillRect l="-18870" t="-4275" r="-16655" b="-1547"/>
            </a:stretch>
          </a:blipFill>
        </p:spPr>
      </p:sp>
      <p:sp>
        <p:nvSpPr>
          <p:cNvPr name="TextBox 3" id="3"/>
          <p:cNvSpPr txBox="true"/>
          <p:nvPr/>
        </p:nvSpPr>
        <p:spPr>
          <a:xfrm rot="0">
            <a:off x="263951" y="-57150"/>
            <a:ext cx="9995585" cy="9854930"/>
          </a:xfrm>
          <a:prstGeom prst="rect">
            <a:avLst/>
          </a:prstGeom>
        </p:spPr>
        <p:txBody>
          <a:bodyPr anchor="t" rtlCol="false" tIns="0" lIns="0" bIns="0" rIns="0">
            <a:spAutoFit/>
          </a:bodyPr>
          <a:lstStyle/>
          <a:p>
            <a:pPr algn="l">
              <a:lnSpc>
                <a:spcPts val="4480"/>
              </a:lnSpc>
            </a:pPr>
            <a:r>
              <a:rPr lang="en-US" sz="3200" b="true">
                <a:solidFill>
                  <a:srgbClr val="201564"/>
                </a:solidFill>
                <a:latin typeface="Canva Sans Bold"/>
                <a:ea typeface="Canva Sans Bold"/>
                <a:cs typeface="Canva Sans Bold"/>
                <a:sym typeface="Canva Sans Bold"/>
              </a:rPr>
              <a:t>Account Management:</a:t>
            </a:r>
            <a:r>
              <a:rPr lang="en-US" sz="3200" b="true">
                <a:solidFill>
                  <a:srgbClr val="000000"/>
                </a:solidFill>
                <a:latin typeface="Canva Sans Bold"/>
                <a:ea typeface="Canva Sans Bold"/>
                <a:cs typeface="Canva Sans Bold"/>
                <a:sym typeface="Canva Sans Bold"/>
              </a:rPr>
              <a:t> </a:t>
            </a:r>
            <a:r>
              <a:rPr lang="en-US" sz="3200">
                <a:solidFill>
                  <a:srgbClr val="000000"/>
                </a:solidFill>
                <a:latin typeface="Canva Sans"/>
                <a:ea typeface="Canva Sans"/>
                <a:cs typeface="Canva Sans"/>
                <a:sym typeface="Canva Sans"/>
              </a:rPr>
              <a:t>Manages user accounts, including data retrieval and updates, ensuring only authorized access is granted.</a:t>
            </a:r>
          </a:p>
          <a:p>
            <a:pPr algn="l">
              <a:lnSpc>
                <a:spcPts val="4480"/>
              </a:lnSpc>
            </a:pPr>
            <a:r>
              <a:rPr lang="en-US" sz="3200" b="true">
                <a:solidFill>
                  <a:srgbClr val="000000"/>
                </a:solidFill>
                <a:latin typeface="Canva Sans Bold"/>
                <a:ea typeface="Canva Sans Bold"/>
                <a:cs typeface="Canva Sans Bold"/>
                <a:sym typeface="Canva Sans Bold"/>
              </a:rPr>
              <a:t>User Side:</a:t>
            </a:r>
            <a:r>
              <a:rPr lang="en-US" sz="3200">
                <a:solidFill>
                  <a:srgbClr val="000000"/>
                </a:solidFill>
                <a:latin typeface="Canva Sans"/>
                <a:ea typeface="Canva Sans"/>
                <a:cs typeface="Canva Sans"/>
                <a:sym typeface="Canva Sans"/>
              </a:rPr>
              <a:t> Accesses account information, create and delete accounts .</a:t>
            </a:r>
          </a:p>
          <a:p>
            <a:pPr algn="l">
              <a:lnSpc>
                <a:spcPts val="4480"/>
              </a:lnSpc>
            </a:pPr>
            <a:r>
              <a:rPr lang="en-US" sz="3200" b="true">
                <a:solidFill>
                  <a:srgbClr val="000000"/>
                </a:solidFill>
                <a:latin typeface="Canva Sans Bold"/>
                <a:ea typeface="Canva Sans Bold"/>
                <a:cs typeface="Canva Sans Bold"/>
                <a:sym typeface="Canva Sans Bold"/>
              </a:rPr>
              <a:t>Server Side</a:t>
            </a:r>
            <a:r>
              <a:rPr lang="en-US" sz="3200">
                <a:solidFill>
                  <a:srgbClr val="000000"/>
                </a:solidFill>
                <a:latin typeface="Canva Sans"/>
                <a:ea typeface="Canva Sans"/>
                <a:cs typeface="Canva Sans"/>
                <a:sym typeface="Canva Sans"/>
              </a:rPr>
              <a:t>: Retrieves and updates account data from the database, enforcing access controls to ensure only authorized changes are made.</a:t>
            </a:r>
          </a:p>
          <a:p>
            <a:pPr algn="ctr">
              <a:lnSpc>
                <a:spcPts val="3249"/>
              </a:lnSpc>
            </a:pPr>
          </a:p>
          <a:p>
            <a:pPr algn="ctr">
              <a:lnSpc>
                <a:spcPts val="3249"/>
              </a:lnSpc>
            </a:pPr>
          </a:p>
          <a:p>
            <a:pPr algn="l">
              <a:lnSpc>
                <a:spcPts val="4229"/>
              </a:lnSpc>
            </a:pPr>
            <a:r>
              <a:rPr lang="en-US" sz="3021" b="true">
                <a:solidFill>
                  <a:srgbClr val="201564"/>
                </a:solidFill>
                <a:latin typeface="Canva Sans Bold"/>
                <a:ea typeface="Canva Sans Bold"/>
                <a:cs typeface="Canva Sans Bold"/>
                <a:sym typeface="Canva Sans Bold"/>
              </a:rPr>
              <a:t>Communication with External Systems:</a:t>
            </a:r>
            <a:r>
              <a:rPr lang="en-US" sz="3021" b="true">
                <a:solidFill>
                  <a:srgbClr val="000000"/>
                </a:solidFill>
                <a:latin typeface="Canva Sans Bold"/>
                <a:ea typeface="Canva Sans Bold"/>
                <a:cs typeface="Canva Sans Bold"/>
                <a:sym typeface="Canva Sans Bold"/>
              </a:rPr>
              <a:t> </a:t>
            </a:r>
            <a:r>
              <a:rPr lang="en-US" sz="3021">
                <a:solidFill>
                  <a:srgbClr val="000000"/>
                </a:solidFill>
                <a:latin typeface="Canva Sans"/>
                <a:ea typeface="Canva Sans"/>
                <a:cs typeface="Canva Sans"/>
                <a:sym typeface="Canva Sans"/>
              </a:rPr>
              <a:t>This module is responsiblefor allowing clients to check the status of the server using UDP</a:t>
            </a:r>
          </a:p>
          <a:p>
            <a:pPr algn="l">
              <a:lnSpc>
                <a:spcPts val="4229"/>
              </a:lnSpc>
            </a:pPr>
            <a:r>
              <a:rPr lang="en-US" sz="3021" b="true">
                <a:solidFill>
                  <a:srgbClr val="000000"/>
                </a:solidFill>
                <a:latin typeface="Canva Sans Bold"/>
                <a:ea typeface="Canva Sans Bold"/>
                <a:cs typeface="Canva Sans Bold"/>
                <a:sym typeface="Canva Sans Bold"/>
              </a:rPr>
              <a:t>User Side:</a:t>
            </a:r>
            <a:r>
              <a:rPr lang="en-US" sz="3021">
                <a:solidFill>
                  <a:srgbClr val="000000"/>
                </a:solidFill>
                <a:latin typeface="Canva Sans"/>
                <a:ea typeface="Canva Sans"/>
                <a:cs typeface="Canva Sans"/>
                <a:sym typeface="Canva Sans"/>
              </a:rPr>
              <a:t> sends “status_check” message to servers UDP port and waits for the response </a:t>
            </a:r>
          </a:p>
          <a:p>
            <a:pPr algn="l">
              <a:lnSpc>
                <a:spcPts val="4229"/>
              </a:lnSpc>
            </a:pPr>
            <a:r>
              <a:rPr lang="en-US" sz="3021" b="true">
                <a:solidFill>
                  <a:srgbClr val="000000"/>
                </a:solidFill>
                <a:latin typeface="Canva Sans Bold"/>
                <a:ea typeface="Canva Sans Bold"/>
                <a:cs typeface="Canva Sans Bold"/>
                <a:sym typeface="Canva Sans Bold"/>
              </a:rPr>
              <a:t>Server Side:</a:t>
            </a:r>
            <a:r>
              <a:rPr lang="en-US" sz="3021">
                <a:solidFill>
                  <a:srgbClr val="000000"/>
                </a:solidFill>
                <a:latin typeface="Canva Sans"/>
                <a:ea typeface="Canva Sans"/>
                <a:cs typeface="Canva Sans"/>
                <a:sym typeface="Canva Sans"/>
              </a:rPr>
              <a:t> listens for “status_check”request and responds with a message.</a:t>
            </a:r>
          </a:p>
          <a:p>
            <a:pPr algn="ctr">
              <a:lnSpc>
                <a:spcPts val="3249"/>
              </a:lnSpc>
            </a:pPr>
          </a:p>
          <a:p>
            <a:pPr algn="ctr">
              <a:lnSpc>
                <a:spcPts val="324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pSp>
        <p:nvGrpSpPr>
          <p:cNvPr name="Group 2" id="2"/>
          <p:cNvGrpSpPr/>
          <p:nvPr/>
        </p:nvGrpSpPr>
        <p:grpSpPr>
          <a:xfrm rot="0">
            <a:off x="236996" y="5828737"/>
            <a:ext cx="548649" cy="449108"/>
            <a:chOff x="0" y="0"/>
            <a:chExt cx="946407" cy="774700"/>
          </a:xfrm>
        </p:grpSpPr>
        <p:sp>
          <p:nvSpPr>
            <p:cNvPr name="Freeform 3" id="3"/>
            <p:cNvSpPr/>
            <p:nvPr/>
          </p:nvSpPr>
          <p:spPr>
            <a:xfrm flipH="false" flipV="false" rot="0">
              <a:off x="0" y="0"/>
              <a:ext cx="946407" cy="774700"/>
            </a:xfrm>
            <a:custGeom>
              <a:avLst/>
              <a:gdLst/>
              <a:ahLst/>
              <a:cxnLst/>
              <a:rect r="r" b="b" t="t" l="l"/>
              <a:pathLst>
                <a:path h="774700" w="946407">
                  <a:moveTo>
                    <a:pt x="473203" y="0"/>
                  </a:moveTo>
                  <a:lnTo>
                    <a:pt x="584912" y="295909"/>
                  </a:lnTo>
                  <a:lnTo>
                    <a:pt x="946407" y="295909"/>
                  </a:lnTo>
                  <a:lnTo>
                    <a:pt x="653951" y="478791"/>
                  </a:lnTo>
                  <a:lnTo>
                    <a:pt x="765659" y="774700"/>
                  </a:lnTo>
                  <a:lnTo>
                    <a:pt x="473203" y="591819"/>
                  </a:lnTo>
                  <a:lnTo>
                    <a:pt x="180747" y="774700"/>
                  </a:lnTo>
                  <a:lnTo>
                    <a:pt x="292456" y="478791"/>
                  </a:lnTo>
                  <a:lnTo>
                    <a:pt x="0" y="295909"/>
                  </a:lnTo>
                  <a:lnTo>
                    <a:pt x="361495" y="295909"/>
                  </a:lnTo>
                  <a:lnTo>
                    <a:pt x="473203" y="0"/>
                  </a:lnTo>
                  <a:close/>
                </a:path>
              </a:pathLst>
            </a:custGeom>
            <a:solidFill>
              <a:srgbClr val="201564"/>
            </a:solidFill>
          </p:spPr>
        </p:sp>
        <p:sp>
          <p:nvSpPr>
            <p:cNvPr name="TextBox 4" id="4"/>
            <p:cNvSpPr txBox="true"/>
            <p:nvPr/>
          </p:nvSpPr>
          <p:spPr>
            <a:xfrm>
              <a:off x="266177" y="238125"/>
              <a:ext cx="414053" cy="371475"/>
            </a:xfrm>
            <a:prstGeom prst="rect">
              <a:avLst/>
            </a:prstGeom>
          </p:spPr>
          <p:txBody>
            <a:bodyPr anchor="ctr" rtlCol="false" tIns="50800" lIns="50800" bIns="50800" rIns="50800"/>
            <a:lstStyle/>
            <a:p>
              <a:pPr algn="ctr">
                <a:lnSpc>
                  <a:spcPts val="2852"/>
                </a:lnSpc>
              </a:pPr>
            </a:p>
          </p:txBody>
        </p:sp>
      </p:grpSp>
      <p:sp>
        <p:nvSpPr>
          <p:cNvPr name="TextBox 5" id="5"/>
          <p:cNvSpPr txBox="true"/>
          <p:nvPr/>
        </p:nvSpPr>
        <p:spPr>
          <a:xfrm rot="0">
            <a:off x="236996" y="743585"/>
            <a:ext cx="18288000" cy="3580765"/>
          </a:xfrm>
          <a:prstGeom prst="rect">
            <a:avLst/>
          </a:prstGeom>
        </p:spPr>
        <p:txBody>
          <a:bodyPr anchor="t" rtlCol="false" tIns="0" lIns="0" bIns="0" rIns="0">
            <a:spAutoFit/>
          </a:bodyPr>
          <a:lstStyle/>
          <a:p>
            <a:pPr algn="l">
              <a:lnSpc>
                <a:spcPts val="4759"/>
              </a:lnSpc>
            </a:pPr>
            <a:r>
              <a:rPr lang="en-US" sz="3399" b="true">
                <a:solidFill>
                  <a:srgbClr val="201564"/>
                </a:solidFill>
                <a:latin typeface="Canva Sans Bold"/>
                <a:ea typeface="Canva Sans Bold"/>
                <a:cs typeface="Canva Sans Bold"/>
                <a:sym typeface="Canva Sans Bold"/>
              </a:rPr>
              <a:t>Error Handling and Logging:</a:t>
            </a:r>
            <a:r>
              <a:rPr lang="en-US" sz="3399">
                <a:solidFill>
                  <a:srgbClr val="000000"/>
                </a:solidFill>
                <a:latin typeface="Canva Sans"/>
                <a:ea typeface="Canva Sans"/>
                <a:cs typeface="Canva Sans"/>
                <a:sym typeface="Canva Sans"/>
              </a:rPr>
              <a:t>Monitors transactions and system operations, providing error detection and logging capabilities for troubleshooting and auditing.</a:t>
            </a:r>
          </a:p>
          <a:p>
            <a:pPr algn="l">
              <a:lnSpc>
                <a:spcPts val="4759"/>
              </a:lnSpc>
            </a:pPr>
            <a:r>
              <a:rPr lang="en-US" sz="3399" b="true">
                <a:solidFill>
                  <a:srgbClr val="000000"/>
                </a:solidFill>
                <a:latin typeface="Canva Sans Bold"/>
                <a:ea typeface="Canva Sans Bold"/>
                <a:cs typeface="Canva Sans Bold"/>
                <a:sym typeface="Canva Sans Bold"/>
              </a:rPr>
              <a:t>User Side:</a:t>
            </a:r>
            <a:r>
              <a:rPr lang="en-US" sz="3399">
                <a:solidFill>
                  <a:srgbClr val="000000"/>
                </a:solidFill>
                <a:latin typeface="Canva Sans"/>
                <a:ea typeface="Canva Sans"/>
                <a:cs typeface="Canva Sans"/>
                <a:sym typeface="Canva Sans"/>
              </a:rPr>
              <a:t> Receives notifications or alerts in case of errors during transactions.</a:t>
            </a:r>
          </a:p>
          <a:p>
            <a:pPr algn="l">
              <a:lnSpc>
                <a:spcPts val="4759"/>
              </a:lnSpc>
            </a:pPr>
            <a:r>
              <a:rPr lang="en-US" sz="3399" b="true">
                <a:solidFill>
                  <a:srgbClr val="000000"/>
                </a:solidFill>
                <a:latin typeface="Canva Sans Bold"/>
                <a:ea typeface="Canva Sans Bold"/>
                <a:cs typeface="Canva Sans Bold"/>
                <a:sym typeface="Canva Sans Bold"/>
              </a:rPr>
              <a:t>Server Side:</a:t>
            </a:r>
            <a:r>
              <a:rPr lang="en-US" sz="3399">
                <a:solidFill>
                  <a:srgbClr val="000000"/>
                </a:solidFill>
                <a:latin typeface="Canva Sans"/>
                <a:ea typeface="Canva Sans"/>
                <a:cs typeface="Canva Sans"/>
                <a:sym typeface="Canva Sans"/>
              </a:rPr>
              <a:t> Detects and logs errors during transactions, triggering retry mechanisms or notifying administrators</a:t>
            </a:r>
          </a:p>
          <a:p>
            <a:pPr algn="ctr">
              <a:lnSpc>
                <a:spcPts val="4759"/>
              </a:lnSpc>
            </a:pPr>
          </a:p>
        </p:txBody>
      </p:sp>
      <p:sp>
        <p:nvSpPr>
          <p:cNvPr name="TextBox 6" id="6"/>
          <p:cNvSpPr txBox="true"/>
          <p:nvPr/>
        </p:nvSpPr>
        <p:spPr>
          <a:xfrm rot="0">
            <a:off x="1028700" y="5585452"/>
            <a:ext cx="17496296" cy="2223548"/>
          </a:xfrm>
          <a:prstGeom prst="rect">
            <a:avLst/>
          </a:prstGeom>
        </p:spPr>
        <p:txBody>
          <a:bodyPr anchor="t" rtlCol="false" tIns="0" lIns="0" bIns="0" rIns="0">
            <a:spAutoFit/>
          </a:bodyPr>
          <a:lstStyle/>
          <a:p>
            <a:pPr algn="l">
              <a:lnSpc>
                <a:spcPts val="4492"/>
              </a:lnSpc>
            </a:pPr>
            <a:r>
              <a:rPr lang="en-US" sz="3208">
                <a:solidFill>
                  <a:srgbClr val="000000"/>
                </a:solidFill>
                <a:latin typeface="Canva Sans"/>
                <a:ea typeface="Canva Sans"/>
                <a:cs typeface="Canva Sans"/>
                <a:sym typeface="Canva Sans"/>
              </a:rPr>
              <a:t>The architecture relies heavily on TCP connections to guarantee reliable data transfer, with an emphasis on minimizing latency and ensuring message delivery. Minimal use of UDP will be made for non-critical data that requires lower latency but not reliability.</a:t>
            </a:r>
          </a:p>
          <a:p>
            <a:pPr algn="l">
              <a:lnSpc>
                <a:spcPts val="4492"/>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254836" y="197894"/>
          <a:ext cx="13636947" cy="9777423"/>
        </p:xfrm>
        <a:graphic>
          <a:graphicData uri="http://schemas.openxmlformats.org/drawingml/2006/table">
            <a:tbl>
              <a:tblPr/>
              <a:tblGrid>
                <a:gridCol w="4367535"/>
                <a:gridCol w="9269412"/>
              </a:tblGrid>
              <a:tr h="1820178">
                <a:tc>
                  <a:txBody>
                    <a:bodyPr anchor="t" rtlCol="false"/>
                    <a:lstStyle/>
                    <a:p>
                      <a:pPr algn="ctr">
                        <a:lnSpc>
                          <a:spcPts val="4759"/>
                        </a:lnSpc>
                        <a:defRPr/>
                      </a:pPr>
                      <a:r>
                        <a:rPr lang="en-US" sz="3399" b="true">
                          <a:solidFill>
                            <a:srgbClr val="000000"/>
                          </a:solidFill>
                          <a:latin typeface="Lora Bold"/>
                          <a:ea typeface="Lora Bold"/>
                          <a:cs typeface="Lora Bold"/>
                          <a:sym typeface="Lora Bold"/>
                        </a:rPr>
                        <a:t>Requirement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5039"/>
                        </a:lnSpc>
                        <a:defRPr/>
                      </a:pPr>
                      <a:r>
                        <a:rPr lang="en-US" sz="3599" b="true">
                          <a:solidFill>
                            <a:srgbClr val="000000"/>
                          </a:solidFill>
                          <a:latin typeface="Lora Bold"/>
                          <a:ea typeface="Lora Bold"/>
                          <a:cs typeface="Lora Bold"/>
                          <a:sym typeface="Lora Bold"/>
                        </a:rPr>
                        <a:t>Description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5954">
                <a:tc>
                  <a:txBody>
                    <a:bodyPr anchor="t" rtlCol="false"/>
                    <a:lstStyle/>
                    <a:p>
                      <a:pPr algn="ctr">
                        <a:lnSpc>
                          <a:spcPts val="4199"/>
                        </a:lnSpc>
                        <a:defRPr/>
                      </a:pPr>
                      <a:r>
                        <a:rPr lang="en-US" sz="2999">
                          <a:solidFill>
                            <a:srgbClr val="000000"/>
                          </a:solidFill>
                          <a:latin typeface="Lora"/>
                          <a:ea typeface="Lora"/>
                          <a:cs typeface="Lora"/>
                          <a:sym typeface="Lora"/>
                        </a:rPr>
                        <a:t>Reliable Data Transfer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Lora"/>
                          <a:ea typeface="Lora"/>
                          <a:cs typeface="Lora"/>
                          <a:sym typeface="Lora"/>
                        </a:rPr>
                        <a:t>Uses TCP to ensure that all messages are delivered accurately and in sequence, crucial for transaction integrity.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04631">
                <a:tc>
                  <a:txBody>
                    <a:bodyPr anchor="t" rtlCol="false"/>
                    <a:lstStyle/>
                    <a:p>
                      <a:pPr algn="ctr">
                        <a:lnSpc>
                          <a:spcPts val="4199"/>
                        </a:lnSpc>
                        <a:defRPr/>
                      </a:pPr>
                      <a:r>
                        <a:rPr lang="en-US" sz="2999">
                          <a:solidFill>
                            <a:srgbClr val="000000"/>
                          </a:solidFill>
                          <a:latin typeface="Lora"/>
                          <a:ea typeface="Lora"/>
                          <a:cs typeface="Lora"/>
                          <a:sym typeface="Lora"/>
                        </a:rPr>
                        <a:t>Timing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Lora"/>
                          <a:ea typeface="Lora"/>
                          <a:cs typeface="Lora"/>
                          <a:sym typeface="Lora"/>
                        </a:rPr>
                        <a:t>Guarantees timely delivery of messages, managing timeout and retransmission strategies to reduce delays. Application responds promptly to user actions.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75817">
                <a:tc>
                  <a:txBody>
                    <a:bodyPr anchor="t" rtlCol="false"/>
                    <a:lstStyle/>
                    <a:p>
                      <a:pPr algn="ctr">
                        <a:lnSpc>
                          <a:spcPts val="4199"/>
                        </a:lnSpc>
                        <a:defRPr/>
                      </a:pPr>
                      <a:r>
                        <a:rPr lang="en-US" sz="2999">
                          <a:solidFill>
                            <a:srgbClr val="000000"/>
                          </a:solidFill>
                          <a:latin typeface="Lora"/>
                          <a:ea typeface="Lora"/>
                          <a:cs typeface="Lora"/>
                          <a:sym typeface="Lora"/>
                        </a:rPr>
                        <a:t>Throughput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Lora"/>
                          <a:ea typeface="Lora"/>
                          <a:cs typeface="Lora"/>
                          <a:sym typeface="Lora"/>
                        </a:rPr>
                        <a:t>Manages data flow to ensure efficient use of network resources, balancing speed with system capabilities and must handle users without degrading performance.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940843">
                <a:tc>
                  <a:txBody>
                    <a:bodyPr anchor="t" rtlCol="false"/>
                    <a:lstStyle/>
                    <a:p>
                      <a:pPr algn="ctr">
                        <a:lnSpc>
                          <a:spcPts val="4199"/>
                        </a:lnSpc>
                        <a:defRPr/>
                      </a:pPr>
                      <a:r>
                        <a:rPr lang="en-US" sz="2999">
                          <a:solidFill>
                            <a:srgbClr val="000000"/>
                          </a:solidFill>
                          <a:latin typeface="Lora"/>
                          <a:ea typeface="Lora"/>
                          <a:cs typeface="Lora"/>
                          <a:sym typeface="Lora"/>
                        </a:rPr>
                        <a:t>Security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Lora"/>
                          <a:ea typeface="Lora"/>
                          <a:cs typeface="Lora"/>
                          <a:sym typeface="Lora"/>
                        </a:rPr>
                        <a:t>Implements encrypted communication protocols, passwords  for data security, protecting sensitive information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FD3CA"/>
        </a:solidFill>
      </p:bgPr>
    </p:bg>
    <p:spTree>
      <p:nvGrpSpPr>
        <p:cNvPr id="1" name=""/>
        <p:cNvGrpSpPr/>
        <p:nvPr/>
      </p:nvGrpSpPr>
      <p:grpSpPr>
        <a:xfrm>
          <a:off x="0" y="0"/>
          <a:ext cx="0" cy="0"/>
          <a:chOff x="0" y="0"/>
          <a:chExt cx="0" cy="0"/>
        </a:xfrm>
      </p:grpSpPr>
      <p:sp>
        <p:nvSpPr>
          <p:cNvPr name="Freeform 2" id="2"/>
          <p:cNvSpPr/>
          <p:nvPr/>
        </p:nvSpPr>
        <p:spPr>
          <a:xfrm flipH="false" flipV="false" rot="0">
            <a:off x="4587979" y="2117819"/>
            <a:ext cx="10482697" cy="7879427"/>
          </a:xfrm>
          <a:custGeom>
            <a:avLst/>
            <a:gdLst/>
            <a:ahLst/>
            <a:cxnLst/>
            <a:rect r="r" b="b" t="t" l="l"/>
            <a:pathLst>
              <a:path h="7879427" w="10482697">
                <a:moveTo>
                  <a:pt x="0" y="0"/>
                </a:moveTo>
                <a:lnTo>
                  <a:pt x="10482697" y="0"/>
                </a:lnTo>
                <a:lnTo>
                  <a:pt x="10482697" y="7879427"/>
                </a:lnTo>
                <a:lnTo>
                  <a:pt x="0" y="7879427"/>
                </a:lnTo>
                <a:lnTo>
                  <a:pt x="0" y="0"/>
                </a:lnTo>
                <a:close/>
              </a:path>
            </a:pathLst>
          </a:custGeom>
          <a:blipFill>
            <a:blip r:embed="rId2"/>
            <a:stretch>
              <a:fillRect l="0" t="-3136" r="0" b="-7285"/>
            </a:stretch>
          </a:blipFill>
        </p:spPr>
      </p:sp>
      <p:sp>
        <p:nvSpPr>
          <p:cNvPr name="TextBox 3" id="3"/>
          <p:cNvSpPr txBox="true"/>
          <p:nvPr/>
        </p:nvSpPr>
        <p:spPr>
          <a:xfrm rot="0">
            <a:off x="2776997" y="287248"/>
            <a:ext cx="13850763" cy="1027629"/>
          </a:xfrm>
          <a:prstGeom prst="rect">
            <a:avLst/>
          </a:prstGeom>
        </p:spPr>
        <p:txBody>
          <a:bodyPr anchor="t" rtlCol="false" tIns="0" lIns="0" bIns="0" rIns="0">
            <a:spAutoFit/>
          </a:bodyPr>
          <a:lstStyle/>
          <a:p>
            <a:pPr algn="ctr">
              <a:lnSpc>
                <a:spcPts val="8476"/>
              </a:lnSpc>
            </a:pPr>
            <a:r>
              <a:rPr lang="en-US" b="true" sz="6054">
                <a:solidFill>
                  <a:srgbClr val="000000"/>
                </a:solidFill>
                <a:latin typeface="Canva Sans Bold"/>
                <a:ea typeface="Canva Sans Bold"/>
                <a:cs typeface="Canva Sans Bold"/>
                <a:sym typeface="Canva Sans Bold"/>
              </a:rPr>
              <a:t>Architecture Diagram</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266871" y="2566626"/>
          <a:ext cx="13754258" cy="5153749"/>
        </p:xfrm>
        <a:graphic>
          <a:graphicData uri="http://schemas.openxmlformats.org/drawingml/2006/table">
            <a:tbl>
              <a:tblPr/>
              <a:tblGrid>
                <a:gridCol w="4418822"/>
                <a:gridCol w="4916613"/>
                <a:gridCol w="4418822"/>
              </a:tblGrid>
              <a:tr h="1752606">
                <a:tc>
                  <a:txBody>
                    <a:bodyPr anchor="t" rtlCol="false"/>
                    <a:lstStyle/>
                    <a:p>
                      <a:pPr algn="ctr">
                        <a:lnSpc>
                          <a:spcPts val="4008"/>
                        </a:lnSpc>
                        <a:defRPr/>
                      </a:pPr>
                      <a:r>
                        <a:rPr lang="en-US" sz="2863">
                          <a:solidFill>
                            <a:srgbClr val="000000"/>
                          </a:solidFill>
                          <a:latin typeface="Lora"/>
                          <a:ea typeface="Lora"/>
                          <a:cs typeface="Lora"/>
                          <a:sym typeface="Lora"/>
                        </a:rPr>
                        <a:t>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Type of transport protocol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Number of connections per client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56674">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CREATE ACCOUNT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1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4447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CLOSE ACCOUNT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988"/>
                        </a:lnSpc>
                        <a:defRPr/>
                      </a:pPr>
                      <a:r>
                        <a:rPr lang="en-US" sz="35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2941620" y="942975"/>
            <a:ext cx="11403016" cy="681178"/>
          </a:xfrm>
          <a:prstGeom prst="rect">
            <a:avLst/>
          </a:prstGeom>
        </p:spPr>
        <p:txBody>
          <a:bodyPr anchor="t" rtlCol="false" tIns="0" lIns="0" bIns="0" rIns="0">
            <a:spAutoFit/>
          </a:bodyPr>
          <a:lstStyle/>
          <a:p>
            <a:pPr algn="ctr">
              <a:lnSpc>
                <a:spcPts val="5504"/>
              </a:lnSpc>
              <a:spcBef>
                <a:spcPct val="0"/>
              </a:spcBef>
            </a:pPr>
            <a:r>
              <a:rPr lang="en-US" b="true" sz="3931">
                <a:solidFill>
                  <a:srgbClr val="000000"/>
                </a:solidFill>
                <a:latin typeface="Lora Bold"/>
                <a:ea typeface="Lora Bold"/>
                <a:cs typeface="Lora Bold"/>
                <a:sym typeface="Lora Bold"/>
              </a:rPr>
              <a:t>Account Processing Module</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DFDFD"/>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2089939" y="1552478"/>
          <a:ext cx="13754258" cy="8225561"/>
        </p:xfrm>
        <a:graphic>
          <a:graphicData uri="http://schemas.openxmlformats.org/drawingml/2006/table">
            <a:tbl>
              <a:tblPr/>
              <a:tblGrid>
                <a:gridCol w="4418822"/>
                <a:gridCol w="4916613"/>
                <a:gridCol w="4418822"/>
              </a:tblGrid>
              <a:tr h="1748964">
                <a:tc>
                  <a:txBody>
                    <a:bodyPr anchor="t" rtlCol="false"/>
                    <a:lstStyle/>
                    <a:p>
                      <a:pPr algn="ctr">
                        <a:lnSpc>
                          <a:spcPts val="4008"/>
                        </a:lnSpc>
                        <a:defRPr/>
                      </a:pPr>
                      <a:r>
                        <a:rPr lang="en-US" sz="2863">
                          <a:solidFill>
                            <a:srgbClr val="000000"/>
                          </a:solidFill>
                          <a:latin typeface="Lora"/>
                          <a:ea typeface="Lora"/>
                          <a:cs typeface="Lora"/>
                          <a:sym typeface="Lora"/>
                        </a:rPr>
                        <a:t>FUNCTIONALITY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288"/>
                        </a:lnSpc>
                        <a:defRPr/>
                      </a:pPr>
                      <a:r>
                        <a:rPr lang="en-US" sz="3063">
                          <a:solidFill>
                            <a:srgbClr val="000000"/>
                          </a:solidFill>
                          <a:latin typeface="Lora"/>
                          <a:ea typeface="Lora"/>
                          <a:cs typeface="Lora"/>
                          <a:sym typeface="Lora"/>
                        </a:rPr>
                        <a:t>Type of transport protocol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Number of connections per client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852816">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DEPOSIT </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568"/>
                        </a:lnSpc>
                        <a:defRPr/>
                      </a:pPr>
                      <a:r>
                        <a:rPr lang="en-US" sz="32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4126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WITHDRAWL</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988"/>
                        </a:lnSpc>
                        <a:defRPr/>
                      </a:pPr>
                      <a:r>
                        <a:rPr lang="en-US" sz="35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4126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BALANCE ENQUIRY</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r h="1541260">
                <a:tc>
                  <a:txBody>
                    <a:bodyPr anchor="t" rtlCol="false"/>
                    <a:lstStyle/>
                    <a:p>
                      <a:pPr algn="ctr">
                        <a:lnSpc>
                          <a:spcPts val="4008"/>
                        </a:lnSpc>
                        <a:defRPr/>
                      </a:pPr>
                      <a:r>
                        <a:rPr lang="en-US" sz="2863" b="true">
                          <a:solidFill>
                            <a:srgbClr val="000000"/>
                          </a:solidFill>
                          <a:latin typeface="Lora Bold"/>
                          <a:ea typeface="Lora Bold"/>
                          <a:cs typeface="Lora Bold"/>
                          <a:sym typeface="Lora Bold"/>
                        </a:rPr>
                        <a:t>LOAN REQUEST</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848"/>
                        </a:lnSpc>
                        <a:defRPr/>
                      </a:pPr>
                      <a:r>
                        <a:rPr lang="en-US" sz="3463">
                          <a:solidFill>
                            <a:srgbClr val="000000"/>
                          </a:solidFill>
                          <a:latin typeface="Lora"/>
                          <a:ea typeface="Lora"/>
                          <a:cs typeface="Lora"/>
                          <a:sym typeface="Lora"/>
                        </a:rPr>
                        <a:t>TCP</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c>
                  <a:txBody>
                    <a:bodyPr anchor="t" rtlCol="false"/>
                    <a:lstStyle/>
                    <a:p>
                      <a:pPr algn="ctr">
                        <a:lnSpc>
                          <a:spcPts val="4148"/>
                        </a:lnSpc>
                        <a:defRPr/>
                      </a:pPr>
                      <a:r>
                        <a:rPr lang="en-US" sz="2963">
                          <a:solidFill>
                            <a:srgbClr val="000000"/>
                          </a:solidFill>
                          <a:latin typeface="Lora"/>
                          <a:ea typeface="Lora"/>
                          <a:cs typeface="Lora"/>
                          <a:sym typeface="Lora"/>
                        </a:rPr>
                        <a:t>1</a:t>
                      </a:r>
                      <a:endParaRPr lang="en-US" sz="1100"/>
                    </a:p>
                  </a:txBody>
                  <a:tcPr marL="190500" marR="190500" marT="190500" marB="190500" anchor="ctr">
                    <a:lnL cmpd="sng" algn="ctr" cap="flat" w="28575">
                      <a:solidFill>
                        <a:srgbClr val="000000"/>
                      </a:solidFill>
                      <a:prstDash val="solid"/>
                      <a:round/>
                      <a:headEnd type="none" w="med" len="med"/>
                      <a:tailEnd type="none" w="med" len="med"/>
                    </a:lnL>
                    <a:lnR cmpd="sng" algn="ctr" cap="flat" w="28575">
                      <a:solidFill>
                        <a:srgbClr val="000000"/>
                      </a:solidFill>
                      <a:prstDash val="solid"/>
                      <a:round/>
                      <a:headEnd type="none" w="med" len="med"/>
                      <a:tailEnd type="none" w="med" len="med"/>
                    </a:lnR>
                    <a:lnT cmpd="sng" algn="ctr" cap="flat" w="28575">
                      <a:solidFill>
                        <a:srgbClr val="000000"/>
                      </a:solidFill>
                      <a:prstDash val="solid"/>
                      <a:round/>
                      <a:headEnd type="none" w="med" len="med"/>
                      <a:tailEnd type="none" w="med" len="med"/>
                    </a:lnT>
                    <a:lnB cmpd="sng" algn="ctr" cap="flat" w="28575">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3080259" y="157466"/>
            <a:ext cx="11403016" cy="681178"/>
          </a:xfrm>
          <a:prstGeom prst="rect">
            <a:avLst/>
          </a:prstGeom>
        </p:spPr>
        <p:txBody>
          <a:bodyPr anchor="t" rtlCol="false" tIns="0" lIns="0" bIns="0" rIns="0">
            <a:spAutoFit/>
          </a:bodyPr>
          <a:lstStyle/>
          <a:p>
            <a:pPr algn="ctr">
              <a:lnSpc>
                <a:spcPts val="5504"/>
              </a:lnSpc>
              <a:spcBef>
                <a:spcPct val="0"/>
              </a:spcBef>
            </a:pPr>
            <a:r>
              <a:rPr lang="en-US" b="true" sz="3931">
                <a:solidFill>
                  <a:srgbClr val="000000"/>
                </a:solidFill>
                <a:latin typeface="Lora Bold"/>
                <a:ea typeface="Lora Bold"/>
                <a:cs typeface="Lora Bold"/>
                <a:sym typeface="Lora Bold"/>
              </a:rPr>
              <a:t>Transaction Processing Module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DAGQ1l56nn4</dc:identifier>
  <dcterms:modified xsi:type="dcterms:W3CDTF">2011-08-01T06:04:30Z</dcterms:modified>
  <cp:revision>1</cp:revision>
  <dc:title>Add a heading</dc:title>
</cp:coreProperties>
</file>