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3" r:id="rId8"/>
    <p:sldId id="264" r:id="rId9"/>
    <p:sldId id="265"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48D3366-BCD1-4422-A67F-1A27CBC901A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5654AA1-54C5-4F76-979E-7A6A87A36EFC}">
      <dgm:prSet/>
      <dgm:spPr/>
      <dgm:t>
        <a:bodyPr/>
        <a:lstStyle/>
        <a:p>
          <a:r>
            <a:rPr lang="en-US" b="0" i="0"/>
            <a:t>.NET is a framework to develop software applications. It is designed and developed by Microsoft and the first beta version released in 2000.</a:t>
          </a:r>
          <a:endParaRPr lang="en-US"/>
        </a:p>
      </dgm:t>
    </dgm:pt>
    <dgm:pt modelId="{FBD1050E-2D21-4168-91C6-65EF1A795A67}" type="parTrans" cxnId="{F828C969-4AD3-46FB-A18B-F2051C7FBFC9}">
      <dgm:prSet/>
      <dgm:spPr/>
      <dgm:t>
        <a:bodyPr/>
        <a:lstStyle/>
        <a:p>
          <a:endParaRPr lang="en-US"/>
        </a:p>
      </dgm:t>
    </dgm:pt>
    <dgm:pt modelId="{883BB863-E2A8-4757-A6FA-5316CE321976}" type="sibTrans" cxnId="{F828C969-4AD3-46FB-A18B-F2051C7FBFC9}">
      <dgm:prSet/>
      <dgm:spPr/>
      <dgm:t>
        <a:bodyPr/>
        <a:lstStyle/>
        <a:p>
          <a:endParaRPr lang="en-US"/>
        </a:p>
      </dgm:t>
    </dgm:pt>
    <dgm:pt modelId="{BCE4DFF2-CCEA-41DF-A8C5-A91AB188D42D}">
      <dgm:prSet/>
      <dgm:spPr/>
      <dgm:t>
        <a:bodyPr/>
        <a:lstStyle/>
        <a:p>
          <a:r>
            <a:rPr lang="en-US" b="0" i="0"/>
            <a:t>It is used to develop Form-based applications, Web-based applications, and Web services.</a:t>
          </a:r>
          <a:endParaRPr lang="en-US"/>
        </a:p>
      </dgm:t>
    </dgm:pt>
    <dgm:pt modelId="{F3921834-D358-4886-9B0C-547D5DD118F8}" type="parTrans" cxnId="{5AE7EEE2-CA30-478C-9BE8-FF3A9D251082}">
      <dgm:prSet/>
      <dgm:spPr/>
      <dgm:t>
        <a:bodyPr/>
        <a:lstStyle/>
        <a:p>
          <a:endParaRPr lang="en-US"/>
        </a:p>
      </dgm:t>
    </dgm:pt>
    <dgm:pt modelId="{CFC396F4-6CB3-482A-889C-692225472EF5}" type="sibTrans" cxnId="{5AE7EEE2-CA30-478C-9BE8-FF3A9D251082}">
      <dgm:prSet/>
      <dgm:spPr/>
      <dgm:t>
        <a:bodyPr/>
        <a:lstStyle/>
        <a:p>
          <a:endParaRPr lang="en-US"/>
        </a:p>
      </dgm:t>
    </dgm:pt>
    <dgm:pt modelId="{E6B4F33F-52B2-4277-83D8-DDB518F00313}">
      <dgm:prSet/>
      <dgm:spPr/>
      <dgm:t>
        <a:bodyPr/>
        <a:lstStyle/>
        <a:p>
          <a:r>
            <a:rPr lang="en-US"/>
            <a:t>I</a:t>
          </a:r>
          <a:r>
            <a:rPr lang="en-US" b="0" i="0"/>
            <a:t>t provides a broad range of functionalities and support.</a:t>
          </a:r>
          <a:endParaRPr lang="en-US"/>
        </a:p>
      </dgm:t>
    </dgm:pt>
    <dgm:pt modelId="{4D82EEBE-C017-4B67-AC36-F6D94F3C7921}" type="parTrans" cxnId="{33481EA0-A3EF-4C6A-B09C-6091B9ADCB96}">
      <dgm:prSet/>
      <dgm:spPr/>
      <dgm:t>
        <a:bodyPr/>
        <a:lstStyle/>
        <a:p>
          <a:endParaRPr lang="en-US"/>
        </a:p>
      </dgm:t>
    </dgm:pt>
    <dgm:pt modelId="{2C740ACD-3D8D-404F-A8B4-D10C96F77D90}" type="sibTrans" cxnId="{33481EA0-A3EF-4C6A-B09C-6091B9ADCB96}">
      <dgm:prSet/>
      <dgm:spPr/>
      <dgm:t>
        <a:bodyPr/>
        <a:lstStyle/>
        <a:p>
          <a:endParaRPr lang="en-US"/>
        </a:p>
      </dgm:t>
    </dgm:pt>
    <dgm:pt modelId="{918F539F-5C9A-48C8-8B95-6C2595F1B382}" type="pres">
      <dgm:prSet presAssocID="{848D3366-BCD1-4422-A67F-1A27CBC901AE}" presName="linear" presStyleCnt="0">
        <dgm:presLayoutVars>
          <dgm:animLvl val="lvl"/>
          <dgm:resizeHandles val="exact"/>
        </dgm:presLayoutVars>
      </dgm:prSet>
      <dgm:spPr/>
    </dgm:pt>
    <dgm:pt modelId="{6F3DF27E-C976-45E2-9F41-C3A1112906F1}" type="pres">
      <dgm:prSet presAssocID="{95654AA1-54C5-4F76-979E-7A6A87A36EFC}" presName="parentText" presStyleLbl="node1" presStyleIdx="0" presStyleCnt="3">
        <dgm:presLayoutVars>
          <dgm:chMax val="0"/>
          <dgm:bulletEnabled val="1"/>
        </dgm:presLayoutVars>
      </dgm:prSet>
      <dgm:spPr/>
    </dgm:pt>
    <dgm:pt modelId="{8C524DBC-9BE1-4F18-B1CE-D7F11B869475}" type="pres">
      <dgm:prSet presAssocID="{883BB863-E2A8-4757-A6FA-5316CE321976}" presName="spacer" presStyleCnt="0"/>
      <dgm:spPr/>
    </dgm:pt>
    <dgm:pt modelId="{73B04D66-1AD6-4CED-A5D1-4446FFA2C9DA}" type="pres">
      <dgm:prSet presAssocID="{BCE4DFF2-CCEA-41DF-A8C5-A91AB188D42D}" presName="parentText" presStyleLbl="node1" presStyleIdx="1" presStyleCnt="3">
        <dgm:presLayoutVars>
          <dgm:chMax val="0"/>
          <dgm:bulletEnabled val="1"/>
        </dgm:presLayoutVars>
      </dgm:prSet>
      <dgm:spPr/>
    </dgm:pt>
    <dgm:pt modelId="{0343418E-263C-4929-B386-BA0DDD1AED05}" type="pres">
      <dgm:prSet presAssocID="{CFC396F4-6CB3-482A-889C-692225472EF5}" presName="spacer" presStyleCnt="0"/>
      <dgm:spPr/>
    </dgm:pt>
    <dgm:pt modelId="{FEC7AB3B-1318-4FD9-A4B8-C5EE39014120}" type="pres">
      <dgm:prSet presAssocID="{E6B4F33F-52B2-4277-83D8-DDB518F00313}" presName="parentText" presStyleLbl="node1" presStyleIdx="2" presStyleCnt="3">
        <dgm:presLayoutVars>
          <dgm:chMax val="0"/>
          <dgm:bulletEnabled val="1"/>
        </dgm:presLayoutVars>
      </dgm:prSet>
      <dgm:spPr/>
    </dgm:pt>
  </dgm:ptLst>
  <dgm:cxnLst>
    <dgm:cxn modelId="{DFE50C10-1163-43E6-8E78-ED58A2D2FA5E}" type="presOf" srcId="{848D3366-BCD1-4422-A67F-1A27CBC901AE}" destId="{918F539F-5C9A-48C8-8B95-6C2595F1B382}" srcOrd="0" destOrd="0" presId="urn:microsoft.com/office/officeart/2005/8/layout/vList2"/>
    <dgm:cxn modelId="{58B54C2D-C589-41BC-A496-D115EBF4F2CE}" type="presOf" srcId="{BCE4DFF2-CCEA-41DF-A8C5-A91AB188D42D}" destId="{73B04D66-1AD6-4CED-A5D1-4446FFA2C9DA}" srcOrd="0" destOrd="0" presId="urn:microsoft.com/office/officeart/2005/8/layout/vList2"/>
    <dgm:cxn modelId="{F828C969-4AD3-46FB-A18B-F2051C7FBFC9}" srcId="{848D3366-BCD1-4422-A67F-1A27CBC901AE}" destId="{95654AA1-54C5-4F76-979E-7A6A87A36EFC}" srcOrd="0" destOrd="0" parTransId="{FBD1050E-2D21-4168-91C6-65EF1A795A67}" sibTransId="{883BB863-E2A8-4757-A6FA-5316CE321976}"/>
    <dgm:cxn modelId="{27B17777-8FC4-4448-B922-BE4A8A408CEF}" type="presOf" srcId="{95654AA1-54C5-4F76-979E-7A6A87A36EFC}" destId="{6F3DF27E-C976-45E2-9F41-C3A1112906F1}" srcOrd="0" destOrd="0" presId="urn:microsoft.com/office/officeart/2005/8/layout/vList2"/>
    <dgm:cxn modelId="{33481EA0-A3EF-4C6A-B09C-6091B9ADCB96}" srcId="{848D3366-BCD1-4422-A67F-1A27CBC901AE}" destId="{E6B4F33F-52B2-4277-83D8-DDB518F00313}" srcOrd="2" destOrd="0" parTransId="{4D82EEBE-C017-4B67-AC36-F6D94F3C7921}" sibTransId="{2C740ACD-3D8D-404F-A8B4-D10C96F77D90}"/>
    <dgm:cxn modelId="{843F35A2-D83D-4E72-A737-3C8CC1AA7D6D}" type="presOf" srcId="{E6B4F33F-52B2-4277-83D8-DDB518F00313}" destId="{FEC7AB3B-1318-4FD9-A4B8-C5EE39014120}" srcOrd="0" destOrd="0" presId="urn:microsoft.com/office/officeart/2005/8/layout/vList2"/>
    <dgm:cxn modelId="{5AE7EEE2-CA30-478C-9BE8-FF3A9D251082}" srcId="{848D3366-BCD1-4422-A67F-1A27CBC901AE}" destId="{BCE4DFF2-CCEA-41DF-A8C5-A91AB188D42D}" srcOrd="1" destOrd="0" parTransId="{F3921834-D358-4886-9B0C-547D5DD118F8}" sibTransId="{CFC396F4-6CB3-482A-889C-692225472EF5}"/>
    <dgm:cxn modelId="{BA819233-B022-49D3-9166-3709B2A7903A}" type="presParOf" srcId="{918F539F-5C9A-48C8-8B95-6C2595F1B382}" destId="{6F3DF27E-C976-45E2-9F41-C3A1112906F1}" srcOrd="0" destOrd="0" presId="urn:microsoft.com/office/officeart/2005/8/layout/vList2"/>
    <dgm:cxn modelId="{FBD61F59-1337-4EAE-9AB8-ADC961FA822F}" type="presParOf" srcId="{918F539F-5C9A-48C8-8B95-6C2595F1B382}" destId="{8C524DBC-9BE1-4F18-B1CE-D7F11B869475}" srcOrd="1" destOrd="0" presId="urn:microsoft.com/office/officeart/2005/8/layout/vList2"/>
    <dgm:cxn modelId="{582F7102-58C4-4422-8476-84BDB0A88E36}" type="presParOf" srcId="{918F539F-5C9A-48C8-8B95-6C2595F1B382}" destId="{73B04D66-1AD6-4CED-A5D1-4446FFA2C9DA}" srcOrd="2" destOrd="0" presId="urn:microsoft.com/office/officeart/2005/8/layout/vList2"/>
    <dgm:cxn modelId="{DCEA8BC4-9A48-48D7-B834-5FB9C8541497}" type="presParOf" srcId="{918F539F-5C9A-48C8-8B95-6C2595F1B382}" destId="{0343418E-263C-4929-B386-BA0DDD1AED05}" srcOrd="3" destOrd="0" presId="urn:microsoft.com/office/officeart/2005/8/layout/vList2"/>
    <dgm:cxn modelId="{99634685-8D56-45A6-98F8-E894BEBF4BF6}" type="presParOf" srcId="{918F539F-5C9A-48C8-8B95-6C2595F1B382}" destId="{FEC7AB3B-1318-4FD9-A4B8-C5EE3901412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A3C63F-B069-45BD-B297-2D47572C037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40CA0CE-2DF7-4B89-BA4C-CF25B2F3B9AB}">
      <dgm:prSet/>
      <dgm:spPr/>
      <dgm:t>
        <a:bodyPr/>
        <a:lstStyle/>
        <a:p>
          <a:r>
            <a:rPr lang="en-US" b="0" i="0"/>
            <a:t>It is a program execution engine that loads and executes the program.</a:t>
          </a:r>
          <a:endParaRPr lang="en-US"/>
        </a:p>
      </dgm:t>
    </dgm:pt>
    <dgm:pt modelId="{2706E815-81EE-4788-B5F0-E2C91811738B}" type="parTrans" cxnId="{69012E4F-83C0-484D-853C-15AF7C374D2B}">
      <dgm:prSet/>
      <dgm:spPr/>
      <dgm:t>
        <a:bodyPr/>
        <a:lstStyle/>
        <a:p>
          <a:endParaRPr lang="en-US"/>
        </a:p>
      </dgm:t>
    </dgm:pt>
    <dgm:pt modelId="{9B567CA6-0E94-421C-8994-593A2F1E6A92}" type="sibTrans" cxnId="{69012E4F-83C0-484D-853C-15AF7C374D2B}">
      <dgm:prSet/>
      <dgm:spPr/>
      <dgm:t>
        <a:bodyPr/>
        <a:lstStyle/>
        <a:p>
          <a:endParaRPr lang="en-US"/>
        </a:p>
      </dgm:t>
    </dgm:pt>
    <dgm:pt modelId="{4452AE30-FCE6-47D6-826E-0FB4B32AAF7D}">
      <dgm:prSet/>
      <dgm:spPr/>
      <dgm:t>
        <a:bodyPr/>
        <a:lstStyle/>
        <a:p>
          <a:r>
            <a:rPr lang="en-US" b="0" i="0"/>
            <a:t>It converts the program into native code. It acts as an interface between the framework and operating system.</a:t>
          </a:r>
          <a:endParaRPr lang="en-US"/>
        </a:p>
      </dgm:t>
    </dgm:pt>
    <dgm:pt modelId="{5115A5C5-80E7-4371-A7F4-2739D4890FE2}" type="parTrans" cxnId="{0FCF209C-1803-4147-BB90-777A373B14FD}">
      <dgm:prSet/>
      <dgm:spPr/>
      <dgm:t>
        <a:bodyPr/>
        <a:lstStyle/>
        <a:p>
          <a:endParaRPr lang="en-US"/>
        </a:p>
      </dgm:t>
    </dgm:pt>
    <dgm:pt modelId="{35E76223-BD83-48A0-8C65-129F8468789D}" type="sibTrans" cxnId="{0FCF209C-1803-4147-BB90-777A373B14FD}">
      <dgm:prSet/>
      <dgm:spPr/>
      <dgm:t>
        <a:bodyPr/>
        <a:lstStyle/>
        <a:p>
          <a:endParaRPr lang="en-US"/>
        </a:p>
      </dgm:t>
    </dgm:pt>
    <dgm:pt modelId="{86CFCB89-F3A3-48EC-995C-3504B6A75533}">
      <dgm:prSet/>
      <dgm:spPr/>
      <dgm:t>
        <a:bodyPr/>
        <a:lstStyle/>
        <a:p>
          <a:r>
            <a:rPr lang="en-US" b="0" i="0"/>
            <a:t>It does exception handling, memory management, and garbage collection. Moreover, it provides security, type-safety, interoperability, and portability.</a:t>
          </a:r>
          <a:endParaRPr lang="en-US"/>
        </a:p>
      </dgm:t>
    </dgm:pt>
    <dgm:pt modelId="{C9509A6E-F872-401E-B07C-8D342978287A}" type="parTrans" cxnId="{656B577B-3E75-401F-87EC-475CD61F001A}">
      <dgm:prSet/>
      <dgm:spPr/>
      <dgm:t>
        <a:bodyPr/>
        <a:lstStyle/>
        <a:p>
          <a:endParaRPr lang="en-US"/>
        </a:p>
      </dgm:t>
    </dgm:pt>
    <dgm:pt modelId="{BBB7EED9-AED7-4380-8500-53AB7C0C62EE}" type="sibTrans" cxnId="{656B577B-3E75-401F-87EC-475CD61F001A}">
      <dgm:prSet/>
      <dgm:spPr/>
      <dgm:t>
        <a:bodyPr/>
        <a:lstStyle/>
        <a:p>
          <a:endParaRPr lang="en-US"/>
        </a:p>
      </dgm:t>
    </dgm:pt>
    <dgm:pt modelId="{12620FEE-F522-4EF0-91C9-0D1D6084B685}">
      <dgm:prSet/>
      <dgm:spPr/>
      <dgm:t>
        <a:bodyPr/>
        <a:lstStyle/>
        <a:p>
          <a:r>
            <a:rPr lang="en-US"/>
            <a:t>Some of the CLR COMPONENTS are:</a:t>
          </a:r>
        </a:p>
      </dgm:t>
    </dgm:pt>
    <dgm:pt modelId="{B4F602A0-7019-4094-8BAA-B2F48EA03557}" type="parTrans" cxnId="{D9CFE6A2-DF6C-4CA7-A8DE-E8FCC6007DF6}">
      <dgm:prSet/>
      <dgm:spPr/>
      <dgm:t>
        <a:bodyPr/>
        <a:lstStyle/>
        <a:p>
          <a:endParaRPr lang="en-US"/>
        </a:p>
      </dgm:t>
    </dgm:pt>
    <dgm:pt modelId="{96399845-4EA8-4CB8-8EA9-5566ECDCD10C}" type="sibTrans" cxnId="{D9CFE6A2-DF6C-4CA7-A8DE-E8FCC6007DF6}">
      <dgm:prSet/>
      <dgm:spPr/>
      <dgm:t>
        <a:bodyPr/>
        <a:lstStyle/>
        <a:p>
          <a:endParaRPr lang="en-US"/>
        </a:p>
      </dgm:t>
    </dgm:pt>
    <dgm:pt modelId="{F660257B-6B6A-4BD5-84E2-F3E271711E31}">
      <dgm:prSet/>
      <dgm:spPr/>
      <dgm:t>
        <a:bodyPr/>
        <a:lstStyle/>
        <a:p>
          <a:r>
            <a:rPr lang="en-US"/>
            <a:t>Basic class library    thread support COM Marshaler   Type Checker Exception Manager  Security Engine   Debug Engine  Code manager Garabage collector</a:t>
          </a:r>
        </a:p>
      </dgm:t>
    </dgm:pt>
    <dgm:pt modelId="{E9459590-99E7-40B9-B055-59BC43C48A36}" type="parTrans" cxnId="{B0FE3153-3121-437B-A1B5-4B5FE64E101B}">
      <dgm:prSet/>
      <dgm:spPr/>
      <dgm:t>
        <a:bodyPr/>
        <a:lstStyle/>
        <a:p>
          <a:endParaRPr lang="en-US"/>
        </a:p>
      </dgm:t>
    </dgm:pt>
    <dgm:pt modelId="{161E5D82-0F0E-4672-8CCF-D5883F3777B6}" type="sibTrans" cxnId="{B0FE3153-3121-437B-A1B5-4B5FE64E101B}">
      <dgm:prSet/>
      <dgm:spPr/>
      <dgm:t>
        <a:bodyPr/>
        <a:lstStyle/>
        <a:p>
          <a:endParaRPr lang="en-US"/>
        </a:p>
      </dgm:t>
    </dgm:pt>
    <dgm:pt modelId="{76152369-F832-48F3-A692-4325EE3C7BBF}" type="pres">
      <dgm:prSet presAssocID="{04A3C63F-B069-45BD-B297-2D47572C037A}" presName="linear" presStyleCnt="0">
        <dgm:presLayoutVars>
          <dgm:animLvl val="lvl"/>
          <dgm:resizeHandles val="exact"/>
        </dgm:presLayoutVars>
      </dgm:prSet>
      <dgm:spPr/>
    </dgm:pt>
    <dgm:pt modelId="{F80CB11C-8C18-420D-969C-27342292B702}" type="pres">
      <dgm:prSet presAssocID="{C40CA0CE-2DF7-4B89-BA4C-CF25B2F3B9AB}" presName="parentText" presStyleLbl="node1" presStyleIdx="0" presStyleCnt="5">
        <dgm:presLayoutVars>
          <dgm:chMax val="0"/>
          <dgm:bulletEnabled val="1"/>
        </dgm:presLayoutVars>
      </dgm:prSet>
      <dgm:spPr/>
    </dgm:pt>
    <dgm:pt modelId="{DCC17FDF-5B5C-4045-A19F-F57CCE61EB4D}" type="pres">
      <dgm:prSet presAssocID="{9B567CA6-0E94-421C-8994-593A2F1E6A92}" presName="spacer" presStyleCnt="0"/>
      <dgm:spPr/>
    </dgm:pt>
    <dgm:pt modelId="{1A39C7DB-7AF2-49A6-8C96-2D9B39537254}" type="pres">
      <dgm:prSet presAssocID="{4452AE30-FCE6-47D6-826E-0FB4B32AAF7D}" presName="parentText" presStyleLbl="node1" presStyleIdx="1" presStyleCnt="5">
        <dgm:presLayoutVars>
          <dgm:chMax val="0"/>
          <dgm:bulletEnabled val="1"/>
        </dgm:presLayoutVars>
      </dgm:prSet>
      <dgm:spPr/>
    </dgm:pt>
    <dgm:pt modelId="{C89CA7DE-2AD1-4731-8BF2-36226CC78BF0}" type="pres">
      <dgm:prSet presAssocID="{35E76223-BD83-48A0-8C65-129F8468789D}" presName="spacer" presStyleCnt="0"/>
      <dgm:spPr/>
    </dgm:pt>
    <dgm:pt modelId="{595D7D1E-EC14-4A4C-81A0-95DFB13DB051}" type="pres">
      <dgm:prSet presAssocID="{86CFCB89-F3A3-48EC-995C-3504B6A75533}" presName="parentText" presStyleLbl="node1" presStyleIdx="2" presStyleCnt="5">
        <dgm:presLayoutVars>
          <dgm:chMax val="0"/>
          <dgm:bulletEnabled val="1"/>
        </dgm:presLayoutVars>
      </dgm:prSet>
      <dgm:spPr/>
    </dgm:pt>
    <dgm:pt modelId="{80B8284E-317D-41A0-98DE-1643165D086C}" type="pres">
      <dgm:prSet presAssocID="{BBB7EED9-AED7-4380-8500-53AB7C0C62EE}" presName="spacer" presStyleCnt="0"/>
      <dgm:spPr/>
    </dgm:pt>
    <dgm:pt modelId="{680F0CDC-8E55-46A0-9598-A8D1A02D31AC}" type="pres">
      <dgm:prSet presAssocID="{12620FEE-F522-4EF0-91C9-0D1D6084B685}" presName="parentText" presStyleLbl="node1" presStyleIdx="3" presStyleCnt="5">
        <dgm:presLayoutVars>
          <dgm:chMax val="0"/>
          <dgm:bulletEnabled val="1"/>
        </dgm:presLayoutVars>
      </dgm:prSet>
      <dgm:spPr/>
    </dgm:pt>
    <dgm:pt modelId="{34EF35A8-38D9-4650-8E7C-19270700B15B}" type="pres">
      <dgm:prSet presAssocID="{96399845-4EA8-4CB8-8EA9-5566ECDCD10C}" presName="spacer" presStyleCnt="0"/>
      <dgm:spPr/>
    </dgm:pt>
    <dgm:pt modelId="{E1B86256-C46F-42D0-A558-967E6CB917A9}" type="pres">
      <dgm:prSet presAssocID="{F660257B-6B6A-4BD5-84E2-F3E271711E31}" presName="parentText" presStyleLbl="node1" presStyleIdx="4" presStyleCnt="5">
        <dgm:presLayoutVars>
          <dgm:chMax val="0"/>
          <dgm:bulletEnabled val="1"/>
        </dgm:presLayoutVars>
      </dgm:prSet>
      <dgm:spPr/>
    </dgm:pt>
  </dgm:ptLst>
  <dgm:cxnLst>
    <dgm:cxn modelId="{69012E4F-83C0-484D-853C-15AF7C374D2B}" srcId="{04A3C63F-B069-45BD-B297-2D47572C037A}" destId="{C40CA0CE-2DF7-4B89-BA4C-CF25B2F3B9AB}" srcOrd="0" destOrd="0" parTransId="{2706E815-81EE-4788-B5F0-E2C91811738B}" sibTransId="{9B567CA6-0E94-421C-8994-593A2F1E6A92}"/>
    <dgm:cxn modelId="{B0FE3153-3121-437B-A1B5-4B5FE64E101B}" srcId="{04A3C63F-B069-45BD-B297-2D47572C037A}" destId="{F660257B-6B6A-4BD5-84E2-F3E271711E31}" srcOrd="4" destOrd="0" parTransId="{E9459590-99E7-40B9-B055-59BC43C48A36}" sibTransId="{161E5D82-0F0E-4672-8CCF-D5883F3777B6}"/>
    <dgm:cxn modelId="{656B577B-3E75-401F-87EC-475CD61F001A}" srcId="{04A3C63F-B069-45BD-B297-2D47572C037A}" destId="{86CFCB89-F3A3-48EC-995C-3504B6A75533}" srcOrd="2" destOrd="0" parTransId="{C9509A6E-F872-401E-B07C-8D342978287A}" sibTransId="{BBB7EED9-AED7-4380-8500-53AB7C0C62EE}"/>
    <dgm:cxn modelId="{573FB982-B64F-4102-8E45-3B0E4B4FF236}" type="presOf" srcId="{4452AE30-FCE6-47D6-826E-0FB4B32AAF7D}" destId="{1A39C7DB-7AF2-49A6-8C96-2D9B39537254}" srcOrd="0" destOrd="0" presId="urn:microsoft.com/office/officeart/2005/8/layout/vList2"/>
    <dgm:cxn modelId="{C60BE18A-F9E1-4C0A-99F9-323FE1E5E381}" type="presOf" srcId="{86CFCB89-F3A3-48EC-995C-3504B6A75533}" destId="{595D7D1E-EC14-4A4C-81A0-95DFB13DB051}" srcOrd="0" destOrd="0" presId="urn:microsoft.com/office/officeart/2005/8/layout/vList2"/>
    <dgm:cxn modelId="{BF2E8295-E746-4F0B-B2F1-1E228F4828C9}" type="presOf" srcId="{C40CA0CE-2DF7-4B89-BA4C-CF25B2F3B9AB}" destId="{F80CB11C-8C18-420D-969C-27342292B702}" srcOrd="0" destOrd="0" presId="urn:microsoft.com/office/officeart/2005/8/layout/vList2"/>
    <dgm:cxn modelId="{0FCF209C-1803-4147-BB90-777A373B14FD}" srcId="{04A3C63F-B069-45BD-B297-2D47572C037A}" destId="{4452AE30-FCE6-47D6-826E-0FB4B32AAF7D}" srcOrd="1" destOrd="0" parTransId="{5115A5C5-80E7-4371-A7F4-2739D4890FE2}" sibTransId="{35E76223-BD83-48A0-8C65-129F8468789D}"/>
    <dgm:cxn modelId="{D35E0C9E-5629-43DE-8CE0-B2DBC464DF0D}" type="presOf" srcId="{F660257B-6B6A-4BD5-84E2-F3E271711E31}" destId="{E1B86256-C46F-42D0-A558-967E6CB917A9}" srcOrd="0" destOrd="0" presId="urn:microsoft.com/office/officeart/2005/8/layout/vList2"/>
    <dgm:cxn modelId="{D9CFE6A2-DF6C-4CA7-A8DE-E8FCC6007DF6}" srcId="{04A3C63F-B069-45BD-B297-2D47572C037A}" destId="{12620FEE-F522-4EF0-91C9-0D1D6084B685}" srcOrd="3" destOrd="0" parTransId="{B4F602A0-7019-4094-8BAA-B2F48EA03557}" sibTransId="{96399845-4EA8-4CB8-8EA9-5566ECDCD10C}"/>
    <dgm:cxn modelId="{78434BA6-B1B9-4A84-B0A8-22B178A93236}" type="presOf" srcId="{04A3C63F-B069-45BD-B297-2D47572C037A}" destId="{76152369-F832-48F3-A692-4325EE3C7BBF}" srcOrd="0" destOrd="0" presId="urn:microsoft.com/office/officeart/2005/8/layout/vList2"/>
    <dgm:cxn modelId="{0136F5CC-0F09-4242-9948-994648BE0BE7}" type="presOf" srcId="{12620FEE-F522-4EF0-91C9-0D1D6084B685}" destId="{680F0CDC-8E55-46A0-9598-A8D1A02D31AC}" srcOrd="0" destOrd="0" presId="urn:microsoft.com/office/officeart/2005/8/layout/vList2"/>
    <dgm:cxn modelId="{FE8247D1-1A98-4F11-990E-8F6CDFB71AB2}" type="presParOf" srcId="{76152369-F832-48F3-A692-4325EE3C7BBF}" destId="{F80CB11C-8C18-420D-969C-27342292B702}" srcOrd="0" destOrd="0" presId="urn:microsoft.com/office/officeart/2005/8/layout/vList2"/>
    <dgm:cxn modelId="{500369F5-9847-4880-BBA3-0731AF6D3C12}" type="presParOf" srcId="{76152369-F832-48F3-A692-4325EE3C7BBF}" destId="{DCC17FDF-5B5C-4045-A19F-F57CCE61EB4D}" srcOrd="1" destOrd="0" presId="urn:microsoft.com/office/officeart/2005/8/layout/vList2"/>
    <dgm:cxn modelId="{D11CD940-0BAD-4E05-92A3-63D31E040688}" type="presParOf" srcId="{76152369-F832-48F3-A692-4325EE3C7BBF}" destId="{1A39C7DB-7AF2-49A6-8C96-2D9B39537254}" srcOrd="2" destOrd="0" presId="urn:microsoft.com/office/officeart/2005/8/layout/vList2"/>
    <dgm:cxn modelId="{C82F8318-3F7A-4356-83BF-0624DE327943}" type="presParOf" srcId="{76152369-F832-48F3-A692-4325EE3C7BBF}" destId="{C89CA7DE-2AD1-4731-8BF2-36226CC78BF0}" srcOrd="3" destOrd="0" presId="urn:microsoft.com/office/officeart/2005/8/layout/vList2"/>
    <dgm:cxn modelId="{8E6AA448-FD48-4BF0-9DFF-07B2FE467FCD}" type="presParOf" srcId="{76152369-F832-48F3-A692-4325EE3C7BBF}" destId="{595D7D1E-EC14-4A4C-81A0-95DFB13DB051}" srcOrd="4" destOrd="0" presId="urn:microsoft.com/office/officeart/2005/8/layout/vList2"/>
    <dgm:cxn modelId="{14E0904D-0F02-462F-B866-6267A7BE6E3A}" type="presParOf" srcId="{76152369-F832-48F3-A692-4325EE3C7BBF}" destId="{80B8284E-317D-41A0-98DE-1643165D086C}" srcOrd="5" destOrd="0" presId="urn:microsoft.com/office/officeart/2005/8/layout/vList2"/>
    <dgm:cxn modelId="{494DCAFF-DBEC-4733-AE0C-6CBFB514F4D3}" type="presParOf" srcId="{76152369-F832-48F3-A692-4325EE3C7BBF}" destId="{680F0CDC-8E55-46A0-9598-A8D1A02D31AC}" srcOrd="6" destOrd="0" presId="urn:microsoft.com/office/officeart/2005/8/layout/vList2"/>
    <dgm:cxn modelId="{A7F020FE-CA7A-4B38-98EC-8A0B22989FFC}" type="presParOf" srcId="{76152369-F832-48F3-A692-4325EE3C7BBF}" destId="{34EF35A8-38D9-4650-8E7C-19270700B15B}" srcOrd="7" destOrd="0" presId="urn:microsoft.com/office/officeart/2005/8/layout/vList2"/>
    <dgm:cxn modelId="{3B84A620-AD08-44C2-B05F-90ACFB84832A}" type="presParOf" srcId="{76152369-F832-48F3-A692-4325EE3C7BBF}" destId="{E1B86256-C46F-42D0-A558-967E6CB917A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2A85F0-0985-45FD-9924-E02B572593F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5408AA9-8A28-4C3F-AC67-2CFF2448FFEA}">
      <dgm:prSet/>
      <dgm:spPr/>
      <dgm:t>
        <a:bodyPr/>
        <a:lstStyle/>
        <a:p>
          <a:r>
            <a:rPr lang="en-US" b="0" i="0"/>
            <a:t>It is a standard library that is a collection of thousands of classes and used to build an application. The BCL (Base Class Library) is the core of the FCL and provides basic functionalities.</a:t>
          </a:r>
          <a:endParaRPr lang="en-US"/>
        </a:p>
      </dgm:t>
    </dgm:pt>
    <dgm:pt modelId="{FCED16D3-9276-4179-9F01-581E4B4A1C6C}" type="parTrans" cxnId="{DD490251-3276-4395-B516-B8907A98CEB7}">
      <dgm:prSet/>
      <dgm:spPr/>
      <dgm:t>
        <a:bodyPr/>
        <a:lstStyle/>
        <a:p>
          <a:endParaRPr lang="en-US"/>
        </a:p>
      </dgm:t>
    </dgm:pt>
    <dgm:pt modelId="{837F3ED0-1EFA-48E2-A819-484C44F35110}" type="sibTrans" cxnId="{DD490251-3276-4395-B516-B8907A98CEB7}">
      <dgm:prSet/>
      <dgm:spPr/>
      <dgm:t>
        <a:bodyPr/>
        <a:lstStyle/>
        <a:p>
          <a:endParaRPr lang="en-US"/>
        </a:p>
      </dgm:t>
    </dgm:pt>
    <dgm:pt modelId="{538D7D59-5D32-4D06-8644-DC92C302DFA3}">
      <dgm:prSet/>
      <dgm:spPr/>
      <dgm:t>
        <a:bodyPr/>
        <a:lstStyle/>
        <a:p>
          <a:r>
            <a:rPr lang="en-US" b="0" i="0" dirty="0"/>
            <a:t>It is the collection of reusable, object-oriented class libraries and methods, </a:t>
          </a:r>
          <a:r>
            <a:rPr lang="en-US" b="0" i="0" dirty="0" err="1"/>
            <a:t>etc</a:t>
          </a:r>
          <a:r>
            <a:rPr lang="en-US" b="0" i="0" dirty="0"/>
            <a:t> that can be integrated with CLR. Also called the Assemblies. It is just like the header files in C/C++ and packages in java. Installing the .NET framework basically is the installation of CLR and FCL into the system</a:t>
          </a:r>
          <a:endParaRPr lang="en-US" dirty="0"/>
        </a:p>
      </dgm:t>
    </dgm:pt>
    <dgm:pt modelId="{347E06E9-B5A2-47F4-A1C2-D4C461D7011B}" type="parTrans" cxnId="{B098F141-EE27-4B53-8F94-EBE7BA2ECE95}">
      <dgm:prSet/>
      <dgm:spPr/>
      <dgm:t>
        <a:bodyPr/>
        <a:lstStyle/>
        <a:p>
          <a:endParaRPr lang="en-US"/>
        </a:p>
      </dgm:t>
    </dgm:pt>
    <dgm:pt modelId="{F3261AC3-C497-43C5-AC00-724B9CD631FB}" type="sibTrans" cxnId="{B098F141-EE27-4B53-8F94-EBE7BA2ECE95}">
      <dgm:prSet/>
      <dgm:spPr/>
      <dgm:t>
        <a:bodyPr/>
        <a:lstStyle/>
        <a:p>
          <a:endParaRPr lang="en-US"/>
        </a:p>
      </dgm:t>
    </dgm:pt>
    <dgm:pt modelId="{1A037409-3E08-4CD5-B8E9-6D0EA72CE79E}" type="pres">
      <dgm:prSet presAssocID="{4A2A85F0-0985-45FD-9924-E02B572593F2}" presName="root" presStyleCnt="0">
        <dgm:presLayoutVars>
          <dgm:dir/>
          <dgm:resizeHandles val="exact"/>
        </dgm:presLayoutVars>
      </dgm:prSet>
      <dgm:spPr/>
    </dgm:pt>
    <dgm:pt modelId="{8B6A17CF-494F-4C98-A7B3-60E80A665995}" type="pres">
      <dgm:prSet presAssocID="{A5408AA9-8A28-4C3F-AC67-2CFF2448FFEA}" presName="compNode" presStyleCnt="0"/>
      <dgm:spPr/>
    </dgm:pt>
    <dgm:pt modelId="{FE548B61-C74A-4EE0-8A31-D129C5F8C76E}" type="pres">
      <dgm:prSet presAssocID="{A5408AA9-8A28-4C3F-AC67-2CFF2448FFEA}" presName="bgRect" presStyleLbl="bgShp" presStyleIdx="0" presStyleCnt="2"/>
      <dgm:spPr/>
    </dgm:pt>
    <dgm:pt modelId="{D6A0C2C0-8B36-4FD1-9270-F010D6E10A31}" type="pres">
      <dgm:prSet presAssocID="{A5408AA9-8A28-4C3F-AC67-2CFF2448FFE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on Shelf"/>
        </a:ext>
      </dgm:extLst>
    </dgm:pt>
    <dgm:pt modelId="{38A73DD6-9178-4EFC-8EEB-263CA03DAFBF}" type="pres">
      <dgm:prSet presAssocID="{A5408AA9-8A28-4C3F-AC67-2CFF2448FFEA}" presName="spaceRect" presStyleCnt="0"/>
      <dgm:spPr/>
    </dgm:pt>
    <dgm:pt modelId="{C5719DB5-22BF-4766-AA0C-E740A1770E16}" type="pres">
      <dgm:prSet presAssocID="{A5408AA9-8A28-4C3F-AC67-2CFF2448FFEA}" presName="parTx" presStyleLbl="revTx" presStyleIdx="0" presStyleCnt="2">
        <dgm:presLayoutVars>
          <dgm:chMax val="0"/>
          <dgm:chPref val="0"/>
        </dgm:presLayoutVars>
      </dgm:prSet>
      <dgm:spPr/>
    </dgm:pt>
    <dgm:pt modelId="{DB095B33-9272-455B-B820-21A880126E95}" type="pres">
      <dgm:prSet presAssocID="{837F3ED0-1EFA-48E2-A819-484C44F35110}" presName="sibTrans" presStyleCnt="0"/>
      <dgm:spPr/>
    </dgm:pt>
    <dgm:pt modelId="{D012BA26-2199-4C05-91CF-EA2581177A93}" type="pres">
      <dgm:prSet presAssocID="{538D7D59-5D32-4D06-8644-DC92C302DFA3}" presName="compNode" presStyleCnt="0"/>
      <dgm:spPr/>
    </dgm:pt>
    <dgm:pt modelId="{2FB5A0C9-35A8-4958-A226-1A630B3FFA4E}" type="pres">
      <dgm:prSet presAssocID="{538D7D59-5D32-4D06-8644-DC92C302DFA3}" presName="bgRect" presStyleLbl="bgShp" presStyleIdx="1" presStyleCnt="2"/>
      <dgm:spPr/>
    </dgm:pt>
    <dgm:pt modelId="{639D6F3D-0532-4C48-B10F-5AF8969B60AC}" type="pres">
      <dgm:prSet presAssocID="{538D7D59-5D32-4D06-8644-DC92C302DFA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DD04704F-41C6-461F-A4E0-6603925DFBEE}" type="pres">
      <dgm:prSet presAssocID="{538D7D59-5D32-4D06-8644-DC92C302DFA3}" presName="spaceRect" presStyleCnt="0"/>
      <dgm:spPr/>
    </dgm:pt>
    <dgm:pt modelId="{3501EA67-3692-445B-93F3-C417352BB053}" type="pres">
      <dgm:prSet presAssocID="{538D7D59-5D32-4D06-8644-DC92C302DFA3}" presName="parTx" presStyleLbl="revTx" presStyleIdx="1" presStyleCnt="2">
        <dgm:presLayoutVars>
          <dgm:chMax val="0"/>
          <dgm:chPref val="0"/>
        </dgm:presLayoutVars>
      </dgm:prSet>
      <dgm:spPr/>
    </dgm:pt>
  </dgm:ptLst>
  <dgm:cxnLst>
    <dgm:cxn modelId="{FA3B3C11-4EF4-459D-BD98-1500EDD9FF45}" type="presOf" srcId="{538D7D59-5D32-4D06-8644-DC92C302DFA3}" destId="{3501EA67-3692-445B-93F3-C417352BB053}" srcOrd="0" destOrd="0" presId="urn:microsoft.com/office/officeart/2018/2/layout/IconVerticalSolidList"/>
    <dgm:cxn modelId="{B098F141-EE27-4B53-8F94-EBE7BA2ECE95}" srcId="{4A2A85F0-0985-45FD-9924-E02B572593F2}" destId="{538D7D59-5D32-4D06-8644-DC92C302DFA3}" srcOrd="1" destOrd="0" parTransId="{347E06E9-B5A2-47F4-A1C2-D4C461D7011B}" sibTransId="{F3261AC3-C497-43C5-AC00-724B9CD631FB}"/>
    <dgm:cxn modelId="{DD490251-3276-4395-B516-B8907A98CEB7}" srcId="{4A2A85F0-0985-45FD-9924-E02B572593F2}" destId="{A5408AA9-8A28-4C3F-AC67-2CFF2448FFEA}" srcOrd="0" destOrd="0" parTransId="{FCED16D3-9276-4179-9F01-581E4B4A1C6C}" sibTransId="{837F3ED0-1EFA-48E2-A819-484C44F35110}"/>
    <dgm:cxn modelId="{81732EB1-F007-498E-8981-2BFE2F22E55F}" type="presOf" srcId="{4A2A85F0-0985-45FD-9924-E02B572593F2}" destId="{1A037409-3E08-4CD5-B8E9-6D0EA72CE79E}" srcOrd="0" destOrd="0" presId="urn:microsoft.com/office/officeart/2018/2/layout/IconVerticalSolidList"/>
    <dgm:cxn modelId="{42E25ACD-A28F-4B3F-AA86-C747C1FDC02E}" type="presOf" srcId="{A5408AA9-8A28-4C3F-AC67-2CFF2448FFEA}" destId="{C5719DB5-22BF-4766-AA0C-E740A1770E16}" srcOrd="0" destOrd="0" presId="urn:microsoft.com/office/officeart/2018/2/layout/IconVerticalSolidList"/>
    <dgm:cxn modelId="{FC866D33-BE62-4106-9D8A-4D00C14E8FB0}" type="presParOf" srcId="{1A037409-3E08-4CD5-B8E9-6D0EA72CE79E}" destId="{8B6A17CF-494F-4C98-A7B3-60E80A665995}" srcOrd="0" destOrd="0" presId="urn:microsoft.com/office/officeart/2018/2/layout/IconVerticalSolidList"/>
    <dgm:cxn modelId="{388BD442-081E-46E3-973E-63E7861E18A5}" type="presParOf" srcId="{8B6A17CF-494F-4C98-A7B3-60E80A665995}" destId="{FE548B61-C74A-4EE0-8A31-D129C5F8C76E}" srcOrd="0" destOrd="0" presId="urn:microsoft.com/office/officeart/2018/2/layout/IconVerticalSolidList"/>
    <dgm:cxn modelId="{741D3C93-0123-4027-8BFE-87904B478CEF}" type="presParOf" srcId="{8B6A17CF-494F-4C98-A7B3-60E80A665995}" destId="{D6A0C2C0-8B36-4FD1-9270-F010D6E10A31}" srcOrd="1" destOrd="0" presId="urn:microsoft.com/office/officeart/2018/2/layout/IconVerticalSolidList"/>
    <dgm:cxn modelId="{08EA4F3D-128C-414B-930A-A4F367C0F86F}" type="presParOf" srcId="{8B6A17CF-494F-4C98-A7B3-60E80A665995}" destId="{38A73DD6-9178-4EFC-8EEB-263CA03DAFBF}" srcOrd="2" destOrd="0" presId="urn:microsoft.com/office/officeart/2018/2/layout/IconVerticalSolidList"/>
    <dgm:cxn modelId="{936DCF2E-A868-46C1-8254-DD2F52722AEA}" type="presParOf" srcId="{8B6A17CF-494F-4C98-A7B3-60E80A665995}" destId="{C5719DB5-22BF-4766-AA0C-E740A1770E16}" srcOrd="3" destOrd="0" presId="urn:microsoft.com/office/officeart/2018/2/layout/IconVerticalSolidList"/>
    <dgm:cxn modelId="{18C0C30E-0621-454B-9D35-FBF08228ED07}" type="presParOf" srcId="{1A037409-3E08-4CD5-B8E9-6D0EA72CE79E}" destId="{DB095B33-9272-455B-B820-21A880126E95}" srcOrd="1" destOrd="0" presId="urn:microsoft.com/office/officeart/2018/2/layout/IconVerticalSolidList"/>
    <dgm:cxn modelId="{AAC67D33-EC28-4041-BF54-DAD9A4F87F4C}" type="presParOf" srcId="{1A037409-3E08-4CD5-B8E9-6D0EA72CE79E}" destId="{D012BA26-2199-4C05-91CF-EA2581177A93}" srcOrd="2" destOrd="0" presId="urn:microsoft.com/office/officeart/2018/2/layout/IconVerticalSolidList"/>
    <dgm:cxn modelId="{50CDE3B4-2F94-4FB2-8365-98A77999D84B}" type="presParOf" srcId="{D012BA26-2199-4C05-91CF-EA2581177A93}" destId="{2FB5A0C9-35A8-4958-A226-1A630B3FFA4E}" srcOrd="0" destOrd="0" presId="urn:microsoft.com/office/officeart/2018/2/layout/IconVerticalSolidList"/>
    <dgm:cxn modelId="{D2D2B7E2-D2BA-4334-BDF4-249A57CF9FC8}" type="presParOf" srcId="{D012BA26-2199-4C05-91CF-EA2581177A93}" destId="{639D6F3D-0532-4C48-B10F-5AF8969B60AC}" srcOrd="1" destOrd="0" presId="urn:microsoft.com/office/officeart/2018/2/layout/IconVerticalSolidList"/>
    <dgm:cxn modelId="{032AFAAD-76E5-433D-AEDD-D8F05ED59E68}" type="presParOf" srcId="{D012BA26-2199-4C05-91CF-EA2581177A93}" destId="{DD04704F-41C6-461F-A4E0-6603925DFBEE}" srcOrd="2" destOrd="0" presId="urn:microsoft.com/office/officeart/2018/2/layout/IconVerticalSolidList"/>
    <dgm:cxn modelId="{70FB495A-11AF-461E-8F31-A132B531E437}" type="presParOf" srcId="{D012BA26-2199-4C05-91CF-EA2581177A93}" destId="{3501EA67-3692-445B-93F3-C417352BB05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DF27E-C976-45E2-9F41-C3A1112906F1}">
      <dsp:nvSpPr>
        <dsp:cNvPr id="0" name=""/>
        <dsp:cNvSpPr/>
      </dsp:nvSpPr>
      <dsp:spPr>
        <a:xfrm>
          <a:off x="0" y="109514"/>
          <a:ext cx="6253721" cy="15701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.NET is a framework to develop software applications. It is designed and developed by Microsoft and the first beta version released in 2000.</a:t>
          </a:r>
          <a:endParaRPr lang="en-US" sz="2200" kern="1200"/>
        </a:p>
      </dsp:txBody>
      <dsp:txXfrm>
        <a:off x="76648" y="186162"/>
        <a:ext cx="6100425" cy="1416844"/>
      </dsp:txXfrm>
    </dsp:sp>
    <dsp:sp modelId="{73B04D66-1AD6-4CED-A5D1-4446FFA2C9DA}">
      <dsp:nvSpPr>
        <dsp:cNvPr id="0" name=""/>
        <dsp:cNvSpPr/>
      </dsp:nvSpPr>
      <dsp:spPr>
        <a:xfrm>
          <a:off x="0" y="1743014"/>
          <a:ext cx="6253721" cy="15701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It is used to develop Form-based applications, Web-based applications, and Web services.</a:t>
          </a:r>
          <a:endParaRPr lang="en-US" sz="2200" kern="1200"/>
        </a:p>
      </dsp:txBody>
      <dsp:txXfrm>
        <a:off x="76648" y="1819662"/>
        <a:ext cx="6100425" cy="1416844"/>
      </dsp:txXfrm>
    </dsp:sp>
    <dsp:sp modelId="{FEC7AB3B-1318-4FD9-A4B8-C5EE39014120}">
      <dsp:nvSpPr>
        <dsp:cNvPr id="0" name=""/>
        <dsp:cNvSpPr/>
      </dsp:nvSpPr>
      <dsp:spPr>
        <a:xfrm>
          <a:off x="0" y="3376515"/>
          <a:ext cx="6253721" cy="15701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a:t>
          </a:r>
          <a:r>
            <a:rPr lang="en-US" sz="2200" b="0" i="0" kern="1200"/>
            <a:t>t provides a broad range of functionalities and support.</a:t>
          </a:r>
          <a:endParaRPr lang="en-US" sz="2200" kern="1200"/>
        </a:p>
      </dsp:txBody>
      <dsp:txXfrm>
        <a:off x="76648" y="3453163"/>
        <a:ext cx="6100425" cy="1416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CB11C-8C18-420D-969C-27342292B702}">
      <dsp:nvSpPr>
        <dsp:cNvPr id="0" name=""/>
        <dsp:cNvSpPr/>
      </dsp:nvSpPr>
      <dsp:spPr>
        <a:xfrm>
          <a:off x="0" y="18913"/>
          <a:ext cx="5788152" cy="1062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It is a program execution engine that loads and executes the program.</a:t>
          </a:r>
          <a:endParaRPr lang="en-US" sz="1900" kern="1200"/>
        </a:p>
      </dsp:txBody>
      <dsp:txXfrm>
        <a:off x="51885" y="70798"/>
        <a:ext cx="5684382" cy="959101"/>
      </dsp:txXfrm>
    </dsp:sp>
    <dsp:sp modelId="{1A39C7DB-7AF2-49A6-8C96-2D9B39537254}">
      <dsp:nvSpPr>
        <dsp:cNvPr id="0" name=""/>
        <dsp:cNvSpPr/>
      </dsp:nvSpPr>
      <dsp:spPr>
        <a:xfrm>
          <a:off x="0" y="1136505"/>
          <a:ext cx="5788152" cy="1062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It converts the program into native code. It acts as an interface between the framework and operating system.</a:t>
          </a:r>
          <a:endParaRPr lang="en-US" sz="1900" kern="1200"/>
        </a:p>
      </dsp:txBody>
      <dsp:txXfrm>
        <a:off x="51885" y="1188390"/>
        <a:ext cx="5684382" cy="959101"/>
      </dsp:txXfrm>
    </dsp:sp>
    <dsp:sp modelId="{595D7D1E-EC14-4A4C-81A0-95DFB13DB051}">
      <dsp:nvSpPr>
        <dsp:cNvPr id="0" name=""/>
        <dsp:cNvSpPr/>
      </dsp:nvSpPr>
      <dsp:spPr>
        <a:xfrm>
          <a:off x="0" y="2254097"/>
          <a:ext cx="5788152" cy="1062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It does exception handling, memory management, and garbage collection. Moreover, it provides security, type-safety, interoperability, and portability.</a:t>
          </a:r>
          <a:endParaRPr lang="en-US" sz="1900" kern="1200"/>
        </a:p>
      </dsp:txBody>
      <dsp:txXfrm>
        <a:off x="51885" y="2305982"/>
        <a:ext cx="5684382" cy="959101"/>
      </dsp:txXfrm>
    </dsp:sp>
    <dsp:sp modelId="{680F0CDC-8E55-46A0-9598-A8D1A02D31AC}">
      <dsp:nvSpPr>
        <dsp:cNvPr id="0" name=""/>
        <dsp:cNvSpPr/>
      </dsp:nvSpPr>
      <dsp:spPr>
        <a:xfrm>
          <a:off x="0" y="3371688"/>
          <a:ext cx="5788152" cy="1062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Some of the CLR COMPONENTS are:</a:t>
          </a:r>
        </a:p>
      </dsp:txBody>
      <dsp:txXfrm>
        <a:off x="51885" y="3423573"/>
        <a:ext cx="5684382" cy="959101"/>
      </dsp:txXfrm>
    </dsp:sp>
    <dsp:sp modelId="{E1B86256-C46F-42D0-A558-967E6CB917A9}">
      <dsp:nvSpPr>
        <dsp:cNvPr id="0" name=""/>
        <dsp:cNvSpPr/>
      </dsp:nvSpPr>
      <dsp:spPr>
        <a:xfrm>
          <a:off x="0" y="4489280"/>
          <a:ext cx="5788152" cy="1062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Basic class library    thread support COM Marshaler   Type Checker Exception Manager  Security Engine   Debug Engine  Code manager Garabage collector</a:t>
          </a:r>
        </a:p>
      </dsp:txBody>
      <dsp:txXfrm>
        <a:off x="51885" y="4541165"/>
        <a:ext cx="5684382" cy="9591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48B61-C74A-4EE0-8A31-D129C5F8C76E}">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0C2C0-8B36-4FD1-9270-F010D6E10A31}">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719DB5-22BF-4766-AA0C-E740A1770E16}">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b="0" i="0" kern="1200"/>
            <a:t>It is a standard library that is a collection of thousands of classes and used to build an application. The BCL (Base Class Library) is the core of the FCL and provides basic functionalities.</a:t>
          </a:r>
          <a:endParaRPr lang="en-US" sz="1800" kern="1200"/>
        </a:p>
      </dsp:txBody>
      <dsp:txXfrm>
        <a:off x="1509882" y="708097"/>
        <a:ext cx="9005717" cy="1307257"/>
      </dsp:txXfrm>
    </dsp:sp>
    <dsp:sp modelId="{2FB5A0C9-35A8-4958-A226-1A630B3FFA4E}">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D6F3D-0532-4C48-B10F-5AF8969B60AC}">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01EA67-3692-445B-93F3-C417352BB053}">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b="0" i="0" kern="1200" dirty="0"/>
            <a:t>It is the collection of reusable, object-oriented class libraries and methods, </a:t>
          </a:r>
          <a:r>
            <a:rPr lang="en-US" sz="1800" b="0" i="0" kern="1200" dirty="0" err="1"/>
            <a:t>etc</a:t>
          </a:r>
          <a:r>
            <a:rPr lang="en-US" sz="1800" b="0" i="0" kern="1200" dirty="0"/>
            <a:t> that can be integrated with CLR. Also called the Assemblies. It is just like the header files in C/C++ and packages in java. Installing the .NET framework basically is the installation of CLR and FCL into the system</a:t>
          </a:r>
          <a:endParaRPr lang="en-US" sz="1800" kern="1200" dirty="0"/>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5B1B-10CC-4BBD-9DBB-8AFFA273DF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401664-F49C-4EB1-9F61-37BD31F91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B6DC35-1D38-4529-ACE2-24F20FAA283A}"/>
              </a:ext>
            </a:extLst>
          </p:cNvPr>
          <p:cNvSpPr>
            <a:spLocks noGrp="1"/>
          </p:cNvSpPr>
          <p:nvPr>
            <p:ph type="dt" sz="half" idx="10"/>
          </p:nvPr>
        </p:nvSpPr>
        <p:spPr/>
        <p:txBody>
          <a:bodyPr/>
          <a:lstStyle/>
          <a:p>
            <a:fld id="{6C67D958-919E-4EB1-900A-9A60BCAEF00A}" type="datetimeFigureOut">
              <a:rPr lang="en-IN" smtClean="0"/>
              <a:t>28-02-2022</a:t>
            </a:fld>
            <a:endParaRPr lang="en-IN"/>
          </a:p>
        </p:txBody>
      </p:sp>
      <p:sp>
        <p:nvSpPr>
          <p:cNvPr id="5" name="Footer Placeholder 4">
            <a:extLst>
              <a:ext uri="{FF2B5EF4-FFF2-40B4-BE49-F238E27FC236}">
                <a16:creationId xmlns:a16="http://schemas.microsoft.com/office/drawing/2014/main" id="{6EB2DE75-E6A9-4EB4-82FF-D8235FE58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3B191-EE3D-4DA3-B253-9D3A5094D53E}"/>
              </a:ext>
            </a:extLst>
          </p:cNvPr>
          <p:cNvSpPr>
            <a:spLocks noGrp="1"/>
          </p:cNvSpPr>
          <p:nvPr>
            <p:ph type="sldNum" sz="quarter" idx="12"/>
          </p:nvPr>
        </p:nvSpPr>
        <p:spPr/>
        <p:txBody>
          <a:bodyPr/>
          <a:lstStyle/>
          <a:p>
            <a:fld id="{22A3350C-66D7-40E8-AEF6-62671EF6001F}" type="slidenum">
              <a:rPr lang="en-IN" smtClean="0"/>
              <a:t>‹#›</a:t>
            </a:fld>
            <a:endParaRPr lang="en-IN"/>
          </a:p>
        </p:txBody>
      </p:sp>
    </p:spTree>
    <p:extLst>
      <p:ext uri="{BB962C8B-B14F-4D97-AF65-F5344CB8AC3E}">
        <p14:creationId xmlns:p14="http://schemas.microsoft.com/office/powerpoint/2010/main" val="98890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8090-EDA2-4C42-9C2F-098D76572E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8507F2-CC1D-4326-8772-E80B733753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925952-B403-407A-80BA-B6C26278915A}"/>
              </a:ext>
            </a:extLst>
          </p:cNvPr>
          <p:cNvSpPr>
            <a:spLocks noGrp="1"/>
          </p:cNvSpPr>
          <p:nvPr>
            <p:ph type="dt" sz="half" idx="10"/>
          </p:nvPr>
        </p:nvSpPr>
        <p:spPr/>
        <p:txBody>
          <a:bodyPr/>
          <a:lstStyle/>
          <a:p>
            <a:fld id="{6C67D958-919E-4EB1-900A-9A60BCAEF00A}" type="datetimeFigureOut">
              <a:rPr lang="en-IN" smtClean="0"/>
              <a:t>28-02-2022</a:t>
            </a:fld>
            <a:endParaRPr lang="en-IN"/>
          </a:p>
        </p:txBody>
      </p:sp>
      <p:sp>
        <p:nvSpPr>
          <p:cNvPr id="5" name="Footer Placeholder 4">
            <a:extLst>
              <a:ext uri="{FF2B5EF4-FFF2-40B4-BE49-F238E27FC236}">
                <a16:creationId xmlns:a16="http://schemas.microsoft.com/office/drawing/2014/main" id="{3A70C60C-A51E-4E01-8FAF-F4C5081E63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B0A94-D2C8-4BEB-B88F-299607098C5F}"/>
              </a:ext>
            </a:extLst>
          </p:cNvPr>
          <p:cNvSpPr>
            <a:spLocks noGrp="1"/>
          </p:cNvSpPr>
          <p:nvPr>
            <p:ph type="sldNum" sz="quarter" idx="12"/>
          </p:nvPr>
        </p:nvSpPr>
        <p:spPr/>
        <p:txBody>
          <a:bodyPr/>
          <a:lstStyle/>
          <a:p>
            <a:fld id="{22A3350C-66D7-40E8-AEF6-62671EF6001F}" type="slidenum">
              <a:rPr lang="en-IN" smtClean="0"/>
              <a:t>‹#›</a:t>
            </a:fld>
            <a:endParaRPr lang="en-IN"/>
          </a:p>
        </p:txBody>
      </p:sp>
    </p:spTree>
    <p:extLst>
      <p:ext uri="{BB962C8B-B14F-4D97-AF65-F5344CB8AC3E}">
        <p14:creationId xmlns:p14="http://schemas.microsoft.com/office/powerpoint/2010/main" val="50981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99F00B-EDDC-421B-B01C-7225B03861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FA72D0-D217-446E-9A0C-75E319F5FC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7284D-8853-485E-96E6-2A4433AD781F}"/>
              </a:ext>
            </a:extLst>
          </p:cNvPr>
          <p:cNvSpPr>
            <a:spLocks noGrp="1"/>
          </p:cNvSpPr>
          <p:nvPr>
            <p:ph type="dt" sz="half" idx="10"/>
          </p:nvPr>
        </p:nvSpPr>
        <p:spPr/>
        <p:txBody>
          <a:bodyPr/>
          <a:lstStyle/>
          <a:p>
            <a:fld id="{6C67D958-919E-4EB1-900A-9A60BCAEF00A}" type="datetimeFigureOut">
              <a:rPr lang="en-IN" smtClean="0"/>
              <a:t>28-02-2022</a:t>
            </a:fld>
            <a:endParaRPr lang="en-IN"/>
          </a:p>
        </p:txBody>
      </p:sp>
      <p:sp>
        <p:nvSpPr>
          <p:cNvPr id="5" name="Footer Placeholder 4">
            <a:extLst>
              <a:ext uri="{FF2B5EF4-FFF2-40B4-BE49-F238E27FC236}">
                <a16:creationId xmlns:a16="http://schemas.microsoft.com/office/drawing/2014/main" id="{266659EC-D3F1-4871-9B5B-E5DDF755A9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CE3EA-88E3-4AF2-BEB4-B2B3CEAC35F3}"/>
              </a:ext>
            </a:extLst>
          </p:cNvPr>
          <p:cNvSpPr>
            <a:spLocks noGrp="1"/>
          </p:cNvSpPr>
          <p:nvPr>
            <p:ph type="sldNum" sz="quarter" idx="12"/>
          </p:nvPr>
        </p:nvSpPr>
        <p:spPr/>
        <p:txBody>
          <a:bodyPr/>
          <a:lstStyle/>
          <a:p>
            <a:fld id="{22A3350C-66D7-40E8-AEF6-62671EF6001F}" type="slidenum">
              <a:rPr lang="en-IN" smtClean="0"/>
              <a:t>‹#›</a:t>
            </a:fld>
            <a:endParaRPr lang="en-IN"/>
          </a:p>
        </p:txBody>
      </p:sp>
    </p:spTree>
    <p:extLst>
      <p:ext uri="{BB962C8B-B14F-4D97-AF65-F5344CB8AC3E}">
        <p14:creationId xmlns:p14="http://schemas.microsoft.com/office/powerpoint/2010/main" val="275484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A5EF-2F73-4863-8288-430BD4DCFD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96A04F-2E6E-4503-BEB6-65A69B75AA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3EAA20-E7D6-452A-BF8E-378D00FBBFDB}"/>
              </a:ext>
            </a:extLst>
          </p:cNvPr>
          <p:cNvSpPr>
            <a:spLocks noGrp="1"/>
          </p:cNvSpPr>
          <p:nvPr>
            <p:ph type="dt" sz="half" idx="10"/>
          </p:nvPr>
        </p:nvSpPr>
        <p:spPr/>
        <p:txBody>
          <a:bodyPr/>
          <a:lstStyle/>
          <a:p>
            <a:fld id="{6C67D958-919E-4EB1-900A-9A60BCAEF00A}" type="datetimeFigureOut">
              <a:rPr lang="en-IN" smtClean="0"/>
              <a:t>28-02-2022</a:t>
            </a:fld>
            <a:endParaRPr lang="en-IN"/>
          </a:p>
        </p:txBody>
      </p:sp>
      <p:sp>
        <p:nvSpPr>
          <p:cNvPr id="5" name="Footer Placeholder 4">
            <a:extLst>
              <a:ext uri="{FF2B5EF4-FFF2-40B4-BE49-F238E27FC236}">
                <a16:creationId xmlns:a16="http://schemas.microsoft.com/office/drawing/2014/main" id="{2DFC5D4B-F641-41F9-BEC1-D3DC2BAFA6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7520AB-1296-48FB-9F3C-435C258B3C6C}"/>
              </a:ext>
            </a:extLst>
          </p:cNvPr>
          <p:cNvSpPr>
            <a:spLocks noGrp="1"/>
          </p:cNvSpPr>
          <p:nvPr>
            <p:ph type="sldNum" sz="quarter" idx="12"/>
          </p:nvPr>
        </p:nvSpPr>
        <p:spPr/>
        <p:txBody>
          <a:bodyPr/>
          <a:lstStyle/>
          <a:p>
            <a:fld id="{22A3350C-66D7-40E8-AEF6-62671EF6001F}" type="slidenum">
              <a:rPr lang="en-IN" smtClean="0"/>
              <a:t>‹#›</a:t>
            </a:fld>
            <a:endParaRPr lang="en-IN"/>
          </a:p>
        </p:txBody>
      </p:sp>
    </p:spTree>
    <p:extLst>
      <p:ext uri="{BB962C8B-B14F-4D97-AF65-F5344CB8AC3E}">
        <p14:creationId xmlns:p14="http://schemas.microsoft.com/office/powerpoint/2010/main" val="309148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E3A9-0D77-4A67-A89E-62D6392DF2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54DFBB-B630-4FBD-9077-714EBFABB5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1EAA67-3F65-42E0-BECA-2E47490C92A9}"/>
              </a:ext>
            </a:extLst>
          </p:cNvPr>
          <p:cNvSpPr>
            <a:spLocks noGrp="1"/>
          </p:cNvSpPr>
          <p:nvPr>
            <p:ph type="dt" sz="half" idx="10"/>
          </p:nvPr>
        </p:nvSpPr>
        <p:spPr/>
        <p:txBody>
          <a:bodyPr/>
          <a:lstStyle/>
          <a:p>
            <a:fld id="{6C67D958-919E-4EB1-900A-9A60BCAEF00A}" type="datetimeFigureOut">
              <a:rPr lang="en-IN" smtClean="0"/>
              <a:t>28-02-2022</a:t>
            </a:fld>
            <a:endParaRPr lang="en-IN"/>
          </a:p>
        </p:txBody>
      </p:sp>
      <p:sp>
        <p:nvSpPr>
          <p:cNvPr id="5" name="Footer Placeholder 4">
            <a:extLst>
              <a:ext uri="{FF2B5EF4-FFF2-40B4-BE49-F238E27FC236}">
                <a16:creationId xmlns:a16="http://schemas.microsoft.com/office/drawing/2014/main" id="{34912F0F-09CA-4C7F-B562-308D8E7780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46C6C6-CBC4-44AC-8C7A-125EC8FEB7BC}"/>
              </a:ext>
            </a:extLst>
          </p:cNvPr>
          <p:cNvSpPr>
            <a:spLocks noGrp="1"/>
          </p:cNvSpPr>
          <p:nvPr>
            <p:ph type="sldNum" sz="quarter" idx="12"/>
          </p:nvPr>
        </p:nvSpPr>
        <p:spPr/>
        <p:txBody>
          <a:bodyPr/>
          <a:lstStyle/>
          <a:p>
            <a:fld id="{22A3350C-66D7-40E8-AEF6-62671EF6001F}" type="slidenum">
              <a:rPr lang="en-IN" smtClean="0"/>
              <a:t>‹#›</a:t>
            </a:fld>
            <a:endParaRPr lang="en-IN"/>
          </a:p>
        </p:txBody>
      </p:sp>
    </p:spTree>
    <p:extLst>
      <p:ext uri="{BB962C8B-B14F-4D97-AF65-F5344CB8AC3E}">
        <p14:creationId xmlns:p14="http://schemas.microsoft.com/office/powerpoint/2010/main" val="206405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5E1A-DDEC-4B61-8E1E-E8B33332DD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527688-8BF6-45A6-B37F-23142ABAE5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8DE60D-CF14-4D0E-921A-1B03CEA0C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5FCE14-EEB5-465D-9650-2DBE4F06282B}"/>
              </a:ext>
            </a:extLst>
          </p:cNvPr>
          <p:cNvSpPr>
            <a:spLocks noGrp="1"/>
          </p:cNvSpPr>
          <p:nvPr>
            <p:ph type="dt" sz="half" idx="10"/>
          </p:nvPr>
        </p:nvSpPr>
        <p:spPr/>
        <p:txBody>
          <a:bodyPr/>
          <a:lstStyle/>
          <a:p>
            <a:fld id="{6C67D958-919E-4EB1-900A-9A60BCAEF00A}" type="datetimeFigureOut">
              <a:rPr lang="en-IN" smtClean="0"/>
              <a:t>28-02-2022</a:t>
            </a:fld>
            <a:endParaRPr lang="en-IN"/>
          </a:p>
        </p:txBody>
      </p:sp>
      <p:sp>
        <p:nvSpPr>
          <p:cNvPr id="6" name="Footer Placeholder 5">
            <a:extLst>
              <a:ext uri="{FF2B5EF4-FFF2-40B4-BE49-F238E27FC236}">
                <a16:creationId xmlns:a16="http://schemas.microsoft.com/office/drawing/2014/main" id="{2CD74746-80A2-4515-A6C2-2717ABB1DD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34C20F-2CF4-4B20-A1F7-DC69B6873964}"/>
              </a:ext>
            </a:extLst>
          </p:cNvPr>
          <p:cNvSpPr>
            <a:spLocks noGrp="1"/>
          </p:cNvSpPr>
          <p:nvPr>
            <p:ph type="sldNum" sz="quarter" idx="12"/>
          </p:nvPr>
        </p:nvSpPr>
        <p:spPr/>
        <p:txBody>
          <a:bodyPr/>
          <a:lstStyle/>
          <a:p>
            <a:fld id="{22A3350C-66D7-40E8-AEF6-62671EF6001F}" type="slidenum">
              <a:rPr lang="en-IN" smtClean="0"/>
              <a:t>‹#›</a:t>
            </a:fld>
            <a:endParaRPr lang="en-IN"/>
          </a:p>
        </p:txBody>
      </p:sp>
    </p:spTree>
    <p:extLst>
      <p:ext uri="{BB962C8B-B14F-4D97-AF65-F5344CB8AC3E}">
        <p14:creationId xmlns:p14="http://schemas.microsoft.com/office/powerpoint/2010/main" val="377128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3A66-F956-441B-BF2A-E835016B17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2B484E-B284-4CAA-A646-1B7613E92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878E7F-4EFB-428A-BAB8-F4606E4271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EC8BE4-578B-44AE-A39E-D7F9870BF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4D4D2-D3B6-495B-963F-5341ECF506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2AA19D-C175-47A6-8B1C-14988A098F00}"/>
              </a:ext>
            </a:extLst>
          </p:cNvPr>
          <p:cNvSpPr>
            <a:spLocks noGrp="1"/>
          </p:cNvSpPr>
          <p:nvPr>
            <p:ph type="dt" sz="half" idx="10"/>
          </p:nvPr>
        </p:nvSpPr>
        <p:spPr/>
        <p:txBody>
          <a:bodyPr/>
          <a:lstStyle/>
          <a:p>
            <a:fld id="{6C67D958-919E-4EB1-900A-9A60BCAEF00A}" type="datetimeFigureOut">
              <a:rPr lang="en-IN" smtClean="0"/>
              <a:t>28-02-2022</a:t>
            </a:fld>
            <a:endParaRPr lang="en-IN"/>
          </a:p>
        </p:txBody>
      </p:sp>
      <p:sp>
        <p:nvSpPr>
          <p:cNvPr id="8" name="Footer Placeholder 7">
            <a:extLst>
              <a:ext uri="{FF2B5EF4-FFF2-40B4-BE49-F238E27FC236}">
                <a16:creationId xmlns:a16="http://schemas.microsoft.com/office/drawing/2014/main" id="{B2EB801C-13BE-43F3-93CC-29D4BF0649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9EAF6A-EE6E-4790-8970-571600CE1561}"/>
              </a:ext>
            </a:extLst>
          </p:cNvPr>
          <p:cNvSpPr>
            <a:spLocks noGrp="1"/>
          </p:cNvSpPr>
          <p:nvPr>
            <p:ph type="sldNum" sz="quarter" idx="12"/>
          </p:nvPr>
        </p:nvSpPr>
        <p:spPr/>
        <p:txBody>
          <a:bodyPr/>
          <a:lstStyle/>
          <a:p>
            <a:fld id="{22A3350C-66D7-40E8-AEF6-62671EF6001F}" type="slidenum">
              <a:rPr lang="en-IN" smtClean="0"/>
              <a:t>‹#›</a:t>
            </a:fld>
            <a:endParaRPr lang="en-IN"/>
          </a:p>
        </p:txBody>
      </p:sp>
    </p:spTree>
    <p:extLst>
      <p:ext uri="{BB962C8B-B14F-4D97-AF65-F5344CB8AC3E}">
        <p14:creationId xmlns:p14="http://schemas.microsoft.com/office/powerpoint/2010/main" val="122431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4FBB-757E-4713-91C6-DA0F51B156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6D67CD-7E3D-456F-B770-CBA0CE57C102}"/>
              </a:ext>
            </a:extLst>
          </p:cNvPr>
          <p:cNvSpPr>
            <a:spLocks noGrp="1"/>
          </p:cNvSpPr>
          <p:nvPr>
            <p:ph type="dt" sz="half" idx="10"/>
          </p:nvPr>
        </p:nvSpPr>
        <p:spPr/>
        <p:txBody>
          <a:bodyPr/>
          <a:lstStyle/>
          <a:p>
            <a:fld id="{6C67D958-919E-4EB1-900A-9A60BCAEF00A}" type="datetimeFigureOut">
              <a:rPr lang="en-IN" smtClean="0"/>
              <a:t>28-02-2022</a:t>
            </a:fld>
            <a:endParaRPr lang="en-IN"/>
          </a:p>
        </p:txBody>
      </p:sp>
      <p:sp>
        <p:nvSpPr>
          <p:cNvPr id="4" name="Footer Placeholder 3">
            <a:extLst>
              <a:ext uri="{FF2B5EF4-FFF2-40B4-BE49-F238E27FC236}">
                <a16:creationId xmlns:a16="http://schemas.microsoft.com/office/drawing/2014/main" id="{96B23197-53C7-4F5D-8EB8-6A963847E1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80F8FF-93EA-4DE1-B7E4-A74DD480500D}"/>
              </a:ext>
            </a:extLst>
          </p:cNvPr>
          <p:cNvSpPr>
            <a:spLocks noGrp="1"/>
          </p:cNvSpPr>
          <p:nvPr>
            <p:ph type="sldNum" sz="quarter" idx="12"/>
          </p:nvPr>
        </p:nvSpPr>
        <p:spPr/>
        <p:txBody>
          <a:bodyPr/>
          <a:lstStyle/>
          <a:p>
            <a:fld id="{22A3350C-66D7-40E8-AEF6-62671EF6001F}" type="slidenum">
              <a:rPr lang="en-IN" smtClean="0"/>
              <a:t>‹#›</a:t>
            </a:fld>
            <a:endParaRPr lang="en-IN"/>
          </a:p>
        </p:txBody>
      </p:sp>
    </p:spTree>
    <p:extLst>
      <p:ext uri="{BB962C8B-B14F-4D97-AF65-F5344CB8AC3E}">
        <p14:creationId xmlns:p14="http://schemas.microsoft.com/office/powerpoint/2010/main" val="852804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B6F314-C4E9-45F6-BCFE-3803C99A3781}"/>
              </a:ext>
            </a:extLst>
          </p:cNvPr>
          <p:cNvSpPr>
            <a:spLocks noGrp="1"/>
          </p:cNvSpPr>
          <p:nvPr>
            <p:ph type="dt" sz="half" idx="10"/>
          </p:nvPr>
        </p:nvSpPr>
        <p:spPr/>
        <p:txBody>
          <a:bodyPr/>
          <a:lstStyle/>
          <a:p>
            <a:fld id="{6C67D958-919E-4EB1-900A-9A60BCAEF00A}" type="datetimeFigureOut">
              <a:rPr lang="en-IN" smtClean="0"/>
              <a:t>28-02-2022</a:t>
            </a:fld>
            <a:endParaRPr lang="en-IN"/>
          </a:p>
        </p:txBody>
      </p:sp>
      <p:sp>
        <p:nvSpPr>
          <p:cNvPr id="3" name="Footer Placeholder 2">
            <a:extLst>
              <a:ext uri="{FF2B5EF4-FFF2-40B4-BE49-F238E27FC236}">
                <a16:creationId xmlns:a16="http://schemas.microsoft.com/office/drawing/2014/main" id="{9DAE81B9-AF3E-4C95-B25D-CB961F8BA2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67D27A-1A15-4338-B253-27B479837A9E}"/>
              </a:ext>
            </a:extLst>
          </p:cNvPr>
          <p:cNvSpPr>
            <a:spLocks noGrp="1"/>
          </p:cNvSpPr>
          <p:nvPr>
            <p:ph type="sldNum" sz="quarter" idx="12"/>
          </p:nvPr>
        </p:nvSpPr>
        <p:spPr/>
        <p:txBody>
          <a:bodyPr/>
          <a:lstStyle/>
          <a:p>
            <a:fld id="{22A3350C-66D7-40E8-AEF6-62671EF6001F}" type="slidenum">
              <a:rPr lang="en-IN" smtClean="0"/>
              <a:t>‹#›</a:t>
            </a:fld>
            <a:endParaRPr lang="en-IN"/>
          </a:p>
        </p:txBody>
      </p:sp>
    </p:spTree>
    <p:extLst>
      <p:ext uri="{BB962C8B-B14F-4D97-AF65-F5344CB8AC3E}">
        <p14:creationId xmlns:p14="http://schemas.microsoft.com/office/powerpoint/2010/main" val="359387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2043-52AB-4B5D-8846-43BD2C00B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834983-C8C1-46AE-94EF-A95FC8622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406FE0-CCBE-4DFB-B049-DB1B989FC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713D7-DBAC-4520-B827-3D00F1CCAF7C}"/>
              </a:ext>
            </a:extLst>
          </p:cNvPr>
          <p:cNvSpPr>
            <a:spLocks noGrp="1"/>
          </p:cNvSpPr>
          <p:nvPr>
            <p:ph type="dt" sz="half" idx="10"/>
          </p:nvPr>
        </p:nvSpPr>
        <p:spPr/>
        <p:txBody>
          <a:bodyPr/>
          <a:lstStyle/>
          <a:p>
            <a:fld id="{6C67D958-919E-4EB1-900A-9A60BCAEF00A}" type="datetimeFigureOut">
              <a:rPr lang="en-IN" smtClean="0"/>
              <a:t>28-02-2022</a:t>
            </a:fld>
            <a:endParaRPr lang="en-IN"/>
          </a:p>
        </p:txBody>
      </p:sp>
      <p:sp>
        <p:nvSpPr>
          <p:cNvPr id="6" name="Footer Placeholder 5">
            <a:extLst>
              <a:ext uri="{FF2B5EF4-FFF2-40B4-BE49-F238E27FC236}">
                <a16:creationId xmlns:a16="http://schemas.microsoft.com/office/drawing/2014/main" id="{93AB8B7A-2D4C-4CD5-86B4-9543EBD13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7C67DE-6138-4985-888A-C8AD0E884E8D}"/>
              </a:ext>
            </a:extLst>
          </p:cNvPr>
          <p:cNvSpPr>
            <a:spLocks noGrp="1"/>
          </p:cNvSpPr>
          <p:nvPr>
            <p:ph type="sldNum" sz="quarter" idx="12"/>
          </p:nvPr>
        </p:nvSpPr>
        <p:spPr/>
        <p:txBody>
          <a:bodyPr/>
          <a:lstStyle/>
          <a:p>
            <a:fld id="{22A3350C-66D7-40E8-AEF6-62671EF6001F}" type="slidenum">
              <a:rPr lang="en-IN" smtClean="0"/>
              <a:t>‹#›</a:t>
            </a:fld>
            <a:endParaRPr lang="en-IN"/>
          </a:p>
        </p:txBody>
      </p:sp>
    </p:spTree>
    <p:extLst>
      <p:ext uri="{BB962C8B-B14F-4D97-AF65-F5344CB8AC3E}">
        <p14:creationId xmlns:p14="http://schemas.microsoft.com/office/powerpoint/2010/main" val="17801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CE3A-3212-4825-9BDB-40B50CED0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86B0B2-2B9B-4C2C-8DDF-B7F853764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E854D2-8610-4A2F-AA51-365A10DB8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C2986-8939-40DB-AA43-95AF8D425963}"/>
              </a:ext>
            </a:extLst>
          </p:cNvPr>
          <p:cNvSpPr>
            <a:spLocks noGrp="1"/>
          </p:cNvSpPr>
          <p:nvPr>
            <p:ph type="dt" sz="half" idx="10"/>
          </p:nvPr>
        </p:nvSpPr>
        <p:spPr/>
        <p:txBody>
          <a:bodyPr/>
          <a:lstStyle/>
          <a:p>
            <a:fld id="{6C67D958-919E-4EB1-900A-9A60BCAEF00A}" type="datetimeFigureOut">
              <a:rPr lang="en-IN" smtClean="0"/>
              <a:t>28-02-2022</a:t>
            </a:fld>
            <a:endParaRPr lang="en-IN"/>
          </a:p>
        </p:txBody>
      </p:sp>
      <p:sp>
        <p:nvSpPr>
          <p:cNvPr id="6" name="Footer Placeholder 5">
            <a:extLst>
              <a:ext uri="{FF2B5EF4-FFF2-40B4-BE49-F238E27FC236}">
                <a16:creationId xmlns:a16="http://schemas.microsoft.com/office/drawing/2014/main" id="{3F976B8E-5ED1-430A-9529-C59EE33075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1992D8-0F8A-4E2E-9ACF-03A51DBA1F14}"/>
              </a:ext>
            </a:extLst>
          </p:cNvPr>
          <p:cNvSpPr>
            <a:spLocks noGrp="1"/>
          </p:cNvSpPr>
          <p:nvPr>
            <p:ph type="sldNum" sz="quarter" idx="12"/>
          </p:nvPr>
        </p:nvSpPr>
        <p:spPr/>
        <p:txBody>
          <a:bodyPr/>
          <a:lstStyle/>
          <a:p>
            <a:fld id="{22A3350C-66D7-40E8-AEF6-62671EF6001F}" type="slidenum">
              <a:rPr lang="en-IN" smtClean="0"/>
              <a:t>‹#›</a:t>
            </a:fld>
            <a:endParaRPr lang="en-IN"/>
          </a:p>
        </p:txBody>
      </p:sp>
    </p:spTree>
    <p:extLst>
      <p:ext uri="{BB962C8B-B14F-4D97-AF65-F5344CB8AC3E}">
        <p14:creationId xmlns:p14="http://schemas.microsoft.com/office/powerpoint/2010/main" val="24633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7187DC-0C97-40FE-9FC3-D73F11C8C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BFB147-3122-4391-AB1E-5553079F6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73C5D-0354-4F9B-ACED-751CB88B1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7D958-919E-4EB1-900A-9A60BCAEF00A}" type="datetimeFigureOut">
              <a:rPr lang="en-IN" smtClean="0"/>
              <a:t>28-02-2022</a:t>
            </a:fld>
            <a:endParaRPr lang="en-IN"/>
          </a:p>
        </p:txBody>
      </p:sp>
      <p:sp>
        <p:nvSpPr>
          <p:cNvPr id="5" name="Footer Placeholder 4">
            <a:extLst>
              <a:ext uri="{FF2B5EF4-FFF2-40B4-BE49-F238E27FC236}">
                <a16:creationId xmlns:a16="http://schemas.microsoft.com/office/drawing/2014/main" id="{82243D7C-AD0D-4E0D-97A8-FF7D59461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C8013C-4596-476D-88F3-3FB1F8494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3350C-66D7-40E8-AEF6-62671EF6001F}" type="slidenum">
              <a:rPr lang="en-IN" smtClean="0"/>
              <a:t>‹#›</a:t>
            </a:fld>
            <a:endParaRPr lang="en-IN"/>
          </a:p>
        </p:txBody>
      </p:sp>
    </p:spTree>
    <p:extLst>
      <p:ext uri="{BB962C8B-B14F-4D97-AF65-F5344CB8AC3E}">
        <p14:creationId xmlns:p14="http://schemas.microsoft.com/office/powerpoint/2010/main" val="969789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2" name="Straight Connector 21">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8" name="Oval 27">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8" name="Straight Connector 37">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6" name="Straight Connector 45">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74BA7C7-5916-4D0F-9191-AFC1A3635516}"/>
              </a:ext>
            </a:extLst>
          </p:cNvPr>
          <p:cNvSpPr>
            <a:spLocks noGrp="1"/>
          </p:cNvSpPr>
          <p:nvPr>
            <p:ph type="title"/>
          </p:nvPr>
        </p:nvSpPr>
        <p:spPr>
          <a:xfrm>
            <a:off x="630936" y="495992"/>
            <a:ext cx="4195140" cy="5638831"/>
          </a:xfrm>
          <a:noFill/>
        </p:spPr>
        <p:txBody>
          <a:bodyPr anchor="ctr">
            <a:normAutofit/>
          </a:bodyPr>
          <a:lstStyle/>
          <a:p>
            <a:r>
              <a:rPr lang="en-US" sz="4800"/>
              <a:t>.NET Framework</a:t>
            </a:r>
            <a:endParaRPr lang="en-IN" sz="4800"/>
          </a:p>
        </p:txBody>
      </p:sp>
      <p:graphicFrame>
        <p:nvGraphicFramePr>
          <p:cNvPr id="13" name="Content Placeholder 3">
            <a:extLst>
              <a:ext uri="{FF2B5EF4-FFF2-40B4-BE49-F238E27FC236}">
                <a16:creationId xmlns:a16="http://schemas.microsoft.com/office/drawing/2014/main" id="{118F2C7C-A206-4B15-A874-B5C4141646E9}"/>
              </a:ext>
            </a:extLst>
          </p:cNvPr>
          <p:cNvGraphicFramePr>
            <a:graphicFrameLocks noGrp="1"/>
          </p:cNvGraphicFramePr>
          <p:nvPr>
            <p:ph idx="1"/>
            <p:extLst>
              <p:ext uri="{D42A27DB-BD31-4B8C-83A1-F6EECF244321}">
                <p14:modId xmlns:p14="http://schemas.microsoft.com/office/powerpoint/2010/main" val="118790708"/>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3078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61DF-6004-46DA-BE33-1CFE14A1D08A}"/>
              </a:ext>
            </a:extLst>
          </p:cNvPr>
          <p:cNvSpPr>
            <a:spLocks noGrp="1"/>
          </p:cNvSpPr>
          <p:nvPr>
            <p:ph type="title"/>
          </p:nvPr>
        </p:nvSpPr>
        <p:spPr>
          <a:xfrm>
            <a:off x="171450" y="336551"/>
            <a:ext cx="10515600" cy="1054100"/>
          </a:xfrm>
        </p:spPr>
        <p:txBody>
          <a:bodyPr>
            <a:normAutofit fontScale="90000"/>
          </a:bodyPr>
          <a:lstStyle/>
          <a:p>
            <a:pPr fontAlgn="base"/>
            <a:r>
              <a:rPr lang="en-US" sz="2200" b="1" i="0" dirty="0">
                <a:solidFill>
                  <a:srgbClr val="273239"/>
                </a:solidFill>
                <a:effectLst/>
                <a:latin typeface="urw-din"/>
              </a:rPr>
              <a:t>Categories in the Framework Class Library:</a:t>
            </a:r>
            <a:br>
              <a:rPr lang="en-US" b="1" i="0" dirty="0">
                <a:solidFill>
                  <a:srgbClr val="273239"/>
                </a:solidFill>
                <a:effectLst/>
                <a:latin typeface="urw-din"/>
              </a:rPr>
            </a:br>
            <a:r>
              <a:rPr lang="en-US" sz="1800" b="0" i="0" dirty="0">
                <a:solidFill>
                  <a:srgbClr val="273239"/>
                </a:solidFill>
                <a:effectLst/>
                <a:latin typeface="urw-din"/>
              </a:rPr>
              <a:t>The functionality of the Framework Class Library can be broadly divided into </a:t>
            </a:r>
            <a:r>
              <a:rPr lang="en-US" sz="1800" b="1" i="0" dirty="0">
                <a:solidFill>
                  <a:srgbClr val="273239"/>
                </a:solidFill>
                <a:effectLst/>
                <a:latin typeface="urw-din"/>
              </a:rPr>
              <a:t>three</a:t>
            </a:r>
            <a:r>
              <a:rPr lang="en-US" sz="1800" b="0" i="0" dirty="0">
                <a:solidFill>
                  <a:srgbClr val="273239"/>
                </a:solidFill>
                <a:effectLst/>
                <a:latin typeface="urw-din"/>
              </a:rPr>
              <a:t> categories </a:t>
            </a:r>
            <a:r>
              <a:rPr lang="en-US" sz="1800" b="0" i="0" dirty="0" err="1">
                <a:solidFill>
                  <a:srgbClr val="273239"/>
                </a:solidFill>
                <a:effectLst/>
                <a:latin typeface="urw-din"/>
              </a:rPr>
              <a:t>i.e</a:t>
            </a:r>
            <a:r>
              <a:rPr lang="en-US" sz="1800" b="0" i="0" dirty="0">
                <a:solidFill>
                  <a:srgbClr val="273239"/>
                </a:solidFill>
                <a:effectLst/>
                <a:latin typeface="urw-din"/>
              </a:rPr>
              <a:t> </a:t>
            </a:r>
            <a:r>
              <a:rPr lang="en-US" sz="1800" b="0" i="1" dirty="0">
                <a:solidFill>
                  <a:srgbClr val="273239"/>
                </a:solidFill>
                <a:effectLst/>
                <a:latin typeface="urw-din"/>
              </a:rPr>
              <a:t>utility features written in .NET</a:t>
            </a:r>
            <a:r>
              <a:rPr lang="en-US" sz="1800" b="0" i="0" dirty="0">
                <a:solidFill>
                  <a:srgbClr val="273239"/>
                </a:solidFill>
                <a:effectLst/>
                <a:latin typeface="urw-din"/>
              </a:rPr>
              <a:t>, </a:t>
            </a:r>
            <a:r>
              <a:rPr lang="en-US" sz="1800" b="0" i="1" dirty="0">
                <a:solidFill>
                  <a:srgbClr val="273239"/>
                </a:solidFill>
                <a:effectLst/>
                <a:latin typeface="urw-din"/>
              </a:rPr>
              <a:t>wrappers around the OS functionality</a:t>
            </a:r>
            <a:r>
              <a:rPr lang="en-US" sz="1800" b="0" i="0" dirty="0">
                <a:solidFill>
                  <a:srgbClr val="273239"/>
                </a:solidFill>
                <a:effectLst/>
                <a:latin typeface="urw-din"/>
              </a:rPr>
              <a:t> and </a:t>
            </a:r>
            <a:r>
              <a:rPr lang="en-US" sz="1800" b="0" i="1" dirty="0">
                <a:solidFill>
                  <a:srgbClr val="273239"/>
                </a:solidFill>
                <a:effectLst/>
                <a:latin typeface="urw-din"/>
              </a:rPr>
              <a:t>frameworks</a:t>
            </a:r>
            <a:r>
              <a:rPr lang="en-US" sz="1800" b="0" i="0" dirty="0">
                <a:solidFill>
                  <a:srgbClr val="273239"/>
                </a:solidFill>
                <a:effectLst/>
                <a:latin typeface="urw-din"/>
              </a:rPr>
              <a:t>. These categories are not rigidly defined and there are many classes that may fit into more than one category. </a:t>
            </a:r>
            <a:br>
              <a:rPr lang="en-US" b="0"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DB21AA3E-4176-4DDE-81F5-0F3C5181F3BB}"/>
              </a:ext>
            </a:extLst>
          </p:cNvPr>
          <p:cNvSpPr>
            <a:spLocks noGrp="1"/>
          </p:cNvSpPr>
          <p:nvPr>
            <p:ph sz="half" idx="1"/>
          </p:nvPr>
        </p:nvSpPr>
        <p:spPr>
          <a:xfrm>
            <a:off x="171450" y="1238250"/>
            <a:ext cx="11849100" cy="5038725"/>
          </a:xfrm>
        </p:spPr>
        <p:txBody>
          <a:bodyPr>
            <a:normAutofit/>
          </a:bodyPr>
          <a:lstStyle/>
          <a:p>
            <a:pPr marL="0" indent="0">
              <a:buNone/>
            </a:pPr>
            <a:r>
              <a:rPr lang="en-IN" sz="2000" b="0" i="0" dirty="0">
                <a:solidFill>
                  <a:srgbClr val="333333"/>
                </a:solidFill>
                <a:effectLst/>
                <a:latin typeface="inter-regular"/>
              </a:rPr>
              <a:t>System:</a:t>
            </a:r>
          </a:p>
          <a:p>
            <a:pPr marL="0" indent="0">
              <a:buNone/>
            </a:pPr>
            <a:r>
              <a:rPr lang="en-US" sz="2000" b="0" i="0" dirty="0">
                <a:solidFill>
                  <a:srgbClr val="333333"/>
                </a:solidFill>
                <a:effectLst/>
                <a:latin typeface="inter-regular"/>
              </a:rPr>
              <a:t>It includes all common datatypes, string values, arrays and methods for data conversion.</a:t>
            </a:r>
          </a:p>
          <a:p>
            <a:pPr marL="0" indent="0">
              <a:buNone/>
            </a:pPr>
            <a:r>
              <a:rPr lang="en-IN" sz="2000" b="0" i="0" dirty="0" err="1">
                <a:solidFill>
                  <a:srgbClr val="333333"/>
                </a:solidFill>
                <a:effectLst/>
                <a:latin typeface="inter-regular"/>
              </a:rPr>
              <a:t>System.Data</a:t>
            </a:r>
            <a:r>
              <a:rPr lang="en-IN" sz="2000" b="0" i="0" dirty="0">
                <a:solidFill>
                  <a:srgbClr val="333333"/>
                </a:solidFill>
                <a:effectLst/>
                <a:latin typeface="inter-regular"/>
              </a:rPr>
              <a:t>, </a:t>
            </a:r>
            <a:r>
              <a:rPr lang="en-IN" sz="2000" b="0" i="0" dirty="0" err="1">
                <a:solidFill>
                  <a:srgbClr val="333333"/>
                </a:solidFill>
                <a:effectLst/>
                <a:latin typeface="inter-regular"/>
              </a:rPr>
              <a:t>System.Data.Common</a:t>
            </a:r>
            <a:r>
              <a:rPr lang="en-IN" sz="2000" b="0" i="0" dirty="0">
                <a:solidFill>
                  <a:srgbClr val="333333"/>
                </a:solidFill>
                <a:effectLst/>
                <a:latin typeface="inter-regular"/>
              </a:rPr>
              <a:t>, </a:t>
            </a:r>
            <a:r>
              <a:rPr lang="en-IN" sz="2000" b="0" i="0" dirty="0" err="1">
                <a:solidFill>
                  <a:srgbClr val="333333"/>
                </a:solidFill>
                <a:effectLst/>
                <a:latin typeface="inter-regular"/>
              </a:rPr>
              <a:t>System.Data.OleDb,System.Data.SqlClient</a:t>
            </a:r>
            <a:r>
              <a:rPr lang="en-IN" sz="2000" b="0" i="0" dirty="0">
                <a:solidFill>
                  <a:srgbClr val="333333"/>
                </a:solidFill>
                <a:effectLst/>
                <a:latin typeface="inter-regular"/>
              </a:rPr>
              <a:t>, </a:t>
            </a:r>
            <a:r>
              <a:rPr lang="en-IN" sz="2000" b="0" i="0" dirty="0" err="1">
                <a:solidFill>
                  <a:srgbClr val="333333"/>
                </a:solidFill>
                <a:effectLst/>
                <a:latin typeface="inter-regular"/>
              </a:rPr>
              <a:t>System.Data.SqlTypes</a:t>
            </a:r>
            <a:r>
              <a:rPr lang="en-IN" sz="2000" b="0" i="0" dirty="0">
                <a:solidFill>
                  <a:srgbClr val="333333"/>
                </a:solidFill>
                <a:effectLst/>
                <a:latin typeface="inter-regular"/>
              </a:rPr>
              <a:t>:</a:t>
            </a:r>
          </a:p>
          <a:p>
            <a:pPr marL="0" indent="0">
              <a:buNone/>
            </a:pPr>
            <a:r>
              <a:rPr lang="en-US" sz="2000" b="0" i="0" dirty="0">
                <a:solidFill>
                  <a:srgbClr val="333333"/>
                </a:solidFill>
                <a:effectLst/>
                <a:latin typeface="inter-regular"/>
              </a:rPr>
              <a:t>These are used to access a database, perform commands on a database and retrieve database.</a:t>
            </a:r>
          </a:p>
          <a:p>
            <a:pPr marL="0" indent="0">
              <a:buNone/>
            </a:pPr>
            <a:r>
              <a:rPr lang="en-IN" sz="2000" b="0" i="0" dirty="0" err="1">
                <a:solidFill>
                  <a:srgbClr val="333333"/>
                </a:solidFill>
                <a:effectLst/>
                <a:latin typeface="inter-regular"/>
              </a:rPr>
              <a:t>System.Diagnostics</a:t>
            </a:r>
            <a:r>
              <a:rPr lang="en-IN" sz="2000" b="0" i="0" dirty="0">
                <a:solidFill>
                  <a:srgbClr val="333333"/>
                </a:solidFill>
                <a:effectLst/>
                <a:latin typeface="inter-regular"/>
              </a:rPr>
              <a:t>:</a:t>
            </a:r>
          </a:p>
          <a:p>
            <a:pPr marL="0" indent="0">
              <a:buNone/>
            </a:pPr>
            <a:r>
              <a:rPr lang="en-US" sz="2000" b="0" i="0" dirty="0">
                <a:solidFill>
                  <a:srgbClr val="333333"/>
                </a:solidFill>
                <a:effectLst/>
                <a:latin typeface="inter-regular"/>
              </a:rPr>
              <a:t>It is used to debug and trace the execution of an application.</a:t>
            </a:r>
          </a:p>
          <a:p>
            <a:pPr marL="0" indent="0">
              <a:buNone/>
            </a:pPr>
            <a:r>
              <a:rPr lang="en-IN" sz="2000" b="0" i="0" dirty="0" err="1">
                <a:solidFill>
                  <a:srgbClr val="333333"/>
                </a:solidFill>
                <a:effectLst/>
                <a:latin typeface="inter-regular"/>
              </a:rPr>
              <a:t>System.Security</a:t>
            </a:r>
            <a:r>
              <a:rPr lang="en-IN" sz="2000" b="0" i="0" dirty="0">
                <a:solidFill>
                  <a:srgbClr val="333333"/>
                </a:solidFill>
                <a:effectLst/>
                <a:latin typeface="inter-regular"/>
              </a:rPr>
              <a:t>, </a:t>
            </a:r>
            <a:r>
              <a:rPr lang="en-IN" sz="2000" b="0" i="0" dirty="0" err="1">
                <a:solidFill>
                  <a:srgbClr val="333333"/>
                </a:solidFill>
                <a:effectLst/>
                <a:latin typeface="inter-regular"/>
              </a:rPr>
              <a:t>System.Security.Permissions</a:t>
            </a:r>
            <a:r>
              <a:rPr lang="en-IN" sz="2000" b="0" i="0" dirty="0">
                <a:solidFill>
                  <a:srgbClr val="333333"/>
                </a:solidFill>
                <a:effectLst/>
                <a:latin typeface="inter-regular"/>
              </a:rPr>
              <a:t>, </a:t>
            </a:r>
            <a:r>
              <a:rPr lang="en-IN" sz="2000" b="0" i="0" dirty="0" err="1">
                <a:solidFill>
                  <a:srgbClr val="333333"/>
                </a:solidFill>
                <a:effectLst/>
                <a:latin typeface="inter-regular"/>
              </a:rPr>
              <a:t>System.Security.Policy</a:t>
            </a:r>
            <a:r>
              <a:rPr lang="en-IN" sz="2000" b="0" i="0" dirty="0">
                <a:solidFill>
                  <a:srgbClr val="333333"/>
                </a:solidFill>
                <a:effectLst/>
                <a:latin typeface="inter-regular"/>
              </a:rPr>
              <a:t>, </a:t>
            </a:r>
            <a:r>
              <a:rPr lang="en-IN" sz="2000" b="0" i="0" dirty="0" err="1">
                <a:solidFill>
                  <a:srgbClr val="333333"/>
                </a:solidFill>
                <a:effectLst/>
                <a:latin typeface="inter-regular"/>
              </a:rPr>
              <a:t>System.WebSecurity</a:t>
            </a:r>
            <a:r>
              <a:rPr lang="en-IN" sz="2000" b="0" i="0" dirty="0">
                <a:solidFill>
                  <a:srgbClr val="333333"/>
                </a:solidFill>
                <a:effectLst/>
                <a:latin typeface="inter-regular"/>
              </a:rPr>
              <a:t>, </a:t>
            </a:r>
            <a:r>
              <a:rPr lang="en-IN" sz="2000" b="0" i="0" dirty="0" err="1">
                <a:solidFill>
                  <a:srgbClr val="333333"/>
                </a:solidFill>
                <a:effectLst/>
                <a:latin typeface="inter-regular"/>
              </a:rPr>
              <a:t>System.Security.Cryptography</a:t>
            </a:r>
            <a:r>
              <a:rPr lang="en-IN" sz="2000" b="0" i="0" dirty="0">
                <a:solidFill>
                  <a:srgbClr val="333333"/>
                </a:solidFill>
                <a:effectLst/>
                <a:latin typeface="inter-regular"/>
              </a:rPr>
              <a:t>:</a:t>
            </a:r>
            <a:endParaRPr lang="en-US" sz="2000" dirty="0">
              <a:solidFill>
                <a:srgbClr val="333333"/>
              </a:solidFill>
              <a:latin typeface="inter-regular"/>
            </a:endParaRPr>
          </a:p>
          <a:p>
            <a:pPr marL="0" indent="0">
              <a:buNone/>
            </a:pPr>
            <a:r>
              <a:rPr lang="en-US" sz="2000" b="0" i="0" dirty="0">
                <a:solidFill>
                  <a:srgbClr val="333333"/>
                </a:solidFill>
                <a:effectLst/>
                <a:latin typeface="inter-regular"/>
              </a:rPr>
              <a:t>These are used for authentication, authorization, and encryption purpose.</a:t>
            </a:r>
          </a:p>
          <a:p>
            <a:pPr marL="0" indent="0" algn="just">
              <a:buNone/>
            </a:pPr>
            <a:r>
              <a:rPr lang="en-US" sz="1600" b="1" i="0" dirty="0">
                <a:effectLst/>
                <a:latin typeface="erdana"/>
              </a:rPr>
              <a:t>NET Framework Base Class Library:</a:t>
            </a:r>
          </a:p>
          <a:p>
            <a:pPr marL="0" indent="0" algn="just">
              <a:buNone/>
            </a:pPr>
            <a:r>
              <a:rPr lang="en-US" sz="1600" b="1" dirty="0">
                <a:solidFill>
                  <a:srgbClr val="333333"/>
                </a:solidFill>
                <a:latin typeface="erdana"/>
              </a:rPr>
              <a:t>     </a:t>
            </a:r>
            <a:r>
              <a:rPr lang="en-US" sz="1400" b="0" i="0" dirty="0">
                <a:solidFill>
                  <a:srgbClr val="333333"/>
                </a:solidFill>
                <a:effectLst/>
                <a:latin typeface="inter-regular"/>
              </a:rPr>
              <a:t>.NET Base Class Library is the sub part of the Framework that provides library support to Common Language Runtime to work properly. It includes the System namespace and core types of the .NET framework.</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381570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C5FA5BB-93EF-4167-812E-72357563E9E6}"/>
              </a:ext>
            </a:extLst>
          </p:cNvPr>
          <p:cNvSpPr>
            <a:spLocks noGrp="1"/>
          </p:cNvSpPr>
          <p:nvPr>
            <p:ph type="title"/>
          </p:nvPr>
        </p:nvSpPr>
        <p:spPr>
          <a:xfrm>
            <a:off x="647132" y="1295231"/>
            <a:ext cx="5895178" cy="3807446"/>
          </a:xfrm>
        </p:spPr>
        <p:txBody>
          <a:bodyPr vert="horz" lIns="91440" tIns="45720" rIns="91440" bIns="45720" rtlCol="0" anchor="b">
            <a:normAutofit/>
          </a:bodyPr>
          <a:lstStyle/>
          <a:p>
            <a:r>
              <a:rPr lang="en-US" sz="6600" b="0" i="0" kern="1200" dirty="0">
                <a:solidFill>
                  <a:schemeClr val="tx1"/>
                </a:solidFill>
                <a:effectLst/>
                <a:latin typeface="+mj-lt"/>
                <a:ea typeface="+mj-ea"/>
                <a:cs typeface="+mj-cs"/>
              </a:rPr>
              <a:t>C#</a:t>
            </a:r>
            <a:br>
              <a:rPr lang="en-US" sz="6600" b="0" i="0" kern="1200" dirty="0">
                <a:solidFill>
                  <a:schemeClr val="tx1"/>
                </a:solidFill>
                <a:effectLst/>
                <a:latin typeface="+mj-lt"/>
                <a:ea typeface="+mj-ea"/>
                <a:cs typeface="+mj-cs"/>
              </a:rPr>
            </a:br>
            <a:endParaRPr lang="en-US" sz="6600" kern="1200" dirty="0">
              <a:solidFill>
                <a:schemeClr val="tx1"/>
              </a:solidFill>
              <a:latin typeface="+mj-lt"/>
              <a:ea typeface="+mj-ea"/>
              <a:cs typeface="+mj-cs"/>
            </a:endParaRPr>
          </a:p>
        </p:txBody>
      </p:sp>
      <p:sp>
        <p:nvSpPr>
          <p:cNvPr id="22" name="Freeform: Shape 21">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8" name="Content Placeholder 7">
            <a:extLst>
              <a:ext uri="{FF2B5EF4-FFF2-40B4-BE49-F238E27FC236}">
                <a16:creationId xmlns:a16="http://schemas.microsoft.com/office/drawing/2014/main" id="{8D719772-440C-4E57-893D-8A8AAB044EBF}"/>
              </a:ext>
            </a:extLst>
          </p:cNvPr>
          <p:cNvSpPr>
            <a:spLocks noGrp="1"/>
          </p:cNvSpPr>
          <p:nvPr>
            <p:ph idx="1"/>
          </p:nvPr>
        </p:nvSpPr>
        <p:spPr>
          <a:xfrm>
            <a:off x="8129872" y="1122363"/>
            <a:ext cx="3223928" cy="3980314"/>
          </a:xfrm>
        </p:spPr>
        <p:txBody>
          <a:bodyPr vert="horz" lIns="91440" tIns="45720" rIns="91440" bIns="45720" rtlCol="0" anchor="b">
            <a:normAutofit/>
          </a:bodyPr>
          <a:lstStyle/>
          <a:p>
            <a:pPr marL="0" indent="0">
              <a:buNone/>
            </a:pPr>
            <a:r>
              <a:rPr lang="en-US" sz="2400" b="0" i="0" kern="1200">
                <a:solidFill>
                  <a:srgbClr val="FFFFFF"/>
                </a:solidFill>
                <a:effectLst/>
                <a:latin typeface="+mn-lt"/>
                <a:ea typeface="+mn-ea"/>
                <a:cs typeface="+mn-cs"/>
              </a:rPr>
              <a:t>C# is a programming language of .Net Framework.</a:t>
            </a:r>
            <a:endParaRPr lang="en-US" sz="2400" kern="1200">
              <a:solidFill>
                <a:srgbClr val="FFFFFF"/>
              </a:solidFill>
              <a:latin typeface="+mn-lt"/>
              <a:ea typeface="+mn-ea"/>
              <a:cs typeface="+mn-cs"/>
            </a:endParaRPr>
          </a:p>
        </p:txBody>
      </p:sp>
      <p:sp>
        <p:nvSpPr>
          <p:cNvPr id="24"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13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2">
            <a:extLst>
              <a:ext uri="{FF2B5EF4-FFF2-40B4-BE49-F238E27FC236}">
                <a16:creationId xmlns:a16="http://schemas.microsoft.com/office/drawing/2014/main" id="{EBC6420E-ED83-42D8-8569-585EC93DD676}"/>
              </a:ext>
            </a:extLst>
          </p:cNvPr>
          <p:cNvSpPr>
            <a:spLocks noGrp="1"/>
          </p:cNvSpPr>
          <p:nvPr>
            <p:ph idx="1"/>
          </p:nvPr>
        </p:nvSpPr>
        <p:spPr>
          <a:xfrm>
            <a:off x="643467" y="1782981"/>
            <a:ext cx="10905066" cy="4393982"/>
          </a:xfrm>
        </p:spPr>
        <p:txBody>
          <a:bodyPr>
            <a:normAutofit/>
          </a:bodyPr>
          <a:lstStyle/>
          <a:p>
            <a:r>
              <a:rPr lang="en-US" sz="2000" b="0" i="0">
                <a:effectLst/>
                <a:latin typeface="inter-regular"/>
              </a:rPr>
              <a:t>By the help of C# programming language, we can develop different types of secured and robust applications:</a:t>
            </a:r>
          </a:p>
          <a:p>
            <a:pPr>
              <a:buFont typeface="Arial" panose="020B0604020202020204" pitchFamily="34" charset="0"/>
              <a:buChar char="•"/>
            </a:pPr>
            <a:r>
              <a:rPr lang="en-US" sz="2000" b="0" i="0">
                <a:effectLst/>
                <a:latin typeface="inter-regular"/>
              </a:rPr>
              <a:t>Window applications</a:t>
            </a:r>
          </a:p>
          <a:p>
            <a:pPr>
              <a:buFont typeface="Arial" panose="020B0604020202020204" pitchFamily="34" charset="0"/>
              <a:buChar char="•"/>
            </a:pPr>
            <a:r>
              <a:rPr lang="en-US" sz="2000" b="0" i="0">
                <a:effectLst/>
                <a:latin typeface="inter-regular"/>
              </a:rPr>
              <a:t>Web applications</a:t>
            </a:r>
          </a:p>
          <a:p>
            <a:pPr>
              <a:buFont typeface="Arial" panose="020B0604020202020204" pitchFamily="34" charset="0"/>
              <a:buChar char="•"/>
            </a:pPr>
            <a:r>
              <a:rPr lang="en-US" sz="2000" b="0" i="0">
                <a:effectLst/>
                <a:latin typeface="inter-regular"/>
              </a:rPr>
              <a:t>Distributed applications</a:t>
            </a:r>
          </a:p>
          <a:p>
            <a:pPr>
              <a:buFont typeface="Arial" panose="020B0604020202020204" pitchFamily="34" charset="0"/>
              <a:buChar char="•"/>
            </a:pPr>
            <a:r>
              <a:rPr lang="en-US" sz="2000" b="0" i="0">
                <a:effectLst/>
                <a:latin typeface="inter-regular"/>
              </a:rPr>
              <a:t>Web service applications</a:t>
            </a:r>
          </a:p>
          <a:p>
            <a:pPr>
              <a:buFont typeface="Arial" panose="020B0604020202020204" pitchFamily="34" charset="0"/>
              <a:buChar char="•"/>
            </a:pPr>
            <a:r>
              <a:rPr lang="en-US" sz="2000" b="0" i="0">
                <a:effectLst/>
                <a:latin typeface="inter-regular"/>
              </a:rPr>
              <a:t>Database applications etc.</a:t>
            </a:r>
          </a:p>
          <a:p>
            <a:r>
              <a:rPr lang="en-US" sz="2000" b="0" i="0">
                <a:effectLst/>
                <a:latin typeface="inter-regular"/>
              </a:rPr>
              <a:t>C# is approved as a standard by ECMA and ISO. C# is designed for CLI (Common Language Infrastructure). CLI is a specification that describes executable code and runtime environment.</a:t>
            </a:r>
          </a:p>
          <a:p>
            <a:r>
              <a:rPr lang="en-US" sz="2000" b="0" i="0">
                <a:effectLst/>
                <a:latin typeface="inter-regular"/>
              </a:rPr>
              <a:t>C# programming language is influenced by C++, Java, Eiffel, Modula-3, Pascal etc. languages.</a:t>
            </a:r>
          </a:p>
          <a:p>
            <a:endParaRPr lang="en-IN"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1653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573E-AFA3-422F-8A0E-477E26A57E31}"/>
              </a:ext>
            </a:extLst>
          </p:cNvPr>
          <p:cNvSpPr>
            <a:spLocks noGrp="1"/>
          </p:cNvSpPr>
          <p:nvPr>
            <p:ph type="title"/>
          </p:nvPr>
        </p:nvSpPr>
        <p:spPr>
          <a:xfrm>
            <a:off x="648929" y="629266"/>
            <a:ext cx="3505495" cy="1622321"/>
          </a:xfrm>
        </p:spPr>
        <p:txBody>
          <a:bodyPr>
            <a:normAutofit/>
          </a:bodyPr>
          <a:lstStyle/>
          <a:p>
            <a:r>
              <a:rPr lang="en-US" sz="3700" dirty="0"/>
              <a:t>Components of .NET Framework:</a:t>
            </a:r>
            <a:endParaRPr lang="en-IN" sz="3700" dirty="0"/>
          </a:p>
        </p:txBody>
      </p:sp>
      <p:sp>
        <p:nvSpPr>
          <p:cNvPr id="3" name="Content Placeholder 2">
            <a:extLst>
              <a:ext uri="{FF2B5EF4-FFF2-40B4-BE49-F238E27FC236}">
                <a16:creationId xmlns:a16="http://schemas.microsoft.com/office/drawing/2014/main" id="{C9EFF3F6-1B04-4BED-BB9A-94155242A7C4}"/>
              </a:ext>
            </a:extLst>
          </p:cNvPr>
          <p:cNvSpPr>
            <a:spLocks noGrp="1"/>
          </p:cNvSpPr>
          <p:nvPr>
            <p:ph idx="1"/>
          </p:nvPr>
        </p:nvSpPr>
        <p:spPr>
          <a:xfrm>
            <a:off x="648931" y="2438400"/>
            <a:ext cx="3505494" cy="3785419"/>
          </a:xfrm>
        </p:spPr>
        <p:txBody>
          <a:bodyPr>
            <a:normAutofit/>
          </a:bodyPr>
          <a:lstStyle/>
          <a:p>
            <a:pPr>
              <a:buFont typeface="+mj-lt"/>
              <a:buAutoNum type="arabicPeriod"/>
            </a:pPr>
            <a:r>
              <a:rPr lang="en-IN" sz="2000" b="0" i="0" dirty="0">
                <a:effectLst/>
                <a:latin typeface="inter-regular"/>
              </a:rPr>
              <a:t>Common Language Runtime (CLR)</a:t>
            </a:r>
          </a:p>
          <a:p>
            <a:pPr>
              <a:buFont typeface="+mj-lt"/>
              <a:buAutoNum type="arabicPeriod"/>
            </a:pPr>
            <a:r>
              <a:rPr lang="en-IN" sz="2000" b="0" i="0" dirty="0">
                <a:effectLst/>
                <a:latin typeface="inter-regular"/>
              </a:rPr>
              <a:t>Framework Class Library (FCL),</a:t>
            </a:r>
          </a:p>
          <a:p>
            <a:pPr>
              <a:buFont typeface="+mj-lt"/>
              <a:buAutoNum type="arabicPeriod"/>
            </a:pPr>
            <a:r>
              <a:rPr lang="en-IN" sz="2000" b="0" i="0" dirty="0">
                <a:effectLst/>
                <a:latin typeface="inter-regular"/>
              </a:rPr>
              <a:t>Core Languages (WinForms, ASP.NET, and ADO.NET), and</a:t>
            </a:r>
          </a:p>
          <a:p>
            <a:pPr>
              <a:buFont typeface="+mj-lt"/>
              <a:buAutoNum type="arabicPeriod"/>
            </a:pPr>
            <a:r>
              <a:rPr lang="en-IN" sz="2000" b="0" i="0" dirty="0">
                <a:effectLst/>
                <a:latin typeface="inter-regular"/>
              </a:rPr>
              <a:t>Other Modules (WCF, WPF, WF, Card Space, LINQ, Entity Framework, Parallel LINQ, Task Parallel Library, etc.)</a:t>
            </a:r>
          </a:p>
          <a:p>
            <a:pPr marL="0" indent="0">
              <a:buNone/>
            </a:pPr>
            <a:endParaRPr lang="en-IN" sz="2000" b="0" i="0" dirty="0">
              <a:effectLst/>
              <a:latin typeface="inter-regular"/>
            </a:endParaRP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et Framework Component Stack">
            <a:extLst>
              <a:ext uri="{FF2B5EF4-FFF2-40B4-BE49-F238E27FC236}">
                <a16:creationId xmlns:a16="http://schemas.microsoft.com/office/drawing/2014/main" id="{07461057-9AF9-46D4-AE0D-1897AB34DA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1746" y="588238"/>
            <a:ext cx="5287360" cy="4758464"/>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8D9360-6704-48D8-AC06-70534D1B1162}"/>
              </a:ext>
            </a:extLst>
          </p:cNvPr>
          <p:cNvSpPr txBox="1"/>
          <p:nvPr/>
        </p:nvSpPr>
        <p:spPr>
          <a:xfrm flipH="1">
            <a:off x="6395719" y="5377156"/>
            <a:ext cx="2961641" cy="1200329"/>
          </a:xfrm>
          <a:prstGeom prst="rect">
            <a:avLst/>
          </a:prstGeom>
          <a:noFill/>
        </p:spPr>
        <p:txBody>
          <a:bodyPr wrap="square" rtlCol="0">
            <a:spAutoFit/>
          </a:bodyPr>
          <a:lstStyle/>
          <a:p>
            <a:r>
              <a:rPr lang="en-US" b="1" i="0" dirty="0">
                <a:solidFill>
                  <a:srgbClr val="273239"/>
                </a:solidFill>
                <a:effectLst/>
                <a:latin typeface="urw-din"/>
              </a:rPr>
              <a:t>Basic Architecture and Component Stack of .NET Framework</a:t>
            </a:r>
          </a:p>
          <a:p>
            <a:endParaRPr lang="en-IN" dirty="0"/>
          </a:p>
        </p:txBody>
      </p:sp>
    </p:spTree>
    <p:extLst>
      <p:ext uri="{BB962C8B-B14F-4D97-AF65-F5344CB8AC3E}">
        <p14:creationId xmlns:p14="http://schemas.microsoft.com/office/powerpoint/2010/main" val="178812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D8534-E480-4045-93E1-D3DF189CF59A}"/>
              </a:ext>
            </a:extLst>
          </p:cNvPr>
          <p:cNvSpPr>
            <a:spLocks noGrp="1"/>
          </p:cNvSpPr>
          <p:nvPr>
            <p:ph type="title"/>
          </p:nvPr>
        </p:nvSpPr>
        <p:spPr>
          <a:xfrm>
            <a:off x="841248" y="643467"/>
            <a:ext cx="3840480" cy="5571066"/>
          </a:xfrm>
        </p:spPr>
        <p:txBody>
          <a:bodyPr anchor="ctr">
            <a:normAutofit/>
          </a:bodyPr>
          <a:lstStyle/>
          <a:p>
            <a:r>
              <a:rPr lang="en-US" sz="5400" b="0" i="0">
                <a:effectLst/>
                <a:latin typeface="erdana"/>
              </a:rPr>
              <a:t>CLR (Common Language Runtime)</a:t>
            </a:r>
            <a:br>
              <a:rPr lang="en-US" sz="5400" b="0" i="0">
                <a:effectLst/>
                <a:latin typeface="erdana"/>
              </a:rPr>
            </a:br>
            <a:endParaRPr lang="en-IN" sz="5400"/>
          </a:p>
        </p:txBody>
      </p:sp>
      <p:sp>
        <p:nvSpPr>
          <p:cNvPr id="10" name="Freeform: Shape 9">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2" name="Content Placeholder 2">
            <a:extLst>
              <a:ext uri="{FF2B5EF4-FFF2-40B4-BE49-F238E27FC236}">
                <a16:creationId xmlns:a16="http://schemas.microsoft.com/office/drawing/2014/main" id="{8F52A449-D6B7-4CA6-B6A8-D62EBF4994A4}"/>
              </a:ext>
            </a:extLst>
          </p:cNvPr>
          <p:cNvGraphicFramePr>
            <a:graphicFrameLocks noGrp="1"/>
          </p:cNvGraphicFramePr>
          <p:nvPr>
            <p:ph idx="1"/>
          </p:nvPr>
        </p:nvGraphicFramePr>
        <p:xfrm>
          <a:off x="5568696" y="643467"/>
          <a:ext cx="5788152"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343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8619F4A-DF03-4CD8-91E0-16E5C29F4931}"/>
              </a:ext>
            </a:extLst>
          </p:cNvPr>
          <p:cNvSpPr>
            <a:spLocks noGrp="1"/>
          </p:cNvSpPr>
          <p:nvPr>
            <p:ph type="title"/>
          </p:nvPr>
        </p:nvSpPr>
        <p:spPr>
          <a:xfrm>
            <a:off x="841248" y="256032"/>
            <a:ext cx="10506456" cy="1014984"/>
          </a:xfrm>
        </p:spPr>
        <p:txBody>
          <a:bodyPr anchor="b">
            <a:normAutofit/>
          </a:bodyPr>
          <a:lstStyle/>
          <a:p>
            <a:r>
              <a:rPr lang="en-US" sz="3100" b="0" i="0" dirty="0">
                <a:effectLst/>
                <a:latin typeface="erdana"/>
              </a:rPr>
              <a:t>FCL (Framework Class Library)</a:t>
            </a:r>
            <a:br>
              <a:rPr lang="en-US" sz="3100" b="0" i="0" dirty="0">
                <a:effectLst/>
                <a:latin typeface="inter-regular"/>
              </a:rPr>
            </a:br>
            <a:endParaRPr lang="en-IN" sz="3100" dirty="0"/>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8" name="Content Placeholder 5">
            <a:extLst>
              <a:ext uri="{FF2B5EF4-FFF2-40B4-BE49-F238E27FC236}">
                <a16:creationId xmlns:a16="http://schemas.microsoft.com/office/drawing/2014/main" id="{94FE0C85-54E3-4D54-A2A3-397C5A1C477A}"/>
              </a:ext>
            </a:extLst>
          </p:cNvPr>
          <p:cNvGraphicFramePr>
            <a:graphicFrameLocks noGrp="1"/>
          </p:cNvGraphicFramePr>
          <p:nvPr>
            <p:ph idx="1"/>
            <p:extLst>
              <p:ext uri="{D42A27DB-BD31-4B8C-83A1-F6EECF244321}">
                <p14:modId xmlns:p14="http://schemas.microsoft.com/office/powerpoint/2010/main" val="330504975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28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6BF19-B279-4724-91C4-45882A45B29C}"/>
              </a:ext>
            </a:extLst>
          </p:cNvPr>
          <p:cNvSpPr>
            <a:spLocks noGrp="1"/>
          </p:cNvSpPr>
          <p:nvPr>
            <p:ph sz="half" idx="1"/>
          </p:nvPr>
        </p:nvSpPr>
        <p:spPr>
          <a:xfrm>
            <a:off x="66675" y="1328678"/>
            <a:ext cx="5953125" cy="5400973"/>
          </a:xfrm>
        </p:spPr>
        <p:txBody>
          <a:bodyPr>
            <a:normAutofit/>
          </a:bodyPr>
          <a:lstStyle/>
          <a:p>
            <a:pPr algn="just"/>
            <a:r>
              <a:rPr lang="en-US" sz="2000" b="0" i="0" dirty="0">
                <a:solidFill>
                  <a:srgbClr val="610B38"/>
                </a:solidFill>
                <a:effectLst/>
                <a:latin typeface="erdana"/>
              </a:rPr>
              <a:t>WinForms:</a:t>
            </a:r>
            <a:r>
              <a:rPr lang="en-US" sz="2000" b="0" i="0" dirty="0">
                <a:solidFill>
                  <a:srgbClr val="333333"/>
                </a:solidFill>
                <a:effectLst/>
                <a:latin typeface="inter-regular"/>
              </a:rPr>
              <a:t> </a:t>
            </a:r>
            <a:r>
              <a:rPr lang="en-US" sz="1900" b="0" i="0" dirty="0">
                <a:solidFill>
                  <a:srgbClr val="333333"/>
                </a:solidFill>
                <a:effectLst/>
                <a:latin typeface="inter-regular"/>
              </a:rPr>
              <a:t>Windows Forms is a smart client technology for the .NET Framework, a set of managed libraries that simplify common application tasks such as reading and writing to the file system.</a:t>
            </a:r>
          </a:p>
          <a:p>
            <a:pPr algn="just"/>
            <a:r>
              <a:rPr lang="en-US" sz="2000" b="0" i="0" dirty="0">
                <a:solidFill>
                  <a:srgbClr val="610B38"/>
                </a:solidFill>
                <a:effectLst/>
                <a:latin typeface="erdana"/>
              </a:rPr>
              <a:t>ASP.NET:</a:t>
            </a:r>
            <a:r>
              <a:rPr lang="en-US" sz="2000" b="0" i="0" dirty="0">
                <a:solidFill>
                  <a:srgbClr val="333333"/>
                </a:solidFill>
                <a:effectLst/>
                <a:latin typeface="inter-regular"/>
              </a:rPr>
              <a:t> </a:t>
            </a:r>
            <a:r>
              <a:rPr lang="en-US" sz="1900" b="0" i="0" dirty="0">
                <a:solidFill>
                  <a:srgbClr val="333333"/>
                </a:solidFill>
                <a:effectLst/>
                <a:latin typeface="inter-regular"/>
              </a:rPr>
              <a:t>ASP.NET is a web framework designed and developed by Microsoft. It is used to develop websites, web applications, and web services. It provides a fantastic integration of HTML, CSS, and JavaScript. It was first released in January 2002.</a:t>
            </a:r>
          </a:p>
          <a:p>
            <a:pPr algn="just"/>
            <a:r>
              <a:rPr lang="en-US" sz="2000" b="0" i="0" dirty="0">
                <a:solidFill>
                  <a:srgbClr val="610B38"/>
                </a:solidFill>
                <a:effectLst/>
                <a:latin typeface="erdana"/>
              </a:rPr>
              <a:t>ADO.NET</a:t>
            </a:r>
            <a:r>
              <a:rPr lang="en-US" sz="2000" dirty="0">
                <a:solidFill>
                  <a:srgbClr val="610B38"/>
                </a:solidFill>
                <a:latin typeface="erdana"/>
              </a:rPr>
              <a:t>:</a:t>
            </a:r>
            <a:r>
              <a:rPr lang="en-US" sz="1800" b="0" i="0" dirty="0">
                <a:solidFill>
                  <a:srgbClr val="333333"/>
                </a:solidFill>
                <a:effectLst/>
                <a:latin typeface="inter-regular"/>
              </a:rPr>
              <a:t>ADO.NET is a module of </a:t>
            </a:r>
            <a:r>
              <a:rPr lang="en-US" sz="1800" b="0" i="0" dirty="0" err="1">
                <a:solidFill>
                  <a:srgbClr val="333333"/>
                </a:solidFill>
                <a:effectLst/>
                <a:latin typeface="inter-regular"/>
              </a:rPr>
              <a:t>.Net</a:t>
            </a:r>
            <a:r>
              <a:rPr lang="en-US" sz="1800" b="0" i="0" dirty="0">
                <a:solidFill>
                  <a:srgbClr val="333333"/>
                </a:solidFill>
                <a:effectLst/>
                <a:latin typeface="inter-regular"/>
              </a:rPr>
              <a:t> Framework, which is used to establish a connection between application and data sources. Data sources can be such as SQL Server and XML. ADO .NET consists of classes that can be used to connect, retrieve, insert, and delete data.</a:t>
            </a:r>
          </a:p>
          <a:p>
            <a:pPr algn="just"/>
            <a:r>
              <a:rPr lang="en-US" sz="2000" b="0" i="0" dirty="0">
                <a:solidFill>
                  <a:srgbClr val="610B38"/>
                </a:solidFill>
                <a:effectLst/>
                <a:latin typeface="erdana"/>
              </a:rPr>
              <a:t>WPF (Windows Presentation Foundation):</a:t>
            </a:r>
            <a:r>
              <a:rPr lang="en-US" sz="1600" b="0" i="0" dirty="0">
                <a:solidFill>
                  <a:srgbClr val="333333"/>
                </a:solidFill>
                <a:effectLst/>
                <a:latin typeface="inter-regular"/>
              </a:rPr>
              <a:t>Windows Presentation Foundation (WPF) is a graphical subsystem by Microsoft for rendering user interfaces in Windows-based applications. WPF, previously known as "Avalon", was initially released as part of .NET Framework 3.0 in 2006. WPF uses DirectX.</a:t>
            </a:r>
          </a:p>
          <a:p>
            <a:pPr algn="just"/>
            <a:endParaRPr lang="en-US" sz="1800" b="0" i="0" dirty="0">
              <a:solidFill>
                <a:srgbClr val="333333"/>
              </a:solidFill>
              <a:effectLst/>
              <a:latin typeface="inter-regular"/>
            </a:endParaRPr>
          </a:p>
          <a:p>
            <a:pPr marL="0" indent="0">
              <a:buNone/>
            </a:pPr>
            <a:endParaRPr lang="en-US" b="0" i="0" dirty="0">
              <a:solidFill>
                <a:srgbClr val="273239"/>
              </a:solidFill>
              <a:effectLst/>
              <a:latin typeface="urw-din"/>
            </a:endParaRPr>
          </a:p>
        </p:txBody>
      </p:sp>
      <p:sp>
        <p:nvSpPr>
          <p:cNvPr id="7" name="TextBox 6">
            <a:extLst>
              <a:ext uri="{FF2B5EF4-FFF2-40B4-BE49-F238E27FC236}">
                <a16:creationId xmlns:a16="http://schemas.microsoft.com/office/drawing/2014/main" id="{A236C45E-100F-4A2B-8FB0-D47C4790B2D2}"/>
              </a:ext>
            </a:extLst>
          </p:cNvPr>
          <p:cNvSpPr txBox="1"/>
          <p:nvPr/>
        </p:nvSpPr>
        <p:spPr>
          <a:xfrm>
            <a:off x="6096000" y="1419224"/>
            <a:ext cx="5934075" cy="6463308"/>
          </a:xfrm>
          <a:prstGeom prst="rect">
            <a:avLst/>
          </a:prstGeom>
          <a:noFill/>
        </p:spPr>
        <p:txBody>
          <a:bodyPr wrap="square" rtlCol="0">
            <a:spAutoFit/>
          </a:bodyPr>
          <a:lstStyle/>
          <a:p>
            <a:pPr algn="just"/>
            <a:r>
              <a:rPr lang="en-US" b="0" i="0" dirty="0">
                <a:solidFill>
                  <a:srgbClr val="610B38"/>
                </a:solidFill>
                <a:effectLst/>
                <a:latin typeface="erdana"/>
              </a:rPr>
              <a:t>WCF (Windows Communication Foundation):</a:t>
            </a:r>
            <a:r>
              <a:rPr lang="en-US" b="0" i="0" dirty="0">
                <a:solidFill>
                  <a:srgbClr val="333333"/>
                </a:solidFill>
                <a:effectLst/>
                <a:latin typeface="inter-regular"/>
              </a:rPr>
              <a:t>It is a framework for building service-oriented applications. Using WCF, you can send data as asynchronous messages from one service endpoint to another.</a:t>
            </a:r>
          </a:p>
          <a:p>
            <a:pPr algn="just"/>
            <a:r>
              <a:rPr lang="en-US" b="0" i="0" dirty="0">
                <a:solidFill>
                  <a:srgbClr val="610B38"/>
                </a:solidFill>
                <a:effectLst/>
                <a:latin typeface="erdana"/>
              </a:rPr>
              <a:t>WF (Workflow Foundation):</a:t>
            </a:r>
            <a:r>
              <a:rPr lang="en-US" b="0" i="0" dirty="0">
                <a:solidFill>
                  <a:srgbClr val="333333"/>
                </a:solidFill>
                <a:effectLst/>
                <a:latin typeface="inter-regular"/>
              </a:rPr>
              <a:t>Windows Workflow Foundation (WF) is a Microsoft technology that provides an API, an in-process workflow engine, and a rehost able designer to implement long-running processes as workflows within .NET applications.</a:t>
            </a:r>
          </a:p>
          <a:p>
            <a:pPr algn="just"/>
            <a:r>
              <a:rPr lang="en-US" b="0" i="0" dirty="0">
                <a:solidFill>
                  <a:srgbClr val="610B38"/>
                </a:solidFill>
                <a:effectLst/>
                <a:latin typeface="erdana"/>
              </a:rPr>
              <a:t>LINQ (Language Integrated Query):</a:t>
            </a:r>
            <a:r>
              <a:rPr lang="en-US" b="0" i="0" dirty="0">
                <a:solidFill>
                  <a:srgbClr val="333333"/>
                </a:solidFill>
                <a:effectLst/>
                <a:latin typeface="inter-regular"/>
              </a:rPr>
              <a:t>It is a query language, introduced in .NET 3.5 framework. It is used to make the query for data sources with C# or Visual Basics programming languages.</a:t>
            </a:r>
          </a:p>
          <a:p>
            <a:pPr algn="just"/>
            <a:r>
              <a:rPr lang="en-US" b="0" i="0" dirty="0">
                <a:solidFill>
                  <a:srgbClr val="610B38"/>
                </a:solidFill>
                <a:effectLst/>
                <a:latin typeface="erdana"/>
              </a:rPr>
              <a:t>Entity Framework: </a:t>
            </a:r>
            <a:r>
              <a:rPr lang="en-US" b="0" i="0" dirty="0">
                <a:solidFill>
                  <a:srgbClr val="333333"/>
                </a:solidFill>
                <a:effectLst/>
                <a:latin typeface="inter-regular"/>
              </a:rPr>
              <a:t>It is an ORM based opensource framework which is used to work with a database using .NET objects. It eliminates a lot of developer's effort to handle the database.</a:t>
            </a:r>
          </a:p>
          <a:p>
            <a:pPr algn="just"/>
            <a:r>
              <a:rPr lang="en-US" b="0" i="0" dirty="0">
                <a:solidFill>
                  <a:srgbClr val="610B38"/>
                </a:solidFill>
                <a:effectLst/>
                <a:latin typeface="erdana"/>
              </a:rPr>
              <a:t>Parallel </a:t>
            </a:r>
            <a:r>
              <a:rPr lang="en-US" b="0" i="0" dirty="0" err="1">
                <a:solidFill>
                  <a:srgbClr val="610B38"/>
                </a:solidFill>
                <a:effectLst/>
                <a:latin typeface="erdana"/>
              </a:rPr>
              <a:t>LINQ:</a:t>
            </a:r>
            <a:r>
              <a:rPr lang="en-US" b="0" i="0" dirty="0" err="1">
                <a:solidFill>
                  <a:srgbClr val="333333"/>
                </a:solidFill>
                <a:effectLst/>
                <a:latin typeface="inter-regular"/>
              </a:rPr>
              <a:t>Parallel</a:t>
            </a:r>
            <a:r>
              <a:rPr lang="en-US" b="0" i="0" dirty="0">
                <a:solidFill>
                  <a:srgbClr val="333333"/>
                </a:solidFill>
                <a:effectLst/>
                <a:latin typeface="inter-regular"/>
              </a:rPr>
              <a:t> LINQ or PLINQ is a parallel implementation of LINQ to objects. It combines the simplicity and readability of LINQ .</a:t>
            </a: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endParaRPr lang="en-US" dirty="0"/>
          </a:p>
        </p:txBody>
      </p:sp>
      <p:sp>
        <p:nvSpPr>
          <p:cNvPr id="8" name="TextBox 7">
            <a:extLst>
              <a:ext uri="{FF2B5EF4-FFF2-40B4-BE49-F238E27FC236}">
                <a16:creationId xmlns:a16="http://schemas.microsoft.com/office/drawing/2014/main" id="{9871ADD5-726C-4619-81AD-CD8B299D523A}"/>
              </a:ext>
            </a:extLst>
          </p:cNvPr>
          <p:cNvSpPr txBox="1"/>
          <p:nvPr/>
        </p:nvSpPr>
        <p:spPr>
          <a:xfrm>
            <a:off x="582931" y="483235"/>
            <a:ext cx="8086724" cy="523220"/>
          </a:xfrm>
          <a:prstGeom prst="rect">
            <a:avLst/>
          </a:prstGeom>
          <a:noFill/>
        </p:spPr>
        <p:txBody>
          <a:bodyPr wrap="square" rtlCol="0">
            <a:spAutoFit/>
          </a:bodyPr>
          <a:lstStyle/>
          <a:p>
            <a:r>
              <a:rPr lang="en-IN" sz="2800" b="0" i="0" dirty="0">
                <a:effectLst/>
                <a:latin typeface="inter-regular"/>
              </a:rPr>
              <a:t>Core Languages (WinForms, ASP.NET, and ADO.NET):</a:t>
            </a:r>
            <a:endParaRPr lang="en-IN" sz="2800" dirty="0"/>
          </a:p>
        </p:txBody>
      </p:sp>
    </p:spTree>
    <p:extLst>
      <p:ext uri="{BB962C8B-B14F-4D97-AF65-F5344CB8AC3E}">
        <p14:creationId xmlns:p14="http://schemas.microsoft.com/office/powerpoint/2010/main" val="124241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6BF19-B279-4724-91C4-45882A45B29C}"/>
              </a:ext>
            </a:extLst>
          </p:cNvPr>
          <p:cNvSpPr>
            <a:spLocks noGrp="1"/>
          </p:cNvSpPr>
          <p:nvPr>
            <p:ph sz="half" idx="1"/>
          </p:nvPr>
        </p:nvSpPr>
        <p:spPr>
          <a:xfrm>
            <a:off x="66675" y="1328678"/>
            <a:ext cx="5953125" cy="5400973"/>
          </a:xfrm>
        </p:spPr>
        <p:txBody>
          <a:bodyPr>
            <a:normAutofit/>
          </a:bodyPr>
          <a:lstStyle/>
          <a:p>
            <a:pPr algn="just"/>
            <a:r>
              <a:rPr lang="en-US" sz="2000" b="0" i="0" dirty="0">
                <a:solidFill>
                  <a:srgbClr val="610B38"/>
                </a:solidFill>
                <a:effectLst/>
                <a:latin typeface="erdana"/>
              </a:rPr>
              <a:t>WPF (Windows Presentation Foundation):</a:t>
            </a:r>
            <a:r>
              <a:rPr lang="en-US" sz="1600" b="0" i="0" dirty="0">
                <a:solidFill>
                  <a:srgbClr val="333333"/>
                </a:solidFill>
                <a:effectLst/>
                <a:latin typeface="inter-regular"/>
              </a:rPr>
              <a:t>Windows Presentation Foundation (WPF) is a graphical subsystem by Microsoft for rendering user interfaces in Windows-based applications. WPF, previously known as "Avalon", was initially released as part of .NET Framework 3.0 in 2006. WPF uses DirectX</a:t>
            </a:r>
          </a:p>
          <a:p>
            <a:pPr algn="just"/>
            <a:r>
              <a:rPr lang="en-US" sz="2000" b="0" i="0" dirty="0">
                <a:solidFill>
                  <a:srgbClr val="333333"/>
                </a:solidFill>
                <a:effectLst/>
                <a:latin typeface="inter-regular"/>
              </a:rPr>
              <a:t>.</a:t>
            </a:r>
            <a:r>
              <a:rPr lang="en-US" sz="2000" b="0" i="0" dirty="0">
                <a:solidFill>
                  <a:srgbClr val="610B38"/>
                </a:solidFill>
                <a:effectLst/>
                <a:latin typeface="erdana"/>
              </a:rPr>
              <a:t> WCF (Windows Communication Foundation):</a:t>
            </a:r>
            <a:r>
              <a:rPr lang="en-US" sz="1800" b="0" i="0" dirty="0">
                <a:solidFill>
                  <a:srgbClr val="333333"/>
                </a:solidFill>
                <a:effectLst/>
                <a:latin typeface="inter-regular"/>
              </a:rPr>
              <a:t>It is a framework for building service-oriented applications. Using WCF, you can send data as asynchronous messages from one service endpoint to another.</a:t>
            </a:r>
          </a:p>
          <a:p>
            <a:pPr algn="just"/>
            <a:r>
              <a:rPr lang="en-US" sz="1800" b="0" i="0" dirty="0">
                <a:solidFill>
                  <a:srgbClr val="610B38"/>
                </a:solidFill>
                <a:effectLst/>
                <a:latin typeface="erdana"/>
              </a:rPr>
              <a:t>WF (Workflow Foundation):</a:t>
            </a:r>
            <a:r>
              <a:rPr lang="en-US" sz="1800" b="0" i="0" dirty="0">
                <a:solidFill>
                  <a:srgbClr val="333333"/>
                </a:solidFill>
                <a:effectLst/>
                <a:latin typeface="inter-regular"/>
              </a:rPr>
              <a:t>Windows Workflow Foundation (WF) is a Microsoft technology that provides an API, an in-process workflow engine, and a rehost able designer to implement long-running processes as workflows within .NET applications.</a:t>
            </a:r>
          </a:p>
          <a:p>
            <a:pPr algn="just"/>
            <a:endParaRPr lang="en-US" sz="1600" b="0" i="0" dirty="0">
              <a:solidFill>
                <a:srgbClr val="333333"/>
              </a:solidFill>
              <a:effectLst/>
              <a:latin typeface="inter-regular"/>
            </a:endParaRPr>
          </a:p>
          <a:p>
            <a:pPr algn="just"/>
            <a:endParaRPr lang="en-US" sz="1800" b="0" i="0" dirty="0">
              <a:solidFill>
                <a:srgbClr val="333333"/>
              </a:solidFill>
              <a:effectLst/>
              <a:latin typeface="inter-regular"/>
            </a:endParaRPr>
          </a:p>
          <a:p>
            <a:pPr marL="0" indent="0">
              <a:buNone/>
            </a:pPr>
            <a:endParaRPr lang="en-US" b="0" i="0" dirty="0">
              <a:solidFill>
                <a:srgbClr val="273239"/>
              </a:solidFill>
              <a:effectLst/>
              <a:latin typeface="urw-din"/>
            </a:endParaRPr>
          </a:p>
        </p:txBody>
      </p:sp>
      <p:sp>
        <p:nvSpPr>
          <p:cNvPr id="7" name="TextBox 6">
            <a:extLst>
              <a:ext uri="{FF2B5EF4-FFF2-40B4-BE49-F238E27FC236}">
                <a16:creationId xmlns:a16="http://schemas.microsoft.com/office/drawing/2014/main" id="{A236C45E-100F-4A2B-8FB0-D47C4790B2D2}"/>
              </a:ext>
            </a:extLst>
          </p:cNvPr>
          <p:cNvSpPr txBox="1"/>
          <p:nvPr/>
        </p:nvSpPr>
        <p:spPr>
          <a:xfrm>
            <a:off x="6115052" y="1200149"/>
            <a:ext cx="5934075" cy="4247317"/>
          </a:xfrm>
          <a:prstGeom prst="rect">
            <a:avLst/>
          </a:prstGeom>
          <a:noFill/>
        </p:spPr>
        <p:txBody>
          <a:bodyPr wrap="square" rtlCol="0">
            <a:spAutoFit/>
          </a:bodyPr>
          <a:lstStyle/>
          <a:p>
            <a:pPr algn="just"/>
            <a:endParaRPr lang="en-US" b="0" i="0" dirty="0">
              <a:solidFill>
                <a:srgbClr val="333333"/>
              </a:solidFill>
              <a:effectLst/>
              <a:latin typeface="inter-regular"/>
            </a:endParaRPr>
          </a:p>
          <a:p>
            <a:pPr algn="just"/>
            <a:r>
              <a:rPr lang="en-US" b="0" i="0" dirty="0">
                <a:solidFill>
                  <a:srgbClr val="610B38"/>
                </a:solidFill>
                <a:effectLst/>
                <a:latin typeface="erdana"/>
              </a:rPr>
              <a:t>LINQ (Language Integrated Query):</a:t>
            </a:r>
            <a:r>
              <a:rPr lang="en-US" b="0" i="0" dirty="0">
                <a:solidFill>
                  <a:srgbClr val="333333"/>
                </a:solidFill>
                <a:effectLst/>
                <a:latin typeface="inter-regular"/>
              </a:rPr>
              <a:t>It is a query language, introduced in .NET 3.5 framework. It is used to make the query for data sources with C# or Visual Basics programming languages.</a:t>
            </a:r>
          </a:p>
          <a:p>
            <a:pPr algn="just"/>
            <a:r>
              <a:rPr lang="en-US" b="0" i="0" dirty="0">
                <a:solidFill>
                  <a:srgbClr val="610B38"/>
                </a:solidFill>
                <a:effectLst/>
                <a:latin typeface="erdana"/>
              </a:rPr>
              <a:t>Entity Framework: </a:t>
            </a:r>
            <a:r>
              <a:rPr lang="en-US" b="0" i="0" dirty="0">
                <a:solidFill>
                  <a:srgbClr val="333333"/>
                </a:solidFill>
                <a:effectLst/>
                <a:latin typeface="inter-regular"/>
              </a:rPr>
              <a:t>It is an ORM based opensource framework which is used to work with a database using .NET objects. It eliminates a lot of developer's effort to handle the database.</a:t>
            </a:r>
          </a:p>
          <a:p>
            <a:pPr algn="just"/>
            <a:r>
              <a:rPr lang="en-US" b="0" i="0" dirty="0">
                <a:solidFill>
                  <a:srgbClr val="610B38"/>
                </a:solidFill>
                <a:effectLst/>
                <a:latin typeface="erdana"/>
              </a:rPr>
              <a:t>Parallel LINQ: </a:t>
            </a:r>
            <a:r>
              <a:rPr lang="en-US" b="0" i="0" dirty="0">
                <a:solidFill>
                  <a:srgbClr val="333333"/>
                </a:solidFill>
                <a:effectLst/>
                <a:latin typeface="inter-regular"/>
              </a:rPr>
              <a:t>Parallel LINQ or PLINQ is a parallel implementation of LINQ to objects. It combines the simplicity and readability of LINQ .</a:t>
            </a: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endParaRPr lang="en-US" dirty="0"/>
          </a:p>
        </p:txBody>
      </p:sp>
      <p:sp>
        <p:nvSpPr>
          <p:cNvPr id="8" name="TextBox 7">
            <a:extLst>
              <a:ext uri="{FF2B5EF4-FFF2-40B4-BE49-F238E27FC236}">
                <a16:creationId xmlns:a16="http://schemas.microsoft.com/office/drawing/2014/main" id="{9871ADD5-726C-4619-81AD-CD8B299D523A}"/>
              </a:ext>
            </a:extLst>
          </p:cNvPr>
          <p:cNvSpPr txBox="1"/>
          <p:nvPr/>
        </p:nvSpPr>
        <p:spPr>
          <a:xfrm>
            <a:off x="704851" y="371475"/>
            <a:ext cx="8086724" cy="461665"/>
          </a:xfrm>
          <a:prstGeom prst="rect">
            <a:avLst/>
          </a:prstGeom>
          <a:noFill/>
        </p:spPr>
        <p:txBody>
          <a:bodyPr wrap="square" rtlCol="0">
            <a:spAutoFit/>
          </a:bodyPr>
          <a:lstStyle/>
          <a:p>
            <a:r>
              <a:rPr lang="en-IN" sz="2400" b="1" dirty="0">
                <a:latin typeface="inter-regular"/>
              </a:rPr>
              <a:t>Other Forms:</a:t>
            </a:r>
            <a:endParaRPr lang="en-IN" sz="2400" b="1" dirty="0"/>
          </a:p>
        </p:txBody>
      </p:sp>
    </p:spTree>
    <p:extLst>
      <p:ext uri="{BB962C8B-B14F-4D97-AF65-F5344CB8AC3E}">
        <p14:creationId xmlns:p14="http://schemas.microsoft.com/office/powerpoint/2010/main" val="420055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5" name="Title 4">
            <a:extLst>
              <a:ext uri="{FF2B5EF4-FFF2-40B4-BE49-F238E27FC236}">
                <a16:creationId xmlns:a16="http://schemas.microsoft.com/office/drawing/2014/main" id="{A50D3A68-7762-4949-97A0-862F69292AA2}"/>
              </a:ext>
            </a:extLst>
          </p:cNvPr>
          <p:cNvSpPr>
            <a:spLocks noGrp="1"/>
          </p:cNvSpPr>
          <p:nvPr>
            <p:ph type="title"/>
          </p:nvPr>
        </p:nvSpPr>
        <p:spPr>
          <a:xfrm>
            <a:off x="841246" y="673770"/>
            <a:ext cx="3644489" cy="2414488"/>
          </a:xfrm>
        </p:spPr>
        <p:txBody>
          <a:bodyPr anchor="t">
            <a:normAutofit/>
          </a:bodyPr>
          <a:lstStyle/>
          <a:p>
            <a:r>
              <a:rPr lang="en-US" sz="4200" b="0" i="0">
                <a:solidFill>
                  <a:srgbClr val="FFFFFF"/>
                </a:solidFill>
                <a:effectLst/>
                <a:latin typeface="erdana"/>
              </a:rPr>
              <a:t>.NET Common Language Runtime (CLR):</a:t>
            </a:r>
            <a:br>
              <a:rPr lang="en-US" sz="4200" b="0" i="0">
                <a:solidFill>
                  <a:srgbClr val="FFFFFF"/>
                </a:solidFill>
                <a:effectLst/>
                <a:latin typeface="erdana"/>
              </a:rPr>
            </a:br>
            <a:endParaRPr lang="en-IN" sz="4200">
              <a:solidFill>
                <a:srgbClr val="FFFFFF"/>
              </a:solidFill>
            </a:endParaRPr>
          </a:p>
        </p:txBody>
      </p:sp>
      <p:sp>
        <p:nvSpPr>
          <p:cNvPr id="6" name="Content Placeholder 5">
            <a:extLst>
              <a:ext uri="{FF2B5EF4-FFF2-40B4-BE49-F238E27FC236}">
                <a16:creationId xmlns:a16="http://schemas.microsoft.com/office/drawing/2014/main" id="{9A6C7753-FB04-400B-9CC5-9FE833E8797E}"/>
              </a:ext>
            </a:extLst>
          </p:cNvPr>
          <p:cNvSpPr>
            <a:spLocks noGrp="1"/>
          </p:cNvSpPr>
          <p:nvPr>
            <p:ph idx="1"/>
          </p:nvPr>
        </p:nvSpPr>
        <p:spPr>
          <a:xfrm>
            <a:off x="6095999" y="882315"/>
            <a:ext cx="5254754" cy="5294647"/>
          </a:xfrm>
        </p:spPr>
        <p:txBody>
          <a:bodyPr>
            <a:normAutofit/>
          </a:bodyPr>
          <a:lstStyle/>
          <a:p>
            <a:r>
              <a:rPr lang="en-US" sz="1700" b="0" i="0">
                <a:effectLst/>
                <a:latin typeface="inter-regular"/>
              </a:rPr>
              <a:t>.NET CLR is a run-time environment that manages and executes the code written in any .NET programming language.</a:t>
            </a:r>
          </a:p>
          <a:p>
            <a:r>
              <a:rPr lang="en-US" sz="1700" b="0" i="0">
                <a:effectLst/>
                <a:latin typeface="inter-regular"/>
              </a:rPr>
              <a:t>It converts code into native code which further can be executed by the CPU.</a:t>
            </a:r>
          </a:p>
          <a:p>
            <a:pPr marL="0" indent="0">
              <a:buNone/>
            </a:pPr>
            <a:r>
              <a:rPr lang="en-IN" sz="1700" b="0" i="0">
                <a:effectLst/>
                <a:latin typeface="erdana"/>
              </a:rPr>
              <a:t>.NET CLR Functions:</a:t>
            </a:r>
          </a:p>
          <a:p>
            <a:r>
              <a:rPr lang="en-US" sz="1700" b="0" i="0">
                <a:effectLst/>
                <a:latin typeface="inter-regular"/>
              </a:rPr>
              <a:t>It converts the program into native code.</a:t>
            </a:r>
          </a:p>
          <a:p>
            <a:pPr>
              <a:buFont typeface="Arial" panose="020B0604020202020204" pitchFamily="34" charset="0"/>
              <a:buChar char="•"/>
            </a:pPr>
            <a:r>
              <a:rPr lang="en-US" sz="1700" b="0" i="0">
                <a:effectLst/>
                <a:latin typeface="inter-regular"/>
              </a:rPr>
              <a:t>Handles Exceptions</a:t>
            </a:r>
          </a:p>
          <a:p>
            <a:pPr>
              <a:buFont typeface="Arial" panose="020B0604020202020204" pitchFamily="34" charset="0"/>
              <a:buChar char="•"/>
            </a:pPr>
            <a:r>
              <a:rPr lang="en-US" sz="1700" b="0" i="0">
                <a:effectLst/>
                <a:latin typeface="inter-regular"/>
              </a:rPr>
              <a:t>Provides type-safety</a:t>
            </a:r>
          </a:p>
          <a:p>
            <a:pPr>
              <a:buFont typeface="Arial" panose="020B0604020202020204" pitchFamily="34" charset="0"/>
              <a:buChar char="•"/>
            </a:pPr>
            <a:r>
              <a:rPr lang="en-US" sz="1700" b="0" i="0">
                <a:effectLst/>
                <a:latin typeface="inter-regular"/>
              </a:rPr>
              <a:t>Memory management</a:t>
            </a:r>
          </a:p>
          <a:p>
            <a:pPr>
              <a:buFont typeface="Arial" panose="020B0604020202020204" pitchFamily="34" charset="0"/>
              <a:buChar char="•"/>
            </a:pPr>
            <a:r>
              <a:rPr lang="en-US" sz="1700" b="0" i="0">
                <a:effectLst/>
                <a:latin typeface="inter-regular"/>
              </a:rPr>
              <a:t>Provides security</a:t>
            </a:r>
          </a:p>
          <a:p>
            <a:pPr>
              <a:buFont typeface="Arial" panose="020B0604020202020204" pitchFamily="34" charset="0"/>
              <a:buChar char="•"/>
            </a:pPr>
            <a:r>
              <a:rPr lang="en-US" sz="1700" b="0" i="0">
                <a:effectLst/>
                <a:latin typeface="inter-regular"/>
              </a:rPr>
              <a:t>Improved performance</a:t>
            </a:r>
          </a:p>
          <a:p>
            <a:pPr>
              <a:buFont typeface="Arial" panose="020B0604020202020204" pitchFamily="34" charset="0"/>
              <a:buChar char="•"/>
            </a:pPr>
            <a:r>
              <a:rPr lang="en-US" sz="1700" b="0" i="0">
                <a:effectLst/>
                <a:latin typeface="inter-regular"/>
              </a:rPr>
              <a:t>Language independent</a:t>
            </a:r>
          </a:p>
          <a:p>
            <a:pPr>
              <a:buFont typeface="Arial" panose="020B0604020202020204" pitchFamily="34" charset="0"/>
              <a:buChar char="•"/>
            </a:pPr>
            <a:r>
              <a:rPr lang="en-US" sz="1700" b="0" i="0">
                <a:effectLst/>
                <a:latin typeface="inter-regular"/>
              </a:rPr>
              <a:t>Platform independent</a:t>
            </a:r>
          </a:p>
          <a:p>
            <a:pPr>
              <a:buFont typeface="Arial" panose="020B0604020202020204" pitchFamily="34" charset="0"/>
              <a:buChar char="•"/>
            </a:pPr>
            <a:r>
              <a:rPr lang="en-US" sz="1700" b="0" i="0">
                <a:effectLst/>
                <a:latin typeface="inter-regular"/>
              </a:rPr>
              <a:t>Garbage collection</a:t>
            </a:r>
          </a:p>
          <a:p>
            <a:pPr marL="0" indent="0">
              <a:buNone/>
            </a:pPr>
            <a:endParaRPr lang="en-US" sz="1700" b="0" i="0">
              <a:effectLst/>
              <a:latin typeface="inter-regular"/>
            </a:endParaRPr>
          </a:p>
          <a:p>
            <a:pPr marL="0" indent="0">
              <a:buNone/>
            </a:pPr>
            <a:endParaRPr lang="en-IN" sz="1700"/>
          </a:p>
        </p:txBody>
      </p:sp>
    </p:spTree>
    <p:extLst>
      <p:ext uri="{BB962C8B-B14F-4D97-AF65-F5344CB8AC3E}">
        <p14:creationId xmlns:p14="http://schemas.microsoft.com/office/powerpoint/2010/main" val="94435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2A48787-0F27-414B-BFDA-9E138B31481E}"/>
              </a:ext>
            </a:extLst>
          </p:cNvPr>
          <p:cNvSpPr>
            <a:spLocks noGrp="1"/>
          </p:cNvSpPr>
          <p:nvPr>
            <p:ph idx="1"/>
          </p:nvPr>
        </p:nvSpPr>
        <p:spPr>
          <a:xfrm>
            <a:off x="203200" y="314960"/>
            <a:ext cx="5892800" cy="6304117"/>
          </a:xfrm>
        </p:spPr>
        <p:txBody>
          <a:bodyPr>
            <a:normAutofit lnSpcReduction="10000"/>
          </a:bodyPr>
          <a:lstStyle/>
          <a:p>
            <a:pPr marL="0" indent="0">
              <a:buNone/>
            </a:pPr>
            <a:r>
              <a:rPr lang="en-US" sz="1400" b="1" i="0" dirty="0">
                <a:effectLst/>
                <a:latin typeface="erdana"/>
              </a:rPr>
              <a:t>.NET CLR Versions</a:t>
            </a:r>
          </a:p>
          <a:p>
            <a:pPr marL="0" indent="0">
              <a:buNone/>
            </a:pPr>
            <a:r>
              <a:rPr lang="en-US" sz="1400" dirty="0">
                <a:latin typeface="erdana"/>
              </a:rPr>
              <a:t>       </a:t>
            </a:r>
            <a:r>
              <a:rPr lang="en-US" sz="1400" b="0" i="0" dirty="0">
                <a:effectLst/>
                <a:latin typeface="inter-regular"/>
              </a:rPr>
              <a:t>The CLR updates itself time to time to provide better performance.</a:t>
            </a:r>
          </a:p>
          <a:p>
            <a:pPr marL="0" indent="0">
              <a:buNone/>
            </a:pPr>
            <a:r>
              <a:rPr lang="en-IN" sz="1400" b="1" i="0" dirty="0">
                <a:effectLst/>
                <a:latin typeface="erdana"/>
              </a:rPr>
              <a:t>.NET CLR Structure</a:t>
            </a:r>
            <a:r>
              <a:rPr lang="en-US" sz="1400" b="1" dirty="0">
                <a:latin typeface="inter-regular"/>
              </a:rPr>
              <a:t>:</a:t>
            </a:r>
          </a:p>
          <a:p>
            <a:r>
              <a:rPr lang="en-US" sz="1400" b="1" dirty="0">
                <a:effectLst/>
                <a:latin typeface="inter-bold"/>
              </a:rPr>
              <a:t>Base Class Library Support</a:t>
            </a:r>
          </a:p>
          <a:p>
            <a:pPr marL="0" indent="0">
              <a:buNone/>
            </a:pPr>
            <a:r>
              <a:rPr lang="en-US" sz="1400" dirty="0"/>
              <a:t>        It is a class library that provides support of classes to the .NET application.</a:t>
            </a:r>
          </a:p>
          <a:p>
            <a:r>
              <a:rPr lang="en-US" sz="1400" b="1" dirty="0">
                <a:effectLst/>
                <a:latin typeface="inter-bold"/>
              </a:rPr>
              <a:t>Thread Support</a:t>
            </a:r>
          </a:p>
          <a:p>
            <a:pPr marL="0" indent="0">
              <a:buNone/>
            </a:pPr>
            <a:r>
              <a:rPr lang="en-US" sz="1400" dirty="0"/>
              <a:t>       It manages the parallel execution of the multi-threaded application.</a:t>
            </a:r>
          </a:p>
          <a:p>
            <a:r>
              <a:rPr lang="en-US" sz="1400" b="1" dirty="0">
                <a:effectLst/>
                <a:latin typeface="inter-bold"/>
              </a:rPr>
              <a:t>COM </a:t>
            </a:r>
            <a:r>
              <a:rPr lang="en-US" sz="1400" b="1" dirty="0" err="1">
                <a:effectLst/>
                <a:latin typeface="inter-bold"/>
              </a:rPr>
              <a:t>Marshaler</a:t>
            </a:r>
            <a:endParaRPr lang="en-US" sz="1400" dirty="0"/>
          </a:p>
          <a:p>
            <a:pPr marL="0" indent="0">
              <a:buNone/>
            </a:pPr>
            <a:r>
              <a:rPr lang="en-US" sz="1400" dirty="0"/>
              <a:t>        It provides communication between the COM objects and the application.</a:t>
            </a:r>
          </a:p>
          <a:p>
            <a:r>
              <a:rPr lang="en-US" sz="1400" b="1" i="0" dirty="0">
                <a:effectLst/>
                <a:latin typeface="inter-bold"/>
              </a:rPr>
              <a:t>Type Checker</a:t>
            </a:r>
            <a:endParaRPr lang="en-US" sz="1400" dirty="0"/>
          </a:p>
          <a:p>
            <a:pPr marL="0" indent="0">
              <a:buNone/>
            </a:pPr>
            <a:r>
              <a:rPr lang="en-US" sz="1400" b="0" i="0" dirty="0">
                <a:effectLst/>
                <a:latin typeface="inter-regular"/>
              </a:rPr>
              <a:t>        It checks types used in the application and verifies that they match to the standards provided by the CLR.</a:t>
            </a:r>
          </a:p>
          <a:p>
            <a:r>
              <a:rPr lang="en-US" sz="1400" b="1" i="0" dirty="0">
                <a:effectLst/>
                <a:latin typeface="inter-bold"/>
              </a:rPr>
              <a:t>Code Manager</a:t>
            </a:r>
            <a:endParaRPr lang="en-US" sz="1400" b="0" i="0" dirty="0">
              <a:effectLst/>
              <a:latin typeface="inter-regular"/>
            </a:endParaRPr>
          </a:p>
          <a:p>
            <a:pPr marL="0" indent="0">
              <a:buNone/>
            </a:pPr>
            <a:r>
              <a:rPr lang="en-US" sz="1400" dirty="0">
                <a:latin typeface="inter-regular"/>
              </a:rPr>
              <a:t>       </a:t>
            </a:r>
            <a:r>
              <a:rPr lang="en-US" sz="1400" b="0" i="0" dirty="0">
                <a:effectLst/>
                <a:latin typeface="inter-regular"/>
              </a:rPr>
              <a:t>It manages code at execution run-time.</a:t>
            </a:r>
          </a:p>
          <a:p>
            <a:r>
              <a:rPr lang="en-US" sz="1400" b="1" i="0" dirty="0">
                <a:effectLst/>
                <a:latin typeface="inter-bold"/>
              </a:rPr>
              <a:t>Garbage Collector</a:t>
            </a:r>
          </a:p>
          <a:p>
            <a:pPr marL="0" indent="0">
              <a:buNone/>
            </a:pPr>
            <a:r>
              <a:rPr lang="en-US" sz="1400" b="0" i="0" dirty="0">
                <a:effectLst/>
                <a:latin typeface="inter-regular"/>
              </a:rPr>
              <a:t>      It releases the unused memory and allocates it to a new application.</a:t>
            </a:r>
          </a:p>
          <a:p>
            <a:r>
              <a:rPr lang="en-US" sz="1400" b="1" i="0" dirty="0">
                <a:effectLst/>
                <a:latin typeface="inter-bold"/>
              </a:rPr>
              <a:t>Exception Handler</a:t>
            </a:r>
            <a:endParaRPr lang="en-US" sz="1400" b="0" i="0" dirty="0">
              <a:effectLst/>
              <a:latin typeface="inter-regular"/>
            </a:endParaRPr>
          </a:p>
          <a:p>
            <a:pPr marL="0" indent="0">
              <a:buNone/>
            </a:pPr>
            <a:r>
              <a:rPr lang="en-US" sz="1400" b="0" i="0" dirty="0">
                <a:effectLst/>
                <a:latin typeface="inter-regular"/>
              </a:rPr>
              <a:t>       It handles the exception at runtime to avoid application failure.</a:t>
            </a:r>
          </a:p>
          <a:p>
            <a:r>
              <a:rPr lang="en-US" sz="1400" b="1" i="0" dirty="0" err="1">
                <a:effectLst/>
                <a:latin typeface="inter-bold"/>
              </a:rPr>
              <a:t>ClassLoader</a:t>
            </a:r>
            <a:endParaRPr lang="en-US" sz="1400" b="0" i="0" dirty="0">
              <a:effectLst/>
              <a:latin typeface="inter-regular"/>
            </a:endParaRPr>
          </a:p>
          <a:p>
            <a:pPr marL="0" indent="0">
              <a:buNone/>
            </a:pPr>
            <a:r>
              <a:rPr lang="en-US" sz="1400" b="0" i="0" dirty="0">
                <a:effectLst/>
                <a:latin typeface="inter-regular"/>
              </a:rPr>
              <a:t>      It is used to load all classes at run time.</a:t>
            </a:r>
          </a:p>
          <a:p>
            <a:pPr marL="0" indent="0">
              <a:buNone/>
            </a:pPr>
            <a:br>
              <a:rPr lang="en-US" sz="500" b="0" i="0" dirty="0">
                <a:effectLst/>
                <a:latin typeface="inter-regular"/>
              </a:rPr>
            </a:br>
            <a:endParaRPr lang="en-IN" sz="500" b="0" i="0" dirty="0">
              <a:effectLst/>
              <a:latin typeface="erdana"/>
            </a:endParaRPr>
          </a:p>
        </p:txBody>
      </p:sp>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descr="Net Common Language Runtime">
            <a:extLst>
              <a:ext uri="{FF2B5EF4-FFF2-40B4-BE49-F238E27FC236}">
                <a16:creationId xmlns:a16="http://schemas.microsoft.com/office/drawing/2014/main" id="{8106922F-81FD-4DCD-BAD6-EAB62CC2A0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3302" y="713127"/>
            <a:ext cx="4239741" cy="5431745"/>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77">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9" name="Isosceles Triangle 78">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276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2B2EBE-964D-4D16-8C6C-13D65AB6041B}"/>
              </a:ext>
            </a:extLst>
          </p:cNvPr>
          <p:cNvSpPr>
            <a:spLocks noGrp="1"/>
          </p:cNvSpPr>
          <p:nvPr>
            <p:ph idx="1"/>
          </p:nvPr>
        </p:nvSpPr>
        <p:spPr>
          <a:xfrm>
            <a:off x="171450" y="104775"/>
            <a:ext cx="11182350" cy="6072188"/>
          </a:xfrm>
        </p:spPr>
        <p:txBody>
          <a:bodyPr/>
          <a:lstStyle/>
          <a:p>
            <a:pPr marL="0" indent="0" algn="just">
              <a:buNone/>
            </a:pPr>
            <a:r>
              <a:rPr lang="en-US" b="1" i="0" dirty="0">
                <a:solidFill>
                  <a:srgbClr val="610B38"/>
                </a:solidFill>
                <a:effectLst/>
                <a:latin typeface="erdana"/>
              </a:rPr>
              <a:t>.NET Framework Class Library</a:t>
            </a:r>
          </a:p>
          <a:p>
            <a:pPr algn="just"/>
            <a:r>
              <a:rPr lang="en-US" b="0" i="0" dirty="0">
                <a:solidFill>
                  <a:srgbClr val="333333"/>
                </a:solidFill>
                <a:effectLst/>
                <a:latin typeface="inter-regular"/>
              </a:rPr>
              <a:t>.NET Framework Class Library is the collection of classes, namespaces, interfaces and value types that are used for .NET applications.</a:t>
            </a:r>
          </a:p>
          <a:p>
            <a:pPr algn="just"/>
            <a:r>
              <a:rPr lang="en-US" b="0" i="0" dirty="0">
                <a:solidFill>
                  <a:srgbClr val="333333"/>
                </a:solidFill>
                <a:effectLst/>
                <a:latin typeface="inter-regular"/>
              </a:rPr>
              <a:t>It contains thousands of classes that supports the following functions.</a:t>
            </a:r>
          </a:p>
          <a:p>
            <a:pPr algn="just">
              <a:buFont typeface="Arial" panose="020B0604020202020204" pitchFamily="34" charset="0"/>
              <a:buChar char="•"/>
            </a:pPr>
            <a:r>
              <a:rPr lang="en-US" b="0" i="0" dirty="0">
                <a:solidFill>
                  <a:srgbClr val="000000"/>
                </a:solidFill>
                <a:effectLst/>
                <a:latin typeface="inter-regular"/>
              </a:rPr>
              <a:t>Base and user-defined data types</a:t>
            </a:r>
          </a:p>
          <a:p>
            <a:pPr algn="just">
              <a:buFont typeface="Arial" panose="020B0604020202020204" pitchFamily="34" charset="0"/>
              <a:buChar char="•"/>
            </a:pPr>
            <a:r>
              <a:rPr lang="en-US" b="0" i="0" dirty="0">
                <a:solidFill>
                  <a:srgbClr val="000000"/>
                </a:solidFill>
                <a:effectLst/>
                <a:latin typeface="inter-regular"/>
              </a:rPr>
              <a:t>Support for exceptions handling</a:t>
            </a:r>
          </a:p>
          <a:p>
            <a:pPr algn="just">
              <a:buFont typeface="Arial" panose="020B0604020202020204" pitchFamily="34" charset="0"/>
              <a:buChar char="•"/>
            </a:pPr>
            <a:r>
              <a:rPr lang="en-US" b="0" i="0" dirty="0">
                <a:solidFill>
                  <a:srgbClr val="000000"/>
                </a:solidFill>
                <a:effectLst/>
                <a:latin typeface="inter-regular"/>
              </a:rPr>
              <a:t>input/output and stream operations</a:t>
            </a:r>
          </a:p>
          <a:p>
            <a:pPr algn="just">
              <a:buFont typeface="Arial" panose="020B0604020202020204" pitchFamily="34" charset="0"/>
              <a:buChar char="•"/>
            </a:pPr>
            <a:r>
              <a:rPr lang="en-US" b="0" i="0" dirty="0">
                <a:solidFill>
                  <a:srgbClr val="000000"/>
                </a:solidFill>
                <a:effectLst/>
                <a:latin typeface="inter-regular"/>
              </a:rPr>
              <a:t>Communications with the underlying system</a:t>
            </a:r>
          </a:p>
          <a:p>
            <a:pPr algn="just">
              <a:buFont typeface="Arial" panose="020B0604020202020204" pitchFamily="34" charset="0"/>
              <a:buChar char="•"/>
            </a:pPr>
            <a:r>
              <a:rPr lang="en-US" b="0" i="0" dirty="0">
                <a:solidFill>
                  <a:srgbClr val="000000"/>
                </a:solidFill>
                <a:effectLst/>
                <a:latin typeface="inter-regular"/>
              </a:rPr>
              <a:t>Access to data</a:t>
            </a:r>
          </a:p>
          <a:p>
            <a:pPr algn="just">
              <a:buFont typeface="Arial" panose="020B0604020202020204" pitchFamily="34" charset="0"/>
              <a:buChar char="•"/>
            </a:pPr>
            <a:r>
              <a:rPr lang="en-US" b="0" i="0" dirty="0">
                <a:solidFill>
                  <a:srgbClr val="000000"/>
                </a:solidFill>
                <a:effectLst/>
                <a:latin typeface="inter-regular"/>
              </a:rPr>
              <a:t>Ability to create Windows-based GUI applications</a:t>
            </a:r>
          </a:p>
          <a:p>
            <a:pPr algn="just">
              <a:buFont typeface="Arial" panose="020B0604020202020204" pitchFamily="34" charset="0"/>
              <a:buChar char="•"/>
            </a:pPr>
            <a:r>
              <a:rPr lang="en-US" b="0" i="0" dirty="0">
                <a:solidFill>
                  <a:srgbClr val="000000"/>
                </a:solidFill>
                <a:effectLst/>
                <a:latin typeface="inter-regular"/>
              </a:rPr>
              <a:t>Ability to create web-client and server applications</a:t>
            </a:r>
          </a:p>
          <a:p>
            <a:pPr algn="just">
              <a:buFont typeface="Arial" panose="020B0604020202020204" pitchFamily="34" charset="0"/>
              <a:buChar char="•"/>
            </a:pPr>
            <a:r>
              <a:rPr lang="en-US" b="0" i="0" dirty="0">
                <a:solidFill>
                  <a:srgbClr val="000000"/>
                </a:solidFill>
                <a:effectLst/>
                <a:latin typeface="inter-regular"/>
              </a:rPr>
              <a:t>Support for creating web services</a:t>
            </a:r>
          </a:p>
          <a:p>
            <a:endParaRPr lang="en-IN" dirty="0"/>
          </a:p>
        </p:txBody>
      </p:sp>
    </p:spTree>
    <p:extLst>
      <p:ext uri="{BB962C8B-B14F-4D97-AF65-F5344CB8AC3E}">
        <p14:creationId xmlns:p14="http://schemas.microsoft.com/office/powerpoint/2010/main" val="4030045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1554</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erdana</vt:lpstr>
      <vt:lpstr>inter-bold</vt:lpstr>
      <vt:lpstr>inter-regular</vt:lpstr>
      <vt:lpstr>urw-din</vt:lpstr>
      <vt:lpstr>Office Theme</vt:lpstr>
      <vt:lpstr>.NET Framework</vt:lpstr>
      <vt:lpstr>Components of .NET Framework:</vt:lpstr>
      <vt:lpstr>CLR (Common Language Runtime) </vt:lpstr>
      <vt:lpstr>FCL (Framework Class Library) </vt:lpstr>
      <vt:lpstr>PowerPoint Presentation</vt:lpstr>
      <vt:lpstr>PowerPoint Presentation</vt:lpstr>
      <vt:lpstr>.NET Common Language Runtime (CLR): </vt:lpstr>
      <vt:lpstr>PowerPoint Presentation</vt:lpstr>
      <vt:lpstr>PowerPoint Presentation</vt:lpstr>
      <vt:lpstr>Categories in the Framework Class Library: The functionality of the Framework Class Library can be broadly divided into three categories i.e utility features written in .NET, wrappers around the OS functionality and frameworks. These categories are not rigidly defined and there are many classes that may fit into more than one category.  </vt:lpstr>
      <vt:lpstr>C#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dc:title>
  <dc:creator>Indira Vundrakonda</dc:creator>
  <cp:lastModifiedBy>Indira Vundrakonda</cp:lastModifiedBy>
  <cp:revision>12</cp:revision>
  <dcterms:created xsi:type="dcterms:W3CDTF">2022-02-28T09:11:22Z</dcterms:created>
  <dcterms:modified xsi:type="dcterms:W3CDTF">2022-02-28T10:47:56Z</dcterms:modified>
</cp:coreProperties>
</file>