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8DAA-23C5-6991-9504-EAAFA7FF5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EF26B5-246E-D1B1-9A39-AC3DF4505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3C939D-C92A-AE27-6D46-6AD36FC296D4}"/>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5" name="Footer Placeholder 4">
            <a:extLst>
              <a:ext uri="{FF2B5EF4-FFF2-40B4-BE49-F238E27FC236}">
                <a16:creationId xmlns:a16="http://schemas.microsoft.com/office/drawing/2014/main" id="{97CAA51C-D5B6-5FEB-31C4-BF5F1DDE9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FDE3D-B774-DCA3-2BC2-A7B2E8892C5E}"/>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277217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22E4-E4F5-9F30-C118-39BD553A4F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26055C-8313-7301-7CE2-EC4A9B41C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2F9C5-37DB-1663-84DD-428390A44369}"/>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5" name="Footer Placeholder 4">
            <a:extLst>
              <a:ext uri="{FF2B5EF4-FFF2-40B4-BE49-F238E27FC236}">
                <a16:creationId xmlns:a16="http://schemas.microsoft.com/office/drawing/2014/main" id="{BC195358-3551-4F43-6E3B-0E1BB2C10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80BB4-CA48-C4D4-B1C4-C3FBE701E296}"/>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158513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7FD77-80EE-85A0-547B-1C16AA77FB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24D335-83E6-E2BE-6D8D-485B7DBFCE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9D69B-773F-DC57-3471-C162FA56EE54}"/>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5" name="Footer Placeholder 4">
            <a:extLst>
              <a:ext uri="{FF2B5EF4-FFF2-40B4-BE49-F238E27FC236}">
                <a16:creationId xmlns:a16="http://schemas.microsoft.com/office/drawing/2014/main" id="{4BBB9A88-357D-CA92-F66B-F3E212E31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162BB-F87E-AE03-F17E-6B87DBCE7937}"/>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353063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179B-7E12-3FEE-D5C2-349559F7E2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A91C2-8926-D6BB-64A1-6723FED11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A82B6-2161-41B0-3B32-492E5C16D147}"/>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5" name="Footer Placeholder 4">
            <a:extLst>
              <a:ext uri="{FF2B5EF4-FFF2-40B4-BE49-F238E27FC236}">
                <a16:creationId xmlns:a16="http://schemas.microsoft.com/office/drawing/2014/main" id="{CF1D1096-5804-D250-721F-81163FE4A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529EF-C966-3F58-4423-296A492B1063}"/>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243239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D3D2-F8E7-665E-D98C-BCE7587EEC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34614-2CA0-4741-C10C-0B4B1714A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79F0D-516D-B259-7BCF-195C24F17179}"/>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5" name="Footer Placeholder 4">
            <a:extLst>
              <a:ext uri="{FF2B5EF4-FFF2-40B4-BE49-F238E27FC236}">
                <a16:creationId xmlns:a16="http://schemas.microsoft.com/office/drawing/2014/main" id="{4870D6B1-00E1-B36E-9A87-BC61A0D8B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C711A-BF39-F77F-5D71-6050D5492D9C}"/>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109054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4CD5-D8BE-3C52-A7B2-8B3253E19E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3DB55A-4069-2709-85E9-C8C018735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F21209-F4FE-4CFA-930C-BEF79AC190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3BACF1-0162-440C-C963-BB5999A80813}"/>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6" name="Footer Placeholder 5">
            <a:extLst>
              <a:ext uri="{FF2B5EF4-FFF2-40B4-BE49-F238E27FC236}">
                <a16:creationId xmlns:a16="http://schemas.microsoft.com/office/drawing/2014/main" id="{CB27E590-2A0E-2079-BBEF-59131B7BE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6B993-1AE4-3DEC-0746-B8375CD1EE30}"/>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8053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51A7-86E9-5890-608A-953070158B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49A5A4-2A07-3D6D-4A00-B5AB7FCB3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FD090-3BF1-42DC-4951-97A7276653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1518E2-EA10-CFD8-D1CE-83F5046D5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A77E7-0C6B-3387-5B28-A35CBF8F5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46DAC5-C2D3-44F2-8E09-A8547347582B}"/>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8" name="Footer Placeholder 7">
            <a:extLst>
              <a:ext uri="{FF2B5EF4-FFF2-40B4-BE49-F238E27FC236}">
                <a16:creationId xmlns:a16="http://schemas.microsoft.com/office/drawing/2014/main" id="{42CAF598-9350-A33E-36A1-06CA57F206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9650BD-AF37-4A91-AE5E-5FA1016B5874}"/>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400429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B642-FFC1-2BA7-315A-A4C2C5E56F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025169-4C17-0AE4-7C20-0E6997E3C97C}"/>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4" name="Footer Placeholder 3">
            <a:extLst>
              <a:ext uri="{FF2B5EF4-FFF2-40B4-BE49-F238E27FC236}">
                <a16:creationId xmlns:a16="http://schemas.microsoft.com/office/drawing/2014/main" id="{CAB2470B-31BF-E6EE-0B03-0EB67EA54A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5ED5AF-5909-DD8C-EE13-8FBC32ACA013}"/>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193099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50FB21-ADAE-91A4-FAF7-614C3F959CE9}"/>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3" name="Footer Placeholder 2">
            <a:extLst>
              <a:ext uri="{FF2B5EF4-FFF2-40B4-BE49-F238E27FC236}">
                <a16:creationId xmlns:a16="http://schemas.microsoft.com/office/drawing/2014/main" id="{E3C873FA-10A6-47DA-39FD-819FA145FD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A95AB5-77B5-1E95-6660-C1C206E37323}"/>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363322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5A0B-3D93-A146-5F02-66BA6931D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A6A850-8706-B228-9131-2D8E2C00E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3A6E90-5765-77F8-88AB-2C0243129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461F7-A48C-D514-D5BF-3341C370E9C7}"/>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6" name="Footer Placeholder 5">
            <a:extLst>
              <a:ext uri="{FF2B5EF4-FFF2-40B4-BE49-F238E27FC236}">
                <a16:creationId xmlns:a16="http://schemas.microsoft.com/office/drawing/2014/main" id="{5D8FBBAA-8D55-A6AC-3DAE-B746997D4E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96BBA-927A-B546-4B96-A9BA86E0519D}"/>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51720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E81C-5275-EEC1-478D-64514F571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EDFA10-96A5-E920-6894-F0D151C44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34E8F3-8BAE-4C6D-7E24-E29C9AA03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79205-89A5-B20F-E5B2-925B3EC0D1DA}"/>
              </a:ext>
            </a:extLst>
          </p:cNvPr>
          <p:cNvSpPr>
            <a:spLocks noGrp="1"/>
          </p:cNvSpPr>
          <p:nvPr>
            <p:ph type="dt" sz="half" idx="10"/>
          </p:nvPr>
        </p:nvSpPr>
        <p:spPr/>
        <p:txBody>
          <a:bodyPr/>
          <a:lstStyle/>
          <a:p>
            <a:fld id="{014BC2D7-9B31-4468-AB0C-B974B0BBD8BE}" type="datetimeFigureOut">
              <a:rPr lang="en-IN" smtClean="0"/>
              <a:t>22-11-2022</a:t>
            </a:fld>
            <a:endParaRPr lang="en-IN"/>
          </a:p>
        </p:txBody>
      </p:sp>
      <p:sp>
        <p:nvSpPr>
          <p:cNvPr id="6" name="Footer Placeholder 5">
            <a:extLst>
              <a:ext uri="{FF2B5EF4-FFF2-40B4-BE49-F238E27FC236}">
                <a16:creationId xmlns:a16="http://schemas.microsoft.com/office/drawing/2014/main" id="{88C6FB34-70F8-0FC9-8EED-726E4AE24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B97871-D648-589D-8DAA-FAC6E0B1FCEE}"/>
              </a:ext>
            </a:extLst>
          </p:cNvPr>
          <p:cNvSpPr>
            <a:spLocks noGrp="1"/>
          </p:cNvSpPr>
          <p:nvPr>
            <p:ph type="sldNum" sz="quarter" idx="12"/>
          </p:nvPr>
        </p:nvSpPr>
        <p:spPr/>
        <p:txBody>
          <a:bodyPr/>
          <a:lstStyle/>
          <a:p>
            <a:fld id="{099CA34D-162C-4ED0-AE78-B9E4FE86028A}" type="slidenum">
              <a:rPr lang="en-IN" smtClean="0"/>
              <a:t>‹#›</a:t>
            </a:fld>
            <a:endParaRPr lang="en-IN"/>
          </a:p>
        </p:txBody>
      </p:sp>
    </p:spTree>
    <p:extLst>
      <p:ext uri="{BB962C8B-B14F-4D97-AF65-F5344CB8AC3E}">
        <p14:creationId xmlns:p14="http://schemas.microsoft.com/office/powerpoint/2010/main" val="311181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51B6A-E573-CBE1-F330-65BEE8BD5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21EDD-43B7-7D75-2133-DC3D6A2F5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FD63D-9054-F215-5D22-B5FB9BD85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BC2D7-9B31-4468-AB0C-B974B0BBD8BE}" type="datetimeFigureOut">
              <a:rPr lang="en-IN" smtClean="0"/>
              <a:t>22-11-2022</a:t>
            </a:fld>
            <a:endParaRPr lang="en-IN"/>
          </a:p>
        </p:txBody>
      </p:sp>
      <p:sp>
        <p:nvSpPr>
          <p:cNvPr id="5" name="Footer Placeholder 4">
            <a:extLst>
              <a:ext uri="{FF2B5EF4-FFF2-40B4-BE49-F238E27FC236}">
                <a16:creationId xmlns:a16="http://schemas.microsoft.com/office/drawing/2014/main" id="{D0D65341-5ED6-BD6F-F068-3811941E0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AFDE5C-BC7A-D1F7-E63B-E496163D7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CA34D-162C-4ED0-AE78-B9E4FE86028A}" type="slidenum">
              <a:rPr lang="en-IN" smtClean="0"/>
              <a:t>‹#›</a:t>
            </a:fld>
            <a:endParaRPr lang="en-IN"/>
          </a:p>
        </p:txBody>
      </p:sp>
    </p:spTree>
    <p:extLst>
      <p:ext uri="{BB962C8B-B14F-4D97-AF65-F5344CB8AC3E}">
        <p14:creationId xmlns:p14="http://schemas.microsoft.com/office/powerpoint/2010/main" val="24190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ke News Detection in Python - Python Code">
            <a:extLst>
              <a:ext uri="{FF2B5EF4-FFF2-40B4-BE49-F238E27FC236}">
                <a16:creationId xmlns:a16="http://schemas.microsoft.com/office/drawing/2014/main" id="{A550E896-5719-520A-3144-B1C531EC9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004" y="1323703"/>
            <a:ext cx="5844922" cy="38143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44CC2B-5883-548A-9C97-DEDC0379962F}"/>
              </a:ext>
            </a:extLst>
          </p:cNvPr>
          <p:cNvSpPr txBox="1"/>
          <p:nvPr/>
        </p:nvSpPr>
        <p:spPr>
          <a:xfrm flipH="1">
            <a:off x="809897" y="1402081"/>
            <a:ext cx="3230880" cy="3477875"/>
          </a:xfrm>
          <a:prstGeom prst="rect">
            <a:avLst/>
          </a:prstGeom>
          <a:noFill/>
        </p:spPr>
        <p:txBody>
          <a:bodyPr wrap="square" rtlCol="0">
            <a:spAutoFit/>
          </a:bodyPr>
          <a:lstStyle/>
          <a:p>
            <a:r>
              <a:rPr lang="en-IN" sz="4400" dirty="0">
                <a:solidFill>
                  <a:schemeClr val="tx1">
                    <a:lumMod val="95000"/>
                    <a:lumOff val="5000"/>
                  </a:schemeClr>
                </a:solidFill>
                <a:latin typeface="Algerian" panose="04020705040A02060702" pitchFamily="82" charset="0"/>
              </a:rPr>
              <a:t>FAKE NEWS DETECTION USING MACHINE LEARNING</a:t>
            </a:r>
          </a:p>
        </p:txBody>
      </p:sp>
    </p:spTree>
    <p:extLst>
      <p:ext uri="{BB962C8B-B14F-4D97-AF65-F5344CB8AC3E}">
        <p14:creationId xmlns:p14="http://schemas.microsoft.com/office/powerpoint/2010/main" val="221502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Using the Right References &amp; Preparing Them for Questioning | LRO Staffing">
            <a:extLst>
              <a:ext uri="{FF2B5EF4-FFF2-40B4-BE49-F238E27FC236}">
                <a16:creationId xmlns:a16="http://schemas.microsoft.com/office/drawing/2014/main" id="{837E6E7C-AFBE-AA0F-010C-2AD075485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75" y="261034"/>
            <a:ext cx="2857500" cy="20641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5 References That Will Help You Land the Job | TopResume">
            <a:extLst>
              <a:ext uri="{FF2B5EF4-FFF2-40B4-BE49-F238E27FC236}">
                <a16:creationId xmlns:a16="http://schemas.microsoft.com/office/drawing/2014/main" id="{BF08AA32-E869-18BB-3F6A-8ADD2FA8C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625" y="2325190"/>
            <a:ext cx="2857500" cy="209005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ferences: their importance in the recruitment process | Page Personnel">
            <a:extLst>
              <a:ext uri="{FF2B5EF4-FFF2-40B4-BE49-F238E27FC236}">
                <a16:creationId xmlns:a16="http://schemas.microsoft.com/office/drawing/2014/main" id="{FE08E852-C260-DAAF-7DC1-076D210B4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346" y="4415246"/>
            <a:ext cx="2361111" cy="18375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EF1F08-6B41-01D5-2F7B-348A403957F6}"/>
              </a:ext>
            </a:extLst>
          </p:cNvPr>
          <p:cNvSpPr txBox="1"/>
          <p:nvPr/>
        </p:nvSpPr>
        <p:spPr>
          <a:xfrm>
            <a:off x="4963886" y="435429"/>
            <a:ext cx="5199017" cy="584775"/>
          </a:xfrm>
          <a:prstGeom prst="rect">
            <a:avLst/>
          </a:prstGeom>
          <a:noFill/>
        </p:spPr>
        <p:txBody>
          <a:bodyPr wrap="square" rtlCol="0">
            <a:spAutoFit/>
          </a:bodyPr>
          <a:lstStyle/>
          <a:p>
            <a:r>
              <a:rPr lang="en-IN" sz="3200" b="1" dirty="0">
                <a:latin typeface="Arial Black" panose="020B0A04020102020204" pitchFamily="34" charset="0"/>
              </a:rPr>
              <a:t>REFERENCES</a:t>
            </a:r>
          </a:p>
        </p:txBody>
      </p:sp>
      <p:sp>
        <p:nvSpPr>
          <p:cNvPr id="3" name="TextBox 2">
            <a:extLst>
              <a:ext uri="{FF2B5EF4-FFF2-40B4-BE49-F238E27FC236}">
                <a16:creationId xmlns:a16="http://schemas.microsoft.com/office/drawing/2014/main" id="{145891A4-AA62-1798-9D38-9CA4C2063EF5}"/>
              </a:ext>
            </a:extLst>
          </p:cNvPr>
          <p:cNvSpPr txBox="1"/>
          <p:nvPr/>
        </p:nvSpPr>
        <p:spPr>
          <a:xfrm>
            <a:off x="4693920" y="1332410"/>
            <a:ext cx="7498080" cy="5078313"/>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chemeClr val="tx1">
                    <a:lumMod val="95000"/>
                    <a:lumOff val="5000"/>
                  </a:schemeClr>
                </a:solidFill>
                <a:effectLst/>
                <a:latin typeface="Arial Rounded MT Bold" panose="020F0704030504030204" pitchFamily="34" charset="0"/>
              </a:rPr>
              <a:t>Yuzi</a:t>
            </a:r>
            <a:r>
              <a:rPr lang="en-US" sz="1800" dirty="0">
                <a:solidFill>
                  <a:schemeClr val="tx1">
                    <a:lumMod val="95000"/>
                    <a:lumOff val="5000"/>
                  </a:schemeClr>
                </a:solidFill>
                <a:effectLst/>
                <a:latin typeface="Arial Rounded MT Bold" panose="020F0704030504030204" pitchFamily="34" charset="0"/>
              </a:rPr>
              <a:t> Mahmud, Noor Sakinah </a:t>
            </a:r>
            <a:r>
              <a:rPr lang="en-US" sz="1800" dirty="0" err="1">
                <a:solidFill>
                  <a:schemeClr val="tx1">
                    <a:lumMod val="95000"/>
                    <a:lumOff val="5000"/>
                  </a:schemeClr>
                </a:solidFill>
                <a:effectLst/>
                <a:latin typeface="Arial Rounded MT Bold" panose="020F0704030504030204" pitchFamily="34" charset="0"/>
              </a:rPr>
              <a:t>Shaeeali</a:t>
            </a:r>
            <a:r>
              <a:rPr lang="en-US" sz="1800" dirty="0">
                <a:solidFill>
                  <a:schemeClr val="tx1">
                    <a:lumMod val="95000"/>
                    <a:lumOff val="5000"/>
                  </a:schemeClr>
                </a:solidFill>
                <a:effectLst/>
                <a:latin typeface="Arial Rounded MT Bold" panose="020F0704030504030204" pitchFamily="34" charset="0"/>
              </a:rPr>
              <a:t>, </a:t>
            </a:r>
            <a:r>
              <a:rPr lang="en-US" sz="1800" dirty="0" err="1">
                <a:solidFill>
                  <a:schemeClr val="tx1">
                    <a:lumMod val="95000"/>
                    <a:lumOff val="5000"/>
                  </a:schemeClr>
                </a:solidFill>
                <a:effectLst/>
                <a:latin typeface="Arial Rounded MT Bold" panose="020F0704030504030204" pitchFamily="34" charset="0"/>
              </a:rPr>
              <a:t>Sofianita</a:t>
            </a:r>
            <a:r>
              <a:rPr lang="en-US" sz="1800" dirty="0">
                <a:solidFill>
                  <a:schemeClr val="tx1">
                    <a:lumMod val="95000"/>
                    <a:lumOff val="5000"/>
                  </a:schemeClr>
                </a:solidFill>
                <a:effectLst/>
                <a:latin typeface="Arial Rounded MT Bold" panose="020F0704030504030204" pitchFamily="34" charset="0"/>
              </a:rPr>
              <a:t> </a:t>
            </a:r>
            <a:r>
              <a:rPr lang="en-US" sz="1800" dirty="0" err="1">
                <a:solidFill>
                  <a:schemeClr val="tx1">
                    <a:lumMod val="95000"/>
                    <a:lumOff val="5000"/>
                  </a:schemeClr>
                </a:solidFill>
                <a:effectLst/>
                <a:latin typeface="Arial Rounded MT Bold" panose="020F0704030504030204" pitchFamily="34" charset="0"/>
              </a:rPr>
              <a:t>Mutalib</a:t>
            </a:r>
            <a:r>
              <a:rPr lang="en-US" sz="1800" dirty="0">
                <a:solidFill>
                  <a:schemeClr val="tx1">
                    <a:lumMod val="95000"/>
                    <a:lumOff val="5000"/>
                  </a:schemeClr>
                </a:solidFill>
                <a:effectLst/>
                <a:latin typeface="Arial Rounded MT Bold" panose="020F0704030504030204" pitchFamily="34" charset="0"/>
              </a:rPr>
              <a:t>.</a:t>
            </a:r>
          </a:p>
          <a:p>
            <a:r>
              <a:rPr lang="en-US" dirty="0">
                <a:solidFill>
                  <a:schemeClr val="tx1">
                    <a:lumMod val="95000"/>
                    <a:lumOff val="5000"/>
                  </a:schemeClr>
                </a:solidFill>
                <a:latin typeface="Arial Rounded MT Bold" panose="020F0704030504030204" pitchFamily="34" charset="0"/>
              </a:rPr>
              <a:t>    “</a:t>
            </a:r>
            <a:r>
              <a:rPr lang="en-US" sz="1800" dirty="0">
                <a:solidFill>
                  <a:schemeClr val="tx1">
                    <a:lumMod val="95000"/>
                    <a:lumOff val="5000"/>
                  </a:schemeClr>
                </a:solidFill>
                <a:effectLst/>
                <a:latin typeface="Arial Rounded MT Bold" panose="020F0704030504030204" pitchFamily="34" charset="0"/>
              </a:rPr>
              <a:t>Comparison of Machine Learning Algorithms for</a:t>
            </a:r>
          </a:p>
          <a:p>
            <a:r>
              <a:rPr lang="en-US" sz="1800" dirty="0">
                <a:solidFill>
                  <a:schemeClr val="tx1">
                    <a:lumMod val="95000"/>
                    <a:lumOff val="5000"/>
                  </a:schemeClr>
                </a:solidFill>
                <a:effectLst/>
                <a:latin typeface="Arial Rounded MT Bold" panose="020F0704030504030204" pitchFamily="34" charset="0"/>
              </a:rPr>
              <a:t>    Sentiment Classification on Fake News Detection” (IJACSA) Vol.          12, No. 10, 2021</a:t>
            </a:r>
          </a:p>
          <a:p>
            <a:endParaRPr lang="en-IN" sz="1800" dirty="0">
              <a:solidFill>
                <a:schemeClr val="tx1">
                  <a:lumMod val="95000"/>
                  <a:lumOff val="5000"/>
                </a:schemeClr>
              </a:solidFill>
              <a:effectLst/>
              <a:latin typeface="Arial Rounded MT Bold" panose="020F070403050403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Arial Rounded MT Bold" panose="020F0704030504030204" pitchFamily="34" charset="0"/>
              </a:rPr>
              <a:t>Kushal </a:t>
            </a:r>
            <a:r>
              <a:rPr lang="en-US" dirty="0" err="1">
                <a:solidFill>
                  <a:schemeClr val="tx1">
                    <a:lumMod val="95000"/>
                    <a:lumOff val="5000"/>
                  </a:schemeClr>
                </a:solidFill>
                <a:latin typeface="Arial Rounded MT Bold" panose="020F0704030504030204" pitchFamily="34" charset="0"/>
              </a:rPr>
              <a:t>Agarwalla</a:t>
            </a:r>
            <a:r>
              <a:rPr lang="en-US" dirty="0">
                <a:solidFill>
                  <a:schemeClr val="tx1">
                    <a:lumMod val="95000"/>
                    <a:lumOff val="5000"/>
                  </a:schemeClr>
                </a:solidFill>
                <a:latin typeface="Arial Rounded MT Bold" panose="020F0704030504030204" pitchFamily="34" charset="0"/>
              </a:rPr>
              <a:t>, Shubham Nandan, Varun Anil Nair, D. Deva Hema. “Fake News Detection using Machine Learning</a:t>
            </a:r>
          </a:p>
          <a:p>
            <a:r>
              <a:rPr lang="en-US" dirty="0">
                <a:solidFill>
                  <a:schemeClr val="tx1">
                    <a:lumMod val="95000"/>
                    <a:lumOff val="5000"/>
                  </a:schemeClr>
                </a:solidFill>
                <a:latin typeface="Arial Rounded MT Bold" panose="020F0704030504030204" pitchFamily="34" charset="0"/>
              </a:rPr>
              <a:t> and Natural Language Processing” (IJRTE)</a:t>
            </a:r>
          </a:p>
          <a:p>
            <a:r>
              <a:rPr lang="en-US" dirty="0">
                <a:solidFill>
                  <a:schemeClr val="tx1">
                    <a:lumMod val="95000"/>
                    <a:lumOff val="5000"/>
                  </a:schemeClr>
                </a:solidFill>
                <a:latin typeface="Arial Rounded MT Bold" panose="020F0704030504030204" pitchFamily="34" charset="0"/>
              </a:rPr>
              <a:t>ISSN: 2277-3878 (Online), Volume-7, Issue-6, March 2019</a:t>
            </a:r>
          </a:p>
          <a:p>
            <a:pPr marL="285750" indent="-285750">
              <a:buFont typeface="Arial" panose="020B0604020202020204" pitchFamily="34" charset="0"/>
              <a:buChar char="•"/>
            </a:pPr>
            <a:endParaRPr lang="en-IN" dirty="0">
              <a:solidFill>
                <a:schemeClr val="tx1">
                  <a:lumMod val="95000"/>
                  <a:lumOff val="5000"/>
                </a:schemeClr>
              </a:solidFill>
              <a:latin typeface="Arial Rounded MT Bold" panose="020F0704030504030204" pitchFamily="34" charset="0"/>
            </a:endParaRPr>
          </a:p>
          <a:p>
            <a:pPr marL="285750" indent="-285750">
              <a:buFont typeface="Arial" panose="020B0604020202020204" pitchFamily="34" charset="0"/>
              <a:buChar char="•"/>
            </a:pPr>
            <a:r>
              <a:rPr lang="sv-SE" dirty="0">
                <a:solidFill>
                  <a:schemeClr val="tx1">
                    <a:lumMod val="95000"/>
                    <a:lumOff val="5000"/>
                  </a:schemeClr>
                </a:solidFill>
                <a:latin typeface="Arial Rounded MT Bold" panose="020F0704030504030204" pitchFamily="34" charset="0"/>
              </a:rPr>
              <a:t>Uma Sharma, Sidarth Saran, Shankar M. Patil. ”</a:t>
            </a:r>
            <a:r>
              <a:rPr lang="en-US" dirty="0">
                <a:solidFill>
                  <a:schemeClr val="tx1">
                    <a:lumMod val="95000"/>
                    <a:lumOff val="5000"/>
                  </a:schemeClr>
                </a:solidFill>
                <a:latin typeface="Arial Rounded MT Bold" panose="020F0704030504030204" pitchFamily="34" charset="0"/>
              </a:rPr>
              <a:t>Fake News Detection using Machine Learning Algorithms” (IJERT)</a:t>
            </a:r>
          </a:p>
          <a:p>
            <a:r>
              <a:rPr lang="en-US" dirty="0">
                <a:solidFill>
                  <a:schemeClr val="tx1">
                    <a:lumMod val="95000"/>
                    <a:lumOff val="5000"/>
                  </a:schemeClr>
                </a:solidFill>
                <a:latin typeface="Arial Rounded MT Bold" panose="020F0704030504030204" pitchFamily="34" charset="0"/>
              </a:rPr>
              <a:t>     ISSN: 2278-0181</a:t>
            </a:r>
          </a:p>
          <a:p>
            <a:pPr marL="285750" indent="-285750">
              <a:buFont typeface="Arial" panose="020B0604020202020204" pitchFamily="34" charset="0"/>
              <a:buChar char="•"/>
            </a:pPr>
            <a:r>
              <a:rPr lang="en-US" sz="1800" dirty="0">
                <a:solidFill>
                  <a:schemeClr val="tx1">
                    <a:lumMod val="95000"/>
                    <a:lumOff val="5000"/>
                  </a:schemeClr>
                </a:solidFill>
                <a:effectLst/>
                <a:latin typeface="Arial Rounded MT Bold" panose="020F0704030504030204" pitchFamily="34" charset="0"/>
              </a:rPr>
              <a:t>Liu, Yang, and Yi-Fang Brook Wu. "Early detection of fake news on social media through propagation path classification with recurrent and convolutional networks." </a:t>
            </a:r>
            <a:r>
              <a:rPr lang="en-US" sz="1800" i="1" dirty="0">
                <a:solidFill>
                  <a:schemeClr val="tx1">
                    <a:lumMod val="95000"/>
                    <a:lumOff val="5000"/>
                  </a:schemeClr>
                </a:solidFill>
                <a:effectLst/>
                <a:latin typeface="Arial Rounded MT Bold" panose="020F0704030504030204" pitchFamily="34" charset="0"/>
              </a:rPr>
              <a:t>Thirty-Second AAAI Conference on Artificial Intelligence</a:t>
            </a:r>
            <a:r>
              <a:rPr lang="en-US" sz="1800" dirty="0">
                <a:solidFill>
                  <a:schemeClr val="tx1">
                    <a:lumMod val="95000"/>
                    <a:lumOff val="5000"/>
                  </a:schemeClr>
                </a:solidFill>
                <a:effectLst/>
                <a:latin typeface="Arial Rounded MT Bold" panose="020F0704030504030204" pitchFamily="34" charset="0"/>
              </a:rPr>
              <a:t>. 2018.</a:t>
            </a:r>
          </a:p>
          <a:p>
            <a:pPr marL="285750" indent="-285750">
              <a:buFont typeface="Arial" panose="020B0604020202020204" pitchFamily="34" charset="0"/>
              <a:buChar char="•"/>
            </a:pPr>
            <a:endParaRPr lang="en-IN" dirty="0">
              <a:solidFill>
                <a:schemeClr val="tx1">
                  <a:lumMod val="95000"/>
                  <a:lumOff val="5000"/>
                </a:schemeClr>
              </a:solidFill>
            </a:endParaRPr>
          </a:p>
        </p:txBody>
      </p:sp>
    </p:spTree>
    <p:extLst>
      <p:ext uri="{BB962C8B-B14F-4D97-AF65-F5344CB8AC3E}">
        <p14:creationId xmlns:p14="http://schemas.microsoft.com/office/powerpoint/2010/main" val="288397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8CF4E-E6FD-4F16-2AF9-EBA9FAD4803F}"/>
              </a:ext>
            </a:extLst>
          </p:cNvPr>
          <p:cNvSpPr/>
          <p:nvPr/>
        </p:nvSpPr>
        <p:spPr>
          <a:xfrm>
            <a:off x="3422469" y="2551611"/>
            <a:ext cx="5277394"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25455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cial Media Marketing Services Delhi, Social Media Marketing Company">
            <a:extLst>
              <a:ext uri="{FF2B5EF4-FFF2-40B4-BE49-F238E27FC236}">
                <a16:creationId xmlns:a16="http://schemas.microsoft.com/office/drawing/2014/main" id="{ACF0F6A8-316F-7A02-C4D1-807500AA1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5" y="715547"/>
            <a:ext cx="4354422" cy="30823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3F44ED-195C-FB38-1D47-278F65FD4F31}"/>
              </a:ext>
            </a:extLst>
          </p:cNvPr>
          <p:cNvSpPr txBox="1"/>
          <p:nvPr/>
        </p:nvSpPr>
        <p:spPr>
          <a:xfrm>
            <a:off x="6635931" y="715547"/>
            <a:ext cx="3492138" cy="584775"/>
          </a:xfrm>
          <a:prstGeom prst="rect">
            <a:avLst/>
          </a:prstGeom>
          <a:noFill/>
        </p:spPr>
        <p:txBody>
          <a:bodyPr wrap="square" rtlCol="0">
            <a:spAutoFit/>
          </a:bodyPr>
          <a:lstStyle/>
          <a:p>
            <a:r>
              <a:rPr lang="en-IN" sz="3200" dirty="0">
                <a:latin typeface="Arial Black" panose="020B0A04020102020204" pitchFamily="34" charset="0"/>
              </a:rPr>
              <a:t>ABSTRACT </a:t>
            </a:r>
          </a:p>
        </p:txBody>
      </p:sp>
      <p:sp>
        <p:nvSpPr>
          <p:cNvPr id="3" name="TextBox 2">
            <a:extLst>
              <a:ext uri="{FF2B5EF4-FFF2-40B4-BE49-F238E27FC236}">
                <a16:creationId xmlns:a16="http://schemas.microsoft.com/office/drawing/2014/main" id="{A196FC02-4911-8090-FBF5-0A1CDDB9A33D}"/>
              </a:ext>
            </a:extLst>
          </p:cNvPr>
          <p:cNvSpPr txBox="1"/>
          <p:nvPr/>
        </p:nvSpPr>
        <p:spPr>
          <a:xfrm>
            <a:off x="5225142" y="1889759"/>
            <a:ext cx="6087291" cy="1938992"/>
          </a:xfrm>
          <a:prstGeom prst="rect">
            <a:avLst/>
          </a:prstGeom>
          <a:noFill/>
        </p:spPr>
        <p:txBody>
          <a:bodyPr wrap="square" rtlCol="0">
            <a:spAutoFit/>
          </a:bodyPr>
          <a:lstStyle/>
          <a:p>
            <a:r>
              <a:rPr lang="en-US" sz="2000" dirty="0"/>
              <a:t>A double-edged sword is social media for news consumption. On the one hand, its low cost, convenient access, and rapid information sharing lead people to search for and consume social media content. On the other hand, it allows "fake news" to spread widely, i.e. low-quality news with purposely misleading facts. </a:t>
            </a:r>
            <a:endParaRPr lang="en-IN" sz="2000" dirty="0"/>
          </a:p>
        </p:txBody>
      </p:sp>
      <p:sp>
        <p:nvSpPr>
          <p:cNvPr id="4" name="TextBox 3">
            <a:extLst>
              <a:ext uri="{FF2B5EF4-FFF2-40B4-BE49-F238E27FC236}">
                <a16:creationId xmlns:a16="http://schemas.microsoft.com/office/drawing/2014/main" id="{3EBE1883-512A-E2B9-AC27-861172E61A61}"/>
              </a:ext>
            </a:extLst>
          </p:cNvPr>
          <p:cNvSpPr txBox="1"/>
          <p:nvPr/>
        </p:nvSpPr>
        <p:spPr>
          <a:xfrm>
            <a:off x="1314994" y="4241074"/>
            <a:ext cx="9701349" cy="1631216"/>
          </a:xfrm>
          <a:prstGeom prst="rect">
            <a:avLst/>
          </a:prstGeom>
          <a:noFill/>
        </p:spPr>
        <p:txBody>
          <a:bodyPr wrap="square" rtlCol="0">
            <a:spAutoFit/>
          </a:bodyPr>
          <a:lstStyle/>
          <a:p>
            <a:r>
              <a:rPr lang="en-US" sz="2000" dirty="0"/>
              <a:t>The wide spread distribution of fake news has the potential to have highly negative effects on people and culture. Fake news identification on social media, therefore, has recently become an evolving study that attracts immense interest. Fake social media identification of news poses specific features and obstacles that make conventional news media detection algorithms ineffective.</a:t>
            </a:r>
            <a:endParaRPr lang="en-IN" sz="2000" dirty="0"/>
          </a:p>
        </p:txBody>
      </p:sp>
    </p:spTree>
    <p:extLst>
      <p:ext uri="{BB962C8B-B14F-4D97-AF65-F5344CB8AC3E}">
        <p14:creationId xmlns:p14="http://schemas.microsoft.com/office/powerpoint/2010/main" val="10959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Social CEO': Why CEOs Should Engage via. Social Media - Ubermetrics  Technologies">
            <a:extLst>
              <a:ext uri="{FF2B5EF4-FFF2-40B4-BE49-F238E27FC236}">
                <a16:creationId xmlns:a16="http://schemas.microsoft.com/office/drawing/2014/main" id="{841A19AD-01A8-8388-B31A-A5A4E93C7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87" y="2107474"/>
            <a:ext cx="3840480" cy="33597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A4EF46-E022-E5F1-7046-0FEA93B1AFAC}"/>
              </a:ext>
            </a:extLst>
          </p:cNvPr>
          <p:cNvSpPr txBox="1"/>
          <p:nvPr/>
        </p:nvSpPr>
        <p:spPr>
          <a:xfrm>
            <a:off x="470263" y="836023"/>
            <a:ext cx="5033555" cy="646331"/>
          </a:xfrm>
          <a:prstGeom prst="rect">
            <a:avLst/>
          </a:prstGeom>
          <a:noFill/>
        </p:spPr>
        <p:txBody>
          <a:bodyPr wrap="square" rtlCol="0">
            <a:spAutoFit/>
          </a:bodyPr>
          <a:lstStyle/>
          <a:p>
            <a:r>
              <a:rPr lang="en-IN" sz="3600" dirty="0">
                <a:latin typeface="Arial Black" panose="020B0A04020102020204" pitchFamily="34" charset="0"/>
              </a:rPr>
              <a:t>INTRODUCTION</a:t>
            </a:r>
          </a:p>
        </p:txBody>
      </p:sp>
      <p:sp>
        <p:nvSpPr>
          <p:cNvPr id="4" name="TextBox 3">
            <a:extLst>
              <a:ext uri="{FF2B5EF4-FFF2-40B4-BE49-F238E27FC236}">
                <a16:creationId xmlns:a16="http://schemas.microsoft.com/office/drawing/2014/main" id="{485BF9CB-EFC8-50F9-D7A6-0475FB01FACA}"/>
              </a:ext>
            </a:extLst>
          </p:cNvPr>
          <p:cNvSpPr txBox="1"/>
          <p:nvPr/>
        </p:nvSpPr>
        <p:spPr>
          <a:xfrm>
            <a:off x="5399313" y="1149531"/>
            <a:ext cx="5355773" cy="4708981"/>
          </a:xfrm>
          <a:prstGeom prst="rect">
            <a:avLst/>
          </a:prstGeom>
          <a:noFill/>
        </p:spPr>
        <p:txBody>
          <a:bodyPr wrap="square" rtlCol="0">
            <a:spAutoFit/>
          </a:bodyPr>
          <a:lstStyle/>
          <a:p>
            <a:r>
              <a:rPr lang="en-US" sz="2000" dirty="0"/>
              <a:t>As more and more of our lives are spent communicating online across social networking channels, more and more individuals prefer to search for and absorb social media news instead of conventional news </a:t>
            </a:r>
            <a:r>
              <a:rPr lang="en-US" sz="2000" dirty="0" err="1"/>
              <a:t>organisations</a:t>
            </a:r>
            <a:r>
              <a:rPr lang="en-US" sz="2000" dirty="0"/>
              <a:t>. The essence of these social media sites is implicit in the reasons for this shift in consumption </a:t>
            </a:r>
            <a:r>
              <a:rPr lang="en-US" sz="2000" dirty="0" err="1"/>
              <a:t>behaviour</a:t>
            </a:r>
            <a:r>
              <a:rPr lang="en-US" sz="2000" dirty="0"/>
              <a:t>. The widespread distribution of false news can have a significant </a:t>
            </a:r>
            <a:r>
              <a:rPr lang="en-US" sz="2000" dirty="0" err="1"/>
              <a:t>advene</a:t>
            </a:r>
            <a:r>
              <a:rPr lang="en-US" sz="2000" dirty="0"/>
              <a:t> effect on people and society. Second, fake news will break the news ecosystem's balance of credibility. For instance, it is obvious that during the US presidential election of 2016, the most popular fake news was much more frequently circulated on Facebook than the most popular authentic mainstream news</a:t>
            </a:r>
            <a:endParaRPr lang="en-IN" sz="2000" dirty="0"/>
          </a:p>
        </p:txBody>
      </p:sp>
    </p:spTree>
    <p:extLst>
      <p:ext uri="{BB962C8B-B14F-4D97-AF65-F5344CB8AC3E}">
        <p14:creationId xmlns:p14="http://schemas.microsoft.com/office/powerpoint/2010/main" val="379653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6 Reasons Why Social Media Is Important to Your Company">
            <a:extLst>
              <a:ext uri="{FF2B5EF4-FFF2-40B4-BE49-F238E27FC236}">
                <a16:creationId xmlns:a16="http://schemas.microsoft.com/office/drawing/2014/main" id="{FA355E96-3FAD-F7C2-BC86-D1D4234F7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753" y="1280160"/>
            <a:ext cx="5563127" cy="2925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3B4D71-FAD7-F055-8D08-0D1FA84C57FF}"/>
              </a:ext>
            </a:extLst>
          </p:cNvPr>
          <p:cNvSpPr txBox="1"/>
          <p:nvPr/>
        </p:nvSpPr>
        <p:spPr>
          <a:xfrm>
            <a:off x="4371703" y="383178"/>
            <a:ext cx="4180114" cy="584775"/>
          </a:xfrm>
          <a:prstGeom prst="rect">
            <a:avLst/>
          </a:prstGeom>
          <a:noFill/>
        </p:spPr>
        <p:txBody>
          <a:bodyPr wrap="square" rtlCol="0">
            <a:spAutoFit/>
          </a:bodyPr>
          <a:lstStyle/>
          <a:p>
            <a:r>
              <a:rPr lang="en-IN" sz="3200" dirty="0">
                <a:latin typeface="Arial Black" panose="020B0A04020102020204" pitchFamily="34" charset="0"/>
              </a:rPr>
              <a:t>OBJECTIVES</a:t>
            </a:r>
          </a:p>
        </p:txBody>
      </p:sp>
      <p:sp>
        <p:nvSpPr>
          <p:cNvPr id="3" name="TextBox 2">
            <a:extLst>
              <a:ext uri="{FF2B5EF4-FFF2-40B4-BE49-F238E27FC236}">
                <a16:creationId xmlns:a16="http://schemas.microsoft.com/office/drawing/2014/main" id="{9FF7C98F-C8E0-29EC-E262-3F31728A3087}"/>
              </a:ext>
            </a:extLst>
          </p:cNvPr>
          <p:cNvSpPr txBox="1"/>
          <p:nvPr/>
        </p:nvSpPr>
        <p:spPr>
          <a:xfrm>
            <a:off x="505096" y="1071153"/>
            <a:ext cx="2699657" cy="4708981"/>
          </a:xfrm>
          <a:prstGeom prst="rect">
            <a:avLst/>
          </a:prstGeom>
          <a:noFill/>
        </p:spPr>
        <p:txBody>
          <a:bodyPr wrap="square" rtlCol="0">
            <a:spAutoFit/>
          </a:bodyPr>
          <a:lstStyle/>
          <a:p>
            <a:r>
              <a:rPr lang="en-US" sz="2000" dirty="0"/>
              <a:t>* Fake news can help further an enterprise's marketing goals. For example, if the information presented on the web pages associated with such news is one that </a:t>
            </a:r>
            <a:r>
              <a:rPr lang="en-US" sz="2000" dirty="0" err="1"/>
              <a:t>favours</a:t>
            </a:r>
            <a:r>
              <a:rPr lang="en-US" sz="2000" dirty="0"/>
              <a:t> the goods supplied by a business, despite the fact that the content of the web page is far from accurate, more customers grow an interest in the same.</a:t>
            </a:r>
            <a:endParaRPr lang="en-IN" sz="2000" dirty="0"/>
          </a:p>
        </p:txBody>
      </p:sp>
      <p:sp>
        <p:nvSpPr>
          <p:cNvPr id="4" name="TextBox 3">
            <a:extLst>
              <a:ext uri="{FF2B5EF4-FFF2-40B4-BE49-F238E27FC236}">
                <a16:creationId xmlns:a16="http://schemas.microsoft.com/office/drawing/2014/main" id="{0756D261-F520-2229-DD12-85DE2DE43B12}"/>
              </a:ext>
            </a:extLst>
          </p:cNvPr>
          <p:cNvSpPr txBox="1"/>
          <p:nvPr/>
        </p:nvSpPr>
        <p:spPr>
          <a:xfrm>
            <a:off x="8767880" y="1280160"/>
            <a:ext cx="3206406" cy="4708981"/>
          </a:xfrm>
          <a:prstGeom prst="rect">
            <a:avLst/>
          </a:prstGeom>
          <a:noFill/>
        </p:spPr>
        <p:txBody>
          <a:bodyPr wrap="square" rtlCol="0">
            <a:spAutoFit/>
          </a:bodyPr>
          <a:lstStyle/>
          <a:p>
            <a:r>
              <a:rPr lang="en-IN" dirty="0"/>
              <a:t>*</a:t>
            </a:r>
            <a:r>
              <a:rPr lang="en-US" sz="2000" dirty="0"/>
              <a:t>These are news articles that are purposely created, with lies and Misinformation, with the main purpose of spreading misinformation in a country or nation, or causing conflict. The widespread distribution of fake news will impact </a:t>
            </a:r>
            <a:r>
              <a:rPr lang="en-US" sz="2000" dirty="0" err="1"/>
              <a:t>eple</a:t>
            </a:r>
            <a:r>
              <a:rPr lang="en-US" sz="2000" dirty="0"/>
              <a:t>, culture as a whole, and in general, doubt the authenticity of journalism as well. Fake news also aims to force users to follow preconceived ideas.</a:t>
            </a:r>
            <a:endParaRPr lang="en-IN" sz="2000" dirty="0"/>
          </a:p>
        </p:txBody>
      </p:sp>
    </p:spTree>
    <p:extLst>
      <p:ext uri="{BB962C8B-B14F-4D97-AF65-F5344CB8AC3E}">
        <p14:creationId xmlns:p14="http://schemas.microsoft.com/office/powerpoint/2010/main" val="42661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Keep From Getting Lost in Mindless Social-Media Scrolling - WSJ">
            <a:extLst>
              <a:ext uri="{FF2B5EF4-FFF2-40B4-BE49-F238E27FC236}">
                <a16:creationId xmlns:a16="http://schemas.microsoft.com/office/drawing/2014/main" id="{884E461A-B222-5631-375E-3B2B1CA38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949" y="3230880"/>
            <a:ext cx="2695781" cy="2978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B16DD3-A72E-2060-2CEE-FB02ADCE71E7}"/>
              </a:ext>
            </a:extLst>
          </p:cNvPr>
          <p:cNvSpPr txBox="1"/>
          <p:nvPr/>
        </p:nvSpPr>
        <p:spPr>
          <a:xfrm>
            <a:off x="2708366" y="539931"/>
            <a:ext cx="6775268" cy="646331"/>
          </a:xfrm>
          <a:prstGeom prst="rect">
            <a:avLst/>
          </a:prstGeom>
          <a:noFill/>
        </p:spPr>
        <p:txBody>
          <a:bodyPr wrap="square" rtlCol="0">
            <a:spAutoFit/>
          </a:bodyPr>
          <a:lstStyle/>
          <a:p>
            <a:r>
              <a:rPr lang="en-IN" sz="3600" dirty="0">
                <a:latin typeface="Arial Black" panose="020B0A04020102020204" pitchFamily="34" charset="0"/>
              </a:rPr>
              <a:t>PROBLEM STATEMENT</a:t>
            </a:r>
          </a:p>
        </p:txBody>
      </p:sp>
      <p:sp>
        <p:nvSpPr>
          <p:cNvPr id="3" name="TextBox 2">
            <a:extLst>
              <a:ext uri="{FF2B5EF4-FFF2-40B4-BE49-F238E27FC236}">
                <a16:creationId xmlns:a16="http://schemas.microsoft.com/office/drawing/2014/main" id="{AAC20F02-655F-5A92-A8B0-A87E9125C5D8}"/>
              </a:ext>
            </a:extLst>
          </p:cNvPr>
          <p:cNvSpPr txBox="1"/>
          <p:nvPr/>
        </p:nvSpPr>
        <p:spPr>
          <a:xfrm>
            <a:off x="679270" y="2022948"/>
            <a:ext cx="7707084" cy="3785652"/>
          </a:xfrm>
          <a:prstGeom prst="rect">
            <a:avLst/>
          </a:prstGeom>
          <a:noFill/>
        </p:spPr>
        <p:txBody>
          <a:bodyPr wrap="square" rtlCol="0">
            <a:spAutoFit/>
          </a:bodyPr>
          <a:lstStyle/>
          <a:p>
            <a:r>
              <a:rPr lang="en-US" sz="2400" dirty="0"/>
              <a:t>In order to help users avoid being attracted by click baits, the project aims to find a solution that could be used to identify and filter out pages containing fake news. It is important to recognize such solutions as they will prove to be beneficial to both readers and tech companies involved in the problem.</a:t>
            </a:r>
          </a:p>
          <a:p>
            <a:endParaRPr lang="en-US" sz="2400" dirty="0"/>
          </a:p>
          <a:p>
            <a:r>
              <a:rPr lang="en-US" sz="2400" dirty="0"/>
              <a:t>In this project, we propose a solution to the fake news detection problem using the machine learning ensemble approach.</a:t>
            </a:r>
            <a:endParaRPr lang="en-IN" sz="2400" dirty="0"/>
          </a:p>
        </p:txBody>
      </p:sp>
    </p:spTree>
    <p:extLst>
      <p:ext uri="{BB962C8B-B14F-4D97-AF65-F5344CB8AC3E}">
        <p14:creationId xmlns:p14="http://schemas.microsoft.com/office/powerpoint/2010/main" val="131351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B2FB2-3F33-3527-9DA7-AEFCCCD8DD89}"/>
              </a:ext>
            </a:extLst>
          </p:cNvPr>
          <p:cNvSpPr txBox="1"/>
          <p:nvPr/>
        </p:nvSpPr>
        <p:spPr>
          <a:xfrm>
            <a:off x="2481943" y="383177"/>
            <a:ext cx="8003177" cy="523220"/>
          </a:xfrm>
          <a:prstGeom prst="rect">
            <a:avLst/>
          </a:prstGeom>
          <a:noFill/>
        </p:spPr>
        <p:txBody>
          <a:bodyPr wrap="square" rtlCol="0">
            <a:spAutoFit/>
          </a:bodyPr>
          <a:lstStyle/>
          <a:p>
            <a:r>
              <a:rPr lang="en-IN" sz="2800" dirty="0">
                <a:latin typeface="Arial Black" panose="020B0A04020102020204" pitchFamily="34" charset="0"/>
              </a:rPr>
              <a:t>LITERATURE REVIEW/SURVEY</a:t>
            </a:r>
          </a:p>
        </p:txBody>
      </p:sp>
      <p:graphicFrame>
        <p:nvGraphicFramePr>
          <p:cNvPr id="4" name="Table 4">
            <a:extLst>
              <a:ext uri="{FF2B5EF4-FFF2-40B4-BE49-F238E27FC236}">
                <a16:creationId xmlns:a16="http://schemas.microsoft.com/office/drawing/2014/main" id="{2C4B8755-46E8-3EFF-81CE-03A26C5BD022}"/>
              </a:ext>
            </a:extLst>
          </p:cNvPr>
          <p:cNvGraphicFramePr>
            <a:graphicFrameLocks noGrp="1"/>
          </p:cNvGraphicFramePr>
          <p:nvPr>
            <p:extLst>
              <p:ext uri="{D42A27DB-BD31-4B8C-83A1-F6EECF244321}">
                <p14:modId xmlns:p14="http://schemas.microsoft.com/office/powerpoint/2010/main" val="425052478"/>
              </p:ext>
            </p:extLst>
          </p:nvPr>
        </p:nvGraphicFramePr>
        <p:xfrm>
          <a:off x="914400" y="1132113"/>
          <a:ext cx="10093233" cy="5543006"/>
        </p:xfrm>
        <a:graphic>
          <a:graphicData uri="http://schemas.openxmlformats.org/drawingml/2006/table">
            <a:tbl>
              <a:tblPr firstRow="1" bandRow="1">
                <a:tableStyleId>{5C22544A-7EE6-4342-B048-85BDC9FD1C3A}</a:tableStyleId>
              </a:tblPr>
              <a:tblGrid>
                <a:gridCol w="3364411">
                  <a:extLst>
                    <a:ext uri="{9D8B030D-6E8A-4147-A177-3AD203B41FA5}">
                      <a16:colId xmlns:a16="http://schemas.microsoft.com/office/drawing/2014/main" val="1985468056"/>
                    </a:ext>
                  </a:extLst>
                </a:gridCol>
                <a:gridCol w="3364411">
                  <a:extLst>
                    <a:ext uri="{9D8B030D-6E8A-4147-A177-3AD203B41FA5}">
                      <a16:colId xmlns:a16="http://schemas.microsoft.com/office/drawing/2014/main" val="2932261123"/>
                    </a:ext>
                  </a:extLst>
                </a:gridCol>
                <a:gridCol w="3364411">
                  <a:extLst>
                    <a:ext uri="{9D8B030D-6E8A-4147-A177-3AD203B41FA5}">
                      <a16:colId xmlns:a16="http://schemas.microsoft.com/office/drawing/2014/main" val="1966125690"/>
                    </a:ext>
                  </a:extLst>
                </a:gridCol>
              </a:tblGrid>
              <a:tr h="1062446">
                <a:tc>
                  <a:txBody>
                    <a:bodyPr/>
                    <a:lstStyle/>
                    <a:p>
                      <a:endParaRPr lang="en-IN" dirty="0"/>
                    </a:p>
                  </a:txBody>
                  <a:tcPr/>
                </a:tc>
                <a:tc>
                  <a:txBody>
                    <a:bodyPr/>
                    <a:lstStyle/>
                    <a:p>
                      <a:endParaRPr lang="en-IN" dirty="0"/>
                    </a:p>
                  </a:txBody>
                  <a:tcPr/>
                </a:tc>
                <a:tc>
                  <a:txBody>
                    <a:bodyPr/>
                    <a:lstStyle/>
                    <a:p>
                      <a:endParaRPr lang="en-IN" sz="3200" dirty="0"/>
                    </a:p>
                  </a:txBody>
                  <a:tcPr/>
                </a:tc>
                <a:extLst>
                  <a:ext uri="{0D108BD9-81ED-4DB2-BD59-A6C34878D82A}">
                    <a16:rowId xmlns:a16="http://schemas.microsoft.com/office/drawing/2014/main" val="852759064"/>
                  </a:ext>
                </a:extLst>
              </a:tr>
              <a:tr h="1062446">
                <a:tc>
                  <a:txBody>
                    <a:bodyPr/>
                    <a:lstStyle/>
                    <a:p>
                      <a:r>
                        <a:rPr lang="en-IN" b="1" dirty="0" err="1"/>
                        <a:t>Yuzi</a:t>
                      </a:r>
                      <a:r>
                        <a:rPr lang="en-IN" b="1" dirty="0"/>
                        <a:t> Mahmud, Noor Sakinah </a:t>
                      </a:r>
                      <a:r>
                        <a:rPr lang="en-IN" b="1" dirty="0" err="1"/>
                        <a:t>Shaeeali</a:t>
                      </a:r>
                      <a:r>
                        <a:rPr lang="en-IN" b="1" dirty="0"/>
                        <a:t>, </a:t>
                      </a:r>
                      <a:r>
                        <a:rPr lang="en-IN" b="1" dirty="0" err="1"/>
                        <a:t>Sofianita</a:t>
                      </a:r>
                      <a:r>
                        <a:rPr lang="en-IN" b="1" dirty="0"/>
                        <a:t> </a:t>
                      </a:r>
                      <a:r>
                        <a:rPr lang="en-IN" b="1" dirty="0" err="1"/>
                        <a:t>Mutalib</a:t>
                      </a:r>
                      <a:endParaRPr lang="en-IN" b="1" dirty="0"/>
                    </a:p>
                  </a:txBody>
                  <a:tcPr/>
                </a:tc>
                <a:tc>
                  <a:txBody>
                    <a:bodyPr/>
                    <a:lstStyle/>
                    <a:p>
                      <a:r>
                        <a:rPr lang="en-US" b="1" dirty="0"/>
                        <a:t>Comparison of Machine Learning Algorithms for</a:t>
                      </a:r>
                    </a:p>
                    <a:p>
                      <a:r>
                        <a:rPr lang="en-US" b="1" dirty="0"/>
                        <a:t>Sentiment Classification on Fake News Detection</a:t>
                      </a:r>
                    </a:p>
                  </a:txBody>
                  <a:tcPr/>
                </a:tc>
                <a:tc>
                  <a:txBody>
                    <a:bodyPr/>
                    <a:lstStyle/>
                    <a:p>
                      <a:r>
                        <a:rPr lang="en-US" sz="1800" b="0" i="0" kern="1200" dirty="0">
                          <a:solidFill>
                            <a:schemeClr val="dk1"/>
                          </a:solidFill>
                          <a:effectLst/>
                          <a:latin typeface="+mn-lt"/>
                          <a:ea typeface="+mn-ea"/>
                          <a:cs typeface="+mn-cs"/>
                        </a:rPr>
                        <a:t>The aim of this paper is to develop an automation of sentiment classifier model that could help individuals, or readers to understand the sentiment of the fake news immediately. The Cross-Industry Standard Process for Data Mining (CRISP-DM) process model has been applied for the research methodology. The dataset on fake news detection were collected from Kaggle website. The dataset was trained, tested, and validated with cross-validation and sampling methods.</a:t>
                      </a:r>
                      <a:endParaRPr lang="en-US" dirty="0"/>
                    </a:p>
                  </a:txBody>
                  <a:tcPr/>
                </a:tc>
                <a:extLst>
                  <a:ext uri="{0D108BD9-81ED-4DB2-BD59-A6C34878D82A}">
                    <a16:rowId xmlns:a16="http://schemas.microsoft.com/office/drawing/2014/main" val="3704978730"/>
                  </a:ext>
                </a:extLst>
              </a:tr>
            </a:tbl>
          </a:graphicData>
        </a:graphic>
      </p:graphicFrame>
      <p:sp>
        <p:nvSpPr>
          <p:cNvPr id="5" name="TextBox 4">
            <a:extLst>
              <a:ext uri="{FF2B5EF4-FFF2-40B4-BE49-F238E27FC236}">
                <a16:creationId xmlns:a16="http://schemas.microsoft.com/office/drawing/2014/main" id="{8B38ED1D-E0A1-8616-E4E8-3111A04D7253}"/>
              </a:ext>
            </a:extLst>
          </p:cNvPr>
          <p:cNvSpPr txBox="1"/>
          <p:nvPr/>
        </p:nvSpPr>
        <p:spPr>
          <a:xfrm>
            <a:off x="1733006" y="1645920"/>
            <a:ext cx="1898467" cy="584775"/>
          </a:xfrm>
          <a:prstGeom prst="rect">
            <a:avLst/>
          </a:prstGeom>
          <a:noFill/>
        </p:spPr>
        <p:txBody>
          <a:bodyPr wrap="square" rtlCol="0">
            <a:spAutoFit/>
          </a:bodyPr>
          <a:lstStyle/>
          <a:p>
            <a:r>
              <a:rPr lang="en-IN" sz="3200" b="1" dirty="0">
                <a:solidFill>
                  <a:srgbClr val="FFFFFF"/>
                </a:solidFill>
                <a:effectLst/>
                <a:latin typeface="Arial Rounded MT Bold" panose="020F0704030504030204" pitchFamily="34" charset="0"/>
              </a:rPr>
              <a:t>Author</a:t>
            </a:r>
            <a:r>
              <a:rPr lang="en-IN" sz="2000" b="1" dirty="0">
                <a:solidFill>
                  <a:srgbClr val="FFFFFF"/>
                </a:solidFill>
                <a:effectLst/>
                <a:latin typeface="Arial Rounded MT Bold" panose="020F0704030504030204" pitchFamily="34" charset="0"/>
              </a:rPr>
              <a:t> </a:t>
            </a:r>
            <a:endParaRPr lang="en-IN" sz="2000" dirty="0"/>
          </a:p>
        </p:txBody>
      </p:sp>
      <p:sp>
        <p:nvSpPr>
          <p:cNvPr id="6" name="TextBox 5">
            <a:extLst>
              <a:ext uri="{FF2B5EF4-FFF2-40B4-BE49-F238E27FC236}">
                <a16:creationId xmlns:a16="http://schemas.microsoft.com/office/drawing/2014/main" id="{0BDEE8EA-4C0F-9C36-E447-9B8F4044F7A4}"/>
              </a:ext>
            </a:extLst>
          </p:cNvPr>
          <p:cNvSpPr txBox="1"/>
          <p:nvPr/>
        </p:nvSpPr>
        <p:spPr>
          <a:xfrm>
            <a:off x="5259977" y="1645921"/>
            <a:ext cx="1593669" cy="584775"/>
          </a:xfrm>
          <a:prstGeom prst="rect">
            <a:avLst/>
          </a:prstGeom>
          <a:noFill/>
        </p:spPr>
        <p:txBody>
          <a:bodyPr wrap="square" rtlCol="0">
            <a:spAutoFit/>
          </a:bodyPr>
          <a:lstStyle/>
          <a:p>
            <a:r>
              <a:rPr lang="en-IN" sz="3200" b="1" dirty="0">
                <a:solidFill>
                  <a:srgbClr val="FFFFFF"/>
                </a:solidFill>
                <a:effectLst/>
                <a:latin typeface="Arial Rounded MT Bold" panose="020F0704030504030204" pitchFamily="34" charset="0"/>
              </a:rPr>
              <a:t>Tittle </a:t>
            </a:r>
            <a:endParaRPr lang="en-IN" sz="3200" dirty="0"/>
          </a:p>
        </p:txBody>
      </p:sp>
      <p:sp>
        <p:nvSpPr>
          <p:cNvPr id="7" name="TextBox 6">
            <a:extLst>
              <a:ext uri="{FF2B5EF4-FFF2-40B4-BE49-F238E27FC236}">
                <a16:creationId xmlns:a16="http://schemas.microsoft.com/office/drawing/2014/main" id="{5E2EFC1F-9F33-B986-3E63-E6A9776EC161}"/>
              </a:ext>
            </a:extLst>
          </p:cNvPr>
          <p:cNvSpPr txBox="1"/>
          <p:nvPr/>
        </p:nvSpPr>
        <p:spPr>
          <a:xfrm>
            <a:off x="8290560" y="1410788"/>
            <a:ext cx="2960914" cy="800219"/>
          </a:xfrm>
          <a:prstGeom prst="rect">
            <a:avLst/>
          </a:prstGeom>
          <a:noFill/>
        </p:spPr>
        <p:txBody>
          <a:bodyPr wrap="square" rtlCol="0">
            <a:spAutoFit/>
          </a:bodyPr>
          <a:lstStyle/>
          <a:p>
            <a:endParaRPr lang="en-IN" dirty="0"/>
          </a:p>
          <a:p>
            <a:r>
              <a:rPr lang="en-IN" sz="2800" b="1" dirty="0">
                <a:solidFill>
                  <a:srgbClr val="FFFFFF"/>
                </a:solidFill>
                <a:effectLst/>
                <a:latin typeface="Arial Rounded MT Bold" panose="020F0704030504030204" pitchFamily="34" charset="0"/>
              </a:rPr>
              <a:t>Description </a:t>
            </a:r>
            <a:endParaRPr lang="en-IN" sz="2800" dirty="0"/>
          </a:p>
        </p:txBody>
      </p:sp>
    </p:spTree>
    <p:extLst>
      <p:ext uri="{BB962C8B-B14F-4D97-AF65-F5344CB8AC3E}">
        <p14:creationId xmlns:p14="http://schemas.microsoft.com/office/powerpoint/2010/main" val="134914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9E4C531-9CE0-83E9-908B-E71D3F0639B9}"/>
              </a:ext>
            </a:extLst>
          </p:cNvPr>
          <p:cNvGraphicFramePr>
            <a:graphicFrameLocks noGrp="1"/>
          </p:cNvGraphicFramePr>
          <p:nvPr>
            <p:extLst>
              <p:ext uri="{D42A27DB-BD31-4B8C-83A1-F6EECF244321}">
                <p14:modId xmlns:p14="http://schemas.microsoft.com/office/powerpoint/2010/main" val="2588824191"/>
              </p:ext>
            </p:extLst>
          </p:nvPr>
        </p:nvGraphicFramePr>
        <p:xfrm>
          <a:off x="1271451" y="719666"/>
          <a:ext cx="9710058" cy="3617202"/>
        </p:xfrm>
        <a:graphic>
          <a:graphicData uri="http://schemas.openxmlformats.org/drawingml/2006/table">
            <a:tbl>
              <a:tblPr firstRow="1" bandRow="1">
                <a:tableStyleId>{5C22544A-7EE6-4342-B048-85BDC9FD1C3A}</a:tableStyleId>
              </a:tblPr>
              <a:tblGrid>
                <a:gridCol w="3236686">
                  <a:extLst>
                    <a:ext uri="{9D8B030D-6E8A-4147-A177-3AD203B41FA5}">
                      <a16:colId xmlns:a16="http://schemas.microsoft.com/office/drawing/2014/main" val="380131757"/>
                    </a:ext>
                  </a:extLst>
                </a:gridCol>
                <a:gridCol w="3236686">
                  <a:extLst>
                    <a:ext uri="{9D8B030D-6E8A-4147-A177-3AD203B41FA5}">
                      <a16:colId xmlns:a16="http://schemas.microsoft.com/office/drawing/2014/main" val="1968743093"/>
                    </a:ext>
                  </a:extLst>
                </a:gridCol>
                <a:gridCol w="3236686">
                  <a:extLst>
                    <a:ext uri="{9D8B030D-6E8A-4147-A177-3AD203B41FA5}">
                      <a16:colId xmlns:a16="http://schemas.microsoft.com/office/drawing/2014/main" val="1309370171"/>
                    </a:ext>
                  </a:extLst>
                </a:gridCol>
              </a:tblGrid>
              <a:tr h="1808601">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36660435"/>
                  </a:ext>
                </a:extLst>
              </a:tr>
              <a:tr h="1808601">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27270392"/>
                  </a:ext>
                </a:extLst>
              </a:tr>
            </a:tbl>
          </a:graphicData>
        </a:graphic>
      </p:graphicFrame>
      <p:sp>
        <p:nvSpPr>
          <p:cNvPr id="4" name="TextBox 3">
            <a:extLst>
              <a:ext uri="{FF2B5EF4-FFF2-40B4-BE49-F238E27FC236}">
                <a16:creationId xmlns:a16="http://schemas.microsoft.com/office/drawing/2014/main" id="{603424B9-557C-D3EF-530B-5EEBBFE491DA}"/>
              </a:ext>
            </a:extLst>
          </p:cNvPr>
          <p:cNvSpPr txBox="1"/>
          <p:nvPr/>
        </p:nvSpPr>
        <p:spPr>
          <a:xfrm>
            <a:off x="1558834" y="1166949"/>
            <a:ext cx="7585166" cy="1200329"/>
          </a:xfrm>
          <a:prstGeom prst="rect">
            <a:avLst/>
          </a:prstGeom>
          <a:noFill/>
        </p:spPr>
        <p:txBody>
          <a:bodyPr wrap="square">
            <a:spAutoFit/>
          </a:bodyPr>
          <a:lstStyle/>
          <a:p>
            <a:r>
              <a:rPr lang="en-IN" sz="1800" b="1" dirty="0" err="1">
                <a:solidFill>
                  <a:schemeClr val="tx1">
                    <a:lumMod val="95000"/>
                    <a:lumOff val="5000"/>
                  </a:schemeClr>
                </a:solidFill>
                <a:effectLst/>
                <a:latin typeface="Arial Rounded MT Bold" panose="020F0704030504030204" pitchFamily="34" charset="0"/>
              </a:rPr>
              <a:t>Aphiwongsophon</a:t>
            </a:r>
            <a:r>
              <a:rPr lang="en-IN" sz="1800" b="1" dirty="0">
                <a:solidFill>
                  <a:schemeClr val="tx1">
                    <a:lumMod val="95000"/>
                    <a:lumOff val="5000"/>
                  </a:schemeClr>
                </a:solidFill>
                <a:effectLst/>
                <a:latin typeface="Arial Rounded MT Bold" panose="020F0704030504030204" pitchFamily="34" charset="0"/>
              </a:rPr>
              <a:t> </a:t>
            </a:r>
            <a:endParaRPr lang="en-IN" dirty="0">
              <a:solidFill>
                <a:schemeClr val="tx1">
                  <a:lumMod val="95000"/>
                  <a:lumOff val="5000"/>
                </a:schemeClr>
              </a:solidFill>
            </a:endParaRPr>
          </a:p>
          <a:p>
            <a:r>
              <a:rPr lang="en-IN" sz="1800" b="1" dirty="0">
                <a:solidFill>
                  <a:schemeClr val="tx1">
                    <a:lumMod val="95000"/>
                    <a:lumOff val="5000"/>
                  </a:schemeClr>
                </a:solidFill>
                <a:effectLst/>
                <a:latin typeface="Arial Rounded MT Bold" panose="020F0704030504030204" pitchFamily="34" charset="0"/>
              </a:rPr>
              <a:t>, </a:t>
            </a:r>
            <a:r>
              <a:rPr lang="en-IN" sz="1800" b="1" dirty="0" err="1">
                <a:solidFill>
                  <a:schemeClr val="tx1">
                    <a:lumMod val="95000"/>
                    <a:lumOff val="5000"/>
                  </a:schemeClr>
                </a:solidFill>
                <a:effectLst/>
                <a:latin typeface="Arial Rounded MT Bold" panose="020F0704030504030204" pitchFamily="34" charset="0"/>
              </a:rPr>
              <a:t>Supanya</a:t>
            </a:r>
            <a:r>
              <a:rPr lang="en-IN" sz="1800" b="1" dirty="0">
                <a:solidFill>
                  <a:schemeClr val="tx1">
                    <a:lumMod val="95000"/>
                    <a:lumOff val="5000"/>
                  </a:schemeClr>
                </a:solidFill>
                <a:effectLst/>
                <a:latin typeface="Arial Rounded MT Bold" panose="020F0704030504030204" pitchFamily="34" charset="0"/>
              </a:rPr>
              <a:t>, and </a:t>
            </a:r>
            <a:endParaRPr lang="en-IN" dirty="0">
              <a:solidFill>
                <a:schemeClr val="tx1">
                  <a:lumMod val="95000"/>
                  <a:lumOff val="5000"/>
                </a:schemeClr>
              </a:solidFill>
            </a:endParaRPr>
          </a:p>
          <a:p>
            <a:r>
              <a:rPr lang="en-IN" sz="1800" b="1" dirty="0">
                <a:solidFill>
                  <a:schemeClr val="tx1">
                    <a:lumMod val="95000"/>
                    <a:lumOff val="5000"/>
                  </a:schemeClr>
                </a:solidFill>
                <a:effectLst/>
                <a:latin typeface="Arial Rounded MT Bold" panose="020F0704030504030204" pitchFamily="34" charset="0"/>
              </a:rPr>
              <a:t>Prabhas </a:t>
            </a:r>
            <a:endParaRPr lang="en-IN" dirty="0">
              <a:solidFill>
                <a:schemeClr val="tx1">
                  <a:lumMod val="95000"/>
                  <a:lumOff val="5000"/>
                </a:schemeClr>
              </a:solidFill>
            </a:endParaRPr>
          </a:p>
          <a:p>
            <a:r>
              <a:rPr lang="en-IN" sz="1800" b="1" dirty="0" err="1">
                <a:solidFill>
                  <a:schemeClr val="tx1">
                    <a:lumMod val="95000"/>
                    <a:lumOff val="5000"/>
                  </a:schemeClr>
                </a:solidFill>
                <a:effectLst/>
                <a:latin typeface="Arial Rounded MT Bold" panose="020F0704030504030204" pitchFamily="34" charset="0"/>
              </a:rPr>
              <a:t>Chongstitvatana</a:t>
            </a:r>
            <a:r>
              <a:rPr lang="en-IN" sz="1800" b="1" dirty="0">
                <a:solidFill>
                  <a:schemeClr val="tx1">
                    <a:lumMod val="95000"/>
                    <a:lumOff val="5000"/>
                  </a:schemeClr>
                </a:solidFill>
                <a:effectLst/>
                <a:latin typeface="Arial Rounded MT Bold" panose="020F0704030504030204" pitchFamily="34" charset="0"/>
              </a:rPr>
              <a:t> </a:t>
            </a:r>
            <a:endParaRPr lang="en-IN" dirty="0">
              <a:solidFill>
                <a:schemeClr val="tx1">
                  <a:lumMod val="95000"/>
                  <a:lumOff val="5000"/>
                </a:schemeClr>
              </a:solidFill>
            </a:endParaRPr>
          </a:p>
        </p:txBody>
      </p:sp>
      <p:graphicFrame>
        <p:nvGraphicFramePr>
          <p:cNvPr id="5" name="Table 2">
            <a:extLst>
              <a:ext uri="{FF2B5EF4-FFF2-40B4-BE49-F238E27FC236}">
                <a16:creationId xmlns:a16="http://schemas.microsoft.com/office/drawing/2014/main" id="{11608F5E-B500-7BEB-33AF-B3F1175EBD6C}"/>
              </a:ext>
            </a:extLst>
          </p:cNvPr>
          <p:cNvGraphicFramePr>
            <a:graphicFrameLocks noGrp="1"/>
          </p:cNvGraphicFramePr>
          <p:nvPr>
            <p:extLst>
              <p:ext uri="{D42A27DB-BD31-4B8C-83A1-F6EECF244321}">
                <p14:modId xmlns:p14="http://schemas.microsoft.com/office/powerpoint/2010/main" val="852628621"/>
              </p:ext>
            </p:extLst>
          </p:nvPr>
        </p:nvGraphicFramePr>
        <p:xfrm>
          <a:off x="1027612" y="505701"/>
          <a:ext cx="10720251" cy="5846597"/>
        </p:xfrm>
        <a:graphic>
          <a:graphicData uri="http://schemas.openxmlformats.org/drawingml/2006/table">
            <a:tbl>
              <a:tblPr firstRow="1" bandRow="1">
                <a:tableStyleId>{5C22544A-7EE6-4342-B048-85BDC9FD1C3A}</a:tableStyleId>
              </a:tblPr>
              <a:tblGrid>
                <a:gridCol w="3412851">
                  <a:extLst>
                    <a:ext uri="{9D8B030D-6E8A-4147-A177-3AD203B41FA5}">
                      <a16:colId xmlns:a16="http://schemas.microsoft.com/office/drawing/2014/main" val="380131757"/>
                    </a:ext>
                  </a:extLst>
                </a:gridCol>
                <a:gridCol w="3653700">
                  <a:extLst>
                    <a:ext uri="{9D8B030D-6E8A-4147-A177-3AD203B41FA5}">
                      <a16:colId xmlns:a16="http://schemas.microsoft.com/office/drawing/2014/main" val="1968743093"/>
                    </a:ext>
                  </a:extLst>
                </a:gridCol>
                <a:gridCol w="3653700">
                  <a:extLst>
                    <a:ext uri="{9D8B030D-6E8A-4147-A177-3AD203B41FA5}">
                      <a16:colId xmlns:a16="http://schemas.microsoft.com/office/drawing/2014/main" val="1309370171"/>
                    </a:ext>
                  </a:extLst>
                </a:gridCol>
              </a:tblGrid>
              <a:tr h="3569274">
                <a:tc>
                  <a:txBody>
                    <a:bodyPr/>
                    <a:lstStyle/>
                    <a:p>
                      <a:endParaRPr lang="en-IN" dirty="0"/>
                    </a:p>
                  </a:txBody>
                  <a:tcPr/>
                </a:tc>
                <a:tc>
                  <a:txBody>
                    <a:bodyPr/>
                    <a:lstStyle/>
                    <a:p>
                      <a:endParaRPr lang="en-IN" dirty="0"/>
                    </a:p>
                  </a:txBody>
                  <a:tcPr/>
                </a:tc>
                <a:tc>
                  <a:txBody>
                    <a:bodyPr/>
                    <a:lstStyle/>
                    <a:p>
                      <a:r>
                        <a:rPr lang="en-US" b="1" dirty="0">
                          <a:solidFill>
                            <a:schemeClr val="tx1"/>
                          </a:solidFill>
                        </a:rPr>
                        <a:t>The main goal of fake news websites is to affect public opinion on certain matters. Our aim is to find a reliable and accurate model that classifies a given news article as either fake or true.</a:t>
                      </a:r>
                      <a:endParaRPr lang="en-IN" b="1" dirty="0">
                        <a:solidFill>
                          <a:schemeClr val="tx1"/>
                        </a:solidFill>
                      </a:endParaRPr>
                    </a:p>
                  </a:txBody>
                  <a:tcPr/>
                </a:tc>
                <a:extLst>
                  <a:ext uri="{0D108BD9-81ED-4DB2-BD59-A6C34878D82A}">
                    <a16:rowId xmlns:a16="http://schemas.microsoft.com/office/drawing/2014/main" val="2636660435"/>
                  </a:ext>
                </a:extLst>
              </a:tr>
              <a:tr h="2277323">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27270392"/>
                  </a:ext>
                </a:extLst>
              </a:tr>
            </a:tbl>
          </a:graphicData>
        </a:graphic>
      </p:graphicFrame>
      <p:sp>
        <p:nvSpPr>
          <p:cNvPr id="7" name="TextBox 6">
            <a:extLst>
              <a:ext uri="{FF2B5EF4-FFF2-40B4-BE49-F238E27FC236}">
                <a16:creationId xmlns:a16="http://schemas.microsoft.com/office/drawing/2014/main" id="{1624920E-223F-11B6-6482-D5A9CA5C1F5F}"/>
              </a:ext>
            </a:extLst>
          </p:cNvPr>
          <p:cNvSpPr txBox="1"/>
          <p:nvPr/>
        </p:nvSpPr>
        <p:spPr>
          <a:xfrm>
            <a:off x="4650377" y="1018903"/>
            <a:ext cx="2612571" cy="1200329"/>
          </a:xfrm>
          <a:prstGeom prst="rect">
            <a:avLst/>
          </a:prstGeom>
          <a:noFill/>
        </p:spPr>
        <p:txBody>
          <a:bodyPr wrap="square">
            <a:spAutoFit/>
          </a:bodyPr>
          <a:lstStyle/>
          <a:p>
            <a:r>
              <a:rPr lang="en-US" b="1" dirty="0">
                <a:solidFill>
                  <a:schemeClr val="tx1">
                    <a:lumMod val="95000"/>
                    <a:lumOff val="5000"/>
                  </a:schemeClr>
                </a:solidFill>
              </a:rPr>
              <a:t>Fake News Detection using Machine Learning</a:t>
            </a:r>
          </a:p>
          <a:p>
            <a:r>
              <a:rPr lang="en-US" b="1" dirty="0">
                <a:solidFill>
                  <a:schemeClr val="tx1">
                    <a:lumMod val="95000"/>
                    <a:lumOff val="5000"/>
                  </a:schemeClr>
                </a:solidFill>
              </a:rPr>
              <a:t>and Natural Language Processing</a:t>
            </a:r>
            <a:endParaRPr lang="en-IN" b="1" dirty="0">
              <a:solidFill>
                <a:schemeClr val="tx1">
                  <a:lumMod val="95000"/>
                  <a:lumOff val="5000"/>
                </a:schemeClr>
              </a:solidFill>
            </a:endParaRPr>
          </a:p>
        </p:txBody>
      </p:sp>
      <p:sp>
        <p:nvSpPr>
          <p:cNvPr id="8" name="TextBox 7">
            <a:extLst>
              <a:ext uri="{FF2B5EF4-FFF2-40B4-BE49-F238E27FC236}">
                <a16:creationId xmlns:a16="http://schemas.microsoft.com/office/drawing/2014/main" id="{57BFB62E-3E90-D716-4903-1947DF9E83E3}"/>
              </a:ext>
            </a:extLst>
          </p:cNvPr>
          <p:cNvSpPr txBox="1"/>
          <p:nvPr/>
        </p:nvSpPr>
        <p:spPr>
          <a:xfrm>
            <a:off x="1619794" y="1166949"/>
            <a:ext cx="2534195" cy="1200329"/>
          </a:xfrm>
          <a:prstGeom prst="rect">
            <a:avLst/>
          </a:prstGeom>
          <a:noFill/>
        </p:spPr>
        <p:txBody>
          <a:bodyPr wrap="square" rtlCol="0">
            <a:spAutoFit/>
          </a:bodyPr>
          <a:lstStyle/>
          <a:p>
            <a:r>
              <a:rPr lang="en-IN" b="1" dirty="0">
                <a:solidFill>
                  <a:schemeClr val="tx1">
                    <a:lumMod val="95000"/>
                    <a:lumOff val="5000"/>
                  </a:schemeClr>
                </a:solidFill>
              </a:rPr>
              <a:t>Kushal </a:t>
            </a:r>
            <a:r>
              <a:rPr lang="en-IN" b="1" dirty="0" err="1">
                <a:solidFill>
                  <a:schemeClr val="tx1">
                    <a:lumMod val="95000"/>
                    <a:lumOff val="5000"/>
                  </a:schemeClr>
                </a:solidFill>
              </a:rPr>
              <a:t>Agarwalla</a:t>
            </a:r>
            <a:r>
              <a:rPr lang="en-IN" b="1" dirty="0">
                <a:solidFill>
                  <a:schemeClr val="tx1">
                    <a:lumMod val="95000"/>
                    <a:lumOff val="5000"/>
                  </a:schemeClr>
                </a:solidFill>
              </a:rPr>
              <a:t>, Shubham Nandan, Varun Anil Nair, D. Deva Hema</a:t>
            </a:r>
          </a:p>
        </p:txBody>
      </p:sp>
      <p:sp>
        <p:nvSpPr>
          <p:cNvPr id="9" name="TextBox 8">
            <a:extLst>
              <a:ext uri="{FF2B5EF4-FFF2-40B4-BE49-F238E27FC236}">
                <a16:creationId xmlns:a16="http://schemas.microsoft.com/office/drawing/2014/main" id="{3B749713-F04B-6DF7-9FF5-39969FCC7140}"/>
              </a:ext>
            </a:extLst>
          </p:cNvPr>
          <p:cNvSpPr txBox="1"/>
          <p:nvPr/>
        </p:nvSpPr>
        <p:spPr>
          <a:xfrm flipH="1">
            <a:off x="1210491" y="4214949"/>
            <a:ext cx="1837509" cy="923330"/>
          </a:xfrm>
          <a:prstGeom prst="rect">
            <a:avLst/>
          </a:prstGeom>
          <a:noFill/>
        </p:spPr>
        <p:txBody>
          <a:bodyPr wrap="square" rtlCol="0">
            <a:spAutoFit/>
          </a:bodyPr>
          <a:lstStyle/>
          <a:p>
            <a:r>
              <a:rPr lang="sv-SE" b="1" dirty="0">
                <a:solidFill>
                  <a:schemeClr val="tx1">
                    <a:lumMod val="95000"/>
                    <a:lumOff val="5000"/>
                  </a:schemeClr>
                </a:solidFill>
              </a:rPr>
              <a:t>Uma Sharma, Sidarth Saran, Shankar M. Patil</a:t>
            </a:r>
            <a:endParaRPr lang="en-IN" b="1" dirty="0">
              <a:solidFill>
                <a:schemeClr val="tx1">
                  <a:lumMod val="95000"/>
                  <a:lumOff val="5000"/>
                </a:schemeClr>
              </a:solidFill>
            </a:endParaRPr>
          </a:p>
        </p:txBody>
      </p:sp>
      <p:sp>
        <p:nvSpPr>
          <p:cNvPr id="10" name="TextBox 9">
            <a:extLst>
              <a:ext uri="{FF2B5EF4-FFF2-40B4-BE49-F238E27FC236}">
                <a16:creationId xmlns:a16="http://schemas.microsoft.com/office/drawing/2014/main" id="{BD946CC3-1000-7347-FA87-DBA9F1854F73}"/>
              </a:ext>
            </a:extLst>
          </p:cNvPr>
          <p:cNvSpPr txBox="1"/>
          <p:nvPr/>
        </p:nvSpPr>
        <p:spPr>
          <a:xfrm>
            <a:off x="4571999" y="4336867"/>
            <a:ext cx="2238103" cy="1200329"/>
          </a:xfrm>
          <a:prstGeom prst="rect">
            <a:avLst/>
          </a:prstGeom>
          <a:noFill/>
        </p:spPr>
        <p:txBody>
          <a:bodyPr wrap="square" rtlCol="0">
            <a:spAutoFit/>
          </a:bodyPr>
          <a:lstStyle/>
          <a:p>
            <a:r>
              <a:rPr lang="en-US" b="1" dirty="0">
                <a:solidFill>
                  <a:schemeClr val="tx1">
                    <a:lumMod val="95000"/>
                    <a:lumOff val="5000"/>
                  </a:schemeClr>
                </a:solidFill>
              </a:rPr>
              <a:t>Fake News Detection using Machine Learning</a:t>
            </a:r>
          </a:p>
          <a:p>
            <a:r>
              <a:rPr lang="en-US" b="1" dirty="0">
                <a:solidFill>
                  <a:schemeClr val="tx1">
                    <a:lumMod val="95000"/>
                    <a:lumOff val="5000"/>
                  </a:schemeClr>
                </a:solidFill>
              </a:rPr>
              <a:t>Algorithms</a:t>
            </a:r>
            <a:endParaRPr lang="en-IN" b="1" dirty="0">
              <a:solidFill>
                <a:schemeClr val="tx1">
                  <a:lumMod val="95000"/>
                  <a:lumOff val="5000"/>
                </a:schemeClr>
              </a:solidFill>
            </a:endParaRPr>
          </a:p>
        </p:txBody>
      </p:sp>
      <p:sp>
        <p:nvSpPr>
          <p:cNvPr id="11" name="TextBox 10">
            <a:extLst>
              <a:ext uri="{FF2B5EF4-FFF2-40B4-BE49-F238E27FC236}">
                <a16:creationId xmlns:a16="http://schemas.microsoft.com/office/drawing/2014/main" id="{767E7165-2655-50A2-438E-D6F653738D50}"/>
              </a:ext>
            </a:extLst>
          </p:cNvPr>
          <p:cNvSpPr txBox="1"/>
          <p:nvPr/>
        </p:nvSpPr>
        <p:spPr>
          <a:xfrm>
            <a:off x="8177348" y="4093029"/>
            <a:ext cx="3317965" cy="2308324"/>
          </a:xfrm>
          <a:prstGeom prst="rect">
            <a:avLst/>
          </a:prstGeom>
          <a:noFill/>
        </p:spPr>
        <p:txBody>
          <a:bodyPr wrap="square" rtlCol="0">
            <a:spAutoFit/>
          </a:bodyPr>
          <a:lstStyle/>
          <a:p>
            <a:r>
              <a:rPr lang="en-US" b="1" dirty="0"/>
              <a:t>In this paper, we aim to perform binary classification of various news articles available online with the help of concepts pertaining to Artificial Intelligence, Natural Language Processing and Machine Learning. </a:t>
            </a:r>
            <a:endParaRPr lang="en-IN" b="1" dirty="0"/>
          </a:p>
        </p:txBody>
      </p:sp>
    </p:spTree>
    <p:extLst>
      <p:ext uri="{BB962C8B-B14F-4D97-AF65-F5344CB8AC3E}">
        <p14:creationId xmlns:p14="http://schemas.microsoft.com/office/powerpoint/2010/main" val="366164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C57E68-C9EA-04C2-26F8-29942B7925A4}"/>
              </a:ext>
            </a:extLst>
          </p:cNvPr>
          <p:cNvSpPr txBox="1"/>
          <p:nvPr/>
        </p:nvSpPr>
        <p:spPr>
          <a:xfrm>
            <a:off x="286755" y="452254"/>
            <a:ext cx="8892079" cy="4247317"/>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rPr>
              <a:t>There are two categories of important researches in automatic classification of real and fake </a:t>
            </a:r>
            <a:endParaRPr lang="en-US" dirty="0"/>
          </a:p>
          <a:p>
            <a:r>
              <a:rPr lang="en-US" sz="1800" dirty="0">
                <a:solidFill>
                  <a:srgbClr val="000000"/>
                </a:solidFill>
                <a:effectLst/>
                <a:latin typeface="Times New Roman" panose="02020603050405020304" pitchFamily="18" charset="0"/>
              </a:rPr>
              <a:t>news up to now: </a:t>
            </a:r>
          </a:p>
          <a:p>
            <a:endParaRPr lang="en-US" dirty="0">
              <a:solidFill>
                <a:srgbClr val="000000"/>
              </a:solidFill>
              <a:latin typeface="Times New Roman" panose="02020603050405020304" pitchFamily="18" charset="0"/>
            </a:endParaRPr>
          </a:p>
          <a:p>
            <a:r>
              <a:rPr lang="en-US" sz="1800" dirty="0">
                <a:solidFill>
                  <a:srgbClr val="000000"/>
                </a:solidFill>
                <a:effectLst/>
                <a:latin typeface="Times New Roman" panose="02020603050405020304" pitchFamily="18" charset="0"/>
              </a:rPr>
              <a:t>In the first category, approaches are at conceptual level, distinction among fake news is </a:t>
            </a:r>
            <a:endParaRPr lang="en-US" dirty="0"/>
          </a:p>
          <a:p>
            <a:r>
              <a:rPr lang="en-US" sz="1800" dirty="0">
                <a:solidFill>
                  <a:srgbClr val="000000"/>
                </a:solidFill>
                <a:effectLst/>
                <a:latin typeface="Times New Roman" panose="02020603050405020304" pitchFamily="18" charset="0"/>
              </a:rPr>
              <a:t>done for three types: serious lies (which means news is about wrong and unreal events or </a:t>
            </a:r>
            <a:endParaRPr lang="en-US" dirty="0"/>
          </a:p>
          <a:p>
            <a:r>
              <a:rPr lang="en-US" sz="1800" dirty="0">
                <a:solidFill>
                  <a:srgbClr val="000000"/>
                </a:solidFill>
                <a:effectLst/>
                <a:latin typeface="Times New Roman" panose="02020603050405020304" pitchFamily="18" charset="0"/>
              </a:rPr>
              <a:t>information like famous rumors), tricks (e.g. providing wrong information) and comics (e.g. </a:t>
            </a:r>
            <a:endParaRPr lang="en-US" dirty="0"/>
          </a:p>
          <a:p>
            <a:r>
              <a:rPr lang="en-US" sz="1800" dirty="0">
                <a:solidFill>
                  <a:srgbClr val="000000"/>
                </a:solidFill>
                <a:effectLst/>
                <a:latin typeface="Times New Roman" panose="02020603050405020304" pitchFamily="18" charset="0"/>
              </a:rPr>
              <a:t>funny news which is an imitation of real news but contain bizarre contents). </a:t>
            </a:r>
          </a:p>
          <a:p>
            <a:endParaRPr lang="en-US" dirty="0">
              <a:solidFill>
                <a:srgbClr val="000000"/>
              </a:solidFill>
              <a:latin typeface="Times New Roman" panose="02020603050405020304" pitchFamily="18" charset="0"/>
            </a:endParaRPr>
          </a:p>
          <a:p>
            <a:r>
              <a:rPr lang="en-US" sz="1800" dirty="0">
                <a:solidFill>
                  <a:srgbClr val="000000"/>
                </a:solidFill>
                <a:effectLst/>
                <a:latin typeface="Times New Roman" panose="02020603050405020304" pitchFamily="18" charset="0"/>
              </a:rPr>
              <a:t>In the second category, linguistic approaches and reality considerations techniques are </a:t>
            </a:r>
            <a:endParaRPr lang="en-US" dirty="0"/>
          </a:p>
          <a:p>
            <a:r>
              <a:rPr lang="en-US" sz="1800" dirty="0">
                <a:solidFill>
                  <a:srgbClr val="000000"/>
                </a:solidFill>
                <a:effectLst/>
                <a:latin typeface="Times New Roman" panose="02020603050405020304" pitchFamily="18" charset="0"/>
              </a:rPr>
              <a:t>used at a practical level to compare the real and fake contents. Linguistic approaches try to detect text features like writing styles and contents that can help in distinguishing fake news. The main idea behind this technique is that linguistic behaviors like using marks, choosing various types of words or adding labels for parts of a lecture are rather unintentional, so they are beyond the author’s attention. Therefore, an appropriate intuition and evaluation of using linguistic techniques can reveal hoping results in detecting fake news. </a:t>
            </a:r>
            <a:endParaRPr lang="en-IN" dirty="0"/>
          </a:p>
        </p:txBody>
      </p:sp>
      <p:pic>
        <p:nvPicPr>
          <p:cNvPr id="6146" name="Picture 2" descr="How To Spot Fake News | Westford Public Schools">
            <a:extLst>
              <a:ext uri="{FF2B5EF4-FFF2-40B4-BE49-F238E27FC236}">
                <a16:creationId xmlns:a16="http://schemas.microsoft.com/office/drawing/2014/main" id="{7975690D-C620-EE95-4B06-003498C0C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5554" y="846265"/>
            <a:ext cx="2047142" cy="286807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Quiz: Real or fake news? - CBBC - BBC">
            <a:extLst>
              <a:ext uri="{FF2B5EF4-FFF2-40B4-BE49-F238E27FC236}">
                <a16:creationId xmlns:a16="http://schemas.microsoft.com/office/drawing/2014/main" id="{932AE7C7-F771-2175-0B2C-9596BB3CE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153" y="4699571"/>
            <a:ext cx="3526972" cy="167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51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D3404D-5D15-9637-14E9-605BAE7D716C}"/>
              </a:ext>
            </a:extLst>
          </p:cNvPr>
          <p:cNvSpPr txBox="1"/>
          <p:nvPr/>
        </p:nvSpPr>
        <p:spPr>
          <a:xfrm>
            <a:off x="4075611" y="400594"/>
            <a:ext cx="5216435" cy="523220"/>
          </a:xfrm>
          <a:prstGeom prst="rect">
            <a:avLst/>
          </a:prstGeom>
          <a:noFill/>
        </p:spPr>
        <p:txBody>
          <a:bodyPr wrap="square" rtlCol="0">
            <a:spAutoFit/>
          </a:bodyPr>
          <a:lstStyle/>
          <a:p>
            <a:r>
              <a:rPr lang="en-IN" sz="2800" b="1" dirty="0">
                <a:latin typeface="Arial Black" panose="020B0A04020102020204" pitchFamily="34" charset="0"/>
              </a:rPr>
              <a:t>PROPOSED SYSTEM</a:t>
            </a:r>
          </a:p>
        </p:txBody>
      </p:sp>
      <p:sp>
        <p:nvSpPr>
          <p:cNvPr id="3" name="TextBox 2">
            <a:extLst>
              <a:ext uri="{FF2B5EF4-FFF2-40B4-BE49-F238E27FC236}">
                <a16:creationId xmlns:a16="http://schemas.microsoft.com/office/drawing/2014/main" id="{F66E0238-0033-F147-45D2-D61969A91305}"/>
              </a:ext>
            </a:extLst>
          </p:cNvPr>
          <p:cNvSpPr txBox="1"/>
          <p:nvPr/>
        </p:nvSpPr>
        <p:spPr>
          <a:xfrm>
            <a:off x="740228" y="1384663"/>
            <a:ext cx="10389325" cy="1200329"/>
          </a:xfrm>
          <a:prstGeom prst="rect">
            <a:avLst/>
          </a:prstGeom>
          <a:noFill/>
        </p:spPr>
        <p:txBody>
          <a:bodyPr wrap="square" rtlCol="0">
            <a:spAutoFit/>
          </a:bodyPr>
          <a:lstStyle/>
          <a:p>
            <a:r>
              <a:rPr lang="en-US" sz="2400" dirty="0">
                <a:solidFill>
                  <a:srgbClr val="000000"/>
                </a:solidFill>
                <a:effectLst/>
              </a:rPr>
              <a:t>The proposed system contains a Word2Vec model for finding the relationship between the words and with the obtained information of the existing relations , the new articles are categorized into fake and real news.</a:t>
            </a:r>
            <a:endParaRPr lang="en-IN" sz="2400" dirty="0"/>
          </a:p>
        </p:txBody>
      </p:sp>
      <p:pic>
        <p:nvPicPr>
          <p:cNvPr id="7170" name="Picture 2" descr="Fake News Detection Using Machine Learning Ensemble Methods">
            <a:extLst>
              <a:ext uri="{FF2B5EF4-FFF2-40B4-BE49-F238E27FC236}">
                <a16:creationId xmlns:a16="http://schemas.microsoft.com/office/drawing/2014/main" id="{335AAEBE-2D78-B3E4-5DE0-BE7BE8D48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0" y="2621786"/>
            <a:ext cx="5626826" cy="383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63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1067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Garagapati Prudhvija</dc:creator>
  <cp:lastModifiedBy>Parigi Indivar</cp:lastModifiedBy>
  <cp:revision>3</cp:revision>
  <dcterms:created xsi:type="dcterms:W3CDTF">2022-10-30T16:47:53Z</dcterms:created>
  <dcterms:modified xsi:type="dcterms:W3CDTF">2022-11-22T14:57:00Z</dcterms:modified>
</cp:coreProperties>
</file>