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21945600"/>
  <p:notesSz cx="31954788" cy="50149125"/>
  <p:embeddedFontLst>
    <p:embeddedFont>
      <p:font typeface="Libre Baskerville" panose="02000000000000000000" pitchFamily="2" charset="0"/>
      <p:regular r:id="rId5"/>
      <p:bold r:id="rId6"/>
      <p:italic r:id="rId7"/>
    </p:embeddedFont>
    <p:embeddedFont>
      <p:font typeface="Montserrat Light" panose="00000400000000000000" pitchFamily="2" charset="0"/>
      <p:regular r:id="rId8"/>
      <p:italic r:id="rId9"/>
    </p:embeddedFont>
  </p:embeddedFontLst>
  <p:custDataLst>
    <p:tags r:id="rId10"/>
  </p:custDataLst>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13312" userDrawn="1">
          <p15:clr>
            <a:srgbClr val="A4A3A4"/>
          </p15:clr>
        </p15:guide>
        <p15:guide id="2" orient="horz" pos="3755" userDrawn="1">
          <p15:clr>
            <a:srgbClr val="A4A3A4"/>
          </p15:clr>
        </p15:guide>
        <p15:guide id="3" orient="horz" pos="2355" userDrawn="1">
          <p15:clr>
            <a:srgbClr val="A4A3A4"/>
          </p15:clr>
        </p15:guide>
        <p15:guide id="4" orient="horz" pos="4164" userDrawn="1">
          <p15:clr>
            <a:srgbClr val="A4A3A4"/>
          </p15:clr>
        </p15:guide>
        <p15:guide id="5" pos="720" userDrawn="1">
          <p15:clr>
            <a:srgbClr val="A4A3A4"/>
          </p15:clr>
        </p15:guide>
        <p15:guide id="6" pos="6912" userDrawn="1">
          <p15:clr>
            <a:srgbClr val="A4A3A4"/>
          </p15:clr>
        </p15:guide>
        <p15:guide id="7" pos="7392" userDrawn="1">
          <p15:clr>
            <a:srgbClr val="A4A3A4"/>
          </p15:clr>
        </p15:guide>
        <p15:guide id="8" pos="13584" userDrawn="1">
          <p15:clr>
            <a:srgbClr val="A4A3A4"/>
          </p15:clr>
        </p15:guide>
        <p15:guide id="9" pos="14064" userDrawn="1">
          <p15:clr>
            <a:srgbClr val="A4A3A4"/>
          </p15:clr>
        </p15:guide>
        <p15:guide id="10" pos="20256" userDrawn="1">
          <p15:clr>
            <a:srgbClr val="A4A3A4"/>
          </p15:clr>
        </p15:guide>
        <p15:guide id="11" pos="20736" userDrawn="1">
          <p15:clr>
            <a:srgbClr val="A4A3A4"/>
          </p15:clr>
        </p15:guide>
        <p15:guide id="12" pos="26928"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p:cViewPr varScale="1">
        <p:scale>
          <a:sx n="26" d="100"/>
          <a:sy n="26" d="100"/>
        </p:scale>
        <p:origin x="348" y="9"/>
      </p:cViewPr>
      <p:guideLst>
        <p:guide orient="horz" pos="13312"/>
        <p:guide orient="horz" pos="3755"/>
        <p:guide orient="horz" pos="2355"/>
        <p:guide orient="horz" pos="4164"/>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40C443C-8022-4F5D-8F2E-5133654FC91D}" type="slidenum">
              <a:rPr lang="en-AU"/>
              <a:pPr>
                <a:defRPr/>
              </a:pPr>
              <a:t>‹#›</a:t>
            </a:fld>
            <a:endParaRPr lang="en-AU"/>
          </a:p>
        </p:txBody>
      </p:sp>
    </p:spTree>
    <p:extLst>
      <p:ext uri="{BB962C8B-B14F-4D97-AF65-F5344CB8AC3E}">
        <p14:creationId xmlns:p14="http://schemas.microsoft.com/office/powerpoint/2010/main" val="3997928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2871788" y="3757613"/>
            <a:ext cx="37496750"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prstTxWarp prst="textNoShape">
              <a:avLst/>
            </a:prstTxWarp>
          </a:bodyPr>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prstTxWarp prst="textNoShape">
              <a:avLst/>
            </a:prstTxWarp>
          </a:bodyPr>
          <a:lstStyle>
            <a:defPPr>
              <a:defRPr kern="1200"/>
            </a:defPPr>
            <a:lvl1pPr algn="r" defTabSz="4508500">
              <a:defRPr sz="6000"/>
            </a:lvl1pPr>
          </a:lstStyle>
          <a:p>
            <a:pPr>
              <a:defRPr/>
            </a:pPr>
            <a:fld id="{42207482-9F38-4AF6-9B91-768DCEDA59AC}" type="slidenum">
              <a:rPr lang="en-AU"/>
              <a:pPr>
                <a:defRPr/>
              </a:pPr>
              <a:t>‹#›</a:t>
            </a:fld>
            <a:endParaRPr lang="en-AU"/>
          </a:p>
        </p:txBody>
      </p:sp>
    </p:spTree>
    <p:extLst>
      <p:ext uri="{BB962C8B-B14F-4D97-AF65-F5344CB8AC3E}">
        <p14:creationId xmlns:p14="http://schemas.microsoft.com/office/powerpoint/2010/main" val="409079937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itchFamily="18" charset="0"/>
              </a:defRPr>
            </a:lvl1pPr>
            <a:lvl2pPr marL="742950" indent="-285750" defTabSz="4508500">
              <a:defRPr sz="2400">
                <a:solidFill>
                  <a:schemeClr val="tx1"/>
                </a:solidFill>
                <a:latin typeface="Times New Roman" pitchFamily="18" charset="0"/>
              </a:defRPr>
            </a:lvl2pPr>
            <a:lvl3pPr marL="1143000" indent="-228600" defTabSz="4508500">
              <a:defRPr sz="2400">
                <a:solidFill>
                  <a:schemeClr val="tx1"/>
                </a:solidFill>
                <a:latin typeface="Times New Roman" pitchFamily="18" charset="0"/>
              </a:defRPr>
            </a:lvl3pPr>
            <a:lvl4pPr marL="1600200" indent="-228600" defTabSz="4508500">
              <a:defRPr sz="2400">
                <a:solidFill>
                  <a:schemeClr val="tx1"/>
                </a:solidFill>
                <a:latin typeface="Times New Roman" pitchFamily="18" charset="0"/>
              </a:defRPr>
            </a:lvl4pPr>
            <a:lvl5pPr marL="2057400" indent="-228600" defTabSz="4508500">
              <a:defRPr sz="2400">
                <a:solidFill>
                  <a:schemeClr val="tx1"/>
                </a:solidFill>
                <a:latin typeface="Times New Roman" pitchFamily="18" charset="0"/>
              </a:defRPr>
            </a:lvl5pPr>
            <a:lvl6pPr marL="2514600" indent="-228600" defTabSz="4508500" eaLnBrk="0" fontAlgn="base" hangingPunct="0">
              <a:spcBef>
                <a:spcPct val="0"/>
              </a:spcBef>
              <a:spcAft>
                <a:spcPct val="0"/>
              </a:spcAft>
              <a:defRPr sz="2400">
                <a:solidFill>
                  <a:schemeClr val="tx1"/>
                </a:solidFill>
                <a:latin typeface="Times New Roman" pitchFamily="18" charset="0"/>
              </a:defRPr>
            </a:lvl6pPr>
            <a:lvl7pPr marL="2971800" indent="-228600" defTabSz="4508500" eaLnBrk="0" fontAlgn="base" hangingPunct="0">
              <a:spcBef>
                <a:spcPct val="0"/>
              </a:spcBef>
              <a:spcAft>
                <a:spcPct val="0"/>
              </a:spcAft>
              <a:defRPr sz="2400">
                <a:solidFill>
                  <a:schemeClr val="tx1"/>
                </a:solidFill>
                <a:latin typeface="Times New Roman" pitchFamily="18" charset="0"/>
              </a:defRPr>
            </a:lvl7pPr>
            <a:lvl8pPr marL="3429000" indent="-228600" defTabSz="4508500" eaLnBrk="0" fontAlgn="base" hangingPunct="0">
              <a:spcBef>
                <a:spcPct val="0"/>
              </a:spcBef>
              <a:spcAft>
                <a:spcPct val="0"/>
              </a:spcAft>
              <a:defRPr sz="2400">
                <a:solidFill>
                  <a:schemeClr val="tx1"/>
                </a:solidFill>
                <a:latin typeface="Times New Roman" pitchFamily="18" charset="0"/>
              </a:defRPr>
            </a:lvl8pPr>
            <a:lvl9pPr marL="3886200" indent="-228600" defTabSz="4508500" eaLnBrk="0" fontAlgn="base" hangingPunct="0">
              <a:spcBef>
                <a:spcPct val="0"/>
              </a:spcBef>
              <a:spcAft>
                <a:spcPct val="0"/>
              </a:spcAft>
              <a:defRPr sz="2400">
                <a:solidFill>
                  <a:schemeClr val="tx1"/>
                </a:solidFill>
                <a:latin typeface="Times New Roman"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a:xfrm>
            <a:off x="-2871788" y="3757613"/>
            <a:ext cx="37496751" cy="18748375"/>
          </a:xfrm>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4" y="6817784"/>
            <a:ext cx="37306957" cy="4703233"/>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2435417"/>
            <a:ext cx="30722711" cy="5609167"/>
          </a:xfrm>
        </p:spPr>
        <p:txBody>
          <a:bodyPr/>
          <a:lstStyle>
            <a:defPPr>
              <a:defRPr kern="1200"/>
            </a:defPPr>
            <a:lvl1pPr marL="0" indent="0" algn="ctr">
              <a:buNone/>
              <a:defRPr/>
            </a:lvl1pPr>
            <a:lvl2pPr marL="304815" indent="0" algn="ctr">
              <a:buNone/>
              <a:defRPr/>
            </a:lvl2pPr>
            <a:lvl3pPr marL="609630" indent="0" algn="ctr">
              <a:buNone/>
              <a:defRPr/>
            </a:lvl3pPr>
            <a:lvl4pPr marL="914446" indent="0" algn="ctr">
              <a:buNone/>
              <a:defRPr/>
            </a:lvl4pPr>
            <a:lvl5pPr marL="1219261" indent="0" algn="ctr">
              <a:buNone/>
              <a:defRPr/>
            </a:lvl5pPr>
            <a:lvl6pPr marL="1524076" indent="0" algn="ctr">
              <a:buNone/>
              <a:defRPr/>
            </a:lvl6pPr>
            <a:lvl7pPr marL="1828891" indent="0" algn="ctr">
              <a:buNone/>
              <a:defRPr/>
            </a:lvl7pPr>
            <a:lvl8pPr marL="2133707" indent="0" algn="ctr">
              <a:buNone/>
              <a:defRPr/>
            </a:lvl8pPr>
            <a:lvl9pPr marL="2438522"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pPr>
                <a:defRPr/>
              </a:pPr>
              <a:t>‹#›</a:t>
            </a:fld>
            <a:endParaRPr lang="en-US"/>
          </a:p>
        </p:txBody>
      </p:sp>
    </p:spTree>
    <p:extLst>
      <p:ext uri="{BB962C8B-B14F-4D97-AF65-F5344CB8AC3E}">
        <p14:creationId xmlns:p14="http://schemas.microsoft.com/office/powerpoint/2010/main" val="364892258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pPr>
                <a:defRPr/>
              </a:pPr>
              <a:t>‹#›</a:t>
            </a:fld>
            <a:endParaRPr lang="en-US"/>
          </a:p>
        </p:txBody>
      </p:sp>
    </p:spTree>
    <p:extLst>
      <p:ext uri="{BB962C8B-B14F-4D97-AF65-F5344CB8AC3E}">
        <p14:creationId xmlns:p14="http://schemas.microsoft.com/office/powerpoint/2010/main" val="418118746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1950509"/>
            <a:ext cx="9326033" cy="17556693"/>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3293535" y="1950509"/>
            <a:ext cx="27842635" cy="17556693"/>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pPr>
                <a:defRPr/>
              </a:pPr>
              <a:t>‹#›</a:t>
            </a:fld>
            <a:endParaRPr lang="en-US"/>
          </a:p>
        </p:txBody>
      </p:sp>
    </p:spTree>
    <p:extLst>
      <p:ext uri="{BB962C8B-B14F-4D97-AF65-F5344CB8AC3E}">
        <p14:creationId xmlns:p14="http://schemas.microsoft.com/office/powerpoint/2010/main" val="349418540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pPr>
                <a:defRPr/>
              </a:pPr>
              <a:t>‹#›</a:t>
            </a:fld>
            <a:endParaRPr lang="en-US"/>
          </a:p>
        </p:txBody>
      </p:sp>
    </p:spTree>
    <p:extLst>
      <p:ext uri="{BB962C8B-B14F-4D97-AF65-F5344CB8AC3E}">
        <p14:creationId xmlns:p14="http://schemas.microsoft.com/office/powerpoint/2010/main" val="317776266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14102293"/>
            <a:ext cx="37306957" cy="4358217"/>
          </a:xfrm>
        </p:spPr>
        <p:txBody>
          <a:bodyPr anchor="t"/>
          <a:lstStyle>
            <a:defPPr>
              <a:defRPr kern="1200"/>
            </a:defPPr>
            <a:lvl1pPr algn="l">
              <a:defRPr sz="2667" b="1" cap="all"/>
            </a:lvl1pPr>
          </a:lstStyle>
          <a:p>
            <a:r>
              <a:rPr lang="en-US"/>
              <a:t>Click to edit Master title style</a:t>
            </a:r>
          </a:p>
        </p:txBody>
      </p:sp>
      <p:sp>
        <p:nvSpPr>
          <p:cNvPr id="3" name="Text Placeholder 2"/>
          <p:cNvSpPr>
            <a:spLocks noGrp="1"/>
          </p:cNvSpPr>
          <p:nvPr>
            <p:ph type="body" idx="1"/>
          </p:nvPr>
        </p:nvSpPr>
        <p:spPr>
          <a:xfrm>
            <a:off x="3467101" y="9301692"/>
            <a:ext cx="37306957" cy="4800600"/>
          </a:xfrm>
        </p:spPr>
        <p:txBody>
          <a:bodyPr anchor="b"/>
          <a:lstStyle>
            <a:defPPr>
              <a:defRPr kern="1200"/>
            </a:defPPr>
            <a:lvl1pPr marL="0" indent="0">
              <a:buNone/>
              <a:defRPr sz="1333"/>
            </a:lvl1pPr>
            <a:lvl2pPr marL="304815" indent="0">
              <a:buNone/>
              <a:defRPr sz="1200"/>
            </a:lvl2pPr>
            <a:lvl3pPr marL="609630" indent="0">
              <a:buNone/>
              <a:defRPr sz="1067"/>
            </a:lvl3pPr>
            <a:lvl4pPr marL="914446" indent="0">
              <a:buNone/>
              <a:defRPr sz="933"/>
            </a:lvl4pPr>
            <a:lvl5pPr marL="1219261" indent="0">
              <a:buNone/>
              <a:defRPr sz="933"/>
            </a:lvl5pPr>
            <a:lvl6pPr marL="1524076" indent="0">
              <a:buNone/>
              <a:defRPr sz="933"/>
            </a:lvl6pPr>
            <a:lvl7pPr marL="1828891" indent="0">
              <a:buNone/>
              <a:defRPr sz="933"/>
            </a:lvl7pPr>
            <a:lvl8pPr marL="2133707" indent="0">
              <a:buNone/>
              <a:defRPr sz="933"/>
            </a:lvl8pPr>
            <a:lvl9pPr marL="2438522" indent="0">
              <a:buNone/>
              <a:defRPr sz="933"/>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pPr>
                <a:defRPr/>
              </a:pPr>
              <a:t>‹#›</a:t>
            </a:fld>
            <a:endParaRPr lang="en-US"/>
          </a:p>
        </p:txBody>
      </p:sp>
    </p:spTree>
    <p:extLst>
      <p:ext uri="{BB962C8B-B14F-4D97-AF65-F5344CB8AC3E}">
        <p14:creationId xmlns:p14="http://schemas.microsoft.com/office/powerpoint/2010/main" val="256863821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3293534" y="6339418"/>
            <a:ext cx="18584332" cy="13167782"/>
          </a:xfr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6339418"/>
            <a:ext cx="18584332" cy="13167782"/>
          </a:xfrm>
        </p:spPr>
        <p:txBody>
          <a:bodyPr/>
          <a:lstStyle>
            <a:defPPr>
              <a:defRPr kern="1200"/>
            </a:defPPr>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pPr>
                <a:defRPr/>
              </a:pPr>
              <a:t>‹#›</a:t>
            </a:fld>
            <a:endParaRPr lang="en-US"/>
          </a:p>
        </p:txBody>
      </p:sp>
    </p:spTree>
    <p:extLst>
      <p:ext uri="{BB962C8B-B14F-4D97-AF65-F5344CB8AC3E}">
        <p14:creationId xmlns:p14="http://schemas.microsoft.com/office/powerpoint/2010/main" val="261830916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878417"/>
            <a:ext cx="39502643" cy="36576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4912784"/>
            <a:ext cx="19392900" cy="2046817"/>
          </a:xfr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2194278" y="6959600"/>
            <a:ext cx="19392900" cy="12643908"/>
          </a:xfr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4912784"/>
            <a:ext cx="19401368" cy="2046817"/>
          </a:xfrm>
        </p:spPr>
        <p:txBody>
          <a:bodyPr anchor="b"/>
          <a:lstStyle>
            <a:defPPr>
              <a:defRPr kern="1200"/>
            </a:defPPr>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22295555" y="6959600"/>
            <a:ext cx="19401368" cy="12643908"/>
          </a:xfrm>
        </p:spPr>
        <p:txBody>
          <a:bodyPr/>
          <a:lstStyle>
            <a:defPPr>
              <a:defRPr kern="1200"/>
            </a:defPPr>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pPr>
                <a:defRPr/>
              </a:pPr>
              <a:t>‹#›</a:t>
            </a:fld>
            <a:endParaRPr lang="en-US"/>
          </a:p>
        </p:txBody>
      </p:sp>
    </p:spTree>
    <p:extLst>
      <p:ext uri="{BB962C8B-B14F-4D97-AF65-F5344CB8AC3E}">
        <p14:creationId xmlns:p14="http://schemas.microsoft.com/office/powerpoint/2010/main" val="36012239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pPr>
                <a:defRPr/>
              </a:pPr>
              <a:t>‹#›</a:t>
            </a:fld>
            <a:endParaRPr lang="en-US"/>
          </a:p>
        </p:txBody>
      </p:sp>
    </p:spTree>
    <p:extLst>
      <p:ext uri="{BB962C8B-B14F-4D97-AF65-F5344CB8AC3E}">
        <p14:creationId xmlns:p14="http://schemas.microsoft.com/office/powerpoint/2010/main" val="352938633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pPr>
                <a:defRPr/>
              </a:pPr>
              <a:t>‹#›</a:t>
            </a:fld>
            <a:endParaRPr lang="en-US"/>
          </a:p>
        </p:txBody>
      </p:sp>
    </p:spTree>
    <p:extLst>
      <p:ext uri="{BB962C8B-B14F-4D97-AF65-F5344CB8AC3E}">
        <p14:creationId xmlns:p14="http://schemas.microsoft.com/office/powerpoint/2010/main" val="233742527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874184"/>
            <a:ext cx="14439900" cy="3717925"/>
          </a:xfrm>
        </p:spPr>
        <p:txBody>
          <a:bodyPr anchor="b"/>
          <a:lstStyle>
            <a:defPPr>
              <a:defRPr kern="1200"/>
            </a:defPPr>
            <a:lvl1pPr algn="l">
              <a:defRPr sz="1333" b="1"/>
            </a:lvl1pPr>
          </a:lstStyle>
          <a:p>
            <a:r>
              <a:rPr lang="en-US"/>
              <a:t>Click to edit Master title style</a:t>
            </a:r>
          </a:p>
        </p:txBody>
      </p:sp>
      <p:sp>
        <p:nvSpPr>
          <p:cNvPr id="3" name="Content Placeholder 2"/>
          <p:cNvSpPr>
            <a:spLocks noGrp="1"/>
          </p:cNvSpPr>
          <p:nvPr>
            <p:ph idx="1"/>
          </p:nvPr>
        </p:nvSpPr>
        <p:spPr>
          <a:xfrm>
            <a:off x="17160523" y="874184"/>
            <a:ext cx="24536400" cy="18729325"/>
          </a:xfrm>
        </p:spPr>
        <p:txBody>
          <a:bodyPr/>
          <a:lstStyle>
            <a:defPPr>
              <a:defRPr kern="1200"/>
            </a:defPPr>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4592109"/>
            <a:ext cx="14439900" cy="15011400"/>
          </a:xfr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pPr>
                <a:defRPr/>
              </a:pPr>
              <a:t>‹#›</a:t>
            </a:fld>
            <a:endParaRPr lang="en-US"/>
          </a:p>
        </p:txBody>
      </p:sp>
    </p:spTree>
    <p:extLst>
      <p:ext uri="{BB962C8B-B14F-4D97-AF65-F5344CB8AC3E}">
        <p14:creationId xmlns:p14="http://schemas.microsoft.com/office/powerpoint/2010/main" val="398289561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6" y="15361710"/>
            <a:ext cx="26334157" cy="1813983"/>
          </a:xfrm>
        </p:spPr>
        <p:txBody>
          <a:bodyPr anchor="b"/>
          <a:lstStyle>
            <a:defPPr>
              <a:defRPr kern="1200"/>
            </a:defPPr>
            <a:lvl1pPr algn="l">
              <a:defRPr sz="1333" b="1"/>
            </a:lvl1pPr>
          </a:lstStyle>
          <a:p>
            <a:r>
              <a:rPr lang="en-US"/>
              <a:t>Click to edit Master title style</a:t>
            </a:r>
          </a:p>
        </p:txBody>
      </p:sp>
      <p:sp>
        <p:nvSpPr>
          <p:cNvPr id="3" name="Picture Placeholder 2"/>
          <p:cNvSpPr>
            <a:spLocks noGrp="1"/>
          </p:cNvSpPr>
          <p:nvPr>
            <p:ph type="pic" idx="1"/>
          </p:nvPr>
        </p:nvSpPr>
        <p:spPr>
          <a:xfrm>
            <a:off x="8603546" y="1961092"/>
            <a:ext cx="26334157" cy="13166725"/>
          </a:xfrm>
        </p:spPr>
        <p:txBody>
          <a:bodyPr/>
          <a:lstStyle>
            <a:defPPr>
              <a:defRPr kern="1200"/>
            </a:defPPr>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pPr lvl="0"/>
            <a:endParaRPr lang="en-US" noProof="0"/>
          </a:p>
        </p:txBody>
      </p:sp>
      <p:sp>
        <p:nvSpPr>
          <p:cNvPr id="4" name="Text Placeholder 3"/>
          <p:cNvSpPr>
            <a:spLocks noGrp="1"/>
          </p:cNvSpPr>
          <p:nvPr>
            <p:ph type="body" sz="half" idx="2"/>
          </p:nvPr>
        </p:nvSpPr>
        <p:spPr>
          <a:xfrm>
            <a:off x="8603546" y="17175693"/>
            <a:ext cx="26334157" cy="2574925"/>
          </a:xfrm>
        </p:spPr>
        <p:txBody>
          <a:bodyPr/>
          <a:lstStyle>
            <a:defPPr>
              <a:defRPr kern="1200"/>
            </a:defPPr>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pPr>
                <a:defRPr/>
              </a:pPr>
              <a:t>‹#›</a:t>
            </a:fld>
            <a:endParaRPr lang="en-US"/>
          </a:p>
        </p:txBody>
      </p:sp>
    </p:spTree>
    <p:extLst>
      <p:ext uri="{BB962C8B-B14F-4D97-AF65-F5344CB8AC3E}">
        <p14:creationId xmlns:p14="http://schemas.microsoft.com/office/powerpoint/2010/main" val="21542948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1950509"/>
            <a:ext cx="37303075"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3294063" y="6339417"/>
            <a:ext cx="37303075" cy="131677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19995093"/>
            <a:ext cx="9144000"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defTabSz="2844942">
              <a:defRPr sz="4334"/>
            </a:lvl1pPr>
          </a:lstStyle>
          <a:p>
            <a:pPr>
              <a:defRPr/>
            </a:pPr>
            <a:endParaRPr lang="en-US"/>
          </a:p>
        </p:txBody>
      </p:sp>
      <p:sp>
        <p:nvSpPr>
          <p:cNvPr id="1029" name="Rectangle 5"/>
          <p:cNvSpPr>
            <a:spLocks noGrp="1" noChangeArrowheads="1"/>
          </p:cNvSpPr>
          <p:nvPr>
            <p:ph type="ftr" sz="quarter" idx="3"/>
          </p:nvPr>
        </p:nvSpPr>
        <p:spPr bwMode="auto">
          <a:xfrm>
            <a:off x="14993938" y="19995093"/>
            <a:ext cx="13903325"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ctr" defTabSz="2844942">
              <a:defRPr sz="4334"/>
            </a:lvl1pPr>
          </a:lstStyle>
          <a:p>
            <a:pPr>
              <a:defRPr/>
            </a:pPr>
            <a:endParaRPr lang="en-US"/>
          </a:p>
        </p:txBody>
      </p:sp>
      <p:sp>
        <p:nvSpPr>
          <p:cNvPr id="1030" name="Rectangle 6"/>
          <p:cNvSpPr>
            <a:spLocks noGrp="1" noChangeArrowheads="1"/>
          </p:cNvSpPr>
          <p:nvPr>
            <p:ph type="sldNum" sz="quarter" idx="4"/>
          </p:nvPr>
        </p:nvSpPr>
        <p:spPr bwMode="auto">
          <a:xfrm>
            <a:off x="31453138" y="19995093"/>
            <a:ext cx="9144000" cy="1462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prstTxWarp prst="textNoShape">
              <a:avLst/>
            </a:prstTxWarp>
          </a:bodyPr>
          <a:lstStyle>
            <a:defPPr>
              <a:defRPr kern="1200"/>
            </a:defPPr>
            <a:lvl1pPr algn="r" defTabSz="2844942">
              <a:defRPr sz="4334"/>
            </a:lvl1pPr>
          </a:lstStyle>
          <a:p>
            <a:pPr>
              <a:defRPr/>
            </a:pPr>
            <a:fld id="{469A0CB4-D18D-4AEF-B324-9EDF067D136D}" type="slidenum">
              <a:rPr lang="en-US"/>
              <a:pPr>
                <a:defRPr/>
              </a:pPr>
              <a:t>‹#›</a:t>
            </a:fld>
            <a:endParaRPr lang="en-US"/>
          </a:p>
        </p:txBody>
      </p:sp>
      <p:pic>
        <p:nvPicPr>
          <p:cNvPr id="1031" name="New picture"/>
          <p:cNvPicPr/>
          <p:nvPr/>
        </p:nvPicPr>
        <p:blipFill>
          <a:blip r:embed="rId13"/>
          <a:stretch>
            <a:fillRect/>
          </a:stretch>
        </p:blipFill>
        <p:spPr>
          <a:xfrm rot="16200000">
            <a:off x="-11074400" y="10972800"/>
            <a:ext cx="14274800" cy="3937000"/>
          </a:xfrm>
          <a:prstGeom prst="rect">
            <a:avLst/>
          </a:prstGeom>
        </p:spPr>
      </p:pic>
      <p:pic>
        <p:nvPicPr>
          <p:cNvPr id="1032" name="New picture"/>
          <p:cNvPicPr/>
          <p:nvPr/>
        </p:nvPicPr>
        <p:blipFill>
          <a:blip r:embed="rId13"/>
          <a:stretch>
            <a:fillRect/>
          </a:stretch>
        </p:blipFill>
        <p:spPr>
          <a:xfrm rot="5400000">
            <a:off x="40690800" y="10972800"/>
            <a:ext cx="14274800" cy="3937000"/>
          </a:xfrm>
          <a:prstGeom prst="rect">
            <a:avLst/>
          </a:prstGeom>
        </p:spPr>
      </p:pic>
      <p:pic>
        <p:nvPicPr>
          <p:cNvPr id="1033" name="New picture"/>
          <p:cNvPicPr/>
          <p:nvPr/>
        </p:nvPicPr>
        <p:blipFill>
          <a:blip r:embed="rId14"/>
          <a:stretch>
            <a:fillRect/>
          </a:stretch>
        </p:blipFill>
        <p:spPr>
          <a:xfrm>
            <a:off x="6946900" y="22453600"/>
            <a:ext cx="29997400" cy="1447800"/>
          </a:xfrm>
          <a:prstGeom prst="rect">
            <a:avLst/>
          </a:prstGeom>
        </p:spPr>
      </p:pic>
      <p:sp>
        <p:nvSpPr>
          <p:cNvPr id="1034" name="New shape"/>
          <p:cNvSpPr/>
          <p:nvPr/>
        </p:nvSpPr>
        <p:spPr>
          <a:xfrm>
            <a:off x="6946900" y="230251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persuadingsapphire  Size: 48x24</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2844942" rtl="0" eaLnBrk="0" fontAlgn="base" hangingPunct="0">
        <a:spcBef>
          <a:spcPct val="0"/>
        </a:spcBef>
        <a:spcAft>
          <a:spcPct val="0"/>
        </a:spcAft>
        <a:defRPr sz="13667">
          <a:solidFill>
            <a:schemeClr val="tx2"/>
          </a:solidFill>
          <a:latin typeface="+mj-lt"/>
          <a:ea typeface="+mj-ea"/>
          <a:cs typeface="+mj-cs"/>
        </a:defRPr>
      </a:lvl1pPr>
      <a:lvl2pPr algn="ctr" defTabSz="2844942" rtl="0" eaLnBrk="0" fontAlgn="base" hangingPunct="0">
        <a:spcBef>
          <a:spcPct val="0"/>
        </a:spcBef>
        <a:spcAft>
          <a:spcPct val="0"/>
        </a:spcAft>
        <a:defRPr sz="13667">
          <a:solidFill>
            <a:schemeClr val="tx2"/>
          </a:solidFill>
          <a:latin typeface="Times New Roman" pitchFamily="18" charset="0"/>
        </a:defRPr>
      </a:lvl2pPr>
      <a:lvl3pPr algn="ctr" defTabSz="2844942" rtl="0" eaLnBrk="0" fontAlgn="base" hangingPunct="0">
        <a:spcBef>
          <a:spcPct val="0"/>
        </a:spcBef>
        <a:spcAft>
          <a:spcPct val="0"/>
        </a:spcAft>
        <a:defRPr sz="13667">
          <a:solidFill>
            <a:schemeClr val="tx2"/>
          </a:solidFill>
          <a:latin typeface="Times New Roman" pitchFamily="18" charset="0"/>
        </a:defRPr>
      </a:lvl3pPr>
      <a:lvl4pPr algn="ctr" defTabSz="2844942" rtl="0" eaLnBrk="0" fontAlgn="base" hangingPunct="0">
        <a:spcBef>
          <a:spcPct val="0"/>
        </a:spcBef>
        <a:spcAft>
          <a:spcPct val="0"/>
        </a:spcAft>
        <a:defRPr sz="13667">
          <a:solidFill>
            <a:schemeClr val="tx2"/>
          </a:solidFill>
          <a:latin typeface="Times New Roman" pitchFamily="18" charset="0"/>
        </a:defRPr>
      </a:lvl4pPr>
      <a:lvl5pPr algn="ctr" defTabSz="2844942" rtl="0" eaLnBrk="0" fontAlgn="base" hangingPunct="0">
        <a:spcBef>
          <a:spcPct val="0"/>
        </a:spcBef>
        <a:spcAft>
          <a:spcPct val="0"/>
        </a:spcAft>
        <a:defRPr sz="13667">
          <a:solidFill>
            <a:schemeClr val="tx2"/>
          </a:solidFill>
          <a:latin typeface="Times New Roman" pitchFamily="18" charset="0"/>
        </a:defRPr>
      </a:lvl5pPr>
      <a:lvl6pPr marL="304815" algn="ctr" defTabSz="2844942" rtl="0" eaLnBrk="0" fontAlgn="base" hangingPunct="0">
        <a:spcBef>
          <a:spcPct val="0"/>
        </a:spcBef>
        <a:spcAft>
          <a:spcPct val="0"/>
        </a:spcAft>
        <a:defRPr sz="13667">
          <a:solidFill>
            <a:schemeClr val="tx2"/>
          </a:solidFill>
          <a:latin typeface="Times New Roman" pitchFamily="18" charset="0"/>
        </a:defRPr>
      </a:lvl6pPr>
      <a:lvl7pPr marL="609630" algn="ctr" defTabSz="2844942" rtl="0" eaLnBrk="0" fontAlgn="base" hangingPunct="0">
        <a:spcBef>
          <a:spcPct val="0"/>
        </a:spcBef>
        <a:spcAft>
          <a:spcPct val="0"/>
        </a:spcAft>
        <a:defRPr sz="13667">
          <a:solidFill>
            <a:schemeClr val="tx2"/>
          </a:solidFill>
          <a:latin typeface="Times New Roman" pitchFamily="18" charset="0"/>
        </a:defRPr>
      </a:lvl7pPr>
      <a:lvl8pPr marL="914446" algn="ctr" defTabSz="2844942" rtl="0" eaLnBrk="0" fontAlgn="base" hangingPunct="0">
        <a:spcBef>
          <a:spcPct val="0"/>
        </a:spcBef>
        <a:spcAft>
          <a:spcPct val="0"/>
        </a:spcAft>
        <a:defRPr sz="13667">
          <a:solidFill>
            <a:schemeClr val="tx2"/>
          </a:solidFill>
          <a:latin typeface="Times New Roman" pitchFamily="18" charset="0"/>
        </a:defRPr>
      </a:lvl8pPr>
      <a:lvl9pPr marL="1219261" algn="ctr" defTabSz="2844942" rtl="0" eaLnBrk="0" fontAlgn="base" hangingPunct="0">
        <a:spcBef>
          <a:spcPct val="0"/>
        </a:spcBef>
        <a:spcAft>
          <a:spcPct val="0"/>
        </a:spcAft>
        <a:defRPr sz="13667">
          <a:solidFill>
            <a:schemeClr val="tx2"/>
          </a:solidFill>
          <a:latin typeface="Times New Roman" pitchFamily="18" charset="0"/>
        </a:defRPr>
      </a:lvl9pPr>
    </p:titleStyle>
    <p:bodyStyle>
      <a:defPPr>
        <a:defRPr kern="1200"/>
      </a:defPPr>
      <a:lvl1pPr marL="1066853" indent="-1066853" algn="l" defTabSz="2844942" rtl="0" eaLnBrk="0" fontAlgn="base" hangingPunct="0">
        <a:spcBef>
          <a:spcPct val="20000"/>
        </a:spcBef>
        <a:spcAft>
          <a:spcPct val="0"/>
        </a:spcAft>
        <a:buChar char="•"/>
        <a:defRPr sz="9934">
          <a:solidFill>
            <a:schemeClr val="tx1"/>
          </a:solidFill>
          <a:latin typeface="+mn-lt"/>
          <a:ea typeface="+mn-ea"/>
          <a:cs typeface="+mn-cs"/>
        </a:defRPr>
      </a:lvl1pPr>
      <a:lvl2pPr marL="2311516" indent="-889044" algn="l" defTabSz="2844942" rtl="0" eaLnBrk="0" fontAlgn="base" hangingPunct="0">
        <a:spcBef>
          <a:spcPct val="20000"/>
        </a:spcBef>
        <a:spcAft>
          <a:spcPct val="0"/>
        </a:spcAft>
        <a:buChar char="–"/>
        <a:defRPr sz="8734">
          <a:solidFill>
            <a:schemeClr val="tx1"/>
          </a:solidFill>
          <a:latin typeface="+mn-lt"/>
        </a:defRPr>
      </a:lvl2pPr>
      <a:lvl3pPr marL="3556178" indent="-711236" algn="l" defTabSz="2844942" rtl="0" eaLnBrk="0" fontAlgn="base" hangingPunct="0">
        <a:spcBef>
          <a:spcPct val="20000"/>
        </a:spcBef>
        <a:spcAft>
          <a:spcPct val="0"/>
        </a:spcAft>
        <a:buChar char="•"/>
        <a:defRPr sz="7467">
          <a:solidFill>
            <a:schemeClr val="tx1"/>
          </a:solidFill>
          <a:latin typeface="+mn-lt"/>
        </a:defRPr>
      </a:lvl3pPr>
      <a:lvl4pPr marL="4978649" indent="-711236" algn="l" defTabSz="2844942" rtl="0" eaLnBrk="0" fontAlgn="base" hangingPunct="0">
        <a:spcBef>
          <a:spcPct val="20000"/>
        </a:spcBef>
        <a:spcAft>
          <a:spcPct val="0"/>
        </a:spcAft>
        <a:buChar char="–"/>
        <a:defRPr sz="6200">
          <a:solidFill>
            <a:schemeClr val="tx1"/>
          </a:solidFill>
          <a:latin typeface="+mn-lt"/>
        </a:defRPr>
      </a:lvl4pPr>
      <a:lvl5pPr marL="6401120" indent="-711236" algn="l" defTabSz="2844942" rtl="0" eaLnBrk="0" fontAlgn="base" hangingPunct="0">
        <a:spcBef>
          <a:spcPct val="20000"/>
        </a:spcBef>
        <a:spcAft>
          <a:spcPct val="0"/>
        </a:spcAft>
        <a:buChar char="»"/>
        <a:defRPr sz="6200">
          <a:solidFill>
            <a:schemeClr val="tx1"/>
          </a:solidFill>
          <a:latin typeface="+mn-lt"/>
        </a:defRPr>
      </a:lvl5pPr>
      <a:lvl6pPr marL="6705935" indent="-711236" algn="l" defTabSz="2844942" rtl="0" eaLnBrk="0" fontAlgn="base" hangingPunct="0">
        <a:spcBef>
          <a:spcPct val="20000"/>
        </a:spcBef>
        <a:spcAft>
          <a:spcPct val="0"/>
        </a:spcAft>
        <a:buChar char="»"/>
        <a:defRPr sz="6200">
          <a:solidFill>
            <a:schemeClr val="tx1"/>
          </a:solidFill>
          <a:latin typeface="+mn-lt"/>
        </a:defRPr>
      </a:lvl6pPr>
      <a:lvl7pPr marL="7010751" indent="-711236" algn="l" defTabSz="2844942" rtl="0" eaLnBrk="0" fontAlgn="base" hangingPunct="0">
        <a:spcBef>
          <a:spcPct val="20000"/>
        </a:spcBef>
        <a:spcAft>
          <a:spcPct val="0"/>
        </a:spcAft>
        <a:buChar char="»"/>
        <a:defRPr sz="6200">
          <a:solidFill>
            <a:schemeClr val="tx1"/>
          </a:solidFill>
          <a:latin typeface="+mn-lt"/>
        </a:defRPr>
      </a:lvl7pPr>
      <a:lvl8pPr marL="7315566" indent="-711236" algn="l" defTabSz="2844942" rtl="0" eaLnBrk="0" fontAlgn="base" hangingPunct="0">
        <a:spcBef>
          <a:spcPct val="20000"/>
        </a:spcBef>
        <a:spcAft>
          <a:spcPct val="0"/>
        </a:spcAft>
        <a:buChar char="»"/>
        <a:defRPr sz="6200">
          <a:solidFill>
            <a:schemeClr val="tx1"/>
          </a:solidFill>
          <a:latin typeface="+mn-lt"/>
        </a:defRPr>
      </a:lvl8pPr>
      <a:lvl9pPr marL="7620381" indent="-711236" algn="l" defTabSz="2844942" rtl="0" eaLnBrk="0" fontAlgn="base" hangingPunct="0">
        <a:spcBef>
          <a:spcPct val="20000"/>
        </a:spcBef>
        <a:spcAft>
          <a:spcPct val="0"/>
        </a:spcAft>
        <a:buChar char="»"/>
        <a:defRPr sz="6200">
          <a:solidFill>
            <a:schemeClr val="tx1"/>
          </a:solidFill>
          <a:latin typeface="+mn-lt"/>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hyperlink" Target="mailto:jkh6r@umkc.edu" TargetMode="Externa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mailto:tgdhp@umsystem.edu" TargetMode="External"/><Relationship Id="rId11" Type="http://schemas.openxmlformats.org/officeDocument/2006/relationships/image" Target="../media/image7.png"/><Relationship Id="rId5" Type="http://schemas.openxmlformats.org/officeDocument/2006/relationships/hyperlink" Target="mailto:ncbkg@umsystem.edu" TargetMode="External"/><Relationship Id="rId10" Type="http://schemas.openxmlformats.org/officeDocument/2006/relationships/image" Target="../media/image6.png"/><Relationship Id="rId4" Type="http://schemas.openxmlformats.org/officeDocument/2006/relationships/hyperlink" Target="mailto:hiv9d@umkc.edu"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a:extLst>
              <a:ext uri="{FF2B5EF4-FFF2-40B4-BE49-F238E27FC236}">
                <a16:creationId xmlns:a16="http://schemas.microsoft.com/office/drawing/2014/main" id="{8785E597-B0C8-4CA8-9A56-A0F3996D088D}"/>
              </a:ext>
            </a:extLst>
          </p:cNvPr>
          <p:cNvSpPr txBox="1"/>
          <p:nvPr/>
        </p:nvSpPr>
        <p:spPr>
          <a:xfrm>
            <a:off x="9762565" y="1459070"/>
            <a:ext cx="24384000" cy="1118449"/>
          </a:xfrm>
          <a:prstGeom prst="rect">
            <a:avLst/>
          </a:prstGeom>
        </p:spPr>
        <p:txBody>
          <a:bodyPr lIns="85344" tIns="42672" rIns="85344" bIns="42672"/>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r>
              <a:rPr lang="en-US" sz="5700" dirty="0">
                <a:solidFill>
                  <a:srgbClr val="235078"/>
                </a:solidFill>
                <a:latin typeface="Libre Baskerville" panose="02000000000000000000" pitchFamily="2" charset="0"/>
              </a:rPr>
              <a:t>Fake News Detection</a:t>
            </a:r>
          </a:p>
        </p:txBody>
      </p:sp>
      <p:sp>
        <p:nvSpPr>
          <p:cNvPr id="42" name="Text Placeholder 16">
            <a:extLst>
              <a:ext uri="{FF2B5EF4-FFF2-40B4-BE49-F238E27FC236}">
                <a16:creationId xmlns:a16="http://schemas.microsoft.com/office/drawing/2014/main" id="{EBC3B70E-A392-4069-A147-C1FCF37051AF}"/>
              </a:ext>
            </a:extLst>
          </p:cNvPr>
          <p:cNvSpPr txBox="1"/>
          <p:nvPr/>
        </p:nvSpPr>
        <p:spPr>
          <a:xfrm>
            <a:off x="457200" y="2588960"/>
            <a:ext cx="42976799" cy="2705356"/>
          </a:xfrm>
          <a:prstGeom prst="rect">
            <a:avLst/>
          </a:prstGeom>
        </p:spPr>
        <p:txBody>
          <a:bodyPr wrap="square" lIns="85344" tIns="42672" rIns="85344" bIns="42672">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pPr algn="ctr"/>
            <a:r>
              <a:rPr lang="en-US" sz="3700" dirty="0" err="1">
                <a:solidFill>
                  <a:srgbClr val="1482A5"/>
                </a:solidFill>
                <a:latin typeface="Montserrat Light" panose="00000400000000000000" pitchFamily="50" charset="0"/>
              </a:rPr>
              <a:t>Kollapudi</a:t>
            </a:r>
            <a:r>
              <a:rPr lang="en-US" sz="3700" dirty="0">
                <a:solidFill>
                  <a:srgbClr val="1482A5"/>
                </a:solidFill>
                <a:latin typeface="Montserrat Light" panose="00000400000000000000" pitchFamily="50" charset="0"/>
              </a:rPr>
              <a:t> Jeevan Kumar, Indla Harshitha, Naga Sruthi </a:t>
            </a:r>
            <a:r>
              <a:rPr lang="en-US" sz="3700" dirty="0" err="1">
                <a:solidFill>
                  <a:srgbClr val="1482A5"/>
                </a:solidFill>
                <a:latin typeface="Montserrat Light" panose="00000400000000000000" pitchFamily="50" charset="0"/>
              </a:rPr>
              <a:t>Chidipothu</a:t>
            </a:r>
            <a:r>
              <a:rPr lang="en-US" sz="3700" dirty="0">
                <a:solidFill>
                  <a:srgbClr val="1482A5"/>
                </a:solidFill>
                <a:latin typeface="Montserrat Light" panose="00000400000000000000" pitchFamily="50" charset="0"/>
              </a:rPr>
              <a:t>, </a:t>
            </a:r>
            <a:r>
              <a:rPr lang="en-US" sz="3700" dirty="0" err="1">
                <a:solidFill>
                  <a:srgbClr val="1482A5"/>
                </a:solidFill>
                <a:latin typeface="Montserrat Light" panose="00000400000000000000" pitchFamily="50" charset="0"/>
              </a:rPr>
              <a:t>Tejeswar</a:t>
            </a:r>
            <a:r>
              <a:rPr lang="en-US" sz="3700" dirty="0">
                <a:solidFill>
                  <a:srgbClr val="1482A5"/>
                </a:solidFill>
                <a:latin typeface="Montserrat Light" panose="00000400000000000000" pitchFamily="50" charset="0"/>
              </a:rPr>
              <a:t> </a:t>
            </a:r>
            <a:r>
              <a:rPr lang="en-US" sz="3700" dirty="0" err="1">
                <a:solidFill>
                  <a:srgbClr val="1482A5"/>
                </a:solidFill>
                <a:latin typeface="Montserrat Light" panose="00000400000000000000" pitchFamily="50" charset="0"/>
              </a:rPr>
              <a:t>Gadey</a:t>
            </a:r>
            <a:endParaRPr lang="en-US" sz="3700" dirty="0">
              <a:solidFill>
                <a:srgbClr val="1482A5"/>
              </a:solidFill>
              <a:latin typeface="Montserrat Light" panose="00000400000000000000" pitchFamily="50" charset="0"/>
            </a:endParaRPr>
          </a:p>
          <a:p>
            <a:pPr algn="ctr"/>
            <a:r>
              <a:rPr lang="en-US" sz="3700" dirty="0">
                <a:solidFill>
                  <a:srgbClr val="1482A5"/>
                </a:solidFill>
                <a:latin typeface="Montserrat Light" panose="00000400000000000000" pitchFamily="50" charset="0"/>
                <a:hlinkClick r:id="rId3"/>
              </a:rPr>
              <a:t>jkh6r@umkc.edu</a:t>
            </a:r>
            <a:r>
              <a:rPr lang="en-US" sz="3700" dirty="0">
                <a:solidFill>
                  <a:srgbClr val="1482A5"/>
                </a:solidFill>
                <a:latin typeface="Montserrat Light" panose="00000400000000000000" pitchFamily="50" charset="0"/>
              </a:rPr>
              <a:t>, </a:t>
            </a:r>
            <a:r>
              <a:rPr lang="en-US" sz="3700" dirty="0">
                <a:solidFill>
                  <a:srgbClr val="1482A5"/>
                </a:solidFill>
                <a:latin typeface="Montserrat Light" panose="00000400000000000000" pitchFamily="50" charset="0"/>
                <a:hlinkClick r:id="rId4"/>
              </a:rPr>
              <a:t>hiv9d@umkc.edu</a:t>
            </a:r>
            <a:r>
              <a:rPr lang="en-US" sz="3700" dirty="0">
                <a:solidFill>
                  <a:srgbClr val="1482A5"/>
                </a:solidFill>
                <a:latin typeface="Montserrat Light" panose="00000400000000000000" pitchFamily="50" charset="0"/>
              </a:rPr>
              <a:t>, </a:t>
            </a:r>
            <a:r>
              <a:rPr lang="en-US" sz="3700" dirty="0">
                <a:solidFill>
                  <a:srgbClr val="1482A5"/>
                </a:solidFill>
                <a:latin typeface="Montserrat Light" panose="00000400000000000000" pitchFamily="50" charset="0"/>
                <a:hlinkClick r:id="rId5"/>
              </a:rPr>
              <a:t>ncbkg@umsystem.edu</a:t>
            </a:r>
            <a:r>
              <a:rPr lang="en-US" sz="3700" dirty="0">
                <a:solidFill>
                  <a:srgbClr val="1482A5"/>
                </a:solidFill>
                <a:latin typeface="Montserrat Light" panose="00000400000000000000" pitchFamily="50" charset="0"/>
              </a:rPr>
              <a:t>, </a:t>
            </a:r>
            <a:r>
              <a:rPr lang="en-US" sz="3700" dirty="0">
                <a:solidFill>
                  <a:srgbClr val="1482A5"/>
                </a:solidFill>
                <a:latin typeface="Montserrat Light" panose="00000400000000000000" pitchFamily="50" charset="0"/>
                <a:hlinkClick r:id="rId6"/>
              </a:rPr>
              <a:t>tgdhp@umsystem.edu</a:t>
            </a:r>
            <a:r>
              <a:rPr lang="en-US" sz="3700" dirty="0">
                <a:solidFill>
                  <a:srgbClr val="1482A5"/>
                </a:solidFill>
                <a:latin typeface="Montserrat Light" panose="00000400000000000000" pitchFamily="50" charset="0"/>
              </a:rPr>
              <a:t> </a:t>
            </a:r>
          </a:p>
          <a:p>
            <a:pPr algn="ctr"/>
            <a:r>
              <a:rPr lang="en-US" sz="3700" dirty="0">
                <a:solidFill>
                  <a:srgbClr val="1482A5"/>
                </a:solidFill>
                <a:latin typeface="Montserrat Light" panose="00000400000000000000" pitchFamily="50" charset="0"/>
              </a:rPr>
              <a:t>Computer Science Engineering, Computer Science Engineering, Computer Science Engineering, Computer Science Engineering</a:t>
            </a:r>
          </a:p>
          <a:p>
            <a:pPr algn="ctr"/>
            <a:endParaRPr lang="en-US" sz="3700" dirty="0">
              <a:solidFill>
                <a:srgbClr val="1482A5"/>
              </a:solidFill>
              <a:latin typeface="Montserrat Light" panose="00000400000000000000" pitchFamily="50" charset="0"/>
            </a:endParaRPr>
          </a:p>
        </p:txBody>
      </p:sp>
      <p:sp>
        <p:nvSpPr>
          <p:cNvPr id="46" name="Rectangle 45">
            <a:extLst>
              <a:ext uri="{FF2B5EF4-FFF2-40B4-BE49-F238E27FC236}">
                <a16:creationId xmlns:a16="http://schemas.microsoft.com/office/drawing/2014/main" id="{2C718E78-BDD8-4BAD-851F-D423AE935B0D}"/>
              </a:ext>
            </a:extLst>
          </p:cNvPr>
          <p:cNvSpPr/>
          <p:nvPr/>
        </p:nvSpPr>
        <p:spPr>
          <a:xfrm>
            <a:off x="533400" y="5163444"/>
            <a:ext cx="10130503" cy="6716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latin typeface="+mj-lt"/>
            </a:endParaRPr>
          </a:p>
        </p:txBody>
      </p:sp>
      <p:sp>
        <p:nvSpPr>
          <p:cNvPr id="47" name="Rectangle 46">
            <a:extLst>
              <a:ext uri="{FF2B5EF4-FFF2-40B4-BE49-F238E27FC236}">
                <a16:creationId xmlns:a16="http://schemas.microsoft.com/office/drawing/2014/main" id="{B9C39BF6-8B9A-45D3-A730-4CDDF5EAA7F1}"/>
              </a:ext>
            </a:extLst>
          </p:cNvPr>
          <p:cNvSpPr/>
          <p:nvPr/>
        </p:nvSpPr>
        <p:spPr>
          <a:xfrm>
            <a:off x="22329332" y="5163445"/>
            <a:ext cx="10130503" cy="16324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48" name="Rectangle 47">
            <a:extLst>
              <a:ext uri="{FF2B5EF4-FFF2-40B4-BE49-F238E27FC236}">
                <a16:creationId xmlns:a16="http://schemas.microsoft.com/office/drawing/2014/main" id="{3E6D1C9C-2516-4738-BC80-673A19ECE5BD}"/>
              </a:ext>
            </a:extLst>
          </p:cNvPr>
          <p:cNvSpPr/>
          <p:nvPr/>
        </p:nvSpPr>
        <p:spPr>
          <a:xfrm>
            <a:off x="33227296" y="5163444"/>
            <a:ext cx="10130503" cy="63558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49" name="Rectangle 48">
            <a:extLst>
              <a:ext uri="{FF2B5EF4-FFF2-40B4-BE49-F238E27FC236}">
                <a16:creationId xmlns:a16="http://schemas.microsoft.com/office/drawing/2014/main" id="{8F25EFAD-7AAF-4CAF-BA69-869B3D423F7F}"/>
              </a:ext>
            </a:extLst>
          </p:cNvPr>
          <p:cNvSpPr/>
          <p:nvPr/>
        </p:nvSpPr>
        <p:spPr>
          <a:xfrm>
            <a:off x="533400" y="12548878"/>
            <a:ext cx="10130503" cy="8939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50" name="Rectangle 49">
            <a:extLst>
              <a:ext uri="{FF2B5EF4-FFF2-40B4-BE49-F238E27FC236}">
                <a16:creationId xmlns:a16="http://schemas.microsoft.com/office/drawing/2014/main" id="{2EC9A64B-144F-4668-B416-097C0312FF96}"/>
              </a:ext>
            </a:extLst>
          </p:cNvPr>
          <p:cNvSpPr/>
          <p:nvPr/>
        </p:nvSpPr>
        <p:spPr>
          <a:xfrm>
            <a:off x="11431366" y="11328400"/>
            <a:ext cx="10130503" cy="101599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51" name="Rectangle 50">
            <a:extLst>
              <a:ext uri="{FF2B5EF4-FFF2-40B4-BE49-F238E27FC236}">
                <a16:creationId xmlns:a16="http://schemas.microsoft.com/office/drawing/2014/main" id="{BF801B80-E24E-4773-AC4E-37DC17B0424E}"/>
              </a:ext>
            </a:extLst>
          </p:cNvPr>
          <p:cNvSpPr/>
          <p:nvPr/>
        </p:nvSpPr>
        <p:spPr>
          <a:xfrm>
            <a:off x="11431366" y="5177832"/>
            <a:ext cx="10130503" cy="54393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52" name="Rectangle 51">
            <a:extLst>
              <a:ext uri="{FF2B5EF4-FFF2-40B4-BE49-F238E27FC236}">
                <a16:creationId xmlns:a16="http://schemas.microsoft.com/office/drawing/2014/main" id="{F6D8A1CF-B987-4F36-8586-4BEDACCCAB04}"/>
              </a:ext>
            </a:extLst>
          </p:cNvPr>
          <p:cNvSpPr/>
          <p:nvPr/>
        </p:nvSpPr>
        <p:spPr>
          <a:xfrm>
            <a:off x="33227296" y="12313741"/>
            <a:ext cx="10130503" cy="5951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53" name="TextBox 52">
            <a:extLst>
              <a:ext uri="{FF2B5EF4-FFF2-40B4-BE49-F238E27FC236}">
                <a16:creationId xmlns:a16="http://schemas.microsoft.com/office/drawing/2014/main" id="{B9BDD4D7-12C6-4DBA-AD93-2C88BC17BC8B}"/>
              </a:ext>
            </a:extLst>
          </p:cNvPr>
          <p:cNvSpPr txBox="1"/>
          <p:nvPr/>
        </p:nvSpPr>
        <p:spPr>
          <a:xfrm>
            <a:off x="759156" y="6124921"/>
            <a:ext cx="9670026" cy="4031873"/>
          </a:xfrm>
          <a:prstGeom prst="rect">
            <a:avLst/>
          </a:prstGeom>
          <a:noFill/>
        </p:spPr>
        <p:txBody>
          <a:bodyPr wrap="square" rtlCol="0">
            <a:spAutoFit/>
          </a:bodyPr>
          <a:lstStyle>
            <a:defPPr>
              <a:defRPr kern="1200"/>
            </a:defPPr>
          </a:lstStyle>
          <a:p>
            <a:r>
              <a:rPr lang="en-US" sz="3200" dirty="0"/>
              <a:t>The rise of misinformation and fake news on digital platforms has necessitated the development of automated detection systems. This project explores the use of Data Science and Machine Learning techniques to classify news articles as real or fake. Various models, including Logistic Regression, Naive Bayes, and Deep Learning-based approaches, are compared to determine the most effective method for identifying fake news.</a:t>
            </a:r>
          </a:p>
        </p:txBody>
      </p:sp>
      <p:sp>
        <p:nvSpPr>
          <p:cNvPr id="54" name="TextBox 53">
            <a:extLst>
              <a:ext uri="{FF2B5EF4-FFF2-40B4-BE49-F238E27FC236}">
                <a16:creationId xmlns:a16="http://schemas.microsoft.com/office/drawing/2014/main" id="{E4864E4E-50A2-403F-84B8-E4F7E820612B}"/>
              </a:ext>
            </a:extLst>
          </p:cNvPr>
          <p:cNvSpPr txBox="1"/>
          <p:nvPr/>
        </p:nvSpPr>
        <p:spPr>
          <a:xfrm>
            <a:off x="759156" y="5419320"/>
            <a:ext cx="9670026" cy="584775"/>
          </a:xfrm>
          <a:prstGeom prst="rect">
            <a:avLst/>
          </a:prstGeom>
          <a:noFill/>
        </p:spPr>
        <p:txBody>
          <a:bodyPr wrap="square" rtlCol="0">
            <a:spAutoFit/>
          </a:bodyPr>
          <a:lstStyle>
            <a:defPPr>
              <a:defRPr kern="1200"/>
            </a:defPPr>
          </a:lstStyle>
          <a:p>
            <a:r>
              <a:rPr lang="en-US" sz="3200" b="1" dirty="0">
                <a:latin typeface="Libre Baskerville" panose="02000000000000000000" pitchFamily="2" charset="0"/>
              </a:rPr>
              <a:t>Abstract</a:t>
            </a:r>
          </a:p>
        </p:txBody>
      </p:sp>
      <p:sp>
        <p:nvSpPr>
          <p:cNvPr id="55" name="Rectangle 54">
            <a:extLst>
              <a:ext uri="{FF2B5EF4-FFF2-40B4-BE49-F238E27FC236}">
                <a16:creationId xmlns:a16="http://schemas.microsoft.com/office/drawing/2014/main" id="{32418A42-DDE0-497E-98DF-5F9BFF98DA6B}"/>
              </a:ext>
            </a:extLst>
          </p:cNvPr>
          <p:cNvSpPr/>
          <p:nvPr/>
        </p:nvSpPr>
        <p:spPr>
          <a:xfrm>
            <a:off x="33227296" y="19051146"/>
            <a:ext cx="10130503" cy="24371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6400"/>
          </a:p>
        </p:txBody>
      </p:sp>
      <p:sp>
        <p:nvSpPr>
          <p:cNvPr id="56" name="TextBox 55">
            <a:extLst>
              <a:ext uri="{FF2B5EF4-FFF2-40B4-BE49-F238E27FC236}">
                <a16:creationId xmlns:a16="http://schemas.microsoft.com/office/drawing/2014/main" id="{1D434DB1-CA03-4AE7-BD42-F2F4837CE20D}"/>
              </a:ext>
            </a:extLst>
          </p:cNvPr>
          <p:cNvSpPr txBox="1"/>
          <p:nvPr/>
        </p:nvSpPr>
        <p:spPr>
          <a:xfrm>
            <a:off x="33457534" y="19888200"/>
            <a:ext cx="9670026" cy="1077218"/>
          </a:xfrm>
          <a:prstGeom prst="rect">
            <a:avLst/>
          </a:prstGeom>
          <a:noFill/>
        </p:spPr>
        <p:txBody>
          <a:bodyPr wrap="square" rtlCol="0">
            <a:spAutoFit/>
          </a:bodyPr>
          <a:lstStyle>
            <a:defPPr>
              <a:defRPr kern="1200"/>
            </a:defPPr>
          </a:lstStyle>
          <a:p>
            <a:r>
              <a:rPr lang="en-US" sz="3200" dirty="0"/>
              <a:t>We acknowledge Professor Syed Jawad Hussain Shah for their guidance and support in this research.</a:t>
            </a:r>
          </a:p>
        </p:txBody>
      </p:sp>
      <p:sp>
        <p:nvSpPr>
          <p:cNvPr id="57" name="TextBox 56">
            <a:extLst>
              <a:ext uri="{FF2B5EF4-FFF2-40B4-BE49-F238E27FC236}">
                <a16:creationId xmlns:a16="http://schemas.microsoft.com/office/drawing/2014/main" id="{992CC346-56CD-4384-BB14-A915BC781C78}"/>
              </a:ext>
            </a:extLst>
          </p:cNvPr>
          <p:cNvSpPr txBox="1"/>
          <p:nvPr/>
        </p:nvSpPr>
        <p:spPr>
          <a:xfrm>
            <a:off x="33457536" y="19354800"/>
            <a:ext cx="9670026" cy="584775"/>
          </a:xfrm>
          <a:prstGeom prst="rect">
            <a:avLst/>
          </a:prstGeom>
          <a:noFill/>
        </p:spPr>
        <p:txBody>
          <a:bodyPr wrap="square" rtlCol="0">
            <a:spAutoFit/>
          </a:bodyPr>
          <a:lstStyle>
            <a:defPPr>
              <a:defRPr kern="1200"/>
            </a:defPPr>
          </a:lstStyle>
          <a:p>
            <a:r>
              <a:rPr lang="en-US" sz="3200" b="1" dirty="0">
                <a:latin typeface="Libre Baskerville" panose="02000000000000000000" pitchFamily="2" charset="0"/>
              </a:rPr>
              <a:t>Acknowledgements</a:t>
            </a:r>
          </a:p>
        </p:txBody>
      </p:sp>
      <p:sp>
        <p:nvSpPr>
          <p:cNvPr id="58" name="TextBox 57">
            <a:extLst>
              <a:ext uri="{FF2B5EF4-FFF2-40B4-BE49-F238E27FC236}">
                <a16:creationId xmlns:a16="http://schemas.microsoft.com/office/drawing/2014/main" id="{E3DA8D0E-1298-4193-913A-0FE766B77D13}"/>
              </a:ext>
            </a:extLst>
          </p:cNvPr>
          <p:cNvSpPr txBox="1"/>
          <p:nvPr/>
        </p:nvSpPr>
        <p:spPr>
          <a:xfrm>
            <a:off x="33457536" y="5830075"/>
            <a:ext cx="5328264" cy="5509200"/>
          </a:xfrm>
          <a:prstGeom prst="rect">
            <a:avLst/>
          </a:prstGeom>
          <a:noFill/>
        </p:spPr>
        <p:txBody>
          <a:bodyPr wrap="square" rtlCol="0">
            <a:spAutoFit/>
          </a:bodyPr>
          <a:lstStyle>
            <a:defPPr>
              <a:defRPr kern="1200"/>
            </a:defPPr>
          </a:lstStyle>
          <a:p>
            <a:pPr algn="just"/>
            <a:r>
              <a:rPr lang="en-US" sz="3200" dirty="0"/>
              <a:t>Machine Learning provides an effective approach to detecting fake news. Deep learning models, particularly LSTMs, offer superior accuracy due to their ability to capture contextual dependencies in text. Future work includes improving performance with transformer-based models like BERT.</a:t>
            </a:r>
          </a:p>
        </p:txBody>
      </p:sp>
      <p:sp>
        <p:nvSpPr>
          <p:cNvPr id="59" name="TextBox 58">
            <a:extLst>
              <a:ext uri="{FF2B5EF4-FFF2-40B4-BE49-F238E27FC236}">
                <a16:creationId xmlns:a16="http://schemas.microsoft.com/office/drawing/2014/main" id="{D07EEF88-ACF9-4467-B180-074FC642245A}"/>
              </a:ext>
            </a:extLst>
          </p:cNvPr>
          <p:cNvSpPr txBox="1"/>
          <p:nvPr/>
        </p:nvSpPr>
        <p:spPr>
          <a:xfrm>
            <a:off x="33457536" y="5384800"/>
            <a:ext cx="9670026" cy="584775"/>
          </a:xfrm>
          <a:prstGeom prst="rect">
            <a:avLst/>
          </a:prstGeom>
          <a:noFill/>
        </p:spPr>
        <p:txBody>
          <a:bodyPr wrap="square" rtlCol="0">
            <a:spAutoFit/>
          </a:bodyPr>
          <a:lstStyle>
            <a:defPPr>
              <a:defRPr kern="1200"/>
            </a:defPPr>
          </a:lstStyle>
          <a:p>
            <a:r>
              <a:rPr lang="en-US" sz="3200" b="1" dirty="0">
                <a:latin typeface="Libre Baskerville" panose="02000000000000000000" pitchFamily="2" charset="0"/>
              </a:rPr>
              <a:t>Conclusion</a:t>
            </a:r>
          </a:p>
        </p:txBody>
      </p:sp>
      <p:sp>
        <p:nvSpPr>
          <p:cNvPr id="60" name="TextBox 59">
            <a:extLst>
              <a:ext uri="{FF2B5EF4-FFF2-40B4-BE49-F238E27FC236}">
                <a16:creationId xmlns:a16="http://schemas.microsoft.com/office/drawing/2014/main" id="{22B0201C-B275-4172-AE5F-42B6EA405F41}"/>
              </a:ext>
            </a:extLst>
          </p:cNvPr>
          <p:cNvSpPr txBox="1"/>
          <p:nvPr/>
        </p:nvSpPr>
        <p:spPr>
          <a:xfrm>
            <a:off x="33457534" y="13195286"/>
            <a:ext cx="9670026" cy="3046988"/>
          </a:xfrm>
          <a:prstGeom prst="rect">
            <a:avLst/>
          </a:prstGeom>
          <a:noFill/>
        </p:spPr>
        <p:txBody>
          <a:bodyPr wrap="square" rtlCol="0">
            <a:spAutoFit/>
          </a:bodyPr>
          <a:lstStyle>
            <a:defPPr>
              <a:defRPr kern="1200"/>
            </a:defPPr>
          </a:lstStyle>
          <a:p>
            <a:pPr marL="571500" indent="-571500">
              <a:buFont typeface="+mj-lt"/>
              <a:buAutoNum type="romanLcPeriod"/>
            </a:pPr>
            <a:r>
              <a:rPr lang="en-US" sz="3200" dirty="0"/>
              <a:t>Incorporate fact-checking sources for improved accuracy</a:t>
            </a:r>
          </a:p>
          <a:p>
            <a:pPr marL="571500" indent="-571500">
              <a:buFont typeface="+mj-lt"/>
              <a:buAutoNum type="romanLcPeriod"/>
            </a:pPr>
            <a:r>
              <a:rPr lang="en-US" sz="3200" dirty="0"/>
              <a:t>Utilize ensemble models to enhance prediction reliability</a:t>
            </a:r>
          </a:p>
          <a:p>
            <a:pPr marL="571500" indent="-571500">
              <a:buFont typeface="+mj-lt"/>
              <a:buAutoNum type="romanLcPeriod"/>
            </a:pPr>
            <a:r>
              <a:rPr lang="en-US" sz="3200" dirty="0"/>
              <a:t>Implement real-time detection for social media applications</a:t>
            </a:r>
          </a:p>
        </p:txBody>
      </p:sp>
      <p:sp>
        <p:nvSpPr>
          <p:cNvPr id="61" name="TextBox 60">
            <a:extLst>
              <a:ext uri="{FF2B5EF4-FFF2-40B4-BE49-F238E27FC236}">
                <a16:creationId xmlns:a16="http://schemas.microsoft.com/office/drawing/2014/main" id="{A6E6C31F-098B-45F7-BEE5-8A51FA70D59F}"/>
              </a:ext>
            </a:extLst>
          </p:cNvPr>
          <p:cNvSpPr txBox="1"/>
          <p:nvPr/>
        </p:nvSpPr>
        <p:spPr>
          <a:xfrm>
            <a:off x="33457536" y="12598170"/>
            <a:ext cx="9670026" cy="584775"/>
          </a:xfrm>
          <a:prstGeom prst="rect">
            <a:avLst/>
          </a:prstGeom>
          <a:noFill/>
        </p:spPr>
        <p:txBody>
          <a:bodyPr wrap="square" rtlCol="0">
            <a:spAutoFit/>
          </a:bodyPr>
          <a:lstStyle>
            <a:defPPr>
              <a:defRPr kern="1200"/>
            </a:defPPr>
          </a:lstStyle>
          <a:p>
            <a:r>
              <a:rPr lang="en-US" sz="3200" b="1" dirty="0">
                <a:latin typeface="Libre Baskerville" panose="02000000000000000000" pitchFamily="2" charset="0"/>
              </a:rPr>
              <a:t>Recommendations</a:t>
            </a:r>
          </a:p>
        </p:txBody>
      </p:sp>
      <p:sp>
        <p:nvSpPr>
          <p:cNvPr id="62" name="TextBox 61">
            <a:extLst>
              <a:ext uri="{FF2B5EF4-FFF2-40B4-BE49-F238E27FC236}">
                <a16:creationId xmlns:a16="http://schemas.microsoft.com/office/drawing/2014/main" id="{A067F8A1-EE95-4354-8E2F-952A6BBDBFFC}"/>
              </a:ext>
            </a:extLst>
          </p:cNvPr>
          <p:cNvSpPr txBox="1"/>
          <p:nvPr/>
        </p:nvSpPr>
        <p:spPr>
          <a:xfrm>
            <a:off x="759156" y="13677721"/>
            <a:ext cx="9670026" cy="3046988"/>
          </a:xfrm>
          <a:prstGeom prst="rect">
            <a:avLst/>
          </a:prstGeom>
          <a:noFill/>
        </p:spPr>
        <p:txBody>
          <a:bodyPr wrap="square" rtlCol="0">
            <a:spAutoFit/>
          </a:bodyPr>
          <a:lstStyle>
            <a:defPPr>
              <a:defRPr kern="1200"/>
            </a:defPPr>
          </a:lstStyle>
          <a:p>
            <a:r>
              <a:rPr lang="en-US" sz="3200" dirty="0"/>
              <a:t>Fake news has become a critical issue, influencing public opinion and decision-making. Traditional fact-checking methods are insufficient to handle the vast amount of data generated daily. Machine Learning offers an efficient way to analyze and classify news articles based on linguistic and contextual patterns.</a:t>
            </a:r>
          </a:p>
        </p:txBody>
      </p:sp>
      <p:sp>
        <p:nvSpPr>
          <p:cNvPr id="63" name="TextBox 62">
            <a:extLst>
              <a:ext uri="{FF2B5EF4-FFF2-40B4-BE49-F238E27FC236}">
                <a16:creationId xmlns:a16="http://schemas.microsoft.com/office/drawing/2014/main" id="{92D5F59B-F8CA-463C-871F-D1042309DE00}"/>
              </a:ext>
            </a:extLst>
          </p:cNvPr>
          <p:cNvSpPr txBox="1"/>
          <p:nvPr/>
        </p:nvSpPr>
        <p:spPr>
          <a:xfrm>
            <a:off x="763639" y="12954000"/>
            <a:ext cx="9670026" cy="584775"/>
          </a:xfrm>
          <a:prstGeom prst="rect">
            <a:avLst/>
          </a:prstGeom>
          <a:noFill/>
        </p:spPr>
        <p:txBody>
          <a:bodyPr wrap="square" rtlCol="0">
            <a:spAutoFit/>
          </a:bodyPr>
          <a:lstStyle>
            <a:defPPr>
              <a:defRPr kern="1200"/>
            </a:defPPr>
          </a:lstStyle>
          <a:p>
            <a:r>
              <a:rPr lang="en-US" sz="3200" b="1" dirty="0">
                <a:latin typeface="Libre Baskerville" panose="02000000000000000000" pitchFamily="2" charset="0"/>
              </a:rPr>
              <a:t>Introduction</a:t>
            </a:r>
          </a:p>
        </p:txBody>
      </p:sp>
      <p:sp>
        <p:nvSpPr>
          <p:cNvPr id="64" name="TextBox 63">
            <a:extLst>
              <a:ext uri="{FF2B5EF4-FFF2-40B4-BE49-F238E27FC236}">
                <a16:creationId xmlns:a16="http://schemas.microsoft.com/office/drawing/2014/main" id="{499918C8-D8D3-4947-B7FD-9341EAE5F7F2}"/>
              </a:ext>
            </a:extLst>
          </p:cNvPr>
          <p:cNvSpPr txBox="1"/>
          <p:nvPr/>
        </p:nvSpPr>
        <p:spPr>
          <a:xfrm>
            <a:off x="11661604" y="6060059"/>
            <a:ext cx="9670026" cy="3046988"/>
          </a:xfrm>
          <a:prstGeom prst="rect">
            <a:avLst/>
          </a:prstGeom>
          <a:noFill/>
        </p:spPr>
        <p:txBody>
          <a:bodyPr wrap="square" rtlCol="0">
            <a:spAutoFit/>
          </a:bodyPr>
          <a:lstStyle>
            <a:defPPr>
              <a:defRPr kern="1200"/>
            </a:defPPr>
          </a:lstStyle>
          <a:p>
            <a:pPr marL="571500" indent="-571500">
              <a:buFont typeface="+mj-lt"/>
              <a:buAutoNum type="romanLcPeriod"/>
            </a:pPr>
            <a:r>
              <a:rPr lang="en-IN" sz="3200" dirty="0"/>
              <a:t>Dataset: Kaggle’s Fake News dataset (includes real and fake news articles)</a:t>
            </a:r>
          </a:p>
          <a:p>
            <a:pPr marL="571500" indent="-571500">
              <a:buFont typeface="+mj-lt"/>
              <a:buAutoNum type="romanLcPeriod"/>
            </a:pPr>
            <a:r>
              <a:rPr lang="en-IN" sz="3200" dirty="0"/>
              <a:t>Tools &amp; Libraries: Python, Scikit-Learn, TensorFlow, Pandas, NLTK</a:t>
            </a:r>
          </a:p>
          <a:p>
            <a:pPr marL="571500" indent="-571500">
              <a:buFont typeface="+mj-lt"/>
              <a:buAutoNum type="romanLcPeriod"/>
            </a:pPr>
            <a:r>
              <a:rPr lang="en-IN" sz="3200" dirty="0"/>
              <a:t>Evaluation Metrics: Accuracy, Precision, Recall, F1-score</a:t>
            </a:r>
          </a:p>
        </p:txBody>
      </p:sp>
      <p:sp>
        <p:nvSpPr>
          <p:cNvPr id="65" name="TextBox 64">
            <a:extLst>
              <a:ext uri="{FF2B5EF4-FFF2-40B4-BE49-F238E27FC236}">
                <a16:creationId xmlns:a16="http://schemas.microsoft.com/office/drawing/2014/main" id="{68744D3E-CEF9-4748-9719-25AAABF27BDD}"/>
              </a:ext>
            </a:extLst>
          </p:cNvPr>
          <p:cNvSpPr txBox="1"/>
          <p:nvPr/>
        </p:nvSpPr>
        <p:spPr>
          <a:xfrm>
            <a:off x="11661604" y="5384800"/>
            <a:ext cx="9670026" cy="584775"/>
          </a:xfrm>
          <a:prstGeom prst="rect">
            <a:avLst/>
          </a:prstGeom>
          <a:noFill/>
        </p:spPr>
        <p:txBody>
          <a:bodyPr wrap="square" rtlCol="0">
            <a:spAutoFit/>
          </a:bodyPr>
          <a:lstStyle>
            <a:defPPr>
              <a:defRPr kern="1200"/>
            </a:defPPr>
          </a:lstStyle>
          <a:p>
            <a:r>
              <a:rPr lang="en-US" sz="3200" b="1" dirty="0">
                <a:latin typeface="Libre Baskerville" panose="02000000000000000000" pitchFamily="2" charset="0"/>
              </a:rPr>
              <a:t>Materials</a:t>
            </a:r>
          </a:p>
        </p:txBody>
      </p:sp>
      <p:sp>
        <p:nvSpPr>
          <p:cNvPr id="66" name="TextBox 65">
            <a:extLst>
              <a:ext uri="{FF2B5EF4-FFF2-40B4-BE49-F238E27FC236}">
                <a16:creationId xmlns:a16="http://schemas.microsoft.com/office/drawing/2014/main" id="{223EAA92-7B93-4F15-A4CA-18552CBA76AE}"/>
              </a:ext>
            </a:extLst>
          </p:cNvPr>
          <p:cNvSpPr txBox="1"/>
          <p:nvPr/>
        </p:nvSpPr>
        <p:spPr>
          <a:xfrm>
            <a:off x="11661604" y="12304776"/>
            <a:ext cx="9670026" cy="6494085"/>
          </a:xfrm>
          <a:prstGeom prst="rect">
            <a:avLst/>
          </a:prstGeom>
          <a:noFill/>
        </p:spPr>
        <p:txBody>
          <a:bodyPr wrap="square" rtlCol="0">
            <a:spAutoFit/>
          </a:bodyPr>
          <a:lstStyle>
            <a:defPPr>
              <a:defRPr kern="1200"/>
            </a:defPPr>
          </a:lstStyle>
          <a:p>
            <a:pPr>
              <a:buFont typeface="+mj-lt"/>
              <a:buAutoNum type="arabicPeriod"/>
            </a:pPr>
            <a:r>
              <a:rPr lang="en-IN" sz="3200" dirty="0"/>
              <a:t>Data Collection &amp; Preprocessing:</a:t>
            </a:r>
          </a:p>
          <a:p>
            <a:pPr marL="1028700" lvl="1" indent="-571500">
              <a:buFont typeface="+mj-lt"/>
              <a:buAutoNum type="romanLcPeriod"/>
            </a:pPr>
            <a:r>
              <a:rPr lang="en-IN" sz="3200" dirty="0"/>
              <a:t>Removal of </a:t>
            </a:r>
            <a:r>
              <a:rPr lang="en-IN" sz="3200" dirty="0" err="1"/>
              <a:t>stopwords</a:t>
            </a:r>
            <a:r>
              <a:rPr lang="en-IN" sz="3200" dirty="0"/>
              <a:t>, tokenization, and lemmatization</a:t>
            </a:r>
          </a:p>
          <a:p>
            <a:pPr marL="1028700" lvl="1" indent="-571500">
              <a:buFont typeface="+mj-lt"/>
              <a:buAutoNum type="romanLcPeriod"/>
            </a:pPr>
            <a:r>
              <a:rPr lang="en-IN" sz="3200" dirty="0"/>
              <a:t>Feature extraction using TF-IDF and Word Embeddings</a:t>
            </a:r>
          </a:p>
          <a:p>
            <a:pPr>
              <a:buFont typeface="+mj-lt"/>
              <a:buAutoNum type="arabicPeriod"/>
            </a:pPr>
            <a:r>
              <a:rPr lang="en-IN" sz="3200" dirty="0"/>
              <a:t>Model Training:</a:t>
            </a:r>
          </a:p>
          <a:p>
            <a:pPr marL="1028700" lvl="1" indent="-571500">
              <a:buFont typeface="+mj-lt"/>
              <a:buAutoNum type="romanLcPeriod"/>
            </a:pPr>
            <a:r>
              <a:rPr lang="en-IN" sz="3200" dirty="0"/>
              <a:t>Implementing Logistic Regression, Naive Bayes, Random Forest, and LSTM</a:t>
            </a:r>
          </a:p>
          <a:p>
            <a:pPr marL="1028700" lvl="1" indent="-571500">
              <a:buFont typeface="+mj-lt"/>
              <a:buAutoNum type="romanLcPeriod"/>
            </a:pPr>
            <a:r>
              <a:rPr lang="en-IN" sz="3200" dirty="0"/>
              <a:t>Hyperparameter tuning for optimal performance</a:t>
            </a:r>
          </a:p>
          <a:p>
            <a:pPr>
              <a:buFont typeface="+mj-lt"/>
              <a:buAutoNum type="arabicPeriod"/>
            </a:pPr>
            <a:r>
              <a:rPr lang="en-IN" sz="3200" dirty="0"/>
              <a:t>Model Evaluation:</a:t>
            </a:r>
          </a:p>
          <a:p>
            <a:pPr marL="1028700" lvl="1" indent="-571500">
              <a:buFont typeface="+mj-lt"/>
              <a:buAutoNum type="romanLcPeriod"/>
            </a:pPr>
            <a:r>
              <a:rPr lang="en-IN" sz="3200" dirty="0"/>
              <a:t>Comparing models using evaluation metrics</a:t>
            </a:r>
          </a:p>
          <a:p>
            <a:pPr marL="1028700" lvl="1" indent="-571500">
              <a:buFont typeface="+mj-lt"/>
              <a:buAutoNum type="romanLcPeriod"/>
            </a:pPr>
            <a:r>
              <a:rPr lang="en-IN" sz="3200" dirty="0"/>
              <a:t>Visualizing results with confusion matrices and classification reports</a:t>
            </a:r>
          </a:p>
        </p:txBody>
      </p:sp>
      <p:sp>
        <p:nvSpPr>
          <p:cNvPr id="67" name="TextBox 66">
            <a:extLst>
              <a:ext uri="{FF2B5EF4-FFF2-40B4-BE49-F238E27FC236}">
                <a16:creationId xmlns:a16="http://schemas.microsoft.com/office/drawing/2014/main" id="{716F17B6-B5C7-4922-B9E2-CD14BD16A568}"/>
              </a:ext>
            </a:extLst>
          </p:cNvPr>
          <p:cNvSpPr txBox="1"/>
          <p:nvPr/>
        </p:nvSpPr>
        <p:spPr>
          <a:xfrm>
            <a:off x="11661604" y="11625548"/>
            <a:ext cx="9670026" cy="584775"/>
          </a:xfrm>
          <a:prstGeom prst="rect">
            <a:avLst/>
          </a:prstGeom>
          <a:noFill/>
        </p:spPr>
        <p:txBody>
          <a:bodyPr wrap="square" rtlCol="0">
            <a:spAutoFit/>
          </a:bodyPr>
          <a:lstStyle>
            <a:defPPr>
              <a:defRPr kern="1200"/>
            </a:defPPr>
          </a:lstStyle>
          <a:p>
            <a:r>
              <a:rPr lang="en-US" sz="3200" b="1" dirty="0">
                <a:latin typeface="Libre Baskerville" panose="02000000000000000000" pitchFamily="2" charset="0"/>
              </a:rPr>
              <a:t>Methodology</a:t>
            </a:r>
          </a:p>
        </p:txBody>
      </p:sp>
      <p:sp>
        <p:nvSpPr>
          <p:cNvPr id="68" name="TextBox 67">
            <a:extLst>
              <a:ext uri="{FF2B5EF4-FFF2-40B4-BE49-F238E27FC236}">
                <a16:creationId xmlns:a16="http://schemas.microsoft.com/office/drawing/2014/main" id="{47F717BC-0897-4243-A282-98EF911708EA}"/>
              </a:ext>
            </a:extLst>
          </p:cNvPr>
          <p:cNvSpPr txBox="1"/>
          <p:nvPr/>
        </p:nvSpPr>
        <p:spPr>
          <a:xfrm>
            <a:off x="22559570" y="6056798"/>
            <a:ext cx="9670026" cy="2062103"/>
          </a:xfrm>
          <a:prstGeom prst="rect">
            <a:avLst/>
          </a:prstGeom>
          <a:noFill/>
        </p:spPr>
        <p:txBody>
          <a:bodyPr wrap="square" rtlCol="0">
            <a:spAutoFit/>
          </a:bodyPr>
          <a:lstStyle>
            <a:defPPr>
              <a:defRPr kern="1200"/>
            </a:defPPr>
          </a:lstStyle>
          <a:p>
            <a:pPr marL="571500" indent="-571500">
              <a:buFont typeface="+mj-lt"/>
              <a:buAutoNum type="romanLcPeriod"/>
            </a:pPr>
            <a:r>
              <a:rPr lang="en-US" sz="3200" dirty="0"/>
              <a:t>Logistic Regression achieved an accuracy of 92%</a:t>
            </a:r>
          </a:p>
          <a:p>
            <a:pPr marL="571500" indent="-571500">
              <a:buFont typeface="+mj-lt"/>
              <a:buAutoNum type="romanLcPeriod"/>
            </a:pPr>
            <a:r>
              <a:rPr lang="en-US" sz="3200" dirty="0"/>
              <a:t>Naive Bayes performed well with 88% accuracy</a:t>
            </a:r>
          </a:p>
          <a:p>
            <a:pPr marL="571500" indent="-571500">
              <a:buFont typeface="+mj-lt"/>
              <a:buAutoNum type="romanLcPeriod"/>
            </a:pPr>
            <a:r>
              <a:rPr lang="en-US" sz="3200" dirty="0"/>
              <a:t>LSTM-based deep learning model outperformed traditional ML with 95% accuracy</a:t>
            </a:r>
          </a:p>
        </p:txBody>
      </p:sp>
      <p:sp>
        <p:nvSpPr>
          <p:cNvPr id="69" name="TextBox 68">
            <a:extLst>
              <a:ext uri="{FF2B5EF4-FFF2-40B4-BE49-F238E27FC236}">
                <a16:creationId xmlns:a16="http://schemas.microsoft.com/office/drawing/2014/main" id="{27A0BB3C-427E-42CA-963C-DA612C8F2B9C}"/>
              </a:ext>
            </a:extLst>
          </p:cNvPr>
          <p:cNvSpPr txBox="1"/>
          <p:nvPr/>
        </p:nvSpPr>
        <p:spPr>
          <a:xfrm>
            <a:off x="22559570" y="5384801"/>
            <a:ext cx="9670026" cy="584775"/>
          </a:xfrm>
          <a:prstGeom prst="rect">
            <a:avLst/>
          </a:prstGeom>
          <a:noFill/>
        </p:spPr>
        <p:txBody>
          <a:bodyPr wrap="square" rtlCol="0">
            <a:spAutoFit/>
          </a:bodyPr>
          <a:lstStyle>
            <a:defPPr>
              <a:defRPr kern="1200"/>
            </a:defPPr>
          </a:lstStyle>
          <a:p>
            <a:r>
              <a:rPr lang="en-US" sz="3200" b="1" dirty="0">
                <a:latin typeface="Libre Baskerville" panose="02000000000000000000" pitchFamily="2" charset="0"/>
              </a:rPr>
              <a:t>Results</a:t>
            </a:r>
          </a:p>
        </p:txBody>
      </p:sp>
      <p:pic>
        <p:nvPicPr>
          <p:cNvPr id="1026" name="Picture 2" descr="Frontiers | Detecting COVID-19-Related ...">
            <a:extLst>
              <a:ext uri="{FF2B5EF4-FFF2-40B4-BE49-F238E27FC236}">
                <a16:creationId xmlns:a16="http://schemas.microsoft.com/office/drawing/2014/main" id="{E1196F93-A5F5-795C-D529-4426583A01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16863655"/>
            <a:ext cx="3505200" cy="285571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I-powered tool developed by Keele ...">
            <a:extLst>
              <a:ext uri="{FF2B5EF4-FFF2-40B4-BE49-F238E27FC236}">
                <a16:creationId xmlns:a16="http://schemas.microsoft.com/office/drawing/2014/main" id="{8C0AE96A-9C56-A2BC-46F5-373B980A3A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17115379"/>
            <a:ext cx="3505199" cy="26039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DA1ED7C-09BB-61B2-608A-84F66E975A18}"/>
              </a:ext>
            </a:extLst>
          </p:cNvPr>
          <p:cNvPicPr>
            <a:picLocks noChangeAspect="1"/>
          </p:cNvPicPr>
          <p:nvPr/>
        </p:nvPicPr>
        <p:blipFill>
          <a:blip r:embed="rId9"/>
          <a:stretch>
            <a:fillRect/>
          </a:stretch>
        </p:blipFill>
        <p:spPr>
          <a:xfrm>
            <a:off x="39016040" y="6889700"/>
            <a:ext cx="4189360" cy="2940099"/>
          </a:xfrm>
          <a:prstGeom prst="rect">
            <a:avLst/>
          </a:prstGeom>
        </p:spPr>
      </p:pic>
      <p:pic>
        <p:nvPicPr>
          <p:cNvPr id="2" name="Picture 2">
            <a:extLst>
              <a:ext uri="{FF2B5EF4-FFF2-40B4-BE49-F238E27FC236}">
                <a16:creationId xmlns:a16="http://schemas.microsoft.com/office/drawing/2014/main" id="{DA78DAF7-6D2D-2360-1726-65BABBC96C9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42464" y="8724068"/>
            <a:ext cx="9420225" cy="335353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1131776-6D03-F066-04D4-02A37788462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684470" y="12889002"/>
            <a:ext cx="9420225" cy="379011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43F294BD-8A95-D04F-4FE0-219BDE020632}"/>
              </a:ext>
            </a:extLst>
          </p:cNvPr>
          <p:cNvPicPr>
            <a:picLocks noChangeAspect="1"/>
          </p:cNvPicPr>
          <p:nvPr/>
        </p:nvPicPr>
        <p:blipFill>
          <a:blip r:embed="rId12"/>
          <a:stretch>
            <a:fillRect/>
          </a:stretch>
        </p:blipFill>
        <p:spPr>
          <a:xfrm>
            <a:off x="22681360" y="17577668"/>
            <a:ext cx="9420225" cy="3024545"/>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4018</TotalTime>
  <Words>378</Words>
  <Application>Microsoft Office PowerPoint</Application>
  <PresentationFormat>Custom</PresentationFormat>
  <Paragraphs>35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Libre Baskerville</vt:lpstr>
      <vt:lpstr>Times New Roman</vt:lpstr>
      <vt:lpstr>Montserrat Light</vt:lpstr>
      <vt:lpstr>Arial</vt: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Indla Harshitha</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Indla Harshitha</cp:lastModifiedBy>
  <cp:revision>303</cp:revision>
  <cp:lastPrinted>2006-11-15T16:04:57Z</cp:lastPrinted>
  <dcterms:modified xsi:type="dcterms:W3CDTF">2025-05-14T23:22:06Z</dcterms:modified>
  <cp:category>templates for scientific poster</cp:category>
</cp:coreProperties>
</file>