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0" r:id="rId4"/>
    <p:sldId id="279" r:id="rId5"/>
    <p:sldId id="271" r:id="rId6"/>
    <p:sldId id="274" r:id="rId7"/>
    <p:sldId id="275" r:id="rId8"/>
    <p:sldId id="276" r:id="rId9"/>
    <p:sldId id="264" r:id="rId10"/>
    <p:sldId id="277" r:id="rId11"/>
    <p:sldId id="278"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8" autoAdjust="0"/>
    <p:restoredTop sz="94666"/>
  </p:normalViewPr>
  <p:slideViewPr>
    <p:cSldViewPr snapToGrid="0">
      <p:cViewPr varScale="1">
        <p:scale>
          <a:sx n="83" d="100"/>
          <a:sy n="83" d="100"/>
        </p:scale>
        <p:origin x="2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048B-DD3D-9710-00F2-B6C4D2B952A5}"/>
              </a:ext>
            </a:extLst>
          </p:cNvPr>
          <p:cNvSpPr>
            <a:spLocks noGrp="1"/>
          </p:cNvSpPr>
          <p:nvPr>
            <p:ph type="ctrTitle"/>
          </p:nvPr>
        </p:nvSpPr>
        <p:spPr>
          <a:xfrm>
            <a:off x="1501697" y="1662073"/>
            <a:ext cx="7359805" cy="906192"/>
          </a:xfrm>
        </p:spPr>
        <p:txBody>
          <a:bodyPr/>
          <a:lstStyle/>
          <a:p>
            <a:r>
              <a:rPr lang="en-US" dirty="0">
                <a:solidFill>
                  <a:schemeClr val="tx1"/>
                </a:solidFill>
              </a:rPr>
              <a:t>FAKE NEWS DETECTION</a:t>
            </a:r>
          </a:p>
        </p:txBody>
      </p:sp>
      <p:sp>
        <p:nvSpPr>
          <p:cNvPr id="3" name="Subtitle 2">
            <a:extLst>
              <a:ext uri="{FF2B5EF4-FFF2-40B4-BE49-F238E27FC236}">
                <a16:creationId xmlns:a16="http://schemas.microsoft.com/office/drawing/2014/main" id="{3F536401-D6FB-5FFE-67BA-2CBAD5DFA038}"/>
              </a:ext>
            </a:extLst>
          </p:cNvPr>
          <p:cNvSpPr>
            <a:spLocks noGrp="1"/>
          </p:cNvSpPr>
          <p:nvPr>
            <p:ph type="subTitle" idx="1"/>
          </p:nvPr>
        </p:nvSpPr>
        <p:spPr>
          <a:xfrm>
            <a:off x="6312379" y="3676183"/>
            <a:ext cx="2999724" cy="1909292"/>
          </a:xfrm>
        </p:spPr>
        <p:txBody>
          <a:bodyPr>
            <a:normAutofit lnSpcReduction="10000"/>
          </a:bodyPr>
          <a:lstStyle/>
          <a:p>
            <a:pPr algn="l"/>
            <a:r>
              <a:rPr lang="en-US" dirty="0">
                <a:solidFill>
                  <a:schemeClr val="tx1"/>
                </a:solidFill>
              </a:rPr>
              <a:t>BY:</a:t>
            </a:r>
          </a:p>
          <a:p>
            <a:pPr algn="l"/>
            <a:r>
              <a:rPr lang="en-US" dirty="0">
                <a:solidFill>
                  <a:schemeClr val="tx1"/>
                </a:solidFill>
              </a:rPr>
              <a:t>KOLLAPUDI JEEVAN KUMAR</a:t>
            </a:r>
          </a:p>
          <a:p>
            <a:pPr algn="l"/>
            <a:r>
              <a:rPr lang="en-US" dirty="0">
                <a:solidFill>
                  <a:schemeClr val="tx1"/>
                </a:solidFill>
              </a:rPr>
              <a:t>INDLA HARSHITHA</a:t>
            </a:r>
          </a:p>
          <a:p>
            <a:pPr algn="l"/>
            <a:r>
              <a:rPr lang="en-US" dirty="0">
                <a:solidFill>
                  <a:schemeClr val="tx1"/>
                </a:solidFill>
              </a:rPr>
              <a:t>NAGA SRUTHI CHIDIPOTHU</a:t>
            </a:r>
          </a:p>
          <a:p>
            <a:pPr algn="l"/>
            <a:r>
              <a:rPr lang="en-US" dirty="0">
                <a:solidFill>
                  <a:schemeClr val="tx1"/>
                </a:solidFill>
              </a:rPr>
              <a:t>TEJESHWAR GADEY</a:t>
            </a:r>
          </a:p>
        </p:txBody>
      </p:sp>
    </p:spTree>
    <p:extLst>
      <p:ext uri="{BB962C8B-B14F-4D97-AF65-F5344CB8AC3E}">
        <p14:creationId xmlns:p14="http://schemas.microsoft.com/office/powerpoint/2010/main" val="102595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083C-7F43-923B-5F4C-8CFC7F053C1D}"/>
              </a:ext>
            </a:extLst>
          </p:cNvPr>
          <p:cNvSpPr>
            <a:spLocks noGrp="1"/>
          </p:cNvSpPr>
          <p:nvPr>
            <p:ph type="title"/>
          </p:nvPr>
        </p:nvSpPr>
        <p:spPr>
          <a:xfrm>
            <a:off x="677334" y="609600"/>
            <a:ext cx="8596668" cy="789830"/>
          </a:xfrm>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D425070B-9558-A952-0C22-A19293888234}"/>
              </a:ext>
            </a:extLst>
          </p:cNvPr>
          <p:cNvSpPr>
            <a:spLocks noGrp="1"/>
          </p:cNvSpPr>
          <p:nvPr>
            <p:ph idx="1"/>
          </p:nvPr>
        </p:nvSpPr>
        <p:spPr>
          <a:xfrm>
            <a:off x="1385000" y="1930400"/>
            <a:ext cx="8596668" cy="2673804"/>
          </a:xfrm>
        </p:spPr>
        <p:txBody>
          <a:bodyPr/>
          <a:lstStyle/>
          <a:p>
            <a:pPr marL="0" indent="0" algn="just">
              <a:buNone/>
            </a:pPr>
            <a:r>
              <a:rPr lang="en-US" dirty="0"/>
              <a:t>Traditional machine learning approaches like models have performed very well in the Fake News Detection project. After pre-processing and TF-IDF vectorization, Logistic Regression achieved 93.25% accuracy, followed by SVM and Random Forest. Evaluation methods, including confusion matrices and classification reports validated robust performance. And besides, most models were performing better after hyperparameter tuning, especially Decision Tree. In general, the models clearly separated the real from the fake news, which provides a good baseline and multiple directions for future NLP based misinformation detection methods in the NLP community.</a:t>
            </a:r>
          </a:p>
          <a:p>
            <a:pPr marL="0" indent="0" algn="just">
              <a:buNone/>
            </a:pPr>
            <a:endParaRPr lang="en-IN" dirty="0"/>
          </a:p>
        </p:txBody>
      </p:sp>
    </p:spTree>
    <p:extLst>
      <p:ext uri="{BB962C8B-B14F-4D97-AF65-F5344CB8AC3E}">
        <p14:creationId xmlns:p14="http://schemas.microsoft.com/office/powerpoint/2010/main" val="682583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C780-3AE9-4E2A-0570-8F1C14D4139D}"/>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0BB14200-CA2B-7E19-ACB3-19A174C3C5F4}"/>
              </a:ext>
            </a:extLst>
          </p:cNvPr>
          <p:cNvSpPr>
            <a:spLocks noGrp="1"/>
          </p:cNvSpPr>
          <p:nvPr>
            <p:ph idx="1"/>
          </p:nvPr>
        </p:nvSpPr>
        <p:spPr>
          <a:xfrm>
            <a:off x="1615588" y="1930400"/>
            <a:ext cx="8596668" cy="2292141"/>
          </a:xfrm>
        </p:spPr>
        <p:txBody>
          <a:bodyPr/>
          <a:lstStyle/>
          <a:p>
            <a:pPr algn="just">
              <a:buFont typeface="Wingdings" panose="05000000000000000000" pitchFamily="2" charset="2"/>
              <a:buChar char="Ø"/>
            </a:pPr>
            <a:r>
              <a:rPr lang="en-US" dirty="0"/>
              <a:t>Data Imbalance: The imbalance of real and fake news can facilitate the model to lean towards the majority class.</a:t>
            </a:r>
          </a:p>
          <a:p>
            <a:pPr algn="just">
              <a:buFont typeface="Wingdings" panose="05000000000000000000" pitchFamily="2" charset="2"/>
              <a:buChar char="Ø"/>
            </a:pPr>
            <a:r>
              <a:rPr lang="en-US" dirty="0"/>
              <a:t>Context understanding Models: Conventional models aren't good at identifying sarcasm, irony or delicate misinformation without going through deep semantic analysis.</a:t>
            </a:r>
          </a:p>
          <a:p>
            <a:pPr algn="just">
              <a:buFont typeface="Wingdings" panose="05000000000000000000" pitchFamily="2" charset="2"/>
              <a:buChar char="Ø"/>
            </a:pPr>
            <a:r>
              <a:rPr lang="en-US" dirty="0"/>
              <a:t>Language Evolution: Moving targets for fake news with rapid changes in tactic and language which do not suit static models.</a:t>
            </a:r>
          </a:p>
          <a:p>
            <a:pPr marL="0" indent="0" algn="just">
              <a:buNone/>
            </a:pPr>
            <a:endParaRPr lang="en-IN" dirty="0"/>
          </a:p>
        </p:txBody>
      </p:sp>
    </p:spTree>
    <p:extLst>
      <p:ext uri="{BB962C8B-B14F-4D97-AF65-F5344CB8AC3E}">
        <p14:creationId xmlns:p14="http://schemas.microsoft.com/office/powerpoint/2010/main" val="37023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01B0-48C2-F07A-D4B5-8C54114FE80D}"/>
              </a:ext>
            </a:extLst>
          </p:cNvPr>
          <p:cNvSpPr>
            <a:spLocks noGrp="1"/>
          </p:cNvSpPr>
          <p:nvPr>
            <p:ph type="title"/>
          </p:nvPr>
        </p:nvSpPr>
        <p:spPr/>
        <p:txBody>
          <a:bodyPr/>
          <a:lstStyle/>
          <a:p>
            <a:r>
              <a:rPr lang="en-US" dirty="0"/>
              <a:t>Conclusions</a:t>
            </a:r>
          </a:p>
        </p:txBody>
      </p:sp>
      <p:sp>
        <p:nvSpPr>
          <p:cNvPr id="4" name="Rectangle 1">
            <a:extLst>
              <a:ext uri="{FF2B5EF4-FFF2-40B4-BE49-F238E27FC236}">
                <a16:creationId xmlns:a16="http://schemas.microsoft.com/office/drawing/2014/main" id="{4A2C7CEF-C93E-AEEA-7C21-336328C60DBC}"/>
              </a:ext>
            </a:extLst>
          </p:cNvPr>
          <p:cNvSpPr>
            <a:spLocks noGrp="1" noChangeArrowheads="1"/>
          </p:cNvSpPr>
          <p:nvPr>
            <p:ph idx="1"/>
          </p:nvPr>
        </p:nvSpPr>
        <p:spPr bwMode="auto">
          <a:xfrm>
            <a:off x="1410759" y="1653401"/>
            <a:ext cx="82182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dirty="0"/>
              <a:t>This work has developed a fake news detection system effectively through conventional ML algorithms and NLP methodologies. With a careful preprocessing and TF-IDF vectorization Logistic Regression and SVM models were able to obtain over 93% accuracy. Strong performance was verified through confusion matrices and the classification reports. The work verifies that classical models can be used as reliable and interpretable classifiers to discriminate real and fake news after fine tunning their parameters according to the textual features.</a:t>
            </a:r>
          </a:p>
        </p:txBody>
      </p:sp>
    </p:spTree>
    <p:extLst>
      <p:ext uri="{BB962C8B-B14F-4D97-AF65-F5344CB8AC3E}">
        <p14:creationId xmlns:p14="http://schemas.microsoft.com/office/powerpoint/2010/main" val="243118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CD34CA9E-ADE1-3195-C80C-AD637961A458}"/>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t>THANK YOU</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9384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132B-B045-1366-2C9F-E03BE97527CA}"/>
              </a:ext>
            </a:extLst>
          </p:cNvPr>
          <p:cNvSpPr>
            <a:spLocks noGrp="1"/>
          </p:cNvSpPr>
          <p:nvPr>
            <p:ph type="title"/>
          </p:nvPr>
        </p:nvSpPr>
        <p:spPr>
          <a:xfrm>
            <a:off x="677334" y="609600"/>
            <a:ext cx="8596668" cy="917050"/>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ABE342C3-BD9A-C30E-B594-B8F52155B32C}"/>
              </a:ext>
            </a:extLst>
          </p:cNvPr>
          <p:cNvSpPr>
            <a:spLocks noGrp="1"/>
          </p:cNvSpPr>
          <p:nvPr>
            <p:ph idx="1"/>
          </p:nvPr>
        </p:nvSpPr>
        <p:spPr>
          <a:xfrm>
            <a:off x="1797666" y="1810731"/>
            <a:ext cx="8596668" cy="3007759"/>
          </a:xfrm>
        </p:spPr>
        <p:txBody>
          <a:bodyPr/>
          <a:lstStyle/>
          <a:p>
            <a:pPr>
              <a:buFont typeface="Wingdings" panose="05000000000000000000" pitchFamily="2" charset="2"/>
              <a:buChar char="Ø"/>
            </a:pPr>
            <a:r>
              <a:rPr lang="en-US" b="1" dirty="0"/>
              <a:t>Objective</a:t>
            </a:r>
            <a:r>
              <a:rPr lang="en-US" dirty="0"/>
              <a:t>: To distinguish between Fake News And Real News</a:t>
            </a:r>
          </a:p>
          <a:p>
            <a:pPr>
              <a:buFont typeface="Wingdings" panose="05000000000000000000" pitchFamily="2" charset="2"/>
              <a:buChar char="Ø"/>
            </a:pPr>
            <a:r>
              <a:rPr lang="en-US" b="1" dirty="0"/>
              <a:t>Dataset Source: </a:t>
            </a:r>
          </a:p>
          <a:p>
            <a:pPr>
              <a:buFont typeface="Wingdings" panose="05000000000000000000" pitchFamily="2" charset="2"/>
              <a:buChar char="Ø"/>
            </a:pPr>
            <a:r>
              <a:rPr lang="en-US" b="1" dirty="0"/>
              <a:t>Key tools and technologies used: </a:t>
            </a:r>
          </a:p>
          <a:p>
            <a:pPr lvl="1">
              <a:buFont typeface="Arial" panose="020B0604020202020204" pitchFamily="34" charset="0"/>
              <a:buChar char="•"/>
            </a:pPr>
            <a:r>
              <a:rPr lang="en-US" dirty="0" err="1"/>
              <a:t>Jupyter</a:t>
            </a:r>
            <a:r>
              <a:rPr lang="en-US" dirty="0"/>
              <a:t> notebook for modeling and analysis</a:t>
            </a:r>
          </a:p>
          <a:p>
            <a:pPr lvl="1">
              <a:buFont typeface="Arial" panose="020B0604020202020204" pitchFamily="34" charset="0"/>
              <a:buChar char="•"/>
            </a:pPr>
            <a:r>
              <a:rPr lang="en-US" dirty="0"/>
              <a:t>NumPy and Pandas for data modeling </a:t>
            </a:r>
          </a:p>
          <a:p>
            <a:pPr lvl="1">
              <a:buFont typeface="Arial" panose="020B0604020202020204" pitchFamily="34" charset="0"/>
              <a:buChar char="•"/>
            </a:pPr>
            <a:r>
              <a:rPr lang="en-US" dirty="0"/>
              <a:t>Scikit-learn for machine learning</a:t>
            </a:r>
          </a:p>
          <a:p>
            <a:pPr lvl="1">
              <a:buFont typeface="Arial" panose="020B0604020202020204" pitchFamily="34" charset="0"/>
              <a:buChar char="•"/>
            </a:pPr>
            <a:r>
              <a:rPr lang="en-US" dirty="0"/>
              <a:t>Matplotlib &amp; seaborn for plotting and visualization</a:t>
            </a:r>
          </a:p>
        </p:txBody>
      </p:sp>
    </p:spTree>
    <p:extLst>
      <p:ext uri="{BB962C8B-B14F-4D97-AF65-F5344CB8AC3E}">
        <p14:creationId xmlns:p14="http://schemas.microsoft.com/office/powerpoint/2010/main" val="299033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1986-B971-2979-B904-93CED65AD8C8}"/>
              </a:ext>
            </a:extLst>
          </p:cNvPr>
          <p:cNvSpPr>
            <a:spLocks noGrp="1"/>
          </p:cNvSpPr>
          <p:nvPr>
            <p:ph type="title"/>
          </p:nvPr>
        </p:nvSpPr>
        <p:spPr>
          <a:xfrm>
            <a:off x="677334" y="609600"/>
            <a:ext cx="8596668" cy="877294"/>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D3EC411-7177-20F9-8749-803019E15077}"/>
              </a:ext>
            </a:extLst>
          </p:cNvPr>
          <p:cNvSpPr>
            <a:spLocks noGrp="1"/>
          </p:cNvSpPr>
          <p:nvPr>
            <p:ph idx="1"/>
          </p:nvPr>
        </p:nvSpPr>
        <p:spPr>
          <a:xfrm>
            <a:off x="1559929" y="1826635"/>
            <a:ext cx="8596668" cy="2721512"/>
          </a:xfrm>
        </p:spPr>
        <p:txBody>
          <a:bodyPr/>
          <a:lstStyle/>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Digital media allowed news to circulate at warp speed and the divide between real and fake was no longer clear. Misinformation —spreading false information and claiming it is the truth — is a threat to public trust and democracy and national security.</a:t>
            </a: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It's a fake news detection project, it utilizes NLP, Logistic Regression, Naive Bayes, SVM, Decision Tree, and Random Forest as machine learning algorithms.</a:t>
            </a:r>
          </a:p>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work optimizes hyperparameters to give increased accuracy and paves the way for further application of modern NLP techniques in the future.</a:t>
            </a:r>
          </a:p>
        </p:txBody>
      </p:sp>
    </p:spTree>
    <p:extLst>
      <p:ext uri="{BB962C8B-B14F-4D97-AF65-F5344CB8AC3E}">
        <p14:creationId xmlns:p14="http://schemas.microsoft.com/office/powerpoint/2010/main" val="2145153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9AAC-9B73-16D4-C2DA-1A3076A2113E}"/>
              </a:ext>
            </a:extLst>
          </p:cNvPr>
          <p:cNvSpPr>
            <a:spLocks noGrp="1"/>
          </p:cNvSpPr>
          <p:nvPr>
            <p:ph type="title"/>
          </p:nvPr>
        </p:nvSpPr>
        <p:spPr/>
        <p:txBody>
          <a:bodyPr/>
          <a:lstStyle/>
          <a:p>
            <a:r>
              <a:rPr lang="en-IN" dirty="0"/>
              <a:t>What is Fake News?</a:t>
            </a:r>
          </a:p>
        </p:txBody>
      </p:sp>
      <p:sp>
        <p:nvSpPr>
          <p:cNvPr id="3" name="Content Placeholder 2">
            <a:extLst>
              <a:ext uri="{FF2B5EF4-FFF2-40B4-BE49-F238E27FC236}">
                <a16:creationId xmlns:a16="http://schemas.microsoft.com/office/drawing/2014/main" id="{D313FC81-2FA6-8B03-6066-3F622599DC25}"/>
              </a:ext>
            </a:extLst>
          </p:cNvPr>
          <p:cNvSpPr>
            <a:spLocks noGrp="1"/>
          </p:cNvSpPr>
          <p:nvPr>
            <p:ph idx="1"/>
          </p:nvPr>
        </p:nvSpPr>
        <p:spPr/>
        <p:txBody>
          <a:bodyPr/>
          <a:lstStyle/>
          <a:p>
            <a:pPr>
              <a:buNone/>
            </a:pPr>
            <a:r>
              <a:rPr lang="en-US" dirty="0"/>
              <a:t>   </a:t>
            </a:r>
          </a:p>
          <a:p>
            <a:r>
              <a:rPr lang="en-US" dirty="0"/>
              <a:t>False or misleading information that is reported as news is called fake news. A common goal of fake news is to harm someone or something’s reputation or to profit through advertising.</a:t>
            </a:r>
          </a:p>
          <a:p>
            <a:r>
              <a:rPr lang="en-US" dirty="0"/>
              <a:t>The term “fake news” was first used in the 1890s, a time when dramatic newspaper reports were common, even though incorrect information has always been disseminated throughout history.</a:t>
            </a:r>
          </a:p>
          <a:p>
            <a:endParaRPr lang="en-US" dirty="0"/>
          </a:p>
          <a:p>
            <a:endParaRPr lang="en-IN" dirty="0"/>
          </a:p>
        </p:txBody>
      </p:sp>
    </p:spTree>
    <p:extLst>
      <p:ext uri="{BB962C8B-B14F-4D97-AF65-F5344CB8AC3E}">
        <p14:creationId xmlns:p14="http://schemas.microsoft.com/office/powerpoint/2010/main" val="52276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74B6-D3E7-793A-ED11-69E5502F953F}"/>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53C3DE8-9108-8DF4-91E9-B83700D6625C}"/>
              </a:ext>
            </a:extLst>
          </p:cNvPr>
          <p:cNvSpPr>
            <a:spLocks noGrp="1"/>
          </p:cNvSpPr>
          <p:nvPr>
            <p:ph idx="1"/>
          </p:nvPr>
        </p:nvSpPr>
        <p:spPr>
          <a:xfrm>
            <a:off x="1559929" y="1930400"/>
            <a:ext cx="8180419" cy="3237948"/>
          </a:xfrm>
        </p:spPr>
        <p:txBody>
          <a:bodyPr>
            <a:normAutofit/>
          </a:bodyPr>
          <a:lstStyle/>
          <a:p>
            <a:pPr algn="just">
              <a:buFont typeface="Wingdings" panose="05000000000000000000" pitchFamily="2" charset="2"/>
              <a:buChar char="Ø"/>
            </a:pPr>
            <a:r>
              <a:rPr lang="en-US" b="1"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Data acquisition:</a:t>
            </a:r>
            <a:r>
              <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 The research work utilized the dataset consisting of news articles tagged as ‘REAL’ or ‘FAKE’. It consists of properties like title, text and label of an article.</a:t>
            </a:r>
          </a:p>
          <a:p>
            <a:pPr marL="0" indent="0" algn="just">
              <a:buNone/>
            </a:pPr>
            <a:endPar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Data cleaning: </a:t>
            </a:r>
            <a:r>
              <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Nulls, duplicates, empty titles and extra space is removed.</a:t>
            </a:r>
          </a:p>
          <a:p>
            <a:pPr marL="0" indent="0" algn="just">
              <a:buNone/>
            </a:pPr>
            <a:endPar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Preprocessing:</a:t>
            </a:r>
            <a:r>
              <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 We tokenized texts with the </a:t>
            </a:r>
            <a:r>
              <a:rPr lang="en-US" b="0" i="0" dirty="0" err="1">
                <a:solidFill>
                  <a:srgbClr val="172B4D"/>
                </a:solidFill>
                <a:effectLst/>
                <a:latin typeface="Calibri" panose="020F0502020204030204" pitchFamily="34" charset="0"/>
                <a:ea typeface="Calibri" panose="020F0502020204030204" pitchFamily="34" charset="0"/>
                <a:cs typeface="Calibri" panose="020F0502020204030204" pitchFamily="34" charset="0"/>
              </a:rPr>
              <a:t>TreebankWordTokenizer</a:t>
            </a:r>
            <a:r>
              <a:rPr lang="en-US" b="0" i="0" dirty="0">
                <a:solidFill>
                  <a:srgbClr val="172B4D"/>
                </a:solidFill>
                <a:effectLst/>
                <a:latin typeface="Calibri" panose="020F0502020204030204" pitchFamily="34" charset="0"/>
                <a:ea typeface="Calibri" panose="020F0502020204030204" pitchFamily="34" charset="0"/>
                <a:cs typeface="Calibri" panose="020F0502020204030204" pitchFamily="34" charset="0"/>
              </a:rPr>
              <a:t> from NLTK. Punctuation, Special characters except @ and #, and numeric were removed based on regular expressions. And also, everything was converted to lowercase.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89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1DC8-9001-0FB4-CC8C-3BF38879B386}"/>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C5F01CBC-E559-F040-8060-4CD70B10AD9B}"/>
              </a:ext>
            </a:extLst>
          </p:cNvPr>
          <p:cNvSpPr>
            <a:spLocks noGrp="1"/>
          </p:cNvSpPr>
          <p:nvPr>
            <p:ph idx="1"/>
          </p:nvPr>
        </p:nvSpPr>
        <p:spPr>
          <a:xfrm>
            <a:off x="1798467" y="1550504"/>
            <a:ext cx="8371251" cy="4913905"/>
          </a:xfrm>
        </p:spPr>
        <p:txBody>
          <a:bodyPr>
            <a:normAutofit lnSpcReduction="10000"/>
          </a:bodyPr>
          <a:lstStyle/>
          <a:p>
            <a:pPr algn="just">
              <a:buFont typeface="Wingdings" panose="05000000000000000000" pitchFamily="2" charset="2"/>
              <a:buChar char="Ø"/>
            </a:pPr>
            <a:r>
              <a:rPr lang="en-US" dirty="0"/>
              <a:t>Logistic Regression: Obtained the best accuracy by discriminating fake and real news with TF-IDF features.</a:t>
            </a:r>
          </a:p>
          <a:p>
            <a:pPr marL="0" indent="0" algn="just">
              <a:buNone/>
            </a:pPr>
            <a:endParaRPr lang="en-US" dirty="0"/>
          </a:p>
          <a:p>
            <a:pPr algn="just">
              <a:buFont typeface="Wingdings" panose="05000000000000000000" pitchFamily="2" charset="2"/>
              <a:buChar char="Ø"/>
            </a:pPr>
            <a:r>
              <a:rPr lang="en-US" dirty="0"/>
              <a:t>Naïve Bayes: Fast and sturdy for text sparse data; Performed good for news with TF-IDF representation.</a:t>
            </a:r>
          </a:p>
          <a:p>
            <a:pPr marL="0" indent="0" algn="just">
              <a:buNone/>
            </a:pPr>
            <a:endParaRPr lang="en-US" dirty="0"/>
          </a:p>
          <a:p>
            <a:pPr algn="just">
              <a:buFont typeface="Wingdings" panose="05000000000000000000" pitchFamily="2" charset="2"/>
              <a:buChar char="Ø"/>
            </a:pPr>
            <a:r>
              <a:rPr lang="en-US" dirty="0"/>
              <a:t>Support Vector Machine: Great for high dimensional data; well separated fake and real news with strong decision boundaries.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Decision Tree: Distributing for decision rules, easy to see pattern in news classification.</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Random Forest: Ensembled multiple decision tree like classifiers, thus controlling overfitting and giving rise to fake news classification robustness.</a:t>
            </a:r>
          </a:p>
          <a:p>
            <a:pPr algn="just"/>
            <a:endParaRPr lang="en-IN" dirty="0"/>
          </a:p>
        </p:txBody>
      </p:sp>
    </p:spTree>
    <p:extLst>
      <p:ext uri="{BB962C8B-B14F-4D97-AF65-F5344CB8AC3E}">
        <p14:creationId xmlns:p14="http://schemas.microsoft.com/office/powerpoint/2010/main" val="425284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F776-0704-22C8-91A7-0393278CE847}"/>
              </a:ext>
            </a:extLst>
          </p:cNvPr>
          <p:cNvSpPr>
            <a:spLocks noGrp="1"/>
          </p:cNvSpPr>
          <p:nvPr>
            <p:ph type="title"/>
          </p:nvPr>
        </p:nvSpPr>
        <p:spPr>
          <a:xfrm>
            <a:off x="677334" y="609600"/>
            <a:ext cx="8596668" cy="821635"/>
          </a:xfrm>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2C7E4711-009A-F6BA-70CD-5A2740C0C832}"/>
              </a:ext>
            </a:extLst>
          </p:cNvPr>
          <p:cNvSpPr>
            <a:spLocks noGrp="1"/>
          </p:cNvSpPr>
          <p:nvPr>
            <p:ph idx="1"/>
          </p:nvPr>
        </p:nvSpPr>
        <p:spPr>
          <a:xfrm>
            <a:off x="1464513" y="1826634"/>
            <a:ext cx="8596668" cy="3880773"/>
          </a:xfrm>
        </p:spPr>
        <p:txBody>
          <a:bodyPr/>
          <a:lstStyle/>
          <a:p>
            <a:pPr>
              <a:buFont typeface="Wingdings" panose="05000000000000000000" pitchFamily="2" charset="2"/>
              <a:buChar char="Ø"/>
            </a:pPr>
            <a:r>
              <a:rPr lang="en-US" b="0" i="0" dirty="0">
                <a:solidFill>
                  <a:srgbClr val="172B4D"/>
                </a:solidFill>
                <a:effectLst/>
                <a:latin typeface="Open Sans" panose="020B0606030504020204" pitchFamily="34" charset="0"/>
              </a:rPr>
              <a:t>The Confusion Matrix will be presented in-order to provide a detailed breakdown of true vs predicted labels to also help demonstrate the model's ability at differentiating real news and fake news.</a:t>
            </a:r>
          </a:p>
          <a:p>
            <a:pPr marL="0" indent="0">
              <a:buNone/>
            </a:pPr>
            <a:endParaRPr lang="en-US" b="0" i="0" dirty="0">
              <a:solidFill>
                <a:srgbClr val="172B4D"/>
              </a:solidFill>
              <a:effectLst/>
              <a:latin typeface="Open Sans" panose="020B0606030504020204" pitchFamily="34" charset="0"/>
            </a:endParaRPr>
          </a:p>
          <a:p>
            <a:pPr>
              <a:buFont typeface="Wingdings" panose="05000000000000000000" pitchFamily="2" charset="2"/>
              <a:buChar char="Ø"/>
            </a:pPr>
            <a:r>
              <a:rPr lang="en-US" b="0" i="0" dirty="0">
                <a:solidFill>
                  <a:srgbClr val="172B4D"/>
                </a:solidFill>
                <a:effectLst/>
                <a:latin typeface="Open Sans" panose="020B0606030504020204" pitchFamily="34" charset="0"/>
              </a:rPr>
              <a:t>Classification Report, which has precision, recall, and F1-score; thus, it is more convenient to evaluate the model for unbalanced datasets.</a:t>
            </a:r>
          </a:p>
          <a:p>
            <a:pPr marL="0" indent="0">
              <a:buNone/>
            </a:pPr>
            <a:endParaRPr lang="en-US" b="0" i="0" dirty="0">
              <a:solidFill>
                <a:srgbClr val="172B4D"/>
              </a:solidFill>
              <a:effectLst/>
              <a:latin typeface="Open Sans" panose="020B0606030504020204" pitchFamily="34" charset="0"/>
            </a:endParaRPr>
          </a:p>
          <a:p>
            <a:pPr>
              <a:buFont typeface="Wingdings" panose="05000000000000000000" pitchFamily="2" charset="2"/>
              <a:buChar char="Ø"/>
            </a:pPr>
            <a:r>
              <a:rPr lang="en-US" b="0" i="0" dirty="0">
                <a:solidFill>
                  <a:srgbClr val="172B4D"/>
                </a:solidFill>
                <a:effectLst/>
                <a:latin typeface="Open Sans" panose="020B0606030504020204" pitchFamily="34" charset="0"/>
              </a:rPr>
              <a:t>The Accuracy Score gives you the big picture but is deceiving if not supported by precision and recall.</a:t>
            </a:r>
            <a:endParaRPr lang="en-IN" dirty="0"/>
          </a:p>
        </p:txBody>
      </p:sp>
    </p:spTree>
    <p:extLst>
      <p:ext uri="{BB962C8B-B14F-4D97-AF65-F5344CB8AC3E}">
        <p14:creationId xmlns:p14="http://schemas.microsoft.com/office/powerpoint/2010/main" val="46910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4016-F8EA-60D8-FBBC-40917B8E89DF}"/>
              </a:ext>
            </a:extLst>
          </p:cNvPr>
          <p:cNvSpPr>
            <a:spLocks noGrp="1"/>
          </p:cNvSpPr>
          <p:nvPr>
            <p:ph type="title"/>
          </p:nvPr>
        </p:nvSpPr>
        <p:spPr/>
        <p:txBody>
          <a:bodyPr/>
          <a:lstStyle/>
          <a:p>
            <a:r>
              <a:rPr lang="en-US" dirty="0"/>
              <a:t>Feature Importance</a:t>
            </a:r>
            <a:endParaRPr lang="en-IN" dirty="0"/>
          </a:p>
        </p:txBody>
      </p:sp>
      <p:sp>
        <p:nvSpPr>
          <p:cNvPr id="3" name="Content Placeholder 2">
            <a:extLst>
              <a:ext uri="{FF2B5EF4-FFF2-40B4-BE49-F238E27FC236}">
                <a16:creationId xmlns:a16="http://schemas.microsoft.com/office/drawing/2014/main" id="{538E6B12-30AC-338A-40D5-CC59B5E8AD51}"/>
              </a:ext>
            </a:extLst>
          </p:cNvPr>
          <p:cNvSpPr>
            <a:spLocks noGrp="1"/>
          </p:cNvSpPr>
          <p:nvPr>
            <p:ph idx="1"/>
          </p:nvPr>
        </p:nvSpPr>
        <p:spPr>
          <a:xfrm>
            <a:off x="1361146" y="1739170"/>
            <a:ext cx="8596668" cy="3880773"/>
          </a:xfrm>
        </p:spPr>
        <p:txBody>
          <a:bodyPr/>
          <a:lstStyle/>
          <a:p>
            <a:pPr>
              <a:buFont typeface="Wingdings" panose="05000000000000000000" pitchFamily="2" charset="2"/>
              <a:buChar char="Ø"/>
            </a:pPr>
            <a:r>
              <a:rPr lang="en-US" b="0" i="0" dirty="0">
                <a:solidFill>
                  <a:srgbClr val="172B4D"/>
                </a:solidFill>
                <a:effectLst/>
                <a:latin typeface="Open Sans" panose="020B0606030504020204" pitchFamily="34" charset="0"/>
              </a:rPr>
              <a:t>TF-IDF vectorizer gives great emphasis to words that are distinctive and relevant word-wise among articles and allows the model to capture significant words.</a:t>
            </a:r>
          </a:p>
          <a:p>
            <a:pPr>
              <a:buFont typeface="Wingdings" panose="05000000000000000000" pitchFamily="2" charset="2"/>
              <a:buChar char="Ø"/>
            </a:pPr>
            <a:endParaRPr lang="en-US" dirty="0">
              <a:solidFill>
                <a:srgbClr val="172B4D"/>
              </a:solidFill>
              <a:latin typeface="Open Sans" panose="020B0606030504020204" pitchFamily="34" charset="0"/>
            </a:endParaRPr>
          </a:p>
          <a:p>
            <a:pPr>
              <a:buFont typeface="Wingdings" panose="05000000000000000000" pitchFamily="2" charset="2"/>
              <a:buChar char="Ø"/>
            </a:pPr>
            <a:r>
              <a:rPr lang="en-US" b="0" i="0" dirty="0">
                <a:solidFill>
                  <a:srgbClr val="172B4D"/>
                </a:solidFill>
                <a:effectLst/>
                <a:latin typeface="Open Sans" panose="020B0606030504020204" pitchFamily="34" charset="0"/>
              </a:rPr>
              <a:t>By using the learned coefficients, Logistic Regression can determine which words have the most impact on real or fake news.</a:t>
            </a:r>
          </a:p>
          <a:p>
            <a:pPr>
              <a:buFont typeface="Wingdings" panose="05000000000000000000" pitchFamily="2" charset="2"/>
              <a:buChar char="Ø"/>
            </a:pPr>
            <a:endParaRPr lang="en-US" dirty="0">
              <a:solidFill>
                <a:srgbClr val="172B4D"/>
              </a:solidFill>
              <a:latin typeface="Open Sans" panose="020B0606030504020204" pitchFamily="34" charset="0"/>
            </a:endParaRPr>
          </a:p>
          <a:p>
            <a:pPr>
              <a:buFont typeface="Wingdings" panose="05000000000000000000" pitchFamily="2" charset="2"/>
              <a:buChar char="Ø"/>
            </a:pPr>
            <a:r>
              <a:rPr lang="en-US" b="0" i="0" dirty="0">
                <a:solidFill>
                  <a:srgbClr val="172B4D"/>
                </a:solidFill>
                <a:effectLst/>
                <a:latin typeface="Open Sans" panose="020B0606030504020204" pitchFamily="34" charset="0"/>
              </a:rPr>
              <a:t>Random Forest Feature Importance is determined by how much each word contributes to decision splits within trees.</a:t>
            </a:r>
            <a:endParaRPr lang="en-IN" dirty="0"/>
          </a:p>
        </p:txBody>
      </p:sp>
    </p:spTree>
    <p:extLst>
      <p:ext uri="{BB962C8B-B14F-4D97-AF65-F5344CB8AC3E}">
        <p14:creationId xmlns:p14="http://schemas.microsoft.com/office/powerpoint/2010/main" val="152628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07213-4C45-9526-7016-CFADA9721DDB}"/>
              </a:ext>
            </a:extLst>
          </p:cNvPr>
          <p:cNvSpPr>
            <a:spLocks noGrp="1"/>
          </p:cNvSpPr>
          <p:nvPr>
            <p:ph idx="1"/>
          </p:nvPr>
        </p:nvSpPr>
        <p:spPr>
          <a:xfrm>
            <a:off x="1416804" y="1789042"/>
            <a:ext cx="6685491" cy="2249483"/>
          </a:xfrm>
        </p:spPr>
        <p:txBody>
          <a:bodyPr anchor="ctr">
            <a:normAutofit/>
          </a:bodyPr>
          <a:lstStyle/>
          <a:p>
            <a:pPr>
              <a:buFont typeface="Wingdings" panose="05000000000000000000" pitchFamily="2" charset="2"/>
              <a:buChar char="Ø"/>
            </a:pPr>
            <a:r>
              <a:rPr lang="en-US" b="1" dirty="0"/>
              <a:t>Jeevan:</a:t>
            </a:r>
            <a:r>
              <a:rPr lang="en-US" dirty="0"/>
              <a:t> Support Vector Machine, Naïve Bayes</a:t>
            </a:r>
          </a:p>
          <a:p>
            <a:pPr>
              <a:buFont typeface="Wingdings" panose="05000000000000000000" pitchFamily="2" charset="2"/>
              <a:buChar char="Ø"/>
            </a:pPr>
            <a:r>
              <a:rPr lang="en-US" b="1" dirty="0"/>
              <a:t>Harshitha:</a:t>
            </a:r>
            <a:r>
              <a:rPr lang="en-US" dirty="0"/>
              <a:t> Data cleaning and Random forest</a:t>
            </a:r>
          </a:p>
          <a:p>
            <a:pPr>
              <a:buFont typeface="Wingdings" panose="05000000000000000000" pitchFamily="2" charset="2"/>
              <a:buChar char="Ø"/>
            </a:pPr>
            <a:r>
              <a:rPr lang="en-US" b="1" dirty="0"/>
              <a:t>Sruthi: </a:t>
            </a:r>
            <a:r>
              <a:rPr lang="en-US" dirty="0"/>
              <a:t>Data cleaning and Decision tree </a:t>
            </a:r>
          </a:p>
          <a:p>
            <a:pPr>
              <a:buFont typeface="Wingdings" panose="05000000000000000000" pitchFamily="2" charset="2"/>
              <a:buChar char="Ø"/>
            </a:pPr>
            <a:r>
              <a:rPr lang="en-US" b="1" dirty="0"/>
              <a:t>Tejeshwar: </a:t>
            </a:r>
            <a:r>
              <a:rPr lang="en-US" dirty="0"/>
              <a:t>Logistic regression</a:t>
            </a:r>
            <a:endParaRPr lang="en-US" b="1" dirty="0"/>
          </a:p>
        </p:txBody>
      </p:sp>
      <p:sp>
        <p:nvSpPr>
          <p:cNvPr id="5" name="Title 4">
            <a:extLst>
              <a:ext uri="{FF2B5EF4-FFF2-40B4-BE49-F238E27FC236}">
                <a16:creationId xmlns:a16="http://schemas.microsoft.com/office/drawing/2014/main" id="{B8DD1A73-902B-82DD-8A6F-A6F6603CCEB7}"/>
              </a:ext>
            </a:extLst>
          </p:cNvPr>
          <p:cNvSpPr>
            <a:spLocks noGrp="1"/>
          </p:cNvSpPr>
          <p:nvPr>
            <p:ph type="title"/>
          </p:nvPr>
        </p:nvSpPr>
        <p:spPr/>
        <p:txBody>
          <a:bodyPr/>
          <a:lstStyle/>
          <a:p>
            <a:r>
              <a:rPr lang="en-US" dirty="0"/>
              <a:t>Team Members Contribution</a:t>
            </a:r>
            <a:endParaRPr lang="en-IN" dirty="0"/>
          </a:p>
        </p:txBody>
      </p:sp>
    </p:spTree>
    <p:extLst>
      <p:ext uri="{BB962C8B-B14F-4D97-AF65-F5344CB8AC3E}">
        <p14:creationId xmlns:p14="http://schemas.microsoft.com/office/powerpoint/2010/main" val="22635611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1275</TotalTime>
  <Words>845</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Open Sans</vt:lpstr>
      <vt:lpstr>Trebuchet MS</vt:lpstr>
      <vt:lpstr>Wingdings</vt:lpstr>
      <vt:lpstr>Wingdings 3</vt:lpstr>
      <vt:lpstr>Facet</vt:lpstr>
      <vt:lpstr>FAKE NEWS DETECTION</vt:lpstr>
      <vt:lpstr>Project Overview</vt:lpstr>
      <vt:lpstr>Problem Statement</vt:lpstr>
      <vt:lpstr>What is Fake News?</vt:lpstr>
      <vt:lpstr>Data Preprocessing</vt:lpstr>
      <vt:lpstr>Model Selection</vt:lpstr>
      <vt:lpstr>Model Evaluation</vt:lpstr>
      <vt:lpstr>Feature Importance</vt:lpstr>
      <vt:lpstr>Team Members Contribution</vt:lpstr>
      <vt:lpstr>Result</vt:lpstr>
      <vt:lpstr>Challenges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Indla Harshitha</dc:creator>
  <cp:lastModifiedBy>Indla Harshitha</cp:lastModifiedBy>
  <cp:revision>4</cp:revision>
  <dcterms:created xsi:type="dcterms:W3CDTF">2025-05-06T01:38:36Z</dcterms:created>
  <dcterms:modified xsi:type="dcterms:W3CDTF">2025-05-08T23:10:49Z</dcterms:modified>
</cp:coreProperties>
</file>