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8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8" r:id="rId16"/>
    <p:sldId id="269" r:id="rId17"/>
    <p:sldId id="271" r:id="rId18"/>
    <p:sldId id="286" r:id="rId19"/>
    <p:sldId id="273" r:id="rId20"/>
    <p:sldId id="272" r:id="rId21"/>
    <p:sldId id="274" r:id="rId22"/>
    <p:sldId id="28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8341-17C6-4390-9A3F-56CAA7A7F5F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04-CDEA-4EFC-A32F-5398B0B1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6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8341-17C6-4390-9A3F-56CAA7A7F5F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04-CDEA-4EFC-A32F-5398B0B1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8341-17C6-4390-9A3F-56CAA7A7F5F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04-CDEA-4EFC-A32F-5398B0B1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8341-17C6-4390-9A3F-56CAA7A7F5F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04-CDEA-4EFC-A32F-5398B0B1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8341-17C6-4390-9A3F-56CAA7A7F5F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04-CDEA-4EFC-A32F-5398B0B1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8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8341-17C6-4390-9A3F-56CAA7A7F5F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04-CDEA-4EFC-A32F-5398B0B1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0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8341-17C6-4390-9A3F-56CAA7A7F5F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04-CDEA-4EFC-A32F-5398B0B1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3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8341-17C6-4390-9A3F-56CAA7A7F5F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04-CDEA-4EFC-A32F-5398B0B1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8341-17C6-4390-9A3F-56CAA7A7F5F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04-CDEA-4EFC-A32F-5398B0B1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8341-17C6-4390-9A3F-56CAA7A7F5F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04-CDEA-4EFC-A32F-5398B0B1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8341-17C6-4390-9A3F-56CAA7A7F5F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04-CDEA-4EFC-A32F-5398B0B1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3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8341-17C6-4390-9A3F-56CAA7A7F5F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7D04-CDEA-4EFC-A32F-5398B0B1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siologis.com/sejarah-pancasila" TargetMode="External"/><Relationship Id="rId2" Type="http://schemas.openxmlformats.org/officeDocument/2006/relationships/hyperlink" Target="https://tirto.id/sejarah-hari-lahir-pancasila-peran-bpupki-dan-ppki-cpM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2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History, Development, and Realities of Pancasila During The Old Order (1945-1965)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95638"/>
            <a:ext cx="9144000" cy="2824162"/>
          </a:xfrm>
        </p:spPr>
        <p:txBody>
          <a:bodyPr>
            <a:normAutofit/>
          </a:bodyPr>
          <a:lstStyle/>
          <a:p>
            <a:r>
              <a:rPr lang="en-US" dirty="0" smtClean="0"/>
              <a:t>George Owen Lie</a:t>
            </a:r>
            <a:endParaRPr lang="en-US" dirty="0" smtClean="0"/>
          </a:p>
          <a:p>
            <a:r>
              <a:rPr lang="en-US" dirty="0" smtClean="0"/>
              <a:t>Robby 2301931043</a:t>
            </a:r>
            <a:endParaRPr lang="en-US" dirty="0" smtClean="0"/>
          </a:p>
          <a:p>
            <a:r>
              <a:rPr lang="en-US" dirty="0" smtClean="0"/>
              <a:t>Matthew </a:t>
            </a:r>
            <a:r>
              <a:rPr lang="en-US" dirty="0" err="1" smtClean="0"/>
              <a:t>Setiawan</a:t>
            </a:r>
            <a:r>
              <a:rPr lang="en-US" dirty="0" smtClean="0"/>
              <a:t> 2301891033</a:t>
            </a:r>
            <a:endParaRPr lang="en-US" dirty="0" smtClean="0"/>
          </a:p>
          <a:p>
            <a:r>
              <a:rPr lang="en-US" dirty="0" smtClean="0"/>
              <a:t>Mika </a:t>
            </a:r>
            <a:r>
              <a:rPr lang="en-US" dirty="0" err="1" smtClean="0"/>
              <a:t>Mahaputra</a:t>
            </a:r>
            <a:r>
              <a:rPr lang="en-US" dirty="0" smtClean="0"/>
              <a:t> 2301923962</a:t>
            </a:r>
            <a:endParaRPr lang="en-US" dirty="0" smtClean="0"/>
          </a:p>
          <a:p>
            <a:r>
              <a:rPr lang="en-US" dirty="0" smtClean="0"/>
              <a:t>Gadtardi Wongkaren 2301929480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Soekarno’s</a:t>
            </a:r>
            <a:r>
              <a:rPr lang="en-US" dirty="0" smtClean="0"/>
              <a:t>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/>
              <a:t>Rumusan</a:t>
            </a:r>
            <a:r>
              <a:rPr lang="en-US" sz="1600" b="1" dirty="0"/>
              <a:t> </a:t>
            </a:r>
            <a:r>
              <a:rPr lang="en-US" sz="1600" b="1" dirty="0" smtClean="0"/>
              <a:t>Pancasila</a:t>
            </a:r>
          </a:p>
          <a:p>
            <a:r>
              <a:rPr lang="en-US" sz="1600" dirty="0" err="1" smtClean="0"/>
              <a:t>Internasionalisme</a:t>
            </a:r>
            <a:r>
              <a:rPr lang="en-US" sz="1600" dirty="0" smtClean="0"/>
              <a:t>(</a:t>
            </a:r>
            <a:r>
              <a:rPr lang="en-US" sz="1600" dirty="0" err="1" smtClean="0"/>
              <a:t>peri-kemanusiaan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Mufakat</a:t>
            </a:r>
            <a:r>
              <a:rPr lang="en-US" sz="1600" dirty="0"/>
              <a:t>(</a:t>
            </a:r>
            <a:r>
              <a:rPr lang="en-US" sz="1600" dirty="0" err="1"/>
              <a:t>demokrasi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Kesejahteraan</a:t>
            </a:r>
            <a:r>
              <a:rPr lang="en-US" sz="1600" dirty="0"/>
              <a:t> </a:t>
            </a:r>
            <a:r>
              <a:rPr lang="en-US" sz="1600" dirty="0" err="1"/>
              <a:t>sosial</a:t>
            </a:r>
            <a:endParaRPr lang="en-US" sz="1600" dirty="0"/>
          </a:p>
          <a:p>
            <a:r>
              <a:rPr lang="en-US" sz="1600" dirty="0" err="1"/>
              <a:t>Ketuhanan</a:t>
            </a:r>
            <a:r>
              <a:rPr lang="en-US" sz="1600" dirty="0"/>
              <a:t> yang </a:t>
            </a:r>
            <a:r>
              <a:rPr lang="en-US" sz="1600" dirty="0" err="1"/>
              <a:t>berkebudayaan</a:t>
            </a:r>
            <a:endParaRPr lang="en-US" sz="1600" dirty="0"/>
          </a:p>
          <a:p>
            <a:r>
              <a:rPr lang="en-US" sz="1600" b="1" dirty="0" err="1"/>
              <a:t>Rumusan</a:t>
            </a:r>
            <a:r>
              <a:rPr lang="en-US" sz="1600" b="1" dirty="0"/>
              <a:t> </a:t>
            </a:r>
            <a:r>
              <a:rPr lang="en-US" sz="1600" b="1" dirty="0" err="1"/>
              <a:t>Trisila</a:t>
            </a:r>
            <a:r>
              <a:rPr lang="en-US" sz="1600" b="1" dirty="0"/>
              <a:t> </a:t>
            </a:r>
          </a:p>
          <a:p>
            <a:r>
              <a:rPr lang="en-US" sz="1600" dirty="0" err="1"/>
              <a:t>Sosio-nasionalisme</a:t>
            </a:r>
            <a:endParaRPr lang="en-US" sz="1600" dirty="0"/>
          </a:p>
          <a:p>
            <a:r>
              <a:rPr lang="en-US" sz="1600" dirty="0" err="1"/>
              <a:t>Sosio-demokratis</a:t>
            </a:r>
            <a:endParaRPr lang="en-US" sz="1600" dirty="0"/>
          </a:p>
          <a:p>
            <a:r>
              <a:rPr lang="en-US" sz="1600" dirty="0" err="1"/>
              <a:t>ke-Tuhanan</a:t>
            </a:r>
            <a:endParaRPr lang="en-US" sz="1600" dirty="0"/>
          </a:p>
          <a:p>
            <a:r>
              <a:rPr lang="en-US" sz="1600" b="1" dirty="0" err="1"/>
              <a:t>Rumusan</a:t>
            </a:r>
            <a:r>
              <a:rPr lang="en-US" sz="1600" b="1" dirty="0"/>
              <a:t> </a:t>
            </a:r>
            <a:r>
              <a:rPr lang="en-US" sz="1600" b="1" dirty="0" err="1"/>
              <a:t>Ekasila</a:t>
            </a:r>
            <a:r>
              <a:rPr lang="en-US" sz="1600" b="1" dirty="0"/>
              <a:t> </a:t>
            </a:r>
          </a:p>
          <a:p>
            <a:r>
              <a:rPr lang="en-US" sz="1600" dirty="0"/>
              <a:t>Gotong-Royong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25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Soepomo’s</a:t>
            </a:r>
            <a:r>
              <a:rPr lang="en-US" dirty="0" smtClean="0"/>
              <a:t>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Persatuan</a:t>
            </a:r>
            <a:endParaRPr lang="en-US" dirty="0"/>
          </a:p>
          <a:p>
            <a:r>
              <a:rPr lang="en-US" dirty="0" err="1"/>
              <a:t>Kekeluargaan</a:t>
            </a:r>
            <a:endParaRPr lang="en-US" dirty="0"/>
          </a:p>
          <a:p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batin</a:t>
            </a:r>
            <a:endParaRPr lang="en-US" dirty="0"/>
          </a:p>
          <a:p>
            <a:r>
              <a:rPr lang="en-US" dirty="0" err="1"/>
              <a:t>Musyawarah</a:t>
            </a:r>
            <a:endParaRPr lang="en-US" dirty="0"/>
          </a:p>
          <a:p>
            <a:r>
              <a:rPr lang="en-US" dirty="0" err="1"/>
              <a:t>Keadilan</a:t>
            </a:r>
            <a:r>
              <a:rPr lang="en-US" dirty="0"/>
              <a:t> </a:t>
            </a:r>
            <a:r>
              <a:rPr lang="en-US" dirty="0" err="1"/>
              <a:t>rakyat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Yamin’s</a:t>
            </a:r>
            <a:r>
              <a:rPr lang="en-US" dirty="0" smtClean="0"/>
              <a:t>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Peri Kebangsaan</a:t>
            </a:r>
          </a:p>
          <a:p>
            <a:r>
              <a:rPr lang="fi-FI" dirty="0"/>
              <a:t>Peri Kemanusiaan</a:t>
            </a:r>
          </a:p>
          <a:p>
            <a:r>
              <a:rPr lang="fi-FI" dirty="0"/>
              <a:t>Peri ke-Tuhanan</a:t>
            </a:r>
          </a:p>
          <a:p>
            <a:r>
              <a:rPr lang="fi-FI" dirty="0"/>
              <a:t>Peri Kerakyatan</a:t>
            </a:r>
          </a:p>
          <a:p>
            <a:r>
              <a:rPr lang="fi-FI" dirty="0"/>
              <a:t>Kesejahteraan Rakyat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Jakarta Charter (22 June 1945)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Ketuhanan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syariat</a:t>
            </a:r>
            <a:r>
              <a:rPr lang="en-US" dirty="0"/>
              <a:t> Islam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 smtClean="0"/>
              <a:t>pemeluk-pemeluknya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kemanusiaan</a:t>
            </a:r>
            <a:r>
              <a:rPr lang="en-US" dirty="0"/>
              <a:t> yang </a:t>
            </a:r>
            <a:r>
              <a:rPr lang="en-US" dirty="0" err="1"/>
              <a:t>adil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beradab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3.Persatuan </a:t>
            </a:r>
            <a:r>
              <a:rPr lang="en-US" dirty="0"/>
              <a:t>Indonesia</a:t>
            </a:r>
          </a:p>
          <a:p>
            <a:pPr marL="0" indent="0">
              <a:buNone/>
            </a:pPr>
            <a:r>
              <a:rPr lang="en-US" dirty="0" smtClean="0"/>
              <a:t>4.Dan </a:t>
            </a:r>
            <a:r>
              <a:rPr lang="en-US" dirty="0" err="1"/>
              <a:t>kerakyatan</a:t>
            </a:r>
            <a:r>
              <a:rPr lang="en-US" dirty="0"/>
              <a:t> yang </a:t>
            </a:r>
            <a:r>
              <a:rPr lang="en-US" dirty="0" err="1"/>
              <a:t>dipimpin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hikmat</a:t>
            </a:r>
            <a:r>
              <a:rPr lang="en-US" dirty="0"/>
              <a:t> </a:t>
            </a:r>
            <a:r>
              <a:rPr lang="en-US" dirty="0" err="1"/>
              <a:t>kebijaksanaan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permusyawaratan</a:t>
            </a:r>
            <a:r>
              <a:rPr lang="en-US" dirty="0"/>
              <a:t> </a:t>
            </a:r>
            <a:r>
              <a:rPr lang="en-US" dirty="0" err="1"/>
              <a:t>perwakilan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5. Serta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keadilan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 Indonesia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evening of 17 August, </a:t>
            </a:r>
            <a:r>
              <a:rPr lang="en-US" dirty="0" err="1" smtClean="0"/>
              <a:t>A.A.Maramis</a:t>
            </a:r>
            <a:r>
              <a:rPr lang="en-US" dirty="0" smtClean="0"/>
              <a:t> and other prominent politicians from eastern Indonesia and non-</a:t>
            </a:r>
            <a:r>
              <a:rPr lang="en-US" dirty="0" err="1" smtClean="0"/>
              <a:t>muslim</a:t>
            </a:r>
            <a:r>
              <a:rPr lang="en-US" dirty="0" smtClean="0"/>
              <a:t> majority areas declared their discomfort towards the then version of Pancasila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 August Ratified Version for UUD 1945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ke-Tuhanan</a:t>
            </a:r>
            <a:r>
              <a:rPr lang="en-US" dirty="0"/>
              <a:t> Yang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,</a:t>
            </a:r>
          </a:p>
          <a:p>
            <a:r>
              <a:rPr lang="en-US" dirty="0" err="1"/>
              <a:t>Kemanusiaan</a:t>
            </a:r>
            <a:r>
              <a:rPr lang="en-US" dirty="0"/>
              <a:t> yang </a:t>
            </a:r>
            <a:r>
              <a:rPr lang="en-US" dirty="0" err="1"/>
              <a:t>adil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beradab</a:t>
            </a:r>
            <a:r>
              <a:rPr lang="en-US" dirty="0"/>
              <a:t>,</a:t>
            </a:r>
          </a:p>
          <a:p>
            <a:r>
              <a:rPr lang="en-US" dirty="0" err="1"/>
              <a:t>Persatuan</a:t>
            </a:r>
            <a:r>
              <a:rPr lang="en-US" dirty="0"/>
              <a:t> Indonesia</a:t>
            </a:r>
          </a:p>
          <a:p>
            <a:r>
              <a:rPr lang="en-US" dirty="0"/>
              <a:t>Dan </a:t>
            </a:r>
            <a:r>
              <a:rPr lang="en-US" dirty="0" err="1"/>
              <a:t>kerakyatan</a:t>
            </a:r>
            <a:r>
              <a:rPr lang="en-US" dirty="0"/>
              <a:t> yang </a:t>
            </a:r>
            <a:r>
              <a:rPr lang="en-US" dirty="0" err="1"/>
              <a:t>dipimpin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hikmat</a:t>
            </a:r>
            <a:r>
              <a:rPr lang="en-US" dirty="0"/>
              <a:t> </a:t>
            </a:r>
            <a:r>
              <a:rPr lang="en-US" dirty="0" err="1"/>
              <a:t>kebijaksanaan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permusyawaratan</a:t>
            </a:r>
            <a:r>
              <a:rPr lang="en-US" dirty="0"/>
              <a:t> </a:t>
            </a:r>
            <a:r>
              <a:rPr lang="en-US" dirty="0" err="1"/>
              <a:t>perwakilan</a:t>
            </a:r>
            <a:endParaRPr lang="en-US" dirty="0"/>
          </a:p>
          <a:p>
            <a:r>
              <a:rPr lang="en-US" dirty="0"/>
              <a:t>Serta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keadilan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 Indonesia.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United States of Indonesia (RIS)(1949-1950)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mounting military pressure from the Netherlands, the Indonesian crisis government at Jogjakarta was forced to accept the formation of a federal state called the </a:t>
            </a:r>
            <a:r>
              <a:rPr lang="en-US" dirty="0" err="1" smtClean="0"/>
              <a:t>Republik</a:t>
            </a:r>
            <a:r>
              <a:rPr lang="en-US" dirty="0" smtClean="0"/>
              <a:t> Indonesia </a:t>
            </a:r>
            <a:r>
              <a:rPr lang="en-US" dirty="0" err="1" smtClean="0"/>
              <a:t>Serikat</a:t>
            </a:r>
            <a:r>
              <a:rPr lang="en-US" dirty="0" smtClean="0"/>
              <a:t> which was in fact a ploy by the Dutch to set up a puppet state</a:t>
            </a:r>
            <a:endParaRPr lang="en-US" dirty="0"/>
          </a:p>
        </p:txBody>
      </p:sp>
      <p:pic>
        <p:nvPicPr>
          <p:cNvPr id="3074" name="Picture 2" descr="Image result for republik indonesia serik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22" y="3529012"/>
            <a:ext cx="5619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 </a:t>
            </a:r>
            <a:r>
              <a:rPr lang="en-US" dirty="0" smtClean="0"/>
              <a:t>version: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ke-Tuhanan Yang Maha Esa,</a:t>
            </a:r>
          </a:p>
          <a:p>
            <a:r>
              <a:rPr lang="fi-FI" dirty="0"/>
              <a:t>perikemanusiaan,</a:t>
            </a:r>
          </a:p>
          <a:p>
            <a:r>
              <a:rPr lang="fi-FI" dirty="0"/>
              <a:t>kebangsaan,</a:t>
            </a:r>
          </a:p>
          <a:p>
            <a:r>
              <a:rPr lang="fi-FI" dirty="0"/>
              <a:t>kerakyatan</a:t>
            </a:r>
          </a:p>
          <a:p>
            <a:r>
              <a:rPr lang="fi-FI" dirty="0"/>
              <a:t>dan keadilan sosial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Sub-Era </a:t>
            </a:r>
            <a:r>
              <a:rPr lang="en-US" dirty="0" smtClean="0"/>
              <a:t>2:1950-1959 Parliamentary Era</a:t>
            </a:r>
            <a:endParaRPr lang="en-US" dirty="0"/>
          </a:p>
        </p:txBody>
      </p:sp>
      <p:pic>
        <p:nvPicPr>
          <p:cNvPr id="4098" name="Picture 2" descr="Image result for kabinet wilop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71" y="1781133"/>
            <a:ext cx="7253638" cy="407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7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Sub-Era 2:1950-1959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Collapse of RIS as a result of the collapse of Dutch efforts to reconquer Indonesia due to U.S. Marshall Plan pressure</a:t>
            </a:r>
          </a:p>
          <a:p>
            <a:r>
              <a:rPr lang="en-US" dirty="0" smtClean="0"/>
              <a:t>Renewed efforts to better define the legal/political foundation of Indonesia</a:t>
            </a:r>
          </a:p>
          <a:p>
            <a:r>
              <a:rPr lang="en-US" dirty="0" smtClean="0"/>
              <a:t>Everything developed during 1945-1950 was seen as ‘temporary’ because of the hasty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 Vadis Indonesia?......</a:t>
            </a:r>
            <a:endParaRPr lang="en-US" dirty="0"/>
          </a:p>
        </p:txBody>
      </p:sp>
      <p:pic>
        <p:nvPicPr>
          <p:cNvPr id="7170" name="Picture 2" descr="Image result for demo di semangg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19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UUD </a:t>
            </a:r>
            <a:r>
              <a:rPr lang="en-US" dirty="0" err="1" smtClean="0"/>
              <a:t>Sementara</a:t>
            </a:r>
            <a:r>
              <a:rPr lang="en-US" dirty="0" smtClean="0"/>
              <a:t> (Temporary Constitution) version 1950-1959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ke-Tuhanan Yang Maha Esa,</a:t>
            </a:r>
          </a:p>
          <a:p>
            <a:r>
              <a:rPr lang="fi-FI" dirty="0"/>
              <a:t>perikemanusiaan,</a:t>
            </a:r>
          </a:p>
          <a:p>
            <a:r>
              <a:rPr lang="fi-FI" dirty="0"/>
              <a:t>kebangsaan,</a:t>
            </a:r>
          </a:p>
          <a:p>
            <a:r>
              <a:rPr lang="fi-FI" dirty="0"/>
              <a:t>kerakyatan</a:t>
            </a:r>
          </a:p>
          <a:p>
            <a:r>
              <a:rPr lang="fi-FI" dirty="0"/>
              <a:t>dan keadilan sosial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in 1950-1959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Parliamentary Indonesia with Prime Minister as head of government, President as head of state</a:t>
            </a:r>
          </a:p>
          <a:p>
            <a:r>
              <a:rPr lang="en-US" dirty="0" smtClean="0"/>
              <a:t>In a period of 9 years, Indonesia had a total of 8 governments!</a:t>
            </a:r>
          </a:p>
          <a:p>
            <a:r>
              <a:rPr lang="en-US" dirty="0" smtClean="0"/>
              <a:t>Increased external pressure from the Cold War</a:t>
            </a:r>
          </a:p>
          <a:p>
            <a:r>
              <a:rPr lang="en-US" dirty="0" smtClean="0"/>
              <a:t>Rebellions backed by the CIA in Sumatra and East Indonesia</a:t>
            </a:r>
          </a:p>
          <a:p>
            <a:r>
              <a:rPr lang="en-US" dirty="0" smtClean="0"/>
              <a:t>Increased socio-economic chaos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Era 3: 1959-1965: ‘Guided Democracy’</a:t>
            </a:r>
            <a:endParaRPr lang="en-US" dirty="0"/>
          </a:p>
        </p:txBody>
      </p:sp>
      <p:pic>
        <p:nvPicPr>
          <p:cNvPr id="1026" name="Picture 2" descr="Image result for to hell with your ai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59443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4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Era 3: 1959-1965: ‘Guided Democracy’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Presidential Decree of 5 July 1959</a:t>
            </a:r>
          </a:p>
          <a:p>
            <a:r>
              <a:rPr lang="en-US" dirty="0" err="1" smtClean="0"/>
              <a:t>Soekarno</a:t>
            </a:r>
            <a:r>
              <a:rPr lang="en-US" dirty="0" smtClean="0"/>
              <a:t> strikes back, impatient with progress and performance of the government</a:t>
            </a:r>
          </a:p>
          <a:p>
            <a:r>
              <a:rPr lang="en-US" dirty="0" smtClean="0"/>
              <a:t>Declares a revert to the UUD 1945 including the Pancasila of that version</a:t>
            </a:r>
          </a:p>
          <a:p>
            <a:r>
              <a:rPr lang="en-US" dirty="0" err="1" smtClean="0"/>
              <a:t>Soekarno</a:t>
            </a:r>
            <a:r>
              <a:rPr lang="en-US" dirty="0" smtClean="0"/>
              <a:t> assumes direct control as both head of state and head of 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in 1959-1960?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Arguably, </a:t>
            </a:r>
            <a:r>
              <a:rPr lang="en-US" dirty="0" err="1" smtClean="0"/>
              <a:t>Soekarno</a:t>
            </a:r>
            <a:r>
              <a:rPr lang="en-US" dirty="0" smtClean="0"/>
              <a:t> was becoming less stable as a person and focused on developing a cult of personality</a:t>
            </a:r>
          </a:p>
          <a:p>
            <a:r>
              <a:rPr lang="en-US" dirty="0" smtClean="0"/>
              <a:t>Increased pressure from both Capitalist and Communist axis</a:t>
            </a:r>
          </a:p>
          <a:p>
            <a:r>
              <a:rPr lang="en-US" dirty="0" smtClean="0"/>
              <a:t>‘Lighthouse Diplomacy’: </a:t>
            </a:r>
            <a:r>
              <a:rPr lang="en-US" dirty="0" err="1" smtClean="0"/>
              <a:t>Soekarno</a:t>
            </a:r>
            <a:r>
              <a:rPr lang="en-US" dirty="0" smtClean="0"/>
              <a:t> paid for ‘great national projects’ by printing money</a:t>
            </a:r>
          </a:p>
          <a:p>
            <a:r>
              <a:rPr lang="en-US" dirty="0" smtClean="0"/>
              <a:t>Indonesians became very, very poor</a:t>
            </a:r>
          </a:p>
          <a:p>
            <a:r>
              <a:rPr lang="en-US" dirty="0" smtClean="0"/>
              <a:t>Ultimately, </a:t>
            </a:r>
            <a:r>
              <a:rPr lang="en-US" dirty="0" err="1" smtClean="0"/>
              <a:t>Soekarno</a:t>
            </a:r>
            <a:r>
              <a:rPr lang="en-US" dirty="0" smtClean="0"/>
              <a:t> failed to balance between East and West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of Pancasila in 1945-1950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war made it hard to implement Pancasila</a:t>
            </a:r>
          </a:p>
          <a:p>
            <a:r>
              <a:rPr lang="en-US" dirty="0" smtClean="0"/>
              <a:t>‘Hasty’ nature of deliberations made people still unsure of the real foundations of the nation</a:t>
            </a:r>
          </a:p>
          <a:p>
            <a:r>
              <a:rPr lang="en-US" dirty="0" smtClean="0"/>
              <a:t>Conflicting ideologies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of Pancasila in 1950-1959: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unsure of the true Pancasila</a:t>
            </a:r>
          </a:p>
          <a:p>
            <a:r>
              <a:rPr lang="en-US" dirty="0" smtClean="0"/>
              <a:t>With the parliamentary system, Indonesia became very democratic very quickly, perhaps too fast?</a:t>
            </a:r>
          </a:p>
          <a:p>
            <a:r>
              <a:rPr lang="en-US" dirty="0" smtClean="0"/>
              <a:t>People still suffered very greatly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of Pancasila 1959-1965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</a:t>
            </a:r>
            <a:r>
              <a:rPr lang="en-US" dirty="0" err="1" smtClean="0"/>
              <a:t>very</a:t>
            </a:r>
            <a:r>
              <a:rPr lang="en-US" dirty="0" smtClean="0"/>
              <a:t> difficult conditions for ordinary Indonesians</a:t>
            </a:r>
          </a:p>
          <a:p>
            <a:r>
              <a:rPr lang="en-US" dirty="0" smtClean="0"/>
              <a:t>The people’s condition was sidelined in the face of the ‘World Theatre’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of 1945-1965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great tool for the foundation of the nation, Pancasila was not fully realized of its power and not used to great effect in order to steer the nation to a good condition</a:t>
            </a:r>
          </a:p>
          <a:p>
            <a:r>
              <a:rPr lang="en-US" dirty="0" smtClean="0"/>
              <a:t>Like a ‘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gede</a:t>
            </a:r>
            <a:r>
              <a:rPr lang="en-US" dirty="0" smtClean="0"/>
              <a:t>’ the newly created modern nation of Indonesia was still suffering to find its identity in the world</a:t>
            </a:r>
          </a:p>
          <a:p>
            <a:r>
              <a:rPr lang="en-US" dirty="0" smtClean="0"/>
              <a:t>The conditions faced by the people were very far from the ideals enshrined in Pancasila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471" y="4498391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Hiduplah</a:t>
            </a:r>
            <a:r>
              <a:rPr lang="en-US" dirty="0" smtClean="0"/>
              <a:t> Pancasila!!</a:t>
            </a:r>
            <a:endParaRPr lang="en-US" dirty="0"/>
          </a:p>
        </p:txBody>
      </p:sp>
      <p:pic>
        <p:nvPicPr>
          <p:cNvPr id="6146" name="Picture 2" descr="Image result for garuda pancasil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96" y="1307515"/>
            <a:ext cx="638175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90198" y="3567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Thanks for your Attention!!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discuss?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background of Pancasila formulation</a:t>
            </a:r>
          </a:p>
          <a:p>
            <a:r>
              <a:rPr lang="en-US" dirty="0" smtClean="0"/>
              <a:t>Historical changes to Pancasila text</a:t>
            </a:r>
          </a:p>
          <a:p>
            <a:r>
              <a:rPr lang="en-US" dirty="0" smtClean="0"/>
              <a:t>Challenges to Pancasila implementation</a:t>
            </a:r>
          </a:p>
          <a:p>
            <a:r>
              <a:rPr lang="en-US" dirty="0" smtClean="0"/>
              <a:t>Realities of Pancasila implementation in the discussed era</a:t>
            </a:r>
          </a:p>
          <a:p>
            <a:endParaRPr lang="en-US" dirty="0"/>
          </a:p>
        </p:txBody>
      </p:sp>
      <p:pic>
        <p:nvPicPr>
          <p:cNvPr id="5124" name="Picture 4" descr="Image result for garuda pancas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472" y="3897596"/>
            <a:ext cx="2752825" cy="27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4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https://tirto.id/sejarah-hari-lahir-pancasila-peran-bpupki-dan-ppki-cpMp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http://sosiologis.com/sejarah-pancasila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Sub-Division of Era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25550" y="3632200"/>
            <a:ext cx="9772650" cy="10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56100" y="2641600"/>
            <a:ext cx="25400" cy="1981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97800" y="2641600"/>
            <a:ext cx="25400" cy="1981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3500" y="1690688"/>
            <a:ext cx="273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1945-1950: Pre-Independence, Independence Struggles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30750" y="1622723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1950-1959: Era of multiple Parliaments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7700" y="1622722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1959-1960: ‘Guided Democracy’ 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Sub-Era 1: 1945-1950 Independence and Early Struggles</a:t>
            </a:r>
            <a:endParaRPr lang="en-US" dirty="0"/>
          </a:p>
        </p:txBody>
      </p:sp>
      <p:pic>
        <p:nvPicPr>
          <p:cNvPr id="1026" name="Picture 2" descr="Image result for bpupk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129631"/>
            <a:ext cx="6667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Period 1 1945-1950 Historical Background: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Imminent Defeat of Japan in WW2</a:t>
            </a:r>
          </a:p>
          <a:p>
            <a:r>
              <a:rPr lang="en-US" dirty="0" smtClean="0"/>
              <a:t>‘Rushed’ need to prepare for Indonesian Independence</a:t>
            </a:r>
          </a:p>
          <a:p>
            <a:r>
              <a:rPr lang="en-US" dirty="0" smtClean="0"/>
              <a:t>Indonesian Independence itself</a:t>
            </a:r>
          </a:p>
          <a:p>
            <a:r>
              <a:rPr lang="en-US" dirty="0" smtClean="0"/>
              <a:t>Dutch attempts to take back Indonesia in </a:t>
            </a:r>
            <a:r>
              <a:rPr lang="en-US" dirty="0" err="1" smtClean="0"/>
              <a:t>Agresi</a:t>
            </a:r>
            <a:r>
              <a:rPr lang="en-US" dirty="0" smtClean="0"/>
              <a:t> </a:t>
            </a:r>
            <a:r>
              <a:rPr lang="en-US" dirty="0" err="1" smtClean="0"/>
              <a:t>Militer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1&amp;2</a:t>
            </a:r>
          </a:p>
          <a:p>
            <a:r>
              <a:rPr lang="en-US" dirty="0" smtClean="0"/>
              <a:t>Rebellions by multiple political factions (e.g. PKI </a:t>
            </a:r>
            <a:r>
              <a:rPr lang="en-US" dirty="0" err="1" smtClean="0"/>
              <a:t>Madiun</a:t>
            </a:r>
            <a:r>
              <a:rPr lang="en-US" dirty="0" smtClean="0"/>
              <a:t> 1948 incident)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Pancasila during 1945-1950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Japan was using Indonesian Independence for its own agendas</a:t>
            </a:r>
          </a:p>
          <a:p>
            <a:r>
              <a:rPr lang="en-US" dirty="0" smtClean="0"/>
              <a:t>Debate on what constituted the Indonesian ‘Identity’</a:t>
            </a:r>
          </a:p>
          <a:p>
            <a:r>
              <a:rPr lang="en-US" dirty="0" smtClean="0"/>
              <a:t>Debate on the shape of Indonesian Government and Nation</a:t>
            </a:r>
          </a:p>
          <a:p>
            <a:r>
              <a:rPr lang="en-US" dirty="0" smtClean="0"/>
              <a:t>Conflict between multiple ideologies and identities on what Indonesia should be like/based on</a:t>
            </a:r>
          </a:p>
          <a:p>
            <a:r>
              <a:rPr lang="en-US" dirty="0" smtClean="0"/>
              <a:t>Haste to establish Indonesian legal/political foundations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figures during formulation of Pancasila: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Ir. </a:t>
            </a:r>
            <a:r>
              <a:rPr lang="en-US" dirty="0" err="1" smtClean="0"/>
              <a:t>Soekarno</a:t>
            </a:r>
            <a:r>
              <a:rPr lang="en-US" dirty="0" smtClean="0"/>
              <a:t>: The first president of Indonesia,</a:t>
            </a:r>
          </a:p>
          <a:p>
            <a:endParaRPr lang="en-US" dirty="0"/>
          </a:p>
          <a:p>
            <a:r>
              <a:rPr lang="en-US" dirty="0" smtClean="0"/>
              <a:t>Mohammad </a:t>
            </a:r>
            <a:r>
              <a:rPr lang="en-US" dirty="0" err="1" smtClean="0"/>
              <a:t>Yamin</a:t>
            </a:r>
            <a:r>
              <a:rPr lang="en-US" dirty="0" smtClean="0"/>
              <a:t>: important politician and linguistics expert who helped on crafting the Pancasila Text</a:t>
            </a:r>
            <a:endParaRPr lang="en-US" dirty="0"/>
          </a:p>
        </p:txBody>
      </p:sp>
      <p:pic>
        <p:nvPicPr>
          <p:cNvPr id="2050" name="Picture 2" descr="Image result for soekar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3905158"/>
            <a:ext cx="2512194" cy="188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ohammad ya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13" y="3745850"/>
            <a:ext cx="1471930" cy="221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9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BPUPKI: Committee for the investigation of the preparation of Indonesian Independence (29</a:t>
            </a:r>
            <a:r>
              <a:rPr lang="en-US" baseline="30000" dirty="0" smtClean="0"/>
              <a:t>th</a:t>
            </a:r>
            <a:r>
              <a:rPr lang="en-US" dirty="0" smtClean="0"/>
              <a:t> April 1945)</a:t>
            </a:r>
          </a:p>
          <a:p>
            <a:r>
              <a:rPr lang="en-US" dirty="0" smtClean="0"/>
              <a:t>PPKI: Committee for the preparation of Indonesian Independence (7</a:t>
            </a:r>
            <a:r>
              <a:rPr lang="en-US" baseline="30000" dirty="0" smtClean="0"/>
              <a:t>th</a:t>
            </a:r>
            <a:r>
              <a:rPr lang="en-US" dirty="0" smtClean="0"/>
              <a:t> August 1945)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927</Words>
  <Application>Microsoft Office PowerPoint</Application>
  <PresentationFormat>Widescreen</PresentationFormat>
  <Paragraphs>131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History, Development, and Realities of Pancasila During The Old Order (1945-1965)</vt:lpstr>
      <vt:lpstr>Quo Vadis Indonesia?......</vt:lpstr>
      <vt:lpstr>What will we discuss?</vt:lpstr>
      <vt:lpstr>Sub-Division of Era</vt:lpstr>
      <vt:lpstr>Sub-Era 1: 1945-1950 Independence and Early Struggles</vt:lpstr>
      <vt:lpstr>Sub Period 1 1945-1950 Historical Background:</vt:lpstr>
      <vt:lpstr>Challenges to Pancasila during 1945-1950</vt:lpstr>
      <vt:lpstr>Key figures during formulation of Pancasila:</vt:lpstr>
      <vt:lpstr>Key Organizations</vt:lpstr>
      <vt:lpstr>Soekarno’s prototype</vt:lpstr>
      <vt:lpstr>Dr. Soepomo’s Prototype</vt:lpstr>
      <vt:lpstr>Mohammad Yamin’s Prototype</vt:lpstr>
      <vt:lpstr>Jakarta Charter (22 June 1945)</vt:lpstr>
      <vt:lpstr>But What Happened?</vt:lpstr>
      <vt:lpstr>18 August Ratified Version for UUD 1945</vt:lpstr>
      <vt:lpstr>United States of Indonesia (RIS)(1949-1950)</vt:lpstr>
      <vt:lpstr>RIS version:</vt:lpstr>
      <vt:lpstr>Sub-Era 2:1950-1959 Parliamentary Era</vt:lpstr>
      <vt:lpstr>Sub-Era 2:1950-1959</vt:lpstr>
      <vt:lpstr>The UUD Sementara (Temporary Constitution) version 1950-1959</vt:lpstr>
      <vt:lpstr>What happened in 1950-1959</vt:lpstr>
      <vt:lpstr>Sub Era 3: 1959-1965: ‘Guided Democracy’</vt:lpstr>
      <vt:lpstr>Sub Era 3: 1959-1965: ‘Guided Democracy’</vt:lpstr>
      <vt:lpstr>What happened in 1959-1960?</vt:lpstr>
      <vt:lpstr>Reality of Pancasila in 1945-1950</vt:lpstr>
      <vt:lpstr>Reality of Pancasila in 1950-1959:</vt:lpstr>
      <vt:lpstr>Reality of Pancasila 1959-1965</vt:lpstr>
      <vt:lpstr>Conclusion of 1945-1965 Era</vt:lpstr>
      <vt:lpstr>Hiduplah Pancasila!!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History, Development, and Realities of Pancasila During The Old Order (1945-1965)</dc:title>
  <dc:creator>Gadtardi Wongkaren</dc:creator>
  <cp:lastModifiedBy>Gadtardi Wongkaren</cp:lastModifiedBy>
  <cp:revision>18</cp:revision>
  <dcterms:created xsi:type="dcterms:W3CDTF">2019-09-27T05:19:03Z</dcterms:created>
  <dcterms:modified xsi:type="dcterms:W3CDTF">2019-09-27T08:56:19Z</dcterms:modified>
</cp:coreProperties>
</file>