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5" r:id="rId2"/>
    <p:sldId id="277" r:id="rId3"/>
    <p:sldId id="257"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AB3E34-7A54-4E3D-B497-9392504300EF}" type="datetimeFigureOut">
              <a:rPr lang="en-US" smtClean="0"/>
              <a:t>16-Sep-19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AA919B-9499-47ED-B976-4A69612DDC17}" type="slidenum">
              <a:rPr lang="en-US" smtClean="0"/>
              <a:t>‹#›</a:t>
            </a:fld>
            <a:endParaRPr lang="en-US"/>
          </a:p>
        </p:txBody>
      </p:sp>
    </p:spTree>
    <p:extLst>
      <p:ext uri="{BB962C8B-B14F-4D97-AF65-F5344CB8AC3E}">
        <p14:creationId xmlns:p14="http://schemas.microsoft.com/office/powerpoint/2010/main" val="2848086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C4CA6C90-F534-45F7-AFB9-2D60CD17F851}" type="datetimeFigureOut">
              <a:rPr lang="id-ID" smtClean="0"/>
              <a:t>16/09/2019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2638415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8966" y="274639"/>
            <a:ext cx="10972800" cy="1143000"/>
          </a:xfrm>
        </p:spPr>
        <p:txBody>
          <a:bodyPr/>
          <a:lstStyle/>
          <a:p>
            <a:r>
              <a:rPr lang="en-US" dirty="0"/>
              <a:t>Click to edit Master title style</a:t>
            </a:r>
          </a:p>
        </p:txBody>
      </p:sp>
      <p:sp>
        <p:nvSpPr>
          <p:cNvPr id="3" name="Text Placeholder 2"/>
          <p:cNvSpPr>
            <a:spLocks noGrp="1"/>
          </p:cNvSpPr>
          <p:nvPr>
            <p:ph type="body" sz="half" idx="1"/>
          </p:nvPr>
        </p:nvSpPr>
        <p:spPr>
          <a:xfrm>
            <a:off x="609601"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1"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1">
            <a:extLst>
              <a:ext uri="{FF2B5EF4-FFF2-40B4-BE49-F238E27FC236}">
                <a16:creationId xmlns:a16="http://schemas.microsoft.com/office/drawing/2014/main" xmlns="" id="{1E2FCD8D-ED7C-4EEB-86E1-99AE9E389E94}"/>
              </a:ext>
            </a:extLst>
          </p:cNvPr>
          <p:cNvSpPr>
            <a:spLocks noGrp="1"/>
          </p:cNvSpPr>
          <p:nvPr>
            <p:ph type="ftr" sz="quarter" idx="10"/>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xmlns="" id="{6ACBD896-C007-45FA-A675-23F7CEFFBEAB}"/>
              </a:ext>
            </a:extLst>
          </p:cNvPr>
          <p:cNvSpPr>
            <a:spLocks noGrp="1"/>
          </p:cNvSpPr>
          <p:nvPr>
            <p:ph type="sldNum" sz="quarter" idx="11"/>
          </p:nvPr>
        </p:nvSpPr>
        <p:spPr/>
        <p:txBody>
          <a:bodyPr/>
          <a:lstStyle>
            <a:lvl1pPr>
              <a:defRPr/>
            </a:lvl1pPr>
          </a:lstStyle>
          <a:p>
            <a:pPr>
              <a:defRPr/>
            </a:pPr>
            <a:fld id="{BE5300F8-7925-4CCB-B08B-4F9F8F2934A0}" type="slidenum">
              <a:rPr lang="en-US"/>
              <a:pPr>
                <a:defRPr/>
              </a:pPr>
              <a:t>‹#›</a:t>
            </a:fld>
            <a:endParaRPr lang="en-US"/>
          </a:p>
        </p:txBody>
      </p:sp>
    </p:spTree>
    <p:extLst>
      <p:ext uri="{BB962C8B-B14F-4D97-AF65-F5344CB8AC3E}">
        <p14:creationId xmlns:p14="http://schemas.microsoft.com/office/powerpoint/2010/main" val="3489163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lvl1pPr>
          </a:lstStyle>
          <a:p>
            <a:r>
              <a:rPr lang="en-US" dirty="0"/>
              <a:t>Click to edit Master title style</a:t>
            </a:r>
            <a:endParaRPr lang="id-ID"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4" name="Date Placeholder 3"/>
          <p:cNvSpPr>
            <a:spLocks noGrp="1"/>
          </p:cNvSpPr>
          <p:nvPr>
            <p:ph type="dt" sz="half" idx="10"/>
          </p:nvPr>
        </p:nvSpPr>
        <p:spPr/>
        <p:txBody>
          <a:bodyPr/>
          <a:lstStyle/>
          <a:p>
            <a:fld id="{C4CA6C90-F534-45F7-AFB9-2D60CD17F851}" type="datetimeFigureOut">
              <a:rPr lang="id-ID" smtClean="0"/>
              <a:t>16/09/2019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4090307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CA6C90-F534-45F7-AFB9-2D60CD17F851}" type="datetimeFigureOut">
              <a:rPr lang="id-ID" smtClean="0"/>
              <a:t>16/09/2019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407544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52600" y="365125"/>
            <a:ext cx="9601200" cy="1325563"/>
          </a:xfrm>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C4CA6C90-F534-45F7-AFB9-2D60CD17F851}" type="datetimeFigureOut">
              <a:rPr lang="id-ID" smtClean="0"/>
              <a:t>16/09/2019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303841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55800" y="365125"/>
            <a:ext cx="9399588" cy="1325563"/>
          </a:xfrm>
        </p:spPr>
        <p:txBody>
          <a:bodyPr/>
          <a:lstStyle/>
          <a:p>
            <a:r>
              <a:rPr lang="en-US" dirty="0"/>
              <a:t>Click to edit Master title style</a:t>
            </a:r>
            <a:endParaRPr lang="id-ID"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C4CA6C90-F534-45F7-AFB9-2D60CD17F851}" type="datetimeFigureOut">
              <a:rPr lang="id-ID" smtClean="0"/>
              <a:t>16/09/2019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486877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92300" y="427831"/>
            <a:ext cx="8737600" cy="1325563"/>
          </a:xfrm>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C4CA6C90-F534-45F7-AFB9-2D60CD17F851}" type="datetimeFigureOut">
              <a:rPr lang="id-ID" smtClean="0"/>
              <a:t>16/09/2019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128047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CA6C90-F534-45F7-AFB9-2D60CD17F851}" type="datetimeFigureOut">
              <a:rPr lang="id-ID" smtClean="0"/>
              <a:t>16/09/2019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3523600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CA6C90-F534-45F7-AFB9-2D60CD17F851}" type="datetimeFigureOut">
              <a:rPr lang="id-ID" smtClean="0"/>
              <a:t>16/09/2019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081170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CA6C90-F534-45F7-AFB9-2D60CD17F851}" type="datetimeFigureOut">
              <a:rPr lang="id-ID" smtClean="0"/>
              <a:t>16/09/2019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713447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37842" y="365125"/>
            <a:ext cx="9515957" cy="1325563"/>
          </a:xfrm>
          <a:prstGeom prst="rect">
            <a:avLst/>
          </a:prstGeom>
        </p:spPr>
        <p:txBody>
          <a:bodyPr vert="horz" lIns="91440" tIns="45720" rIns="91440" bIns="45720" rtlCol="0" anchor="ctr">
            <a:normAutofit/>
          </a:bodyPr>
          <a:lstStyle/>
          <a:p>
            <a:r>
              <a:rPr lang="en-US" dirty="0"/>
              <a:t>Click to edit Master title style</a:t>
            </a:r>
            <a:endParaRPr lang="id-ID"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CA6C90-F534-45F7-AFB9-2D60CD17F851}" type="datetimeFigureOut">
              <a:rPr lang="id-ID" smtClean="0"/>
              <a:t>16/09/2019</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8A2C76-ADE5-4C41-ACDE-C8185ECECAF7}" type="slidenum">
              <a:rPr lang="id-ID" smtClean="0"/>
              <a:t>‹#›</a:t>
            </a:fld>
            <a:endParaRPr lang="id-ID"/>
          </a:p>
        </p:txBody>
      </p:sp>
      <p:pic>
        <p:nvPicPr>
          <p:cNvPr id="9" name="Picture 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0"/>
            <a:ext cx="2118188" cy="1639887"/>
          </a:xfrm>
          <a:prstGeom prst="rect">
            <a:avLst/>
          </a:prstGeom>
        </p:spPr>
      </p:pic>
    </p:spTree>
    <p:extLst>
      <p:ext uri="{BB962C8B-B14F-4D97-AF65-F5344CB8AC3E}">
        <p14:creationId xmlns:p14="http://schemas.microsoft.com/office/powerpoint/2010/main" val="18940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xmlns="" id="{8DAD38A8-A71E-4119-AE9C-87ADC71A6BC9}"/>
              </a:ext>
            </a:extLst>
          </p:cNvPr>
          <p:cNvSpPr>
            <a:spLocks noGrp="1"/>
          </p:cNvSpPr>
          <p:nvPr>
            <p:ph type="title"/>
          </p:nvPr>
        </p:nvSpPr>
        <p:spPr>
          <a:xfrm>
            <a:off x="1873090" y="30231"/>
            <a:ext cx="8723652" cy="1143000"/>
          </a:xfrm>
        </p:spPr>
        <p:txBody>
          <a:bodyPr/>
          <a:lstStyle/>
          <a:p>
            <a:r>
              <a:rPr lang="en-US" altLang="en-US" sz="3990"/>
              <a:t>The road to being a Computer Scientist…</a:t>
            </a:r>
            <a:endParaRPr lang="en-US" altLang="en-US"/>
          </a:p>
        </p:txBody>
      </p:sp>
      <p:sp>
        <p:nvSpPr>
          <p:cNvPr id="20483" name="Text Placeholder 2">
            <a:extLst>
              <a:ext uri="{FF2B5EF4-FFF2-40B4-BE49-F238E27FC236}">
                <a16:creationId xmlns:a16="http://schemas.microsoft.com/office/drawing/2014/main" xmlns="" id="{49A06891-466D-4F29-A2A7-7261B49611BD}"/>
              </a:ext>
            </a:extLst>
          </p:cNvPr>
          <p:cNvSpPr>
            <a:spLocks noGrp="1"/>
          </p:cNvSpPr>
          <p:nvPr>
            <p:ph type="body" sz="half" idx="1"/>
          </p:nvPr>
        </p:nvSpPr>
        <p:spPr>
          <a:xfrm>
            <a:off x="793545" y="1789357"/>
            <a:ext cx="4664131" cy="4324398"/>
          </a:xfrm>
        </p:spPr>
        <p:txBody>
          <a:bodyPr>
            <a:normAutofit fontScale="92500" lnSpcReduction="20000"/>
          </a:bodyPr>
          <a:lstStyle/>
          <a:p>
            <a:r>
              <a:rPr lang="en-US" altLang="en-US" sz="2400" dirty="0">
                <a:latin typeface="Arial" panose="020B0604020202020204" pitchFamily="34" charset="0"/>
                <a:cs typeface="Arial" panose="020B0604020202020204" pitchFamily="34" charset="0"/>
              </a:rPr>
              <a:t>Starting out</a:t>
            </a:r>
          </a:p>
          <a:p>
            <a:pPr lvl="1"/>
            <a:r>
              <a:rPr lang="en-US" altLang="en-US" sz="1800" b="1" dirty="0"/>
              <a:t>Become a lifelong learner</a:t>
            </a:r>
          </a:p>
          <a:p>
            <a:pPr lvl="1"/>
            <a:r>
              <a:rPr lang="en-US" altLang="en-US" sz="1800" b="1" dirty="0"/>
              <a:t>Understand your future role</a:t>
            </a:r>
            <a:endParaRPr lang="en-US" altLang="en-US" sz="1800" dirty="0">
              <a:latin typeface="Arial" panose="020B0604020202020204" pitchFamily="34" charset="0"/>
              <a:cs typeface="Arial" panose="020B0604020202020204" pitchFamily="34" charset="0"/>
            </a:endParaRPr>
          </a:p>
          <a:p>
            <a:r>
              <a:rPr lang="en-US" altLang="en-US" sz="2400" dirty="0">
                <a:latin typeface="Arial" panose="020B0604020202020204" pitchFamily="34" charset="0"/>
                <a:cs typeface="Arial" panose="020B0604020202020204" pitchFamily="34" charset="0"/>
              </a:rPr>
              <a:t>Writing pseudocode</a:t>
            </a:r>
          </a:p>
          <a:p>
            <a:pPr lvl="1"/>
            <a:r>
              <a:rPr lang="en-US" altLang="en-US" sz="1800" b="1" dirty="0"/>
              <a:t>Start with pseudocode</a:t>
            </a:r>
          </a:p>
          <a:p>
            <a:pPr lvl="1"/>
            <a:r>
              <a:rPr lang="en-US" altLang="en-US" sz="1800" b="1" dirty="0"/>
              <a:t>Tweak the pseudocode</a:t>
            </a:r>
            <a:endParaRPr lang="en-US" altLang="en-US" sz="1800" dirty="0">
              <a:latin typeface="Arial" panose="020B0604020202020204" pitchFamily="34" charset="0"/>
              <a:cs typeface="Arial" panose="020B0604020202020204" pitchFamily="34" charset="0"/>
            </a:endParaRPr>
          </a:p>
          <a:p>
            <a:r>
              <a:rPr lang="en-US" altLang="en-US" sz="2400" dirty="0">
                <a:latin typeface="Arial" panose="020B0604020202020204" pitchFamily="34" charset="0"/>
                <a:cs typeface="Arial" panose="020B0604020202020204" pitchFamily="34" charset="0"/>
              </a:rPr>
              <a:t>Writing algorithms</a:t>
            </a:r>
          </a:p>
          <a:p>
            <a:pPr lvl="1"/>
            <a:r>
              <a:rPr lang="en-US" altLang="en-US" sz="1800" b="1" dirty="0"/>
              <a:t>Try writing algorithms for all sorts of things</a:t>
            </a:r>
          </a:p>
          <a:p>
            <a:pPr lvl="1"/>
            <a:r>
              <a:rPr lang="en-US" altLang="en-US" sz="1800" b="1" dirty="0"/>
              <a:t>After you've learned how to write algorithms, programming should come naturally to you.</a:t>
            </a:r>
          </a:p>
          <a:p>
            <a:pPr lvl="1"/>
            <a:r>
              <a:rPr lang="en-US" altLang="en-US" sz="1800" b="1" dirty="0"/>
              <a:t>Programming is only the translation of pseudocode into a programming language.</a:t>
            </a:r>
            <a:r>
              <a:rPr lang="en-US" altLang="en-US" sz="1800" dirty="0"/>
              <a:t> </a:t>
            </a:r>
            <a:endParaRPr lang="en-US" altLang="en-US" sz="1800" dirty="0">
              <a:latin typeface="Arial" panose="020B0604020202020204" pitchFamily="34" charset="0"/>
              <a:cs typeface="Arial" panose="020B0604020202020204" pitchFamily="34" charset="0"/>
            </a:endParaRPr>
          </a:p>
          <a:p>
            <a:r>
              <a:rPr lang="en-US" altLang="en-US" sz="2400" dirty="0">
                <a:latin typeface="Arial" panose="020B0604020202020204" pitchFamily="34" charset="0"/>
                <a:cs typeface="Arial" panose="020B0604020202020204" pitchFamily="34" charset="0"/>
              </a:rPr>
              <a:t>Analyze algorithms</a:t>
            </a:r>
          </a:p>
        </p:txBody>
      </p:sp>
      <p:sp>
        <p:nvSpPr>
          <p:cNvPr id="20484" name="TextBox 5">
            <a:extLst>
              <a:ext uri="{FF2B5EF4-FFF2-40B4-BE49-F238E27FC236}">
                <a16:creationId xmlns:a16="http://schemas.microsoft.com/office/drawing/2014/main" xmlns="" id="{44532770-DE67-4BEB-B785-3906582754B3}"/>
              </a:ext>
            </a:extLst>
          </p:cNvPr>
          <p:cNvSpPr txBox="1">
            <a:spLocks noChangeArrowheads="1"/>
          </p:cNvSpPr>
          <p:nvPr/>
        </p:nvSpPr>
        <p:spPr bwMode="auto">
          <a:xfrm>
            <a:off x="2758411" y="898277"/>
            <a:ext cx="6951571" cy="343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en-US" sz="1632"/>
              <a:t>“The journey of a thousand miles begins with a one step” – Lao Tzu</a:t>
            </a:r>
          </a:p>
        </p:txBody>
      </p:sp>
      <p:pic>
        <p:nvPicPr>
          <p:cNvPr id="20485" name="Picture 6" descr="Related image">
            <a:extLst>
              <a:ext uri="{FF2B5EF4-FFF2-40B4-BE49-F238E27FC236}">
                <a16:creationId xmlns:a16="http://schemas.microsoft.com/office/drawing/2014/main" xmlns="" id="{2B13F800-B283-4632-BC00-28B504782DC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1417954"/>
            <a:ext cx="4160520" cy="5315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4292" y="513612"/>
            <a:ext cx="9894133" cy="1031216"/>
          </a:xfrm>
        </p:spPr>
        <p:txBody>
          <a:bodyPr anchor="b">
            <a:normAutofit/>
          </a:bodyPr>
          <a:lstStyle/>
          <a:p>
            <a:r>
              <a:rPr lang="en-US" dirty="0"/>
              <a:t>Problem: Candy Sharing</a:t>
            </a:r>
            <a:endParaRPr lang="id-ID" dirty="0"/>
          </a:p>
        </p:txBody>
      </p:sp>
      <p:sp>
        <p:nvSpPr>
          <p:cNvPr id="3" name="Content Placeholder 2"/>
          <p:cNvSpPr>
            <a:spLocks noGrp="1"/>
          </p:cNvSpPr>
          <p:nvPr>
            <p:ph idx="1"/>
          </p:nvPr>
        </p:nvSpPr>
        <p:spPr>
          <a:xfrm>
            <a:off x="472441" y="1544828"/>
            <a:ext cx="8061960" cy="4799559"/>
          </a:xfrm>
        </p:spPr>
        <p:txBody>
          <a:bodyPr anchor="ctr">
            <a:normAutofit/>
          </a:bodyPr>
          <a:lstStyle/>
          <a:p>
            <a:pPr marL="0" indent="0" algn="just">
              <a:buNone/>
            </a:pPr>
            <a:r>
              <a:rPr lang="en-US" dirty="0"/>
              <a:t>In a kindergarten, there are n children sitting in a circle facing their teacher in the center. Each child initially has an even number of candy pieces. When the teacher blows a whistle, each child simultaneously gives half of his or her candy pieces to the neighbor on the left. Any child who ends up with an odd number of pieces is given another piece by the teacher. Then the teacher blows her whistle again, unless all the children have the same number of candies, in which case the game stops. Can this game go on forever or will it eventually stop to let the children go on with their lives? </a:t>
            </a:r>
            <a:endParaRPr lang="en-US" sz="1400" dirty="0"/>
          </a:p>
        </p:txBody>
      </p:sp>
      <p:pic>
        <p:nvPicPr>
          <p:cNvPr id="4098" name="Picture 2" descr="Image result for candy sharing clipart">
            <a:extLst>
              <a:ext uri="{FF2B5EF4-FFF2-40B4-BE49-F238E27FC236}">
                <a16:creationId xmlns:a16="http://schemas.microsoft.com/office/drawing/2014/main" xmlns="" id="{B777946F-5FE4-441E-BF06-54F2A5EE61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3175" y="2939719"/>
            <a:ext cx="2909289" cy="2568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29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4292" y="513612"/>
            <a:ext cx="9894133" cy="1031216"/>
          </a:xfrm>
        </p:spPr>
        <p:txBody>
          <a:bodyPr anchor="b">
            <a:normAutofit/>
          </a:bodyPr>
          <a:lstStyle/>
          <a:p>
            <a:r>
              <a:rPr lang="en-US" dirty="0"/>
              <a:t>Problem: DM Me</a:t>
            </a:r>
            <a:endParaRPr lang="id-ID" dirty="0"/>
          </a:p>
        </p:txBody>
      </p:sp>
      <p:sp>
        <p:nvSpPr>
          <p:cNvPr id="3" name="Content Placeholder 2"/>
          <p:cNvSpPr>
            <a:spLocks noGrp="1"/>
          </p:cNvSpPr>
          <p:nvPr>
            <p:ph idx="1"/>
          </p:nvPr>
        </p:nvSpPr>
        <p:spPr>
          <a:xfrm>
            <a:off x="472441" y="1544828"/>
            <a:ext cx="6888480" cy="4799559"/>
          </a:xfrm>
        </p:spPr>
        <p:txBody>
          <a:bodyPr anchor="ctr">
            <a:normAutofit lnSpcReduction="10000"/>
          </a:bodyPr>
          <a:lstStyle/>
          <a:p>
            <a:pPr marL="0" indent="0" algn="just">
              <a:buNone/>
            </a:pPr>
            <a:r>
              <a:rPr lang="en-US" dirty="0"/>
              <a:t>You have been given a collection of points, like the ones shown in the typical puzzles attached, and you have to send this information to a friend located far away from you. Both of you have a communicating device which only allows you to send numbers (no words or symbols at all). You know that, if the dots are connected, you get a recognizable figure, but there is no way for you to send its name, only the points. How can you transmit the very same sequence of points in such way that your friend can reconstruct the figure?? </a:t>
            </a:r>
            <a:endParaRPr lang="en-US" sz="1400" dirty="0"/>
          </a:p>
        </p:txBody>
      </p:sp>
      <p:pic>
        <p:nvPicPr>
          <p:cNvPr id="4" name="Picture 3">
            <a:extLst>
              <a:ext uri="{FF2B5EF4-FFF2-40B4-BE49-F238E27FC236}">
                <a16:creationId xmlns:a16="http://schemas.microsoft.com/office/drawing/2014/main" xmlns="" id="{998DA2F5-75DF-4B24-A951-521581082AAE}"/>
              </a:ext>
            </a:extLst>
          </p:cNvPr>
          <p:cNvPicPr>
            <a:picLocks noChangeAspect="1"/>
          </p:cNvPicPr>
          <p:nvPr/>
        </p:nvPicPr>
        <p:blipFill>
          <a:blip r:embed="rId2"/>
          <a:stretch>
            <a:fillRect/>
          </a:stretch>
        </p:blipFill>
        <p:spPr>
          <a:xfrm>
            <a:off x="7569517" y="1568298"/>
            <a:ext cx="3577454" cy="2556999"/>
          </a:xfrm>
          <a:prstGeom prst="rect">
            <a:avLst/>
          </a:prstGeom>
        </p:spPr>
      </p:pic>
      <p:pic>
        <p:nvPicPr>
          <p:cNvPr id="5" name="Picture 4">
            <a:extLst>
              <a:ext uri="{FF2B5EF4-FFF2-40B4-BE49-F238E27FC236}">
                <a16:creationId xmlns:a16="http://schemas.microsoft.com/office/drawing/2014/main" xmlns="" id="{5469026B-332E-445B-A85E-901B71FCC70D}"/>
              </a:ext>
            </a:extLst>
          </p:cNvPr>
          <p:cNvPicPr>
            <a:picLocks noChangeAspect="1"/>
          </p:cNvPicPr>
          <p:nvPr/>
        </p:nvPicPr>
        <p:blipFill>
          <a:blip r:embed="rId3"/>
          <a:stretch>
            <a:fillRect/>
          </a:stretch>
        </p:blipFill>
        <p:spPr>
          <a:xfrm>
            <a:off x="7569517" y="4090840"/>
            <a:ext cx="3577454" cy="2505346"/>
          </a:xfrm>
          <a:prstGeom prst="rect">
            <a:avLst/>
          </a:prstGeom>
        </p:spPr>
      </p:pic>
    </p:spTree>
    <p:extLst>
      <p:ext uri="{BB962C8B-B14F-4D97-AF65-F5344CB8AC3E}">
        <p14:creationId xmlns:p14="http://schemas.microsoft.com/office/powerpoint/2010/main" val="15884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xmlns="" id="{F0632ADA-6EFF-4810-B290-DDAD1E8C97C9}"/>
              </a:ext>
            </a:extLst>
          </p:cNvPr>
          <p:cNvSpPr>
            <a:spLocks noGrp="1"/>
          </p:cNvSpPr>
          <p:nvPr>
            <p:ph type="title"/>
          </p:nvPr>
        </p:nvSpPr>
        <p:spPr/>
        <p:txBody>
          <a:bodyPr/>
          <a:lstStyle/>
          <a:p>
            <a:r>
              <a:rPr lang="en-US" altLang="en-US"/>
              <a:t>Program Design Essentials</a:t>
            </a:r>
          </a:p>
        </p:txBody>
      </p:sp>
      <p:sp>
        <p:nvSpPr>
          <p:cNvPr id="3" name="Content Placeholder 2">
            <a:extLst>
              <a:ext uri="{FF2B5EF4-FFF2-40B4-BE49-F238E27FC236}">
                <a16:creationId xmlns:a16="http://schemas.microsoft.com/office/drawing/2014/main" xmlns="" id="{E57DB7FE-9263-4035-A811-15EC5018E0A5}"/>
              </a:ext>
            </a:extLst>
          </p:cNvPr>
          <p:cNvSpPr>
            <a:spLocks noGrp="1"/>
          </p:cNvSpPr>
          <p:nvPr>
            <p:ph idx="1"/>
          </p:nvPr>
        </p:nvSpPr>
        <p:spPr/>
        <p:txBody>
          <a:bodyPr/>
          <a:lstStyle/>
          <a:p>
            <a:pPr>
              <a:defRPr/>
            </a:pPr>
            <a:r>
              <a:rPr lang="en-US" altLang="en-US" dirty="0"/>
              <a:t>Understand the tasks that the program is to perform.</a:t>
            </a:r>
          </a:p>
          <a:p>
            <a:pPr>
              <a:defRPr/>
            </a:pPr>
            <a:r>
              <a:rPr lang="en-US" altLang="en-US" dirty="0"/>
              <a:t>Determine the steps that must be taken to perform the task</a:t>
            </a:r>
          </a:p>
          <a:p>
            <a:pPr marL="898276" lvl="1" indent="-483687">
              <a:buFontTx/>
              <a:buChar char="•"/>
              <a:defRPr/>
            </a:pPr>
            <a:r>
              <a:rPr lang="en-US" altLang="en-US" dirty="0"/>
              <a:t>Create an algorithm</a:t>
            </a:r>
          </a:p>
          <a:p>
            <a:pPr marL="898276" lvl="1" indent="-483687">
              <a:buFontTx/>
              <a:buChar char="•"/>
              <a:defRPr/>
            </a:pPr>
            <a:r>
              <a:rPr lang="en-US" altLang="en-US" dirty="0"/>
              <a:t>Use flowcharts and/or pseudocode.</a:t>
            </a:r>
          </a:p>
          <a:p>
            <a:pPr marL="0" indent="0">
              <a:buNone/>
              <a:defRP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Protocol to Solving Problems</a:t>
            </a:r>
            <a:endParaRPr lang="id-ID" dirty="0"/>
          </a:p>
        </p:txBody>
      </p:sp>
      <p:sp>
        <p:nvSpPr>
          <p:cNvPr id="3" name="Content Placeholder 2"/>
          <p:cNvSpPr>
            <a:spLocks noGrp="1"/>
          </p:cNvSpPr>
          <p:nvPr>
            <p:ph idx="1"/>
          </p:nvPr>
        </p:nvSpPr>
        <p:spPr>
          <a:xfrm>
            <a:off x="838200" y="1825625"/>
            <a:ext cx="8641080" cy="4351338"/>
          </a:xfrm>
        </p:spPr>
        <p:txBody>
          <a:bodyPr>
            <a:normAutofit fontScale="92500" lnSpcReduction="20000"/>
          </a:bodyPr>
          <a:lstStyle/>
          <a:p>
            <a:pPr marL="514350" indent="-514350">
              <a:buFont typeface="+mj-lt"/>
              <a:buAutoNum type="arabicPeriod"/>
            </a:pPr>
            <a:r>
              <a:rPr lang="en-US" dirty="0"/>
              <a:t>Analyze the problem</a:t>
            </a:r>
          </a:p>
          <a:p>
            <a:pPr marL="514350" indent="-514350">
              <a:buFont typeface="+mj-lt"/>
              <a:buAutoNum type="arabicPeriod"/>
            </a:pPr>
            <a:r>
              <a:rPr lang="en-US" dirty="0"/>
              <a:t>Work out concrete examples; make note of boundary cases</a:t>
            </a:r>
          </a:p>
          <a:p>
            <a:pPr marL="514350" indent="-514350">
              <a:buFont typeface="+mj-lt"/>
              <a:buAutoNum type="arabicPeriod"/>
            </a:pPr>
            <a:r>
              <a:rPr lang="en-US" dirty="0"/>
              <a:t>Brainstorm about the problem</a:t>
            </a:r>
          </a:p>
          <a:p>
            <a:pPr marL="514350" indent="-514350">
              <a:buFont typeface="+mj-lt"/>
              <a:buAutoNum type="arabicPeriod"/>
            </a:pPr>
            <a:r>
              <a:rPr lang="en-US" dirty="0"/>
              <a:t>Design the algorithm</a:t>
            </a:r>
          </a:p>
          <a:p>
            <a:pPr marL="514350" indent="-514350">
              <a:buFont typeface="+mj-lt"/>
              <a:buAutoNum type="arabicPeriod"/>
            </a:pPr>
            <a:r>
              <a:rPr lang="en-US" dirty="0"/>
              <a:t>Analyze the algorithm</a:t>
            </a:r>
          </a:p>
          <a:p>
            <a:pPr marL="514350" indent="-514350">
              <a:buFont typeface="+mj-lt"/>
              <a:buAutoNum type="arabicPeriod"/>
            </a:pPr>
            <a:r>
              <a:rPr lang="en-US" dirty="0"/>
              <a:t>Write the solution</a:t>
            </a:r>
          </a:p>
          <a:p>
            <a:pPr marL="514350" indent="-514350">
              <a:buFont typeface="+mj-lt"/>
              <a:buAutoNum type="arabicPeriod"/>
            </a:pPr>
            <a:r>
              <a:rPr lang="en-US" dirty="0"/>
              <a:t>Revise</a:t>
            </a:r>
          </a:p>
          <a:p>
            <a:pPr marL="514350" indent="-514350">
              <a:buFont typeface="+mj-lt"/>
              <a:buAutoNum type="arabicPeriod"/>
            </a:pPr>
            <a:r>
              <a:rPr lang="en-US" dirty="0"/>
              <a:t>Reflect</a:t>
            </a:r>
          </a:p>
          <a:p>
            <a:pPr marL="514350" indent="-514350">
              <a:buFont typeface="+mj-lt"/>
              <a:buAutoNum type="arabicPeriod"/>
            </a:pPr>
            <a:r>
              <a:rPr lang="en-US" dirty="0"/>
              <a:t>Generalize</a:t>
            </a:r>
          </a:p>
          <a:p>
            <a:pPr marL="514350" indent="-514350">
              <a:buFont typeface="+mj-lt"/>
              <a:buAutoNum type="arabicPeriod"/>
            </a:pPr>
            <a:r>
              <a:rPr lang="en-US" dirty="0"/>
              <a:t>Learn about the history and applications</a:t>
            </a:r>
          </a:p>
        </p:txBody>
      </p:sp>
      <p:pic>
        <p:nvPicPr>
          <p:cNvPr id="1026" name="Picture 2" descr="Image result for protocol clipart">
            <a:extLst>
              <a:ext uri="{FF2B5EF4-FFF2-40B4-BE49-F238E27FC236}">
                <a16:creationId xmlns:a16="http://schemas.microsoft.com/office/drawing/2014/main" xmlns="" id="{A53B8DF9-7D7F-4E3C-AF8A-897B47BB6D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1972" y="3077369"/>
            <a:ext cx="3734616" cy="280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74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9"/>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9"/>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9"/>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9"/>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9"/>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9"/>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9"/>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9"/>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9"/>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endParaRPr lang="id-ID" dirty="0"/>
          </a:p>
        </p:txBody>
      </p:sp>
      <p:sp>
        <p:nvSpPr>
          <p:cNvPr id="3" name="Content Placeholder 2"/>
          <p:cNvSpPr>
            <a:spLocks noGrp="1"/>
          </p:cNvSpPr>
          <p:nvPr>
            <p:ph idx="1"/>
          </p:nvPr>
        </p:nvSpPr>
        <p:spPr>
          <a:xfrm>
            <a:off x="838200" y="1825625"/>
            <a:ext cx="7863840" cy="4351338"/>
          </a:xfrm>
        </p:spPr>
        <p:txBody>
          <a:bodyPr>
            <a:normAutofit/>
          </a:bodyPr>
          <a:lstStyle/>
          <a:p>
            <a:pPr marL="514350" indent="-514350">
              <a:buFont typeface="+mj-lt"/>
              <a:buAutoNum type="arabicPeriod"/>
            </a:pPr>
            <a:r>
              <a:rPr lang="en-US" dirty="0"/>
              <a:t>Apply basic algorithmic paradigms to solve problems</a:t>
            </a:r>
          </a:p>
          <a:p>
            <a:pPr marL="514350" indent="-514350">
              <a:buFont typeface="+mj-lt"/>
              <a:buAutoNum type="arabicPeriod"/>
            </a:pPr>
            <a:r>
              <a:rPr lang="en-US" dirty="0"/>
              <a:t>Write algorithms with precision, logical coherence, and rigor</a:t>
            </a:r>
          </a:p>
          <a:p>
            <a:pPr marL="514350" indent="-514350">
              <a:buFont typeface="+mj-lt"/>
              <a:buAutoNum type="arabicPeriod"/>
            </a:pPr>
            <a:r>
              <a:rPr lang="en-US" dirty="0"/>
              <a:t>Analyze easy algorithms, and</a:t>
            </a:r>
          </a:p>
          <a:p>
            <a:pPr marL="514350" indent="-514350">
              <a:buFont typeface="+mj-lt"/>
              <a:buAutoNum type="arabicPeriod"/>
            </a:pPr>
            <a:r>
              <a:rPr lang="en-US" dirty="0"/>
              <a:t>Parse rigorously written material</a:t>
            </a:r>
          </a:p>
        </p:txBody>
      </p:sp>
      <p:pic>
        <p:nvPicPr>
          <p:cNvPr id="2050" name="Picture 2" descr="Image result for goals clipart">
            <a:extLst>
              <a:ext uri="{FF2B5EF4-FFF2-40B4-BE49-F238E27FC236}">
                <a16:creationId xmlns:a16="http://schemas.microsoft.com/office/drawing/2014/main" xmlns="" id="{BADF880F-20AE-4875-A756-012386B42B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8021" y="2077130"/>
            <a:ext cx="3235778" cy="3368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33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9"/>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9"/>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9"/>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14292" y="513612"/>
            <a:ext cx="9894133" cy="1031216"/>
          </a:xfrm>
        </p:spPr>
        <p:txBody>
          <a:bodyPr anchor="b">
            <a:normAutofit/>
          </a:bodyPr>
          <a:lstStyle/>
          <a:p>
            <a:r>
              <a:rPr lang="en-US" dirty="0"/>
              <a:t>Problem: A Fake among Eight Coins</a:t>
            </a:r>
            <a:endParaRPr lang="id-ID" dirty="0"/>
          </a:p>
        </p:txBody>
      </p:sp>
      <p:pic>
        <p:nvPicPr>
          <p:cNvPr id="4" name="Picture 3">
            <a:extLst>
              <a:ext uri="{FF2B5EF4-FFF2-40B4-BE49-F238E27FC236}">
                <a16:creationId xmlns:a16="http://schemas.microsoft.com/office/drawing/2014/main" xmlns="" id="{EAEA4C55-63CB-4E53-B251-C451C0458C8B}"/>
              </a:ext>
            </a:extLst>
          </p:cNvPr>
          <p:cNvPicPr>
            <a:picLocks noChangeAspect="1"/>
          </p:cNvPicPr>
          <p:nvPr/>
        </p:nvPicPr>
        <p:blipFill>
          <a:blip r:embed="rId2"/>
          <a:stretch>
            <a:fillRect/>
          </a:stretch>
        </p:blipFill>
        <p:spPr>
          <a:xfrm>
            <a:off x="1514293" y="2724826"/>
            <a:ext cx="5069382" cy="2483997"/>
          </a:xfrm>
          <a:prstGeom prst="rect">
            <a:avLst/>
          </a:prstGeom>
        </p:spPr>
      </p:pic>
      <p:sp>
        <p:nvSpPr>
          <p:cNvPr id="9" name="Freeform: Shape 8">
            <a:extLst>
              <a:ext uri="{FF2B5EF4-FFF2-40B4-BE49-F238E27FC236}">
                <a16:creationId xmlns:a16="http://schemas.microsoft.com/office/drawing/2014/main" xmlns="" id="{C607803A-4E99-444E-94F7-8785CDDF58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1" name="Freeform: Shape 10">
            <a:extLst>
              <a:ext uri="{FF2B5EF4-FFF2-40B4-BE49-F238E27FC236}">
                <a16:creationId xmlns:a16="http://schemas.microsoft.com/office/drawing/2014/main" xmlns="" id="{2989BE6A-C309-418E-8ADD-1616A98057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7576457" y="2279151"/>
            <a:ext cx="4376057" cy="3387145"/>
          </a:xfrm>
        </p:spPr>
        <p:txBody>
          <a:bodyPr anchor="ctr">
            <a:normAutofit lnSpcReduction="10000"/>
          </a:bodyPr>
          <a:lstStyle/>
          <a:p>
            <a:pPr marL="0" indent="0">
              <a:buNone/>
            </a:pPr>
            <a:r>
              <a:rPr lang="en-US" sz="2400" dirty="0"/>
              <a:t>There are eight identical-looking coins; one of these coins is</a:t>
            </a:r>
          </a:p>
          <a:p>
            <a:pPr marL="0" indent="0">
              <a:buNone/>
            </a:pPr>
            <a:r>
              <a:rPr lang="en-US" sz="2400" dirty="0"/>
              <a:t>counterfeit and is known to be lighter than the genuine coins.</a:t>
            </a:r>
          </a:p>
          <a:p>
            <a:pPr marL="0" indent="0">
              <a:buNone/>
            </a:pPr>
            <a:endParaRPr lang="en-US" sz="2400" dirty="0"/>
          </a:p>
          <a:p>
            <a:pPr marL="0" indent="0">
              <a:buNone/>
            </a:pPr>
            <a:r>
              <a:rPr lang="en-US" sz="2400" dirty="0"/>
              <a:t>What is the minimum number of weighings needed to identify</a:t>
            </a:r>
          </a:p>
          <a:p>
            <a:pPr marL="0" indent="0">
              <a:buNone/>
            </a:pPr>
            <a:r>
              <a:rPr lang="en-US" sz="2400" dirty="0"/>
              <a:t>the fake coin with a two-pan balance scale without weights?</a:t>
            </a:r>
          </a:p>
        </p:txBody>
      </p:sp>
    </p:spTree>
    <p:extLst>
      <p:ext uri="{BB962C8B-B14F-4D97-AF65-F5344CB8AC3E}">
        <p14:creationId xmlns:p14="http://schemas.microsoft.com/office/powerpoint/2010/main" val="428954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9"/>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9"/>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9"/>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4292" y="513612"/>
            <a:ext cx="9894133" cy="1031216"/>
          </a:xfrm>
        </p:spPr>
        <p:txBody>
          <a:bodyPr anchor="b">
            <a:normAutofit/>
          </a:bodyPr>
          <a:lstStyle/>
          <a:p>
            <a:r>
              <a:rPr lang="en-US" dirty="0"/>
              <a:t>Solution: A Fake among Eight Coins [1/2]</a:t>
            </a:r>
            <a:endParaRPr lang="id-ID" dirty="0"/>
          </a:p>
        </p:txBody>
      </p:sp>
      <p:sp>
        <p:nvSpPr>
          <p:cNvPr id="3" name="Content Placeholder 2"/>
          <p:cNvSpPr>
            <a:spLocks noGrp="1"/>
          </p:cNvSpPr>
          <p:nvPr>
            <p:ph idx="1"/>
          </p:nvPr>
        </p:nvSpPr>
        <p:spPr>
          <a:xfrm>
            <a:off x="960121" y="2279151"/>
            <a:ext cx="10992394" cy="3387145"/>
          </a:xfrm>
        </p:spPr>
        <p:txBody>
          <a:bodyPr anchor="ctr">
            <a:normAutofit/>
          </a:bodyPr>
          <a:lstStyle/>
          <a:p>
            <a:pPr marL="457200" indent="-457200">
              <a:buFont typeface="+mj-lt"/>
              <a:buAutoNum type="arabicPeriod"/>
            </a:pPr>
            <a:r>
              <a:rPr lang="en-US" sz="2400" dirty="0"/>
              <a:t>Divide the coins into three groups of 3, 3, and 2 coins each</a:t>
            </a:r>
          </a:p>
          <a:p>
            <a:pPr marL="457200" indent="-457200">
              <a:buFont typeface="+mj-lt"/>
              <a:buAutoNum type="arabicPeriod"/>
            </a:pPr>
            <a:r>
              <a:rPr lang="en-US" sz="2400" dirty="0"/>
              <a:t>Call them L, R, and E respectively.</a:t>
            </a:r>
          </a:p>
          <a:p>
            <a:pPr marL="457200" indent="-457200">
              <a:buFont typeface="+mj-lt"/>
              <a:buAutoNum type="arabicPeriod"/>
            </a:pPr>
            <a:r>
              <a:rPr lang="en-US" sz="2400" dirty="0"/>
              <a:t>Use the two-pan balance to compare the weights of the groups L and R.</a:t>
            </a:r>
          </a:p>
          <a:p>
            <a:pPr marL="457200" indent="-457200">
              <a:buFont typeface="+mj-lt"/>
              <a:buAutoNum type="arabicPeriod"/>
            </a:pPr>
            <a:r>
              <a:rPr lang="en-US" sz="2400" dirty="0"/>
              <a:t>If they weigh the same, the fake coin can neither be in L nor in R, so it must be in E.</a:t>
            </a:r>
          </a:p>
          <a:p>
            <a:pPr marL="457200" indent="-457200">
              <a:buFont typeface="+mj-lt"/>
              <a:buAutoNum type="arabicPeriod"/>
            </a:pPr>
            <a:r>
              <a:rPr lang="en-US" sz="2400" dirty="0"/>
              <a:t>Take the two coins in E and compare them. The lighter coin (between the two coins in E) must be the fake coin.</a:t>
            </a:r>
          </a:p>
        </p:txBody>
      </p:sp>
    </p:spTree>
    <p:extLst>
      <p:ext uri="{BB962C8B-B14F-4D97-AF65-F5344CB8AC3E}">
        <p14:creationId xmlns:p14="http://schemas.microsoft.com/office/powerpoint/2010/main" val="409190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9"/>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9"/>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9"/>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9"/>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4292" y="513612"/>
            <a:ext cx="9894133" cy="1031216"/>
          </a:xfrm>
        </p:spPr>
        <p:txBody>
          <a:bodyPr anchor="b">
            <a:normAutofit/>
          </a:bodyPr>
          <a:lstStyle/>
          <a:p>
            <a:r>
              <a:rPr lang="en-US" dirty="0"/>
              <a:t>Solution: A Fake among Eight Coins [2/2]</a:t>
            </a:r>
            <a:endParaRPr lang="id-ID" dirty="0"/>
          </a:p>
        </p:txBody>
      </p:sp>
      <p:sp>
        <p:nvSpPr>
          <p:cNvPr id="3" name="Content Placeholder 2"/>
          <p:cNvSpPr>
            <a:spLocks noGrp="1"/>
          </p:cNvSpPr>
          <p:nvPr>
            <p:ph idx="1"/>
          </p:nvPr>
        </p:nvSpPr>
        <p:spPr>
          <a:xfrm>
            <a:off x="960121" y="2279151"/>
            <a:ext cx="10992394" cy="3387145"/>
          </a:xfrm>
        </p:spPr>
        <p:txBody>
          <a:bodyPr anchor="ctr">
            <a:normAutofit/>
          </a:bodyPr>
          <a:lstStyle/>
          <a:p>
            <a:pPr marL="0" indent="0">
              <a:buNone/>
            </a:pPr>
            <a:r>
              <a:rPr lang="en-US" sz="2400" dirty="0"/>
              <a:t>6. If the weights of L and R are different, then the fake coin must be in the group that is lighter.</a:t>
            </a:r>
          </a:p>
          <a:p>
            <a:pPr marL="0" indent="0">
              <a:buNone/>
            </a:pPr>
            <a:r>
              <a:rPr lang="en-US" sz="2400" dirty="0"/>
              <a:t>7. Take any 2 coins from this group and weigh them. If they weigh the same then the remaining coin in the group must be fake.</a:t>
            </a:r>
          </a:p>
          <a:p>
            <a:pPr marL="0" indent="0">
              <a:buNone/>
            </a:pPr>
            <a:r>
              <a:rPr lang="en-US" sz="2400" dirty="0"/>
              <a:t>8. If one of them is lighter, the lighter coin must be the fake coin.</a:t>
            </a:r>
          </a:p>
          <a:p>
            <a:pPr marL="0" indent="0">
              <a:buNone/>
            </a:pPr>
            <a:r>
              <a:rPr lang="en-US" sz="2400" dirty="0"/>
              <a:t>9. In all cases, we identified the counterfeit with two comparisons.</a:t>
            </a:r>
          </a:p>
        </p:txBody>
      </p:sp>
    </p:spTree>
    <p:extLst>
      <p:ext uri="{BB962C8B-B14F-4D97-AF65-F5344CB8AC3E}">
        <p14:creationId xmlns:p14="http://schemas.microsoft.com/office/powerpoint/2010/main" val="3984781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9"/>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9"/>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9"/>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4292" y="513612"/>
            <a:ext cx="9894133" cy="1031216"/>
          </a:xfrm>
        </p:spPr>
        <p:txBody>
          <a:bodyPr anchor="b">
            <a:normAutofit/>
          </a:bodyPr>
          <a:lstStyle/>
          <a:p>
            <a:r>
              <a:rPr lang="en-US" dirty="0"/>
              <a:t>Problem: A Wolf, a Goat and a Cabbage</a:t>
            </a:r>
            <a:endParaRPr lang="id-ID" dirty="0"/>
          </a:p>
        </p:txBody>
      </p:sp>
      <p:sp>
        <p:nvSpPr>
          <p:cNvPr id="3" name="Content Placeholder 2"/>
          <p:cNvSpPr>
            <a:spLocks noGrp="1"/>
          </p:cNvSpPr>
          <p:nvPr>
            <p:ph idx="1"/>
          </p:nvPr>
        </p:nvSpPr>
        <p:spPr>
          <a:xfrm>
            <a:off x="416031" y="2366799"/>
            <a:ext cx="7219209" cy="3387145"/>
          </a:xfrm>
        </p:spPr>
        <p:txBody>
          <a:bodyPr anchor="ctr">
            <a:noAutofit/>
          </a:bodyPr>
          <a:lstStyle/>
          <a:p>
            <a:pPr marL="0" indent="0" algn="just">
              <a:buNone/>
            </a:pPr>
            <a:r>
              <a:rPr lang="en-US" dirty="0"/>
              <a:t>A man finds himself on a riverbank with a wolf, a goat, and a head of cabbage. He needs to transport all three to the other side of the river in her boat. However, the boat has room for only the man himself and one other item (either the wolf, the goat, or the cabbage). </a:t>
            </a:r>
          </a:p>
          <a:p>
            <a:pPr marL="0" indent="0" algn="just">
              <a:buNone/>
            </a:pPr>
            <a:r>
              <a:rPr lang="en-US" dirty="0"/>
              <a:t>In his absence, the wolf would eat the goat, and the goat would eat the cabbage. Show how the man can get all these passengers to the other side.</a:t>
            </a:r>
          </a:p>
        </p:txBody>
      </p:sp>
      <p:pic>
        <p:nvPicPr>
          <p:cNvPr id="3074" name="Picture 2" descr="Image result for a wolf, a goat and a cabbage clipart">
            <a:extLst>
              <a:ext uri="{FF2B5EF4-FFF2-40B4-BE49-F238E27FC236}">
                <a16:creationId xmlns:a16="http://schemas.microsoft.com/office/drawing/2014/main" xmlns="" id="{54B6518F-B60A-4506-ADEC-59486DF12B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8230" y="2839140"/>
            <a:ext cx="3907739" cy="2061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9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9"/>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4292" y="513612"/>
            <a:ext cx="9894133" cy="1031216"/>
          </a:xfrm>
        </p:spPr>
        <p:txBody>
          <a:bodyPr anchor="b">
            <a:normAutofit/>
          </a:bodyPr>
          <a:lstStyle/>
          <a:p>
            <a:r>
              <a:rPr lang="en-US" dirty="0"/>
              <a:t>Problem: Glove Dissection</a:t>
            </a:r>
            <a:endParaRPr lang="id-ID" dirty="0"/>
          </a:p>
        </p:txBody>
      </p:sp>
      <p:sp>
        <p:nvSpPr>
          <p:cNvPr id="3" name="Content Placeholder 2"/>
          <p:cNvSpPr>
            <a:spLocks noGrp="1"/>
          </p:cNvSpPr>
          <p:nvPr>
            <p:ph idx="1"/>
          </p:nvPr>
        </p:nvSpPr>
        <p:spPr>
          <a:xfrm>
            <a:off x="960121" y="1544828"/>
            <a:ext cx="8466908" cy="4799559"/>
          </a:xfrm>
        </p:spPr>
        <p:txBody>
          <a:bodyPr anchor="ctr">
            <a:normAutofit/>
          </a:bodyPr>
          <a:lstStyle/>
          <a:p>
            <a:pPr marL="0" indent="0">
              <a:buNone/>
            </a:pPr>
            <a:r>
              <a:rPr lang="en-US" sz="2400" dirty="0"/>
              <a:t>There are 20 gloves in a drawer: 5 pairs of black gloves, 3 pairs of brown, and 2 pairs of gray.</a:t>
            </a:r>
          </a:p>
          <a:p>
            <a:pPr marL="0" indent="0">
              <a:buNone/>
            </a:pPr>
            <a:endParaRPr lang="en-US" sz="2400" dirty="0"/>
          </a:p>
          <a:p>
            <a:pPr marL="0" indent="0">
              <a:buNone/>
            </a:pPr>
            <a:r>
              <a:rPr lang="en-US" sz="2400" dirty="0"/>
              <a:t>You select the gloves in the dark and can check them only after a selection has been made. </a:t>
            </a:r>
          </a:p>
          <a:p>
            <a:pPr marL="0" indent="0">
              <a:buNone/>
            </a:pPr>
            <a:r>
              <a:rPr lang="en-US" sz="2400" dirty="0"/>
              <a:t>What is the smallest number of gloves you need to select to guarantee getting the following?</a:t>
            </a:r>
          </a:p>
          <a:p>
            <a:pPr marL="1828800" lvl="3" indent="-457200">
              <a:buFont typeface="+mj-lt"/>
              <a:buAutoNum type="arabicPeriod"/>
            </a:pPr>
            <a:r>
              <a:rPr lang="en-US" sz="2400" dirty="0"/>
              <a:t>At least one matching pair</a:t>
            </a:r>
          </a:p>
          <a:p>
            <a:pPr marL="1828800" lvl="3" indent="-457200">
              <a:buFont typeface="+mj-lt"/>
              <a:buAutoNum type="arabicPeriod"/>
            </a:pPr>
            <a:r>
              <a:rPr lang="en-US" sz="2400" dirty="0"/>
              <a:t>At least one matching pair of each color</a:t>
            </a:r>
            <a:endParaRPr lang="en-US" sz="1400" dirty="0"/>
          </a:p>
        </p:txBody>
      </p:sp>
      <p:pic>
        <p:nvPicPr>
          <p:cNvPr id="5122" name="Picture 2" descr="Image result for glove clipart">
            <a:extLst>
              <a:ext uri="{FF2B5EF4-FFF2-40B4-BE49-F238E27FC236}">
                <a16:creationId xmlns:a16="http://schemas.microsoft.com/office/drawing/2014/main" xmlns="" id="{7C8CD11A-DF2A-454C-8666-2DB9E381D0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7029" y="2477773"/>
            <a:ext cx="2025285" cy="2835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189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9"/>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9"/>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9"/>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9"/>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851</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The road to being a Computer Scientist…</vt:lpstr>
      <vt:lpstr>Program Design Essentials</vt:lpstr>
      <vt:lpstr>A Protocol to Solving Problems</vt:lpstr>
      <vt:lpstr>Goals</vt:lpstr>
      <vt:lpstr>Problem: A Fake among Eight Coins</vt:lpstr>
      <vt:lpstr>Solution: A Fake among Eight Coins [1/2]</vt:lpstr>
      <vt:lpstr>Solution: A Fake among Eight Coins [2/2]</vt:lpstr>
      <vt:lpstr>Problem: A Wolf, a Goat and a Cabbage</vt:lpstr>
      <vt:lpstr>Problem: Glove Dissection</vt:lpstr>
      <vt:lpstr>Problem: Candy Sharing</vt:lpstr>
      <vt:lpstr>Problem: DM 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Protocol to Solving Problems</dc:title>
  <dc:creator>Jude Joseph Lamug Martinez</dc:creator>
  <cp:lastModifiedBy>Djagad P. Dwialam</cp:lastModifiedBy>
  <cp:revision>17</cp:revision>
  <dcterms:created xsi:type="dcterms:W3CDTF">2019-09-09T01:14:57Z</dcterms:created>
  <dcterms:modified xsi:type="dcterms:W3CDTF">2019-09-16T06:14:34Z</dcterms:modified>
</cp:coreProperties>
</file>