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3" r:id="rId4"/>
    <p:sldMasterId id="2147483686" r:id="rId5"/>
    <p:sldMasterId id="2147483698" r:id="rId6"/>
  </p:sldMasterIdLst>
  <p:notesMasterIdLst>
    <p:notesMasterId r:id="rId117"/>
  </p:notesMasterIdLst>
  <p:sldIdLst>
    <p:sldId id="256" r:id="rId7"/>
    <p:sldId id="552" r:id="rId8"/>
    <p:sldId id="553" r:id="rId9"/>
    <p:sldId id="278" r:id="rId10"/>
    <p:sldId id="279" r:id="rId11"/>
    <p:sldId id="274" r:id="rId12"/>
    <p:sldId id="275" r:id="rId13"/>
    <p:sldId id="276" r:id="rId14"/>
    <p:sldId id="359" r:id="rId15"/>
    <p:sldId id="277" r:id="rId16"/>
    <p:sldId id="712" r:id="rId17"/>
    <p:sldId id="713" r:id="rId18"/>
    <p:sldId id="715" r:id="rId19"/>
    <p:sldId id="716" r:id="rId20"/>
    <p:sldId id="714" r:id="rId21"/>
    <p:sldId id="280" r:id="rId22"/>
    <p:sldId id="368" r:id="rId23"/>
    <p:sldId id="293" r:id="rId24"/>
    <p:sldId id="285" r:id="rId25"/>
    <p:sldId id="286" r:id="rId26"/>
    <p:sldId id="287" r:id="rId27"/>
    <p:sldId id="288" r:id="rId28"/>
    <p:sldId id="289" r:id="rId29"/>
    <p:sldId id="290" r:id="rId30"/>
    <p:sldId id="291" r:id="rId31"/>
    <p:sldId id="292" r:id="rId32"/>
    <p:sldId id="360" r:id="rId33"/>
    <p:sldId id="534" r:id="rId34"/>
    <p:sldId id="662" r:id="rId35"/>
    <p:sldId id="535" r:id="rId36"/>
    <p:sldId id="546" r:id="rId37"/>
    <p:sldId id="545" r:id="rId38"/>
    <p:sldId id="544" r:id="rId39"/>
    <p:sldId id="543" r:id="rId40"/>
    <p:sldId id="542" r:id="rId41"/>
    <p:sldId id="541" r:id="rId42"/>
    <p:sldId id="540" r:id="rId43"/>
    <p:sldId id="539" r:id="rId44"/>
    <p:sldId id="538" r:id="rId45"/>
    <p:sldId id="537" r:id="rId46"/>
    <p:sldId id="550" r:id="rId47"/>
    <p:sldId id="549" r:id="rId48"/>
    <p:sldId id="548" r:id="rId49"/>
    <p:sldId id="547" r:id="rId50"/>
    <p:sldId id="717" r:id="rId51"/>
    <p:sldId id="718" r:id="rId52"/>
    <p:sldId id="719" r:id="rId53"/>
    <p:sldId id="720" r:id="rId54"/>
    <p:sldId id="721" r:id="rId55"/>
    <p:sldId id="722" r:id="rId56"/>
    <p:sldId id="723" r:id="rId57"/>
    <p:sldId id="724" r:id="rId58"/>
    <p:sldId id="725" r:id="rId59"/>
    <p:sldId id="726" r:id="rId60"/>
    <p:sldId id="727" r:id="rId61"/>
    <p:sldId id="728" r:id="rId62"/>
    <p:sldId id="729" r:id="rId63"/>
    <p:sldId id="730" r:id="rId64"/>
    <p:sldId id="731" r:id="rId65"/>
    <p:sldId id="732" r:id="rId66"/>
    <p:sldId id="733" r:id="rId67"/>
    <p:sldId id="734" r:id="rId68"/>
    <p:sldId id="735" r:id="rId69"/>
    <p:sldId id="736" r:id="rId70"/>
    <p:sldId id="737" r:id="rId71"/>
    <p:sldId id="738" r:id="rId72"/>
    <p:sldId id="739" r:id="rId73"/>
    <p:sldId id="740" r:id="rId74"/>
    <p:sldId id="741" r:id="rId75"/>
    <p:sldId id="742" r:id="rId76"/>
    <p:sldId id="743" r:id="rId77"/>
    <p:sldId id="744" r:id="rId78"/>
    <p:sldId id="745" r:id="rId79"/>
    <p:sldId id="746" r:id="rId80"/>
    <p:sldId id="747" r:id="rId81"/>
    <p:sldId id="748" r:id="rId82"/>
    <p:sldId id="749" r:id="rId83"/>
    <p:sldId id="301" r:id="rId84"/>
    <p:sldId id="302" r:id="rId85"/>
    <p:sldId id="303" r:id="rId86"/>
    <p:sldId id="307" r:id="rId87"/>
    <p:sldId id="304" r:id="rId88"/>
    <p:sldId id="305" r:id="rId89"/>
    <p:sldId id="306" r:id="rId90"/>
    <p:sldId id="364" r:id="rId91"/>
    <p:sldId id="309" r:id="rId92"/>
    <p:sldId id="310" r:id="rId93"/>
    <p:sldId id="311" r:id="rId94"/>
    <p:sldId id="312" r:id="rId95"/>
    <p:sldId id="313" r:id="rId96"/>
    <p:sldId id="314" r:id="rId97"/>
    <p:sldId id="315" r:id="rId98"/>
    <p:sldId id="316" r:id="rId99"/>
    <p:sldId id="317" r:id="rId100"/>
    <p:sldId id="318" r:id="rId101"/>
    <p:sldId id="322" r:id="rId102"/>
    <p:sldId id="323" r:id="rId103"/>
    <p:sldId id="324" r:id="rId104"/>
    <p:sldId id="325" r:id="rId105"/>
    <p:sldId id="326" r:id="rId106"/>
    <p:sldId id="331" r:id="rId107"/>
    <p:sldId id="333" r:id="rId108"/>
    <p:sldId id="334" r:id="rId109"/>
    <p:sldId id="339" r:id="rId110"/>
    <p:sldId id="340" r:id="rId111"/>
    <p:sldId id="341" r:id="rId112"/>
    <p:sldId id="342" r:id="rId113"/>
    <p:sldId id="343" r:id="rId114"/>
    <p:sldId id="344" r:id="rId115"/>
    <p:sldId id="348" r:id="rId116"/>
  </p:sldIdLst>
  <p:sldSz cx="9144000" cy="6858000" type="screen4x3"/>
  <p:notesSz cx="6858000" cy="9144000"/>
  <p:custDataLst>
    <p:tags r:id="rId121"/>
  </p:custDataLst>
  <p:defaultTextStyle>
    <a:defPPr>
      <a:defRPr lang="zh-CN"/>
    </a:defPPr>
    <a:lvl1pPr algn="l" rtl="0" eaLnBrk="0" fontAlgn="base" hangingPunct="0">
      <a:spcBef>
        <a:spcPct val="0"/>
      </a:spcBef>
      <a:spcAft>
        <a:spcPct val="0"/>
      </a:spcAft>
      <a:defRPr kumimoji="1" sz="2400" u="sng"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u="sng"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u="sng"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u="sng"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u="sng"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2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66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102" autoAdjust="0"/>
    <p:restoredTop sz="94737" autoAdjust="0"/>
  </p:normalViewPr>
  <p:slideViewPr>
    <p:cSldViewPr showGuides="1">
      <p:cViewPr varScale="1">
        <p:scale>
          <a:sx n="59" d="100"/>
          <a:sy n="59" d="100"/>
        </p:scale>
        <p:origin x="984" y="62"/>
      </p:cViewPr>
      <p:guideLst>
        <p:guide orient="horz" pos="2124"/>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3.xml"/><Relationship Id="rId98" Type="http://schemas.openxmlformats.org/officeDocument/2006/relationships/slide" Target="slides/slide92.xml"/><Relationship Id="rId97" Type="http://schemas.openxmlformats.org/officeDocument/2006/relationships/slide" Target="slides/slide91.xml"/><Relationship Id="rId96" Type="http://schemas.openxmlformats.org/officeDocument/2006/relationships/slide" Target="slides/slide90.xml"/><Relationship Id="rId95" Type="http://schemas.openxmlformats.org/officeDocument/2006/relationships/slide" Target="slides/slide89.xml"/><Relationship Id="rId94" Type="http://schemas.openxmlformats.org/officeDocument/2006/relationships/slide" Target="slides/slide88.xml"/><Relationship Id="rId93" Type="http://schemas.openxmlformats.org/officeDocument/2006/relationships/slide" Target="slides/slide87.xml"/><Relationship Id="rId92" Type="http://schemas.openxmlformats.org/officeDocument/2006/relationships/slide" Target="slides/slide86.xml"/><Relationship Id="rId91" Type="http://schemas.openxmlformats.org/officeDocument/2006/relationships/slide" Target="slides/slide85.xml"/><Relationship Id="rId90" Type="http://schemas.openxmlformats.org/officeDocument/2006/relationships/slide" Target="slides/slide84.xml"/><Relationship Id="rId9" Type="http://schemas.openxmlformats.org/officeDocument/2006/relationships/slide" Target="slides/slide3.xml"/><Relationship Id="rId89" Type="http://schemas.openxmlformats.org/officeDocument/2006/relationships/slide" Target="slides/slide83.xml"/><Relationship Id="rId88" Type="http://schemas.openxmlformats.org/officeDocument/2006/relationships/slide" Target="slides/slide82.xml"/><Relationship Id="rId87" Type="http://schemas.openxmlformats.org/officeDocument/2006/relationships/slide" Target="slides/slide81.xml"/><Relationship Id="rId86" Type="http://schemas.openxmlformats.org/officeDocument/2006/relationships/slide" Target="slides/slide80.xml"/><Relationship Id="rId85" Type="http://schemas.openxmlformats.org/officeDocument/2006/relationships/slide" Target="slides/slide79.xml"/><Relationship Id="rId84" Type="http://schemas.openxmlformats.org/officeDocument/2006/relationships/slide" Target="slides/slide78.xml"/><Relationship Id="rId83" Type="http://schemas.openxmlformats.org/officeDocument/2006/relationships/slide" Target="slides/slide77.xml"/><Relationship Id="rId82" Type="http://schemas.openxmlformats.org/officeDocument/2006/relationships/slide" Target="slides/slide76.xml"/><Relationship Id="rId81" Type="http://schemas.openxmlformats.org/officeDocument/2006/relationships/slide" Target="slides/slide75.xml"/><Relationship Id="rId80" Type="http://schemas.openxmlformats.org/officeDocument/2006/relationships/slide" Target="slides/slide74.xml"/><Relationship Id="rId8" Type="http://schemas.openxmlformats.org/officeDocument/2006/relationships/slide" Target="slides/slide2.xml"/><Relationship Id="rId79" Type="http://schemas.openxmlformats.org/officeDocument/2006/relationships/slide" Target="slides/slide73.xml"/><Relationship Id="rId78" Type="http://schemas.openxmlformats.org/officeDocument/2006/relationships/slide" Target="slides/slide72.xml"/><Relationship Id="rId77" Type="http://schemas.openxmlformats.org/officeDocument/2006/relationships/slide" Target="slides/slide71.xml"/><Relationship Id="rId76" Type="http://schemas.openxmlformats.org/officeDocument/2006/relationships/slide" Target="slides/slide70.xml"/><Relationship Id="rId75" Type="http://schemas.openxmlformats.org/officeDocument/2006/relationships/slide" Target="slides/slide69.xml"/><Relationship Id="rId74" Type="http://schemas.openxmlformats.org/officeDocument/2006/relationships/slide" Target="slides/slide68.xml"/><Relationship Id="rId73" Type="http://schemas.openxmlformats.org/officeDocument/2006/relationships/slide" Target="slides/slide67.xml"/><Relationship Id="rId72" Type="http://schemas.openxmlformats.org/officeDocument/2006/relationships/slide" Target="slides/slide66.xml"/><Relationship Id="rId71" Type="http://schemas.openxmlformats.org/officeDocument/2006/relationships/slide" Target="slides/slide65.xml"/><Relationship Id="rId70" Type="http://schemas.openxmlformats.org/officeDocument/2006/relationships/slide" Target="slides/slide64.xml"/><Relationship Id="rId7" Type="http://schemas.openxmlformats.org/officeDocument/2006/relationships/slide" Target="slides/slide1.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Master" Target="slideMasters/slideMaster5.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1" Type="http://schemas.openxmlformats.org/officeDocument/2006/relationships/tags" Target="tags/tag1.xml"/><Relationship Id="rId120" Type="http://schemas.openxmlformats.org/officeDocument/2006/relationships/tableStyles" Target="tableStyles.xml"/><Relationship Id="rId12" Type="http://schemas.openxmlformats.org/officeDocument/2006/relationships/slide" Target="slides/slide6.xml"/><Relationship Id="rId119" Type="http://schemas.openxmlformats.org/officeDocument/2006/relationships/viewProps" Target="viewProps.xml"/><Relationship Id="rId118" Type="http://schemas.openxmlformats.org/officeDocument/2006/relationships/presProps" Target="presProps.xml"/><Relationship Id="rId117" Type="http://schemas.openxmlformats.org/officeDocument/2006/relationships/notesMaster" Target="notesMasters/notesMaster1.xml"/><Relationship Id="rId116" Type="http://schemas.openxmlformats.org/officeDocument/2006/relationships/slide" Target="slides/slide110.xml"/><Relationship Id="rId115" Type="http://schemas.openxmlformats.org/officeDocument/2006/relationships/slide" Target="slides/slide109.xml"/><Relationship Id="rId114" Type="http://schemas.openxmlformats.org/officeDocument/2006/relationships/slide" Target="slides/slide108.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110" Type="http://schemas.openxmlformats.org/officeDocument/2006/relationships/slide" Target="slides/slide104.xml"/><Relationship Id="rId11" Type="http://schemas.openxmlformats.org/officeDocument/2006/relationships/slide" Target="slides/slide5.xml"/><Relationship Id="rId109" Type="http://schemas.openxmlformats.org/officeDocument/2006/relationships/slide" Target="slides/slide103.xml"/><Relationship Id="rId108" Type="http://schemas.openxmlformats.org/officeDocument/2006/relationships/slide" Target="slides/slide102.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10" Type="http://schemas.openxmlformats.org/officeDocument/2006/relationships/slide" Target="slides/slide4.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ea typeface="宋体" panose="02010600030101010101" pitchFamily="2" charset="-122"/>
              </a:defRPr>
            </a:lvl1pPr>
          </a:lstStyle>
          <a:p>
            <a:pPr>
              <a:defRPr/>
            </a:pPr>
            <a:endParaRPr lang="en-US" altLang="zh-CN"/>
          </a:p>
        </p:txBody>
      </p:sp>
      <p:sp>
        <p:nvSpPr>
          <p:cNvPr id="7885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a:defRPr/>
            </a:pPr>
            <a:endParaRPr lang="en-US" altLang="zh-CN"/>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788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7885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ea typeface="宋体" panose="02010600030101010101" pitchFamily="2" charset="-122"/>
              </a:defRPr>
            </a:lvl1pPr>
          </a:lstStyle>
          <a:p>
            <a:pPr>
              <a:defRPr/>
            </a:pPr>
            <a:endParaRPr lang="en-US" altLang="zh-CN"/>
          </a:p>
        </p:txBody>
      </p:sp>
      <p:sp>
        <p:nvSpPr>
          <p:cNvPr id="788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smtClean="0"/>
            </a:lvl1pPr>
          </a:lstStyle>
          <a:p>
            <a:pPr>
              <a:defRPr/>
            </a:pPr>
            <a:fld id="{3BB416A1-D3D0-4A02-9103-382A316F4AB8}"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1A100B0-A9A0-47D8-960C-587C31BC02CE}" type="slidenum">
              <a:rPr lang="en-US" altLang="zh-CN"/>
            </a:fld>
            <a:endParaRPr lang="en-US" altLang="zh-CN"/>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70E5021-2D71-4310-A290-86149C6CC9B0}" type="slidenum">
              <a:rPr lang="en-US" altLang="zh-CN"/>
            </a:fld>
            <a:endParaRPr lang="en-US" altLang="zh-CN"/>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304800"/>
            <a:ext cx="19431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914400" y="304800"/>
            <a:ext cx="56769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32ABD50-413E-438F-97A9-CD341D3A823A}" type="slidenum">
              <a:rPr lang="en-US" altLang="zh-CN"/>
            </a:fld>
            <a:endParaRPr lang="en-US" altLang="zh-CN"/>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2098"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a:t>单击此处编辑母版标题样式</a:t>
            </a:r>
            <a:endParaRPr lang="zh-CN" altLang="en-US" noProof="0"/>
          </a:p>
        </p:txBody>
      </p:sp>
      <p:sp>
        <p:nvSpPr>
          <p:cNvPr id="132099"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4" name="Rectangle 4"/>
          <p:cNvSpPr>
            <a:spLocks noGrp="1" noChangeArrowheads="1"/>
          </p:cNvSpPr>
          <p:nvPr>
            <p:ph type="dt" sz="half" idx="10"/>
          </p:nvPr>
        </p:nvSpPr>
        <p:spPr>
          <a:xfrm>
            <a:off x="301625" y="6245225"/>
            <a:ext cx="2289175" cy="476250"/>
          </a:xfrm>
        </p:spPr>
        <p:txBody>
          <a:bodyPr/>
          <a:lstStyle>
            <a:lvl1pPr>
              <a:defRPr/>
            </a:lvl1pPr>
          </a:lstStyle>
          <a:p>
            <a:pPr>
              <a:defRPr/>
            </a:pPr>
            <a:fld id="{36820543-F07C-47B9-8D4C-4875715DB21E}" type="datetime1">
              <a:rPr lang="zh-CN" altLang="en-US"/>
            </a:fld>
            <a:endParaRPr lang="en-US" altLang="zh-CN"/>
          </a:p>
        </p:txBody>
      </p:sp>
      <p:sp>
        <p:nvSpPr>
          <p:cNvPr id="5"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289175" cy="476250"/>
          </a:xfrm>
        </p:spPr>
        <p:txBody>
          <a:bodyPr/>
          <a:lstStyle>
            <a:lvl1pPr>
              <a:defRPr/>
            </a:lvl1pPr>
          </a:lstStyle>
          <a:p>
            <a:pPr>
              <a:defRPr/>
            </a:pPr>
            <a:fld id="{B7E3735D-B55B-40D3-9E1A-3B24B5764955}" type="slidenum">
              <a:rPr lang="en-US" altLang="zh-CN"/>
            </a:fld>
            <a:endParaRPr lang="en-US" altLang="zh-CN"/>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5ABB0A4B-22BC-4878-A8A4-027E1CD90CCD}"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6096DDA-D0E9-4C96-9205-F71869AEED33}" type="slidenum">
              <a:rPr lang="en-US" altLang="zh-CN"/>
            </a:fld>
            <a:endParaRPr lang="en-US" altLang="zh-CN"/>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8E519BE5-6082-43AF-95FB-76F656423132}"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E53A5C0-91F2-49B5-8889-B9388B684E8F}" type="slidenum">
              <a:rPr lang="en-US" altLang="zh-CN"/>
            </a:fld>
            <a:endParaRPr lang="en-US" altLang="zh-CN"/>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301625" y="1752600"/>
            <a:ext cx="4194175" cy="42703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48200" y="1752600"/>
            <a:ext cx="4194175" cy="42703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38C2585D-EC45-48D3-89EB-C6769143F2F3}"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C541A4C-A861-41DC-A61D-BFCB564BD427}" type="slidenum">
              <a:rPr lang="en-US" altLang="zh-CN"/>
            </a:fld>
            <a:endParaRPr lang="en-US" altLang="zh-CN"/>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439D3B03-AC76-481D-9683-C4F1C0ED9070}" type="datetime1">
              <a:rPr lang="zh-CN" altLang="en-US"/>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19172D5D-CF73-47CB-84B1-A71241AD242D}" type="slidenum">
              <a:rPr lang="en-US" altLang="zh-CN"/>
            </a:fld>
            <a:endParaRPr lang="en-US" altLang="zh-CN"/>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EC64995A-18C1-4CAA-B678-348D621CEE77}" type="datetime1">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C844DE76-9538-4E2F-B417-DF37CBC6D6C3}" type="slidenum">
              <a:rPr lang="en-US" altLang="zh-CN"/>
            </a:fld>
            <a:endParaRPr lang="en-US" altLang="zh-CN"/>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B2DD19D2-4868-483E-A1B8-190F641773AE}" type="datetime1">
              <a:rPr lang="zh-CN" altLang="en-US"/>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F5C56B4C-AB9D-4880-BC82-C9DC898A21AB}" type="slidenum">
              <a:rPr lang="en-US" altLang="zh-CN"/>
            </a:fld>
            <a:endParaRPr lang="en-US" altLang="zh-CN"/>
          </a:p>
        </p:txBody>
      </p:sp>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128461EE-5728-4CF0-8A52-7EEEE015D18B}"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38912B3-6D70-45ED-BB7A-09A64F5EA41D}" type="slidenum">
              <a:rPr lang="en-US" altLang="zh-CN"/>
            </a:fld>
            <a:endParaRPr lang="en-US" altLang="zh-CN"/>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B55401F-1C27-4BEF-9E14-A0435B025003}" type="slidenum">
              <a:rPr lang="en-US" altLang="zh-CN"/>
            </a:fld>
            <a:endParaRPr lang="en-US" altLang="zh-CN"/>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2EBDBDBD-284D-485C-8699-1C8C7043470B}"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0045DD6-408D-4F6A-BCDC-66D4B7EC792E}" type="slidenum">
              <a:rPr lang="en-US" altLang="zh-CN"/>
            </a:fld>
            <a:endParaRPr lang="en-US" altLang="zh-CN"/>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BDDA512A-2ABB-4E05-AB72-863D4062B95C}"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97164AF-59B8-4514-AB98-E18E44529C48}" type="slidenum">
              <a:rPr lang="en-US" altLang="zh-CN"/>
            </a:fld>
            <a:endParaRPr lang="en-US" altLang="zh-CN"/>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381000"/>
            <a:ext cx="2135187" cy="56419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301625" y="381000"/>
            <a:ext cx="6253163" cy="5641975"/>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10D336A2-42E8-4C68-B727-79798AD424F2}"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8BDEC39-B90A-4338-8C69-E3C3225C245D}" type="slidenum">
              <a:rPr lang="en-US" altLang="zh-CN"/>
            </a:fld>
            <a:endParaRPr lang="en-US" altLang="zh-CN"/>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hasCustomPrompt="1"/>
          </p:nvPr>
        </p:nvSpPr>
        <p:spPr>
          <a:xfrm>
            <a:off x="301625" y="381000"/>
            <a:ext cx="8540750" cy="56419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E6A94081-29A7-45FB-9606-5A8801682D0E}" type="datetime1">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89F2D9A7-EF4B-4AC8-B3F7-0CB9A1F05BA9}" type="slidenum">
              <a:rPr lang="en-US" altLang="zh-CN"/>
            </a:fld>
            <a:endParaRPr lang="en-US" altLang="zh-CN"/>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2098"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a:t>单击此处编辑母版标题样式</a:t>
            </a:r>
            <a:endParaRPr lang="zh-CN" altLang="en-US" noProof="0"/>
          </a:p>
        </p:txBody>
      </p:sp>
      <p:sp>
        <p:nvSpPr>
          <p:cNvPr id="132099"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4" name="Rectangle 4"/>
          <p:cNvSpPr>
            <a:spLocks noGrp="1" noChangeArrowheads="1"/>
          </p:cNvSpPr>
          <p:nvPr>
            <p:ph type="dt" sz="half" idx="10"/>
          </p:nvPr>
        </p:nvSpPr>
        <p:spPr>
          <a:xfrm>
            <a:off x="301625" y="6245225"/>
            <a:ext cx="2289175" cy="476250"/>
          </a:xfrm>
        </p:spPr>
        <p:txBody>
          <a:bodyPr/>
          <a:lstStyle>
            <a:lvl1pPr>
              <a:defRPr/>
            </a:lvl1pPr>
          </a:lstStyle>
          <a:p>
            <a:pPr>
              <a:defRPr/>
            </a:pPr>
            <a:fld id="{36820543-F07C-47B9-8D4C-4875715DB21E}" type="datetime1">
              <a:rPr lang="zh-CN" altLang="en-US"/>
            </a:fld>
            <a:endParaRPr lang="en-US" altLang="zh-CN"/>
          </a:p>
        </p:txBody>
      </p:sp>
      <p:sp>
        <p:nvSpPr>
          <p:cNvPr id="5"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289175" cy="476250"/>
          </a:xfrm>
        </p:spPr>
        <p:txBody>
          <a:bodyPr/>
          <a:lstStyle>
            <a:lvl1pPr>
              <a:defRPr/>
            </a:lvl1pPr>
          </a:lstStyle>
          <a:p>
            <a:pPr>
              <a:defRPr/>
            </a:pPr>
            <a:fld id="{B7E3735D-B55B-40D3-9E1A-3B24B5764955}" type="slidenum">
              <a:rPr lang="en-US" altLang="zh-CN"/>
            </a:fld>
            <a:endParaRPr lang="en-US" altLang="zh-CN"/>
          </a:p>
        </p:txBody>
      </p:sp>
    </p:spTree>
  </p:cSld>
  <p:clrMapOvr>
    <a:masterClrMapping/>
  </p:clrMapOvr>
  <p:transition>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5ABB0A4B-22BC-4878-A8A4-027E1CD90CCD}"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6096DDA-D0E9-4C96-9205-F71869AEED33}" type="slidenum">
              <a:rPr lang="en-US" altLang="zh-CN"/>
            </a:fld>
            <a:endParaRPr lang="en-US" altLang="zh-CN"/>
          </a:p>
        </p:txBody>
      </p:sp>
    </p:spTree>
  </p:cSld>
  <p:clrMapOvr>
    <a:masterClrMapping/>
  </p:clrMapOvr>
  <p:transition>
    <p:zo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8E519BE5-6082-43AF-95FB-76F656423132}"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E53A5C0-91F2-49B5-8889-B9388B684E8F}" type="slidenum">
              <a:rPr lang="en-US" altLang="zh-CN"/>
            </a:fld>
            <a:endParaRPr lang="en-US" altLang="zh-CN"/>
          </a:p>
        </p:txBody>
      </p:sp>
    </p:spTree>
  </p:cSld>
  <p:clrMapOvr>
    <a:masterClrMapping/>
  </p:clrMapOvr>
  <p:transition>
    <p:zo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301625" y="1752600"/>
            <a:ext cx="4194175" cy="42703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48200" y="1752600"/>
            <a:ext cx="4194175" cy="42703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38C2585D-EC45-48D3-89EB-C6769143F2F3}"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C541A4C-A861-41DC-A61D-BFCB564BD427}" type="slidenum">
              <a:rPr lang="en-US" altLang="zh-CN"/>
            </a:fld>
            <a:endParaRPr lang="en-US" altLang="zh-CN"/>
          </a:p>
        </p:txBody>
      </p:sp>
    </p:spTree>
  </p:cSld>
  <p:clrMapOvr>
    <a:masterClrMapping/>
  </p:clrMapOvr>
  <p:transition>
    <p:zo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439D3B03-AC76-481D-9683-C4F1C0ED9070}" type="datetime1">
              <a:rPr lang="zh-CN" altLang="en-US"/>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19172D5D-CF73-47CB-84B1-A71241AD242D}" type="slidenum">
              <a:rPr lang="en-US" altLang="zh-CN"/>
            </a:fld>
            <a:endParaRPr lang="en-US" altLang="zh-CN"/>
          </a:p>
        </p:txBody>
      </p:sp>
    </p:spTree>
  </p:cSld>
  <p:clrMapOvr>
    <a:masterClrMapping/>
  </p:clrMapOvr>
  <p:transition>
    <p:zo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EC64995A-18C1-4CAA-B678-348D621CEE77}" type="datetime1">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C844DE76-9538-4E2F-B417-DF37CBC6D6C3}" type="slidenum">
              <a:rPr lang="en-US" altLang="zh-CN"/>
            </a:fld>
            <a:endParaRPr lang="en-US" altLang="zh-CN"/>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7A4D70E-E4C5-42B3-AA28-44788EA72D61}" type="slidenum">
              <a:rPr lang="en-US" altLang="zh-CN"/>
            </a:fld>
            <a:endParaRPr lang="en-US" altLang="zh-CN"/>
          </a:p>
        </p:txBody>
      </p:sp>
    </p:spTree>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B2DD19D2-4868-483E-A1B8-190F641773AE}" type="datetime1">
              <a:rPr lang="zh-CN" altLang="en-US"/>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F5C56B4C-AB9D-4880-BC82-C9DC898A21AB}" type="slidenum">
              <a:rPr lang="en-US" altLang="zh-CN"/>
            </a:fld>
            <a:endParaRPr lang="en-US" altLang="zh-CN"/>
          </a:p>
        </p:txBody>
      </p:sp>
    </p:spTree>
  </p:cSld>
  <p:clrMapOvr>
    <a:masterClrMapping/>
  </p:clrMapOvr>
  <p:transition>
    <p:zo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128461EE-5728-4CF0-8A52-7EEEE015D18B}"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38912B3-6D70-45ED-BB7A-09A64F5EA41D}" type="slidenum">
              <a:rPr lang="en-US" altLang="zh-CN"/>
            </a:fld>
            <a:endParaRPr lang="en-US" altLang="zh-CN"/>
          </a:p>
        </p:txBody>
      </p:sp>
    </p:spTree>
  </p:cSld>
  <p:clrMapOvr>
    <a:masterClrMapping/>
  </p:clrMapOvr>
  <p:transition>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2EBDBDBD-284D-485C-8699-1C8C7043470B}"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0045DD6-408D-4F6A-BCDC-66D4B7EC792E}" type="slidenum">
              <a:rPr lang="en-US" altLang="zh-CN"/>
            </a:fld>
            <a:endParaRPr lang="en-US" altLang="zh-CN"/>
          </a:p>
        </p:txBody>
      </p:sp>
    </p:spTree>
  </p:cSld>
  <p:clrMapOvr>
    <a:masterClrMapping/>
  </p:clrMapOvr>
  <p:transition>
    <p:zo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BDDA512A-2ABB-4E05-AB72-863D4062B95C}"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97164AF-59B8-4514-AB98-E18E44529C48}" type="slidenum">
              <a:rPr lang="en-US" altLang="zh-CN"/>
            </a:fld>
            <a:endParaRPr lang="en-US" altLang="zh-CN"/>
          </a:p>
        </p:txBody>
      </p:sp>
    </p:spTree>
  </p:cSld>
  <p:clrMapOvr>
    <a:masterClrMapping/>
  </p:clrMapOvr>
  <p:transition>
    <p:zo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381000"/>
            <a:ext cx="2135187" cy="56419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301625" y="381000"/>
            <a:ext cx="6253163" cy="5641975"/>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10D336A2-42E8-4C68-B727-79798AD424F2}"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8BDEC39-B90A-4338-8C69-E3C3225C245D}" type="slidenum">
              <a:rPr lang="en-US" altLang="zh-CN"/>
            </a:fld>
            <a:endParaRPr lang="en-US" altLang="zh-CN"/>
          </a:p>
        </p:txBody>
      </p:sp>
    </p:spTree>
  </p:cSld>
  <p:clrMapOvr>
    <a:masterClrMapping/>
  </p:clrMapOvr>
  <p:transition>
    <p:zo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hasCustomPrompt="1"/>
          </p:nvPr>
        </p:nvSpPr>
        <p:spPr>
          <a:xfrm>
            <a:off x="301625" y="381000"/>
            <a:ext cx="8540750" cy="56419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E6A94081-29A7-45FB-9606-5A8801682D0E}" type="datetime1">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89F2D9A7-EF4B-4AC8-B3F7-0CB9A1F05BA9}" type="slidenum">
              <a:rPr lang="en-US" altLang="zh-CN"/>
            </a:fld>
            <a:endParaRPr lang="en-US" altLang="zh-CN"/>
          </a:p>
        </p:txBody>
      </p:sp>
    </p:spTree>
  </p:cSld>
  <p:clrMapOvr>
    <a:masterClrMapping/>
  </p:clrMapOvr>
  <p:transition>
    <p:zo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1A100B0-A9A0-47D8-960C-587C31BC02CE}" type="slidenum">
              <a:rPr lang="en-US" altLang="zh-CN"/>
            </a:fld>
            <a:endParaRPr lang="en-US" altLang="zh-CN"/>
          </a:p>
        </p:txBody>
      </p:sp>
    </p:spTree>
  </p:cSld>
  <p:clrMapOvr>
    <a:masterClrMapping/>
  </p:clrMapOvr>
  <p:transition>
    <p:rand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B55401F-1C27-4BEF-9E14-A0435B025003}" type="slidenum">
              <a:rPr lang="en-US" altLang="zh-CN"/>
            </a:fld>
            <a:endParaRPr lang="en-US" altLang="zh-CN"/>
          </a:p>
        </p:txBody>
      </p:sp>
    </p:spTree>
  </p:cSld>
  <p:clrMapOvr>
    <a:masterClrMapping/>
  </p:clrMapOvr>
  <p:transition>
    <p:rand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7A4D70E-E4C5-42B3-AA28-44788EA72D61}" type="slidenum">
              <a:rPr lang="en-US" altLang="zh-CN"/>
            </a:fld>
            <a:endParaRPr lang="en-US" altLang="zh-CN"/>
          </a:p>
        </p:txBody>
      </p:sp>
    </p:spTree>
  </p:cSld>
  <p:clrMapOvr>
    <a:masterClrMapping/>
  </p:clrMapOvr>
  <p:transition>
    <p:rand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914400" y="12954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876800" y="12954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0CE4B4B-DDD2-4214-8886-AC3A034F2311}" type="slidenum">
              <a:rPr lang="en-US" altLang="zh-CN"/>
            </a:fld>
            <a:endParaRPr lang="en-US" altLang="zh-CN"/>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914400" y="12954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876800" y="12954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0CE4B4B-DDD2-4214-8886-AC3A034F2311}" type="slidenum">
              <a:rPr lang="en-US" altLang="zh-CN"/>
            </a:fld>
            <a:endParaRPr lang="en-US" altLang="zh-CN"/>
          </a:p>
        </p:txBody>
      </p:sp>
    </p:spTree>
  </p:cSld>
  <p:clrMapOvr>
    <a:masterClrMapping/>
  </p:clrMapOvr>
  <p:transition>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9271EB11-4BAF-4C61-ABC4-DE0E70CDAB05}" type="slidenum">
              <a:rPr lang="en-US" altLang="zh-CN"/>
            </a:fld>
            <a:endParaRPr lang="en-US" altLang="zh-CN"/>
          </a:p>
        </p:txBody>
      </p:sp>
    </p:spTree>
  </p:cSld>
  <p:clrMapOvr>
    <a:masterClrMapping/>
  </p:clrMapOvr>
  <p:transition>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089084E6-E94F-455F-8247-96DDD3B88620}" type="slidenum">
              <a:rPr lang="en-US" altLang="zh-CN"/>
            </a:fld>
            <a:endParaRPr lang="en-US" altLang="zh-CN"/>
          </a:p>
        </p:txBody>
      </p:sp>
    </p:spTree>
  </p:cSld>
  <p:clrMapOvr>
    <a:masterClrMapping/>
  </p:clrMapOvr>
  <p:transition>
    <p:rand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79498686-DF38-4CD1-99BD-3B51FFB1D30B}" type="slidenum">
              <a:rPr lang="en-US" altLang="zh-CN"/>
            </a:fld>
            <a:endParaRPr lang="en-US" altLang="zh-CN"/>
          </a:p>
        </p:txBody>
      </p:sp>
    </p:spTree>
  </p:cSld>
  <p:clrMapOvr>
    <a:masterClrMapping/>
  </p:clrMapOvr>
  <p:transition>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F82D480-89F5-42CA-A536-50796263BBDD}" type="slidenum">
              <a:rPr lang="en-US" altLang="zh-CN"/>
            </a:fld>
            <a:endParaRPr lang="en-US" altLang="zh-CN"/>
          </a:p>
        </p:txBody>
      </p:sp>
    </p:spTree>
  </p:cSld>
  <p:clrMapOvr>
    <a:masterClrMapping/>
  </p:clrMapOvr>
  <p:transition>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4F9B5E3-BD95-4204-AC7F-0969D20926B6}" type="slidenum">
              <a:rPr lang="en-US" altLang="zh-CN"/>
            </a:fld>
            <a:endParaRPr lang="en-US" altLang="zh-CN"/>
          </a:p>
        </p:txBody>
      </p:sp>
    </p:spTree>
  </p:cSld>
  <p:clrMapOvr>
    <a:masterClrMapping/>
  </p:clrMapOvr>
  <p:transition>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70E5021-2D71-4310-A290-86149C6CC9B0}" type="slidenum">
              <a:rPr lang="en-US" altLang="zh-CN"/>
            </a:fld>
            <a:endParaRPr lang="en-US" altLang="zh-CN"/>
          </a:p>
        </p:txBody>
      </p:sp>
    </p:spTree>
  </p:cSld>
  <p:clrMapOvr>
    <a:masterClrMapping/>
  </p:clrMapOvr>
  <p:transition>
    <p:rand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304800"/>
            <a:ext cx="19431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914400" y="304800"/>
            <a:ext cx="56769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32ABD50-413E-438F-97A9-CD341D3A823A}" type="slidenum">
              <a:rPr lang="en-US" altLang="zh-CN"/>
            </a:fld>
            <a:endParaRPr lang="en-US" altLang="zh-CN"/>
          </a:p>
        </p:txBody>
      </p:sp>
    </p:spTree>
  </p:cSld>
  <p:clrMapOvr>
    <a:masterClrMapping/>
  </p:clrMapOvr>
  <p:transition>
    <p:rand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8543924-A933-40ED-B774-1E2D4BB99E1E}" type="slidenum">
              <a:rPr lang="en-US" altLang="zh-CN"/>
            </a:fld>
            <a:endParaRPr lang="en-US" altLang="zh-CN"/>
          </a:p>
        </p:txBody>
      </p:sp>
    </p:spTree>
  </p:cSld>
  <p:clrMapOvr>
    <a:masterClrMapping/>
  </p:clrMapOvr>
  <p:transition>
    <p:rand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0658DEA-D614-4D77-8F97-C20301787C02}" type="slidenum">
              <a:rPr lang="en-US" altLang="zh-CN"/>
            </a:fld>
            <a:endParaRPr lang="en-US" altLang="zh-CN"/>
          </a:p>
        </p:txBody>
      </p:sp>
    </p:spTree>
  </p:cSld>
  <p:clrMapOvr>
    <a:masterClrMapping/>
  </p:clrMapOvr>
  <p:transition>
    <p:rand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14FF04C-A25F-4411-BC6A-18C48CB2EA9D}" type="slidenum">
              <a:rPr lang="en-US" altLang="zh-CN"/>
            </a:fld>
            <a:endParaRPr lang="en-US" altLang="zh-CN"/>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9271EB11-4BAF-4C61-ABC4-DE0E70CDAB05}" type="slidenum">
              <a:rPr lang="en-US" altLang="zh-CN"/>
            </a:fld>
            <a:endParaRPr lang="en-US" altLang="zh-CN"/>
          </a:p>
        </p:txBody>
      </p:sp>
    </p:spTree>
  </p:cSld>
  <p:clrMapOvr>
    <a:masterClrMapping/>
  </p:clrMapOvr>
  <p:transition>
    <p:random/>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914400" y="1295400"/>
            <a:ext cx="3810000" cy="4800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876800" y="1295400"/>
            <a:ext cx="3810000" cy="4800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DCB00D3-B764-4A2E-B1F1-8493A1410F90}" type="slidenum">
              <a:rPr lang="en-US" altLang="zh-CN"/>
            </a:fld>
            <a:endParaRPr lang="en-US" altLang="zh-CN"/>
          </a:p>
        </p:txBody>
      </p:sp>
    </p:spTree>
  </p:cSld>
  <p:clrMapOvr>
    <a:masterClrMapping/>
  </p:clrMapOvr>
  <p:transition>
    <p:rand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B2E70C40-BBE8-4935-846F-0B84C6196EAB}" type="slidenum">
              <a:rPr lang="en-US" altLang="zh-CN"/>
            </a:fld>
            <a:endParaRPr lang="en-US" altLang="zh-CN"/>
          </a:p>
        </p:txBody>
      </p:sp>
    </p:spTree>
  </p:cSld>
  <p:clrMapOvr>
    <a:masterClrMapping/>
  </p:clrMapOvr>
  <p:transition>
    <p:random/>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2547C66D-2563-461B-A1BB-2FC8F4531482}" type="slidenum">
              <a:rPr lang="en-US" altLang="zh-CN"/>
            </a:fld>
            <a:endParaRPr lang="en-US" altLang="zh-CN"/>
          </a:p>
        </p:txBody>
      </p:sp>
    </p:spTree>
  </p:cSld>
  <p:clrMapOvr>
    <a:masterClrMapping/>
  </p:clrMapOvr>
  <p:transition>
    <p:random/>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0195093A-7737-41CC-AF0F-A25C40D1AB9C}" type="slidenum">
              <a:rPr lang="en-US" altLang="zh-CN"/>
            </a:fld>
            <a:endParaRPr lang="en-US" altLang="zh-CN"/>
          </a:p>
        </p:txBody>
      </p:sp>
    </p:spTree>
  </p:cSld>
  <p:clrMapOvr>
    <a:masterClrMapping/>
  </p:clrMapOvr>
  <p:transition>
    <p:random/>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D6CA3BB-8F73-4B5B-A361-9B53558E39D8}" type="slidenum">
              <a:rPr lang="en-US" altLang="zh-CN"/>
            </a:fld>
            <a:endParaRPr lang="en-US" altLang="zh-CN"/>
          </a:p>
        </p:txBody>
      </p:sp>
    </p:spTree>
  </p:cSld>
  <p:clrMapOvr>
    <a:masterClrMapping/>
  </p:clrMapOvr>
  <p:transition>
    <p:random/>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93BDC5E-5819-4792-A80A-D6DBA155B543}" type="slidenum">
              <a:rPr lang="en-US" altLang="zh-CN"/>
            </a:fld>
            <a:endParaRPr lang="en-US" altLang="zh-CN"/>
          </a:p>
        </p:txBody>
      </p:sp>
    </p:spTree>
  </p:cSld>
  <p:clrMapOvr>
    <a:masterClrMapping/>
  </p:clrMapOvr>
  <p:transition>
    <p:random/>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BFBB58C-F3C9-47D8-95CA-A17277F482C7}" type="slidenum">
              <a:rPr lang="en-US" altLang="zh-CN"/>
            </a:fld>
            <a:endParaRPr lang="en-US" altLang="zh-CN"/>
          </a:p>
        </p:txBody>
      </p:sp>
    </p:spTree>
  </p:cSld>
  <p:clrMapOvr>
    <a:masterClrMapping/>
  </p:clrMapOvr>
  <p:transition>
    <p:random/>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304800"/>
            <a:ext cx="1943100" cy="5791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914400" y="304800"/>
            <a:ext cx="5676900" cy="5791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DF73700-C5B6-4F6A-9BC0-CE61BFCA5E4B}" type="slidenum">
              <a:rPr lang="en-US" altLang="zh-CN"/>
            </a:fld>
            <a:endParaRPr lang="en-US" altLang="zh-CN"/>
          </a:p>
        </p:txBody>
      </p:sp>
    </p:spTree>
  </p:cSld>
  <p:clrMapOvr>
    <a:masterClrMapping/>
  </p:clrMapOvr>
  <p:transition>
    <p:random/>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hasCustomPrompt="1"/>
          </p:nvPr>
        </p:nvSpPr>
        <p:spPr>
          <a:xfrm>
            <a:off x="301625" y="381000"/>
            <a:ext cx="8540750" cy="56419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a:xfrm>
            <a:off x="301625" y="6172200"/>
            <a:ext cx="2289175" cy="476250"/>
          </a:xfrm>
        </p:spPr>
        <p:txBody>
          <a:bodyPr/>
          <a:lstStyle>
            <a:lvl1pPr>
              <a:defRPr/>
            </a:lvl1pPr>
          </a:lstStyle>
          <a:p>
            <a:pPr>
              <a:defRPr/>
            </a:pPr>
            <a:fld id="{EDE2BFB9-B26F-4A07-BEBD-C3A4272DAD0B}" type="datetime1">
              <a:rPr lang="zh-CN" altLang="en-US"/>
            </a:fld>
            <a:endParaRPr lang="en-US" altLang="zh-CN"/>
          </a:p>
        </p:txBody>
      </p:sp>
      <p:sp>
        <p:nvSpPr>
          <p:cNvPr id="4" name="页脚占位符 3"/>
          <p:cNvSpPr>
            <a:spLocks noGrp="1"/>
          </p:cNvSpPr>
          <p:nvPr>
            <p:ph type="ftr" sz="quarter" idx="11"/>
          </p:nvPr>
        </p:nvSpPr>
        <p:spPr>
          <a:xfrm>
            <a:off x="3124200" y="6172200"/>
            <a:ext cx="2895600" cy="476250"/>
          </a:xfr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6553200" y="6172200"/>
            <a:ext cx="2289175" cy="476250"/>
          </a:xfrm>
        </p:spPr>
        <p:txBody>
          <a:bodyPr/>
          <a:lstStyle>
            <a:lvl1pPr>
              <a:defRPr/>
            </a:lvl1pPr>
          </a:lstStyle>
          <a:p>
            <a:pPr>
              <a:defRPr/>
            </a:pPr>
            <a:fld id="{5419CBAE-D2F9-495F-B576-E323F4299B9D}" type="slidenum">
              <a:rPr lang="en-US" altLang="zh-CN"/>
            </a:fld>
            <a:endParaRPr lang="en-US" altLang="zh-CN"/>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089084E6-E94F-455F-8247-96DDD3B88620}" type="slidenum">
              <a:rPr lang="en-US" altLang="zh-CN"/>
            </a:fld>
            <a:endParaRPr lang="en-US" altLang="zh-CN"/>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79498686-DF38-4CD1-99BD-3B51FFB1D30B}" type="slidenum">
              <a:rPr lang="en-US" altLang="zh-CN"/>
            </a:fld>
            <a:endParaRPr lang="en-US" altLang="zh-CN"/>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F82D480-89F5-42CA-A536-50796263BBDD}" type="slidenum">
              <a:rPr lang="en-US" altLang="zh-CN"/>
            </a:fld>
            <a:endParaRPr lang="en-US" altLang="zh-CN"/>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4F9B5E3-BD95-4204-AC7F-0969D20926B6}" type="slidenum">
              <a:rPr lang="en-US" altLang="zh-CN"/>
            </a:fld>
            <a:endParaRPr lang="en-US" altLang="zh-CN"/>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vmlDrawing" Target="../drawings/vmlDrawing1.v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vmlDrawing" Target="../drawings/vmlDrawing2.vml"/><Relationship Id="rId13" Type="http://schemas.openxmlformats.org/officeDocument/2006/relationships/image" Target="../media/image3.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5" Type="http://schemas.openxmlformats.org/officeDocument/2006/relationships/theme" Target="../theme/theme3.xml"/><Relationship Id="rId14" Type="http://schemas.openxmlformats.org/officeDocument/2006/relationships/vmlDrawing" Target="../drawings/vmlDrawing3.vml"/><Relationship Id="rId13" Type="http://schemas.openxmlformats.org/officeDocument/2006/relationships/image" Target="../media/image3.jpeg"/><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3" Type="http://schemas.openxmlformats.org/officeDocument/2006/relationships/theme" Target="../theme/theme4.xml"/><Relationship Id="rId12" Type="http://schemas.openxmlformats.org/officeDocument/2006/relationships/vmlDrawing" Target="../drawings/vmlDrawing4.vml"/><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5.xml"/><Relationship Id="rId8" Type="http://schemas.openxmlformats.org/officeDocument/2006/relationships/slideLayout" Target="../slideLayouts/slideLayout54.xml"/><Relationship Id="rId7" Type="http://schemas.openxmlformats.org/officeDocument/2006/relationships/slideLayout" Target="../slideLayouts/slideLayout53.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3" Type="http://schemas.openxmlformats.org/officeDocument/2006/relationships/slideLayout" Target="../slideLayouts/slideLayout49.xml"/><Relationship Id="rId2" Type="http://schemas.openxmlformats.org/officeDocument/2006/relationships/slideLayout" Target="../slideLayouts/slideLayout48.xml"/><Relationship Id="rId14" Type="http://schemas.openxmlformats.org/officeDocument/2006/relationships/theme" Target="../theme/theme5.xml"/><Relationship Id="rId13" Type="http://schemas.openxmlformats.org/officeDocument/2006/relationships/vmlDrawing" Target="../drawings/vmlDrawing5.vml"/><Relationship Id="rId12" Type="http://schemas.openxmlformats.org/officeDocument/2006/relationships/slideLayout" Target="../slideLayouts/slideLayout58.xml"/><Relationship Id="rId11" Type="http://schemas.openxmlformats.org/officeDocument/2006/relationships/slideLayout" Target="../slideLayouts/slideLayout57.xml"/><Relationship Id="rId10" Type="http://schemas.openxmlformats.org/officeDocument/2006/relationships/slideLayout" Target="../slideLayouts/slideLayout56.xml"/><Relationship Id="rId1"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914400" y="304800"/>
            <a:ext cx="7772400" cy="762000"/>
          </a:xfrm>
          <a:prstGeom prst="rect">
            <a:avLst/>
          </a:prstGeom>
          <a:noFill/>
          <a:ln w="9525">
            <a:noFill/>
            <a:miter lim="800000"/>
          </a:ln>
          <a:effec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914400" y="12954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6"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sz="1400" u="none">
                <a:ea typeface="宋体" panose="02010600030101010101" pitchFamily="2" charset="-122"/>
              </a:defRPr>
            </a:lvl1pPr>
          </a:lstStyle>
          <a:p>
            <a:pPr>
              <a:defRPr/>
            </a:pPr>
            <a:endParaRPr lang="en-US" altLang="zh-CN"/>
          </a:p>
        </p:txBody>
      </p:sp>
      <p:sp>
        <p:nvSpPr>
          <p:cNvPr id="3077"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kumimoji="0" sz="1400" u="none">
                <a:ea typeface="宋体" panose="02010600030101010101" pitchFamily="2" charset="-122"/>
              </a:defRPr>
            </a:lvl1pPr>
          </a:lstStyle>
          <a:p>
            <a:pPr>
              <a:defRPr/>
            </a:pPr>
            <a:endParaRPr lang="en-US" altLang="zh-CN"/>
          </a:p>
        </p:txBody>
      </p:sp>
      <p:sp>
        <p:nvSpPr>
          <p:cNvPr id="3078" name="Rectangle 6"/>
          <p:cNvSpPr>
            <a:spLocks noGrp="1" noChangeArrowheads="1"/>
          </p:cNvSpPr>
          <p:nvPr>
            <p:ph type="sldNum" sz="quarter" idx="4"/>
          </p:nvPr>
        </p:nvSpPr>
        <p:spPr bwMode="auto">
          <a:xfrm>
            <a:off x="7048906" y="6491287"/>
            <a:ext cx="1905000" cy="284748"/>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0" sz="1400" u="none" smtClean="0"/>
            </a:lvl1pPr>
          </a:lstStyle>
          <a:p>
            <a:pPr>
              <a:defRPr/>
            </a:pPr>
            <a:fld id="{42696893-FE39-46B4-BDE6-39F40DC8EE38}" type="slidenum">
              <a:rPr lang="en-US" altLang="zh-CN"/>
            </a:fld>
            <a:endParaRPr lang="en-US" altLang="zh-CN"/>
          </a:p>
        </p:txBody>
      </p:sp>
      <p:grpSp>
        <p:nvGrpSpPr>
          <p:cNvPr id="1031" name="Group 7"/>
          <p:cNvGrpSpPr/>
          <p:nvPr/>
        </p:nvGrpSpPr>
        <p:grpSpPr bwMode="auto">
          <a:xfrm>
            <a:off x="0" y="0"/>
            <a:ext cx="954088" cy="6621463"/>
            <a:chOff x="0" y="0"/>
            <a:chExt cx="1200" cy="3792"/>
          </a:xfrm>
        </p:grpSpPr>
        <p:grpSp>
          <p:nvGrpSpPr>
            <p:cNvPr id="1032" name="Group 8"/>
            <p:cNvGrpSpPr/>
            <p:nvPr userDrawn="1"/>
          </p:nvGrpSpPr>
          <p:grpSpPr bwMode="auto">
            <a:xfrm>
              <a:off x="96" y="0"/>
              <a:ext cx="1104" cy="2976"/>
              <a:chOff x="96" y="0"/>
              <a:chExt cx="1104" cy="2976"/>
            </a:xfrm>
          </p:grpSpPr>
          <p:sp>
            <p:nvSpPr>
              <p:cNvPr id="1034" name="AutoShape 9"/>
              <p:cNvSpPr>
                <a:spLocks noChangeArrowheads="1"/>
              </p:cNvSpPr>
              <p:nvPr userDrawn="1"/>
            </p:nvSpPr>
            <p:spPr bwMode="auto">
              <a:xfrm>
                <a:off x="144" y="0"/>
                <a:ext cx="673" cy="624"/>
              </a:xfrm>
              <a:prstGeom prst="sun">
                <a:avLst>
                  <a:gd name="adj" fmla="val 25000"/>
                </a:avLst>
              </a:prstGeom>
              <a:solidFill>
                <a:srgbClr val="99CCFF">
                  <a:alpha val="50195"/>
                </a:srgbClr>
              </a:solidFill>
              <a:ln w="9525">
                <a:solidFill>
                  <a:schemeClr val="bg1"/>
                </a:solidFill>
                <a:miter lim="800000"/>
              </a:ln>
            </p:spPr>
            <p:txBody>
              <a:bodyPr wrap="none" anchor="ct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5" name="AutoShape 10"/>
              <p:cNvSpPr>
                <a:spLocks noChangeArrowheads="1"/>
              </p:cNvSpPr>
              <p:nvPr userDrawn="1"/>
            </p:nvSpPr>
            <p:spPr bwMode="auto">
              <a:xfrm>
                <a:off x="527" y="768"/>
                <a:ext cx="673" cy="624"/>
              </a:xfrm>
              <a:prstGeom prst="sun">
                <a:avLst>
                  <a:gd name="adj" fmla="val 25000"/>
                </a:avLst>
              </a:prstGeom>
              <a:solidFill>
                <a:srgbClr val="99CCFF">
                  <a:alpha val="50195"/>
                </a:srgbClr>
              </a:solidFill>
              <a:ln w="9525">
                <a:solidFill>
                  <a:schemeClr val="bg1"/>
                </a:solidFill>
                <a:miter lim="800000"/>
              </a:ln>
            </p:spPr>
            <p:txBody>
              <a:bodyPr wrap="none" anchor="ct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6" name="AutoShape 11"/>
              <p:cNvSpPr>
                <a:spLocks noChangeArrowheads="1"/>
              </p:cNvSpPr>
              <p:nvPr userDrawn="1"/>
            </p:nvSpPr>
            <p:spPr bwMode="auto">
              <a:xfrm>
                <a:off x="96" y="1536"/>
                <a:ext cx="673" cy="625"/>
              </a:xfrm>
              <a:prstGeom prst="sun">
                <a:avLst>
                  <a:gd name="adj" fmla="val 25000"/>
                </a:avLst>
              </a:prstGeom>
              <a:solidFill>
                <a:srgbClr val="99CCFF">
                  <a:alpha val="50195"/>
                </a:srgbClr>
              </a:solidFill>
              <a:ln w="9525">
                <a:solidFill>
                  <a:schemeClr val="bg1"/>
                </a:solidFill>
                <a:miter lim="800000"/>
              </a:ln>
            </p:spPr>
            <p:txBody>
              <a:bodyPr wrap="none" anchor="ct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7" name="AutoShape 12"/>
              <p:cNvSpPr>
                <a:spLocks noChangeArrowheads="1"/>
              </p:cNvSpPr>
              <p:nvPr userDrawn="1"/>
            </p:nvSpPr>
            <p:spPr bwMode="auto">
              <a:xfrm>
                <a:off x="479" y="2352"/>
                <a:ext cx="673" cy="624"/>
              </a:xfrm>
              <a:prstGeom prst="sun">
                <a:avLst>
                  <a:gd name="adj" fmla="val 25000"/>
                </a:avLst>
              </a:prstGeom>
              <a:solidFill>
                <a:srgbClr val="99CCFF">
                  <a:alpha val="50195"/>
                </a:srgbClr>
              </a:solidFill>
              <a:ln w="9525">
                <a:solidFill>
                  <a:schemeClr val="bg1"/>
                </a:solidFill>
                <a:miter lim="800000"/>
              </a:ln>
            </p:spPr>
            <p:txBody>
              <a:bodyPr wrap="none" anchor="ct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033" name="AutoShape 13"/>
            <p:cNvSpPr>
              <a:spLocks noChangeArrowheads="1"/>
            </p:cNvSpPr>
            <p:nvPr userDrawn="1"/>
          </p:nvSpPr>
          <p:spPr bwMode="auto">
            <a:xfrm>
              <a:off x="0" y="3168"/>
              <a:ext cx="673" cy="624"/>
            </a:xfrm>
            <a:prstGeom prst="sun">
              <a:avLst>
                <a:gd name="adj" fmla="val 25000"/>
              </a:avLst>
            </a:prstGeom>
            <a:solidFill>
              <a:srgbClr val="99CCFF">
                <a:alpha val="50195"/>
              </a:srgbClr>
            </a:solidFill>
            <a:ln w="9525">
              <a:solidFill>
                <a:schemeClr val="bg1"/>
              </a:solidFill>
              <a:miter lim="800000"/>
            </a:ln>
          </p:spPr>
          <p:txBody>
            <a:bodyPr wrap="none" anchor="ct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controls/>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txStyles>
    <p:titleStyle>
      <a:lvl1pPr algn="ctr" rtl="0" eaLnBrk="0" fontAlgn="base" hangingPunct="0">
        <a:spcBef>
          <a:spcPct val="0"/>
        </a:spcBef>
        <a:spcAft>
          <a:spcPct val="0"/>
        </a:spcAft>
        <a:defRPr kumimoji="1" sz="4000" b="1" i="1">
          <a:solidFill>
            <a:srgbClr val="FF33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009900"/>
        </a:buClr>
        <a:buFont typeface="Wingdings" panose="05000000000000000000" pitchFamily="2" charset="2"/>
        <a:buChar char="Q"/>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anose="05000000000000000000" pitchFamily="2" charset="2"/>
        <a:buChar char="ü"/>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Rot="1" noChangeArrowheads="1"/>
          </p:cNvSpPr>
          <p:nvPr>
            <p:ph type="title"/>
          </p:nvPr>
        </p:nvSpPr>
        <p:spPr bwMode="auto">
          <a:xfrm>
            <a:off x="301625" y="3810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3075" name="Rectangle 3"/>
          <p:cNvSpPr>
            <a:spLocks noGrp="1" noRot="1" noChangeArrowheads="1"/>
          </p:cNvSpPr>
          <p:nvPr>
            <p:ph type="body" idx="1"/>
          </p:nvPr>
        </p:nvSpPr>
        <p:spPr bwMode="auto">
          <a:xfrm>
            <a:off x="301625" y="1752600"/>
            <a:ext cx="8540750" cy="427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31076" name="Rectangle 4"/>
          <p:cNvSpPr>
            <a:spLocks noGrp="1" noChangeArrowheads="1"/>
          </p:cNvSpPr>
          <p:nvPr>
            <p:ph type="dt" sz="half" idx="2"/>
          </p:nvPr>
        </p:nvSpPr>
        <p:spPr bwMode="auto">
          <a:xfrm>
            <a:off x="301625" y="61722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400" b="0"/>
            </a:lvl1pPr>
          </a:lstStyle>
          <a:p>
            <a:pPr>
              <a:defRPr/>
            </a:pPr>
            <a:fld id="{A99E21EB-F397-40B3-A8CF-DF1195BDD251}" type="datetime1">
              <a:rPr lang="zh-CN" altLang="en-US"/>
            </a:fld>
            <a:endParaRPr lang="en-US" altLang="zh-CN"/>
          </a:p>
        </p:txBody>
      </p:sp>
      <p:sp>
        <p:nvSpPr>
          <p:cNvPr id="131077" name="Rectangle 5"/>
          <p:cNvSpPr>
            <a:spLocks noGrp="1" noChangeArrowheads="1"/>
          </p:cNvSpPr>
          <p:nvPr>
            <p:ph type="ftr" sz="quarter" idx="3"/>
          </p:nvPr>
        </p:nvSpPr>
        <p:spPr bwMode="auto">
          <a:xfrm>
            <a:off x="3124200" y="61722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b="0"/>
            </a:lvl1pPr>
          </a:lstStyle>
          <a:p>
            <a:pPr>
              <a:defRPr/>
            </a:pPr>
            <a:endParaRPr lang="en-US" altLang="zh-CN"/>
          </a:p>
        </p:txBody>
      </p:sp>
      <p:sp>
        <p:nvSpPr>
          <p:cNvPr id="131078" name="Rectangle 6"/>
          <p:cNvSpPr>
            <a:spLocks noGrp="1" noChangeArrowheads="1"/>
          </p:cNvSpPr>
          <p:nvPr>
            <p:ph type="sldNum" sz="quarter" idx="4"/>
          </p:nvPr>
        </p:nvSpPr>
        <p:spPr bwMode="auto">
          <a:xfrm>
            <a:off x="6802841" y="64770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b="0"/>
            </a:lvl1pPr>
          </a:lstStyle>
          <a:p>
            <a:pPr>
              <a:defRPr/>
            </a:pPr>
            <a:fld id="{346057CE-99A2-424B-8806-E8705D1DF64A}" type="slidenum">
              <a:rPr lang="en-US" altLang="zh-CN"/>
            </a:fld>
            <a:endParaRPr lang="en-US" altLang="zh-CN"/>
          </a:p>
        </p:txBody>
      </p:sp>
    </p:spTree>
    <p:controls/>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zoom/>
  </p:transition>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Font typeface="Wingdings" panose="05000000000000000000" pitchFamily="2"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11500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Rot="1" noChangeArrowheads="1"/>
          </p:cNvSpPr>
          <p:nvPr>
            <p:ph type="title"/>
          </p:nvPr>
        </p:nvSpPr>
        <p:spPr bwMode="auto">
          <a:xfrm>
            <a:off x="301625" y="3810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3075" name="Rectangle 3"/>
          <p:cNvSpPr>
            <a:spLocks noGrp="1" noRot="1" noChangeArrowheads="1"/>
          </p:cNvSpPr>
          <p:nvPr>
            <p:ph type="body" idx="1"/>
          </p:nvPr>
        </p:nvSpPr>
        <p:spPr bwMode="auto">
          <a:xfrm>
            <a:off x="301625" y="1752600"/>
            <a:ext cx="8540750" cy="427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31076" name="Rectangle 4"/>
          <p:cNvSpPr>
            <a:spLocks noGrp="1" noChangeArrowheads="1"/>
          </p:cNvSpPr>
          <p:nvPr>
            <p:ph type="dt" sz="half" idx="2"/>
          </p:nvPr>
        </p:nvSpPr>
        <p:spPr bwMode="auto">
          <a:xfrm>
            <a:off x="301625" y="61722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400" b="0"/>
            </a:lvl1pPr>
          </a:lstStyle>
          <a:p>
            <a:pPr>
              <a:defRPr/>
            </a:pPr>
            <a:fld id="{A99E21EB-F397-40B3-A8CF-DF1195BDD251}" type="datetime1">
              <a:rPr lang="zh-CN" altLang="en-US"/>
            </a:fld>
            <a:endParaRPr lang="en-US" altLang="zh-CN"/>
          </a:p>
        </p:txBody>
      </p:sp>
      <p:sp>
        <p:nvSpPr>
          <p:cNvPr id="131077" name="Rectangle 5"/>
          <p:cNvSpPr>
            <a:spLocks noGrp="1" noChangeArrowheads="1"/>
          </p:cNvSpPr>
          <p:nvPr>
            <p:ph type="ftr" sz="quarter" idx="3"/>
          </p:nvPr>
        </p:nvSpPr>
        <p:spPr bwMode="auto">
          <a:xfrm>
            <a:off x="3124200" y="61722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b="0"/>
            </a:lvl1pPr>
          </a:lstStyle>
          <a:p>
            <a:pPr>
              <a:defRPr/>
            </a:pPr>
            <a:endParaRPr lang="en-US" altLang="zh-CN"/>
          </a:p>
        </p:txBody>
      </p:sp>
      <p:sp>
        <p:nvSpPr>
          <p:cNvPr id="131078" name="Rectangle 6"/>
          <p:cNvSpPr>
            <a:spLocks noGrp="1" noChangeArrowheads="1"/>
          </p:cNvSpPr>
          <p:nvPr>
            <p:ph type="sldNum" sz="quarter" idx="4"/>
          </p:nvPr>
        </p:nvSpPr>
        <p:spPr bwMode="auto">
          <a:xfrm>
            <a:off x="6802841" y="64770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b="0"/>
            </a:lvl1pPr>
          </a:lstStyle>
          <a:p>
            <a:pPr>
              <a:defRPr/>
            </a:pPr>
            <a:fld id="{346057CE-99A2-424B-8806-E8705D1DF64A}" type="slidenum">
              <a:rPr lang="en-US" altLang="zh-CN"/>
            </a:fld>
            <a:endParaRPr lang="en-US" altLang="zh-CN"/>
          </a:p>
        </p:txBody>
      </p:sp>
    </p:spTree>
    <p:controls/>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zoom/>
  </p:transition>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Font typeface="Wingdings" panose="05000000000000000000" pitchFamily="2"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SzPct val="11500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914400" y="304800"/>
            <a:ext cx="7772400" cy="762000"/>
          </a:xfrm>
          <a:prstGeom prst="rect">
            <a:avLst/>
          </a:prstGeom>
          <a:noFill/>
          <a:ln w="9525">
            <a:noFill/>
            <a:miter lim="800000"/>
          </a:ln>
          <a:effec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914400" y="12954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6"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sz="1400" u="none">
                <a:ea typeface="宋体" panose="02010600030101010101" pitchFamily="2" charset="-122"/>
              </a:defRPr>
            </a:lvl1pPr>
          </a:lstStyle>
          <a:p>
            <a:pPr>
              <a:defRPr/>
            </a:pPr>
            <a:endParaRPr lang="en-US" altLang="zh-CN"/>
          </a:p>
        </p:txBody>
      </p:sp>
      <p:sp>
        <p:nvSpPr>
          <p:cNvPr id="3077"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kumimoji="0" sz="1400" u="none">
                <a:ea typeface="宋体" panose="02010600030101010101" pitchFamily="2" charset="-122"/>
              </a:defRPr>
            </a:lvl1pPr>
          </a:lstStyle>
          <a:p>
            <a:pPr>
              <a:defRPr/>
            </a:pPr>
            <a:endParaRPr lang="en-US" altLang="zh-CN"/>
          </a:p>
        </p:txBody>
      </p:sp>
      <p:sp>
        <p:nvSpPr>
          <p:cNvPr id="3078" name="Rectangle 6"/>
          <p:cNvSpPr>
            <a:spLocks noGrp="1" noChangeArrowheads="1"/>
          </p:cNvSpPr>
          <p:nvPr>
            <p:ph type="sldNum" sz="quarter" idx="4"/>
          </p:nvPr>
        </p:nvSpPr>
        <p:spPr bwMode="auto">
          <a:xfrm>
            <a:off x="7048906" y="6491287"/>
            <a:ext cx="1905000" cy="284748"/>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0" sz="1400" u="none" smtClean="0"/>
            </a:lvl1pPr>
          </a:lstStyle>
          <a:p>
            <a:pPr>
              <a:defRPr/>
            </a:pPr>
            <a:fld id="{42696893-FE39-46B4-BDE6-39F40DC8EE38}" type="slidenum">
              <a:rPr lang="en-US" altLang="zh-CN"/>
            </a:fld>
            <a:endParaRPr lang="en-US" altLang="zh-CN"/>
          </a:p>
        </p:txBody>
      </p:sp>
      <p:grpSp>
        <p:nvGrpSpPr>
          <p:cNvPr id="1031" name="Group 7"/>
          <p:cNvGrpSpPr/>
          <p:nvPr/>
        </p:nvGrpSpPr>
        <p:grpSpPr bwMode="auto">
          <a:xfrm>
            <a:off x="0" y="0"/>
            <a:ext cx="954088" cy="6621463"/>
            <a:chOff x="0" y="0"/>
            <a:chExt cx="1200" cy="3792"/>
          </a:xfrm>
        </p:grpSpPr>
        <p:grpSp>
          <p:nvGrpSpPr>
            <p:cNvPr id="1032" name="Group 8"/>
            <p:cNvGrpSpPr/>
            <p:nvPr userDrawn="1"/>
          </p:nvGrpSpPr>
          <p:grpSpPr bwMode="auto">
            <a:xfrm>
              <a:off x="96" y="0"/>
              <a:ext cx="1104" cy="2976"/>
              <a:chOff x="96" y="0"/>
              <a:chExt cx="1104" cy="2976"/>
            </a:xfrm>
          </p:grpSpPr>
          <p:sp>
            <p:nvSpPr>
              <p:cNvPr id="1034" name="AutoShape 9"/>
              <p:cNvSpPr>
                <a:spLocks noChangeArrowheads="1"/>
              </p:cNvSpPr>
              <p:nvPr userDrawn="1"/>
            </p:nvSpPr>
            <p:spPr bwMode="auto">
              <a:xfrm>
                <a:off x="144" y="0"/>
                <a:ext cx="673" cy="624"/>
              </a:xfrm>
              <a:prstGeom prst="sun">
                <a:avLst>
                  <a:gd name="adj" fmla="val 25000"/>
                </a:avLst>
              </a:prstGeom>
              <a:solidFill>
                <a:srgbClr val="99CCFF">
                  <a:alpha val="50195"/>
                </a:srgbClr>
              </a:solidFill>
              <a:ln w="9525">
                <a:solidFill>
                  <a:schemeClr val="bg1"/>
                </a:solidFill>
                <a:miter lim="800000"/>
              </a:ln>
            </p:spPr>
            <p:txBody>
              <a:bodyPr wrap="none" anchor="ct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5" name="AutoShape 10"/>
              <p:cNvSpPr>
                <a:spLocks noChangeArrowheads="1"/>
              </p:cNvSpPr>
              <p:nvPr userDrawn="1"/>
            </p:nvSpPr>
            <p:spPr bwMode="auto">
              <a:xfrm>
                <a:off x="527" y="768"/>
                <a:ext cx="673" cy="624"/>
              </a:xfrm>
              <a:prstGeom prst="sun">
                <a:avLst>
                  <a:gd name="adj" fmla="val 25000"/>
                </a:avLst>
              </a:prstGeom>
              <a:solidFill>
                <a:srgbClr val="99CCFF">
                  <a:alpha val="50195"/>
                </a:srgbClr>
              </a:solidFill>
              <a:ln w="9525">
                <a:solidFill>
                  <a:schemeClr val="bg1"/>
                </a:solidFill>
                <a:miter lim="800000"/>
              </a:ln>
            </p:spPr>
            <p:txBody>
              <a:bodyPr wrap="none" anchor="ct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6" name="AutoShape 11"/>
              <p:cNvSpPr>
                <a:spLocks noChangeArrowheads="1"/>
              </p:cNvSpPr>
              <p:nvPr userDrawn="1"/>
            </p:nvSpPr>
            <p:spPr bwMode="auto">
              <a:xfrm>
                <a:off x="96" y="1536"/>
                <a:ext cx="673" cy="625"/>
              </a:xfrm>
              <a:prstGeom prst="sun">
                <a:avLst>
                  <a:gd name="adj" fmla="val 25000"/>
                </a:avLst>
              </a:prstGeom>
              <a:solidFill>
                <a:srgbClr val="99CCFF">
                  <a:alpha val="50195"/>
                </a:srgbClr>
              </a:solidFill>
              <a:ln w="9525">
                <a:solidFill>
                  <a:schemeClr val="bg1"/>
                </a:solidFill>
                <a:miter lim="800000"/>
              </a:ln>
            </p:spPr>
            <p:txBody>
              <a:bodyPr wrap="none" anchor="ct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7" name="AutoShape 12"/>
              <p:cNvSpPr>
                <a:spLocks noChangeArrowheads="1"/>
              </p:cNvSpPr>
              <p:nvPr userDrawn="1"/>
            </p:nvSpPr>
            <p:spPr bwMode="auto">
              <a:xfrm>
                <a:off x="479" y="2352"/>
                <a:ext cx="673" cy="624"/>
              </a:xfrm>
              <a:prstGeom prst="sun">
                <a:avLst>
                  <a:gd name="adj" fmla="val 25000"/>
                </a:avLst>
              </a:prstGeom>
              <a:solidFill>
                <a:srgbClr val="99CCFF">
                  <a:alpha val="50195"/>
                </a:srgbClr>
              </a:solidFill>
              <a:ln w="9525">
                <a:solidFill>
                  <a:schemeClr val="bg1"/>
                </a:solidFill>
                <a:miter lim="800000"/>
              </a:ln>
            </p:spPr>
            <p:txBody>
              <a:bodyPr wrap="none" anchor="ct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033" name="AutoShape 13"/>
            <p:cNvSpPr>
              <a:spLocks noChangeArrowheads="1"/>
            </p:cNvSpPr>
            <p:nvPr userDrawn="1"/>
          </p:nvSpPr>
          <p:spPr bwMode="auto">
            <a:xfrm>
              <a:off x="0" y="3168"/>
              <a:ext cx="673" cy="624"/>
            </a:xfrm>
            <a:prstGeom prst="sun">
              <a:avLst>
                <a:gd name="adj" fmla="val 25000"/>
              </a:avLst>
            </a:prstGeom>
            <a:solidFill>
              <a:srgbClr val="99CCFF">
                <a:alpha val="50195"/>
              </a:srgbClr>
            </a:solidFill>
            <a:ln w="9525">
              <a:solidFill>
                <a:schemeClr val="bg1"/>
              </a:solidFill>
              <a:miter lim="800000"/>
            </a:ln>
          </p:spPr>
          <p:txBody>
            <a:bodyPr wrap="none" anchor="ct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controls/>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ransition>
    <p:random/>
  </p:transition>
  <p:txStyles>
    <p:titleStyle>
      <a:lvl1pPr algn="ctr" rtl="0" eaLnBrk="0" fontAlgn="base" hangingPunct="0">
        <a:spcBef>
          <a:spcPct val="0"/>
        </a:spcBef>
        <a:spcAft>
          <a:spcPct val="0"/>
        </a:spcAft>
        <a:defRPr kumimoji="1" sz="4000" b="1" i="1">
          <a:solidFill>
            <a:srgbClr val="FF33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009900"/>
        </a:buClr>
        <a:buFont typeface="Wingdings" panose="05000000000000000000" pitchFamily="2" charset="2"/>
        <a:buChar char="Q"/>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anose="05000000000000000000" pitchFamily="2" charset="2"/>
        <a:buChar char="ü"/>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914400" y="304800"/>
            <a:ext cx="7772400" cy="762000"/>
          </a:xfrm>
          <a:prstGeom prst="rect">
            <a:avLst/>
          </a:prstGeom>
          <a:noFill/>
          <a:ln w="9525">
            <a:noFill/>
            <a:miter lim="800000"/>
          </a:ln>
          <a:effec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Rectangle 3"/>
          <p:cNvSpPr>
            <a:spLocks noGrp="1" noChangeArrowheads="1"/>
          </p:cNvSpPr>
          <p:nvPr>
            <p:ph type="body" idx="1"/>
          </p:nvPr>
        </p:nvSpPr>
        <p:spPr bwMode="auto">
          <a:xfrm>
            <a:off x="914400" y="12954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6"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sz="1050" u="none">
                <a:ea typeface="宋体" panose="02010600030101010101" pitchFamily="2" charset="-122"/>
              </a:defRPr>
            </a:lvl1pPr>
          </a:lstStyle>
          <a:p>
            <a:pPr>
              <a:defRPr/>
            </a:pPr>
            <a:endParaRPr lang="en-US" altLang="zh-CN"/>
          </a:p>
        </p:txBody>
      </p:sp>
      <p:sp>
        <p:nvSpPr>
          <p:cNvPr id="3077"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kumimoji="0" sz="1050" u="none">
                <a:ea typeface="宋体" panose="02010600030101010101" pitchFamily="2" charset="-122"/>
              </a:defRPr>
            </a:lvl1pPr>
          </a:lstStyle>
          <a:p>
            <a:pPr>
              <a:defRPr/>
            </a:pPr>
            <a:endParaRPr lang="en-US" altLang="zh-CN"/>
          </a:p>
        </p:txBody>
      </p:sp>
      <p:sp>
        <p:nvSpPr>
          <p:cNvPr id="3078" name="Rectangle 6"/>
          <p:cNvSpPr>
            <a:spLocks noGrp="1" noChangeArrowheads="1"/>
          </p:cNvSpPr>
          <p:nvPr>
            <p:ph type="sldNum" sz="quarter" idx="4"/>
          </p:nvPr>
        </p:nvSpPr>
        <p:spPr bwMode="auto">
          <a:xfrm>
            <a:off x="7078288" y="6540667"/>
            <a:ext cx="1905000" cy="3048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0" sz="1050" u="none"/>
            </a:lvl1pPr>
          </a:lstStyle>
          <a:p>
            <a:pPr>
              <a:defRPr/>
            </a:pPr>
            <a:fld id="{4749CB75-6F63-4BD7-BA1C-E52FD87A314F}" type="slidenum">
              <a:rPr lang="en-US" altLang="zh-CN"/>
            </a:fld>
            <a:endParaRPr lang="en-US" altLang="zh-CN"/>
          </a:p>
        </p:txBody>
      </p:sp>
      <p:grpSp>
        <p:nvGrpSpPr>
          <p:cNvPr id="2055" name="Group 7"/>
          <p:cNvGrpSpPr/>
          <p:nvPr/>
        </p:nvGrpSpPr>
        <p:grpSpPr bwMode="auto">
          <a:xfrm>
            <a:off x="0" y="0"/>
            <a:ext cx="954088" cy="6621463"/>
            <a:chOff x="0" y="0"/>
            <a:chExt cx="1200" cy="3792"/>
          </a:xfrm>
        </p:grpSpPr>
        <p:grpSp>
          <p:nvGrpSpPr>
            <p:cNvPr id="2056" name="Group 8"/>
            <p:cNvGrpSpPr/>
            <p:nvPr userDrawn="1"/>
          </p:nvGrpSpPr>
          <p:grpSpPr bwMode="auto">
            <a:xfrm>
              <a:off x="96" y="0"/>
              <a:ext cx="1104" cy="2976"/>
              <a:chOff x="96" y="0"/>
              <a:chExt cx="1104" cy="2976"/>
            </a:xfrm>
          </p:grpSpPr>
          <p:sp>
            <p:nvSpPr>
              <p:cNvPr id="3081" name="AutoShape 9"/>
              <p:cNvSpPr>
                <a:spLocks noChangeArrowheads="1"/>
              </p:cNvSpPr>
              <p:nvPr userDrawn="1"/>
            </p:nvSpPr>
            <p:spPr bwMode="auto">
              <a:xfrm>
                <a:off x="144" y="0"/>
                <a:ext cx="673" cy="624"/>
              </a:xfrm>
              <a:prstGeom prst="sun">
                <a:avLst>
                  <a:gd name="adj" fmla="val 25000"/>
                </a:avLst>
              </a:prstGeom>
              <a:solidFill>
                <a:srgbClr val="99CCFF">
                  <a:alpha val="50000"/>
                </a:srgbClr>
              </a:solidFill>
              <a:ln w="9525">
                <a:solidFill>
                  <a:schemeClr val="bg1"/>
                </a:solidFill>
                <a:miter lim="800000"/>
              </a:ln>
              <a:effectLst/>
            </p:spPr>
            <p:txBody>
              <a:bodyPr wrap="none" anchor="ctr"/>
              <a:lstStyle/>
              <a:p>
                <a:pPr eaLnBrk="1" hangingPunct="1">
                  <a:defRPr/>
                </a:pPr>
                <a:endParaRPr lang="zh-CN" altLang="en-US" sz="1350">
                  <a:ea typeface="宋体" panose="02010600030101010101" pitchFamily="2" charset="-122"/>
                </a:endParaRPr>
              </a:p>
            </p:txBody>
          </p:sp>
          <p:sp>
            <p:nvSpPr>
              <p:cNvPr id="3082" name="AutoShape 10"/>
              <p:cNvSpPr>
                <a:spLocks noChangeArrowheads="1"/>
              </p:cNvSpPr>
              <p:nvPr userDrawn="1"/>
            </p:nvSpPr>
            <p:spPr bwMode="auto">
              <a:xfrm>
                <a:off x="527" y="768"/>
                <a:ext cx="673" cy="624"/>
              </a:xfrm>
              <a:prstGeom prst="sun">
                <a:avLst>
                  <a:gd name="adj" fmla="val 25000"/>
                </a:avLst>
              </a:prstGeom>
              <a:solidFill>
                <a:srgbClr val="99CCFF">
                  <a:alpha val="50000"/>
                </a:srgbClr>
              </a:solidFill>
              <a:ln w="9525">
                <a:solidFill>
                  <a:schemeClr val="bg1"/>
                </a:solidFill>
                <a:miter lim="800000"/>
              </a:ln>
              <a:effectLst/>
            </p:spPr>
            <p:txBody>
              <a:bodyPr wrap="none" anchor="ctr"/>
              <a:lstStyle/>
              <a:p>
                <a:pPr eaLnBrk="1" hangingPunct="1">
                  <a:defRPr/>
                </a:pPr>
                <a:endParaRPr lang="zh-CN" altLang="en-US" sz="1350">
                  <a:ea typeface="宋体" panose="02010600030101010101" pitchFamily="2" charset="-122"/>
                </a:endParaRPr>
              </a:p>
            </p:txBody>
          </p:sp>
          <p:sp>
            <p:nvSpPr>
              <p:cNvPr id="3083" name="AutoShape 11"/>
              <p:cNvSpPr>
                <a:spLocks noChangeArrowheads="1"/>
              </p:cNvSpPr>
              <p:nvPr userDrawn="1"/>
            </p:nvSpPr>
            <p:spPr bwMode="auto">
              <a:xfrm>
                <a:off x="96" y="1536"/>
                <a:ext cx="673" cy="625"/>
              </a:xfrm>
              <a:prstGeom prst="sun">
                <a:avLst>
                  <a:gd name="adj" fmla="val 25000"/>
                </a:avLst>
              </a:prstGeom>
              <a:solidFill>
                <a:srgbClr val="99CCFF">
                  <a:alpha val="50000"/>
                </a:srgbClr>
              </a:solidFill>
              <a:ln w="9525">
                <a:solidFill>
                  <a:schemeClr val="bg1"/>
                </a:solidFill>
                <a:miter lim="800000"/>
              </a:ln>
              <a:effectLst/>
            </p:spPr>
            <p:txBody>
              <a:bodyPr wrap="none" anchor="ctr"/>
              <a:lstStyle/>
              <a:p>
                <a:pPr eaLnBrk="1" hangingPunct="1">
                  <a:defRPr/>
                </a:pPr>
                <a:endParaRPr lang="zh-CN" altLang="en-US" sz="1350">
                  <a:ea typeface="宋体" panose="02010600030101010101" pitchFamily="2" charset="-122"/>
                </a:endParaRPr>
              </a:p>
            </p:txBody>
          </p:sp>
          <p:sp>
            <p:nvSpPr>
              <p:cNvPr id="3084" name="AutoShape 12"/>
              <p:cNvSpPr>
                <a:spLocks noChangeArrowheads="1"/>
              </p:cNvSpPr>
              <p:nvPr userDrawn="1"/>
            </p:nvSpPr>
            <p:spPr bwMode="auto">
              <a:xfrm>
                <a:off x="479" y="2352"/>
                <a:ext cx="673" cy="624"/>
              </a:xfrm>
              <a:prstGeom prst="sun">
                <a:avLst>
                  <a:gd name="adj" fmla="val 25000"/>
                </a:avLst>
              </a:prstGeom>
              <a:solidFill>
                <a:srgbClr val="99CCFF">
                  <a:alpha val="50000"/>
                </a:srgbClr>
              </a:solidFill>
              <a:ln w="9525">
                <a:solidFill>
                  <a:schemeClr val="bg1"/>
                </a:solidFill>
                <a:miter lim="800000"/>
              </a:ln>
              <a:effectLst/>
            </p:spPr>
            <p:txBody>
              <a:bodyPr wrap="none" anchor="ctr"/>
              <a:lstStyle/>
              <a:p>
                <a:pPr eaLnBrk="1" hangingPunct="1">
                  <a:defRPr/>
                </a:pPr>
                <a:endParaRPr lang="zh-CN" altLang="en-US" sz="1350">
                  <a:ea typeface="宋体" panose="02010600030101010101" pitchFamily="2" charset="-122"/>
                </a:endParaRPr>
              </a:p>
            </p:txBody>
          </p:sp>
        </p:grpSp>
        <p:sp>
          <p:nvSpPr>
            <p:cNvPr id="3085" name="AutoShape 13"/>
            <p:cNvSpPr>
              <a:spLocks noChangeArrowheads="1"/>
            </p:cNvSpPr>
            <p:nvPr userDrawn="1"/>
          </p:nvSpPr>
          <p:spPr bwMode="auto">
            <a:xfrm>
              <a:off x="0" y="3168"/>
              <a:ext cx="673" cy="624"/>
            </a:xfrm>
            <a:prstGeom prst="sun">
              <a:avLst>
                <a:gd name="adj" fmla="val 25000"/>
              </a:avLst>
            </a:prstGeom>
            <a:solidFill>
              <a:srgbClr val="99CCFF">
                <a:alpha val="50000"/>
              </a:srgbClr>
            </a:solidFill>
            <a:ln w="9525">
              <a:solidFill>
                <a:schemeClr val="bg1"/>
              </a:solidFill>
              <a:miter lim="800000"/>
            </a:ln>
            <a:effectLst/>
          </p:spPr>
          <p:txBody>
            <a:bodyPr wrap="none" anchor="ctr"/>
            <a:lstStyle/>
            <a:p>
              <a:pPr eaLnBrk="1" hangingPunct="1">
                <a:defRPr/>
              </a:pPr>
              <a:endParaRPr lang="zh-CN" altLang="en-US" sz="1350">
                <a:ea typeface="宋体" panose="02010600030101010101" pitchFamily="2" charset="-122"/>
              </a:endParaRPr>
            </a:p>
          </p:txBody>
        </p:sp>
      </p:grpSp>
    </p:spTree>
    <p:controls/>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ransition>
    <p:random/>
  </p:transition>
  <p:txStyles>
    <p:titleStyle>
      <a:lvl1pPr algn="ctr" rtl="0" eaLnBrk="0" fontAlgn="base" hangingPunct="0">
        <a:spcBef>
          <a:spcPct val="0"/>
        </a:spcBef>
        <a:spcAft>
          <a:spcPct val="0"/>
        </a:spcAft>
        <a:defRPr kumimoji="1" sz="3000" b="1" i="1">
          <a:solidFill>
            <a:srgbClr val="FF33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3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3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3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5pPr>
      <a:lvl6pPr marL="342900" algn="ctr" rtl="0" fontAlgn="base">
        <a:spcBef>
          <a:spcPct val="0"/>
        </a:spcBef>
        <a:spcAft>
          <a:spcPct val="0"/>
        </a:spcAft>
        <a:defRPr kumimoji="1" sz="3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6pPr>
      <a:lvl7pPr marL="685800" algn="ctr" rtl="0" fontAlgn="base">
        <a:spcBef>
          <a:spcPct val="0"/>
        </a:spcBef>
        <a:spcAft>
          <a:spcPct val="0"/>
        </a:spcAft>
        <a:defRPr kumimoji="1" sz="3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7pPr>
      <a:lvl8pPr marL="1028700" algn="ctr" rtl="0" fontAlgn="base">
        <a:spcBef>
          <a:spcPct val="0"/>
        </a:spcBef>
        <a:spcAft>
          <a:spcPct val="0"/>
        </a:spcAft>
        <a:defRPr kumimoji="1" sz="3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8pPr>
      <a:lvl9pPr marL="1371600" algn="ctr" rtl="0" fontAlgn="base">
        <a:spcBef>
          <a:spcPct val="0"/>
        </a:spcBef>
        <a:spcAft>
          <a:spcPct val="0"/>
        </a:spcAft>
        <a:defRPr kumimoji="1" sz="3000" b="1" i="1">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defRPr>
      </a:lvl9pPr>
    </p:titleStyle>
    <p:bodyStyle>
      <a:lvl1pPr marL="257175" indent="-257175" algn="l" rtl="0" eaLnBrk="0" fontAlgn="base" hangingPunct="0">
        <a:spcBef>
          <a:spcPct val="20000"/>
        </a:spcBef>
        <a:spcAft>
          <a:spcPct val="0"/>
        </a:spcAft>
        <a:buClr>
          <a:srgbClr val="009900"/>
        </a:buClr>
        <a:buFont typeface="Wingdings" panose="05000000000000000000" pitchFamily="2" charset="2"/>
        <a:buChar char="Q"/>
        <a:defRPr kumimoji="1" sz="2400" b="1">
          <a:solidFill>
            <a:schemeClr val="tx1"/>
          </a:solidFill>
          <a:latin typeface="+mn-lt"/>
          <a:ea typeface="+mn-ea"/>
          <a:cs typeface="+mn-cs"/>
        </a:defRPr>
      </a:lvl1pPr>
      <a:lvl2pPr marL="557530" indent="-214630" algn="l" rtl="0" eaLnBrk="0" fontAlgn="base" hangingPunct="0">
        <a:spcBef>
          <a:spcPct val="20000"/>
        </a:spcBef>
        <a:spcAft>
          <a:spcPct val="0"/>
        </a:spcAft>
        <a:buClr>
          <a:srgbClr val="009900"/>
        </a:buClr>
        <a:buFont typeface="Wingdings" panose="05000000000000000000" pitchFamily="2" charset="2"/>
        <a:buChar char="ü"/>
        <a:defRPr kumimoji="1" sz="2100" b="1">
          <a:solidFill>
            <a:schemeClr val="tx1"/>
          </a:solidFill>
          <a:latin typeface="+mn-lt"/>
          <a:ea typeface="+mn-ea"/>
        </a:defRPr>
      </a:lvl2pPr>
      <a:lvl3pPr marL="857250" indent="-171450" algn="l" rtl="0" eaLnBrk="0" fontAlgn="base" hangingPunct="0">
        <a:spcBef>
          <a:spcPct val="20000"/>
        </a:spcBef>
        <a:spcAft>
          <a:spcPct val="0"/>
        </a:spcAft>
        <a:buChar char="•"/>
        <a:defRPr kumimoji="1" b="1">
          <a:solidFill>
            <a:schemeClr val="tx1"/>
          </a:solidFill>
          <a:latin typeface="+mn-lt"/>
          <a:ea typeface="+mn-ea"/>
        </a:defRPr>
      </a:lvl3pPr>
      <a:lvl4pPr marL="1200150" indent="-171450" algn="l" rtl="0" eaLnBrk="0" fontAlgn="base" hangingPunct="0">
        <a:spcBef>
          <a:spcPct val="20000"/>
        </a:spcBef>
        <a:spcAft>
          <a:spcPct val="0"/>
        </a:spcAft>
        <a:buChar char="–"/>
        <a:defRPr kumimoji="1" sz="1500">
          <a:solidFill>
            <a:schemeClr val="tx1"/>
          </a:solidFill>
          <a:latin typeface="+mn-lt"/>
          <a:ea typeface="+mn-ea"/>
        </a:defRPr>
      </a:lvl4pPr>
      <a:lvl5pPr marL="1543050" indent="-171450" algn="l" rtl="0" eaLnBrk="0" fontAlgn="base" hangingPunct="0">
        <a:spcBef>
          <a:spcPct val="20000"/>
        </a:spcBef>
        <a:spcAft>
          <a:spcPct val="0"/>
        </a:spcAft>
        <a:buChar char="»"/>
        <a:defRPr kumimoji="1" sz="1500">
          <a:solidFill>
            <a:schemeClr val="tx1"/>
          </a:solidFill>
          <a:latin typeface="+mn-lt"/>
          <a:ea typeface="+mn-ea"/>
        </a:defRPr>
      </a:lvl5pPr>
      <a:lvl6pPr marL="1885950" indent="-171450" algn="l" rtl="0" fontAlgn="base">
        <a:spcBef>
          <a:spcPct val="20000"/>
        </a:spcBef>
        <a:spcAft>
          <a:spcPct val="0"/>
        </a:spcAft>
        <a:buChar char="»"/>
        <a:defRPr kumimoji="1" sz="1500">
          <a:solidFill>
            <a:schemeClr val="tx1"/>
          </a:solidFill>
          <a:latin typeface="+mn-lt"/>
          <a:ea typeface="+mn-ea"/>
        </a:defRPr>
      </a:lvl6pPr>
      <a:lvl7pPr marL="2228850" indent="-171450" algn="l" rtl="0" fontAlgn="base">
        <a:spcBef>
          <a:spcPct val="20000"/>
        </a:spcBef>
        <a:spcAft>
          <a:spcPct val="0"/>
        </a:spcAft>
        <a:buChar char="»"/>
        <a:defRPr kumimoji="1" sz="1500">
          <a:solidFill>
            <a:schemeClr val="tx1"/>
          </a:solidFill>
          <a:latin typeface="+mn-lt"/>
          <a:ea typeface="+mn-ea"/>
        </a:defRPr>
      </a:lvl7pPr>
      <a:lvl8pPr marL="2571750" indent="-171450" algn="l" rtl="0" fontAlgn="base">
        <a:spcBef>
          <a:spcPct val="20000"/>
        </a:spcBef>
        <a:spcAft>
          <a:spcPct val="0"/>
        </a:spcAft>
        <a:buChar char="»"/>
        <a:defRPr kumimoji="1" sz="1500">
          <a:solidFill>
            <a:schemeClr val="tx1"/>
          </a:solidFill>
          <a:latin typeface="+mn-lt"/>
          <a:ea typeface="+mn-ea"/>
        </a:defRPr>
      </a:lvl8pPr>
      <a:lvl9pPr marL="2914650" indent="-171450" algn="l" rtl="0" fontAlgn="base">
        <a:spcBef>
          <a:spcPct val="20000"/>
        </a:spcBef>
        <a:spcAft>
          <a:spcPct val="0"/>
        </a:spcAft>
        <a:buChar char="»"/>
        <a:defRPr kumimoji="1"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pPr eaLnBrk="1" hangingPunct="1">
              <a:defRPr/>
            </a:pPr>
            <a:r>
              <a:rPr lang="en-US" altLang="zh-CN"/>
              <a:t>《</a:t>
            </a:r>
            <a:r>
              <a:rPr lang="zh-CN" altLang="en-US"/>
              <a:t>汇编语言程序设计</a:t>
            </a:r>
            <a:r>
              <a:rPr lang="en-US" altLang="zh-CN"/>
              <a:t>》</a:t>
            </a:r>
            <a:r>
              <a:rPr lang="zh-CN" altLang="en-US"/>
              <a:t>总复习</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238500" y="2305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8435" name="Rectangle 3"/>
          <p:cNvSpPr>
            <a:spLocks noChangeArrowheads="1"/>
          </p:cNvSpPr>
          <p:nvPr/>
        </p:nvSpPr>
        <p:spPr bwMode="auto">
          <a:xfrm>
            <a:off x="1676400" y="685800"/>
            <a:ext cx="3398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800" u="none">
                <a:solidFill>
                  <a:srgbClr val="009900"/>
                </a:solidFill>
              </a:rPr>
              <a:t>存储器的</a:t>
            </a:r>
            <a:r>
              <a:rPr lang="zh-CN" altLang="en-US" sz="2800" u="none">
                <a:solidFill>
                  <a:srgbClr val="009900"/>
                </a:solidFill>
                <a:latin typeface="Lucida Console" panose="020B0609040504020204" pitchFamily="49" charset="0"/>
                <a:ea typeface="楷体_GB2312" pitchFamily="49" charset="-122"/>
              </a:rPr>
              <a:t>逻辑</a:t>
            </a:r>
            <a:r>
              <a:rPr lang="zh-CN" altLang="en-US" sz="2800" u="none">
                <a:solidFill>
                  <a:srgbClr val="009900"/>
                </a:solidFill>
              </a:rPr>
              <a:t>分段</a:t>
            </a:r>
            <a:r>
              <a:rPr lang="zh-CN" altLang="en-US" sz="2800" u="none"/>
              <a:t>：</a:t>
            </a:r>
            <a:endParaRPr lang="zh-CN" altLang="en-US" sz="2800" u="none"/>
          </a:p>
        </p:txBody>
      </p:sp>
      <p:grpSp>
        <p:nvGrpSpPr>
          <p:cNvPr id="18436" name="Group 4"/>
          <p:cNvGrpSpPr/>
          <p:nvPr/>
        </p:nvGrpSpPr>
        <p:grpSpPr bwMode="auto">
          <a:xfrm>
            <a:off x="2362200" y="1524000"/>
            <a:ext cx="5302250" cy="4419600"/>
            <a:chOff x="1536" y="960"/>
            <a:chExt cx="3340" cy="2784"/>
          </a:xfrm>
        </p:grpSpPr>
        <p:sp>
          <p:nvSpPr>
            <p:cNvPr id="18437" name="Line 5"/>
            <p:cNvSpPr>
              <a:spLocks noChangeShapeType="1"/>
            </p:cNvSpPr>
            <p:nvPr/>
          </p:nvSpPr>
          <p:spPr bwMode="auto">
            <a:xfrm>
              <a:off x="3456" y="1248"/>
              <a:ext cx="0" cy="24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8" name="Line 6"/>
            <p:cNvSpPr>
              <a:spLocks noChangeShapeType="1"/>
            </p:cNvSpPr>
            <p:nvPr/>
          </p:nvSpPr>
          <p:spPr bwMode="auto">
            <a:xfrm>
              <a:off x="4224" y="1248"/>
              <a:ext cx="0" cy="24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9" name="Line 7"/>
            <p:cNvSpPr>
              <a:spLocks noChangeShapeType="1"/>
            </p:cNvSpPr>
            <p:nvPr/>
          </p:nvSpPr>
          <p:spPr bwMode="auto">
            <a:xfrm>
              <a:off x="3456" y="1440"/>
              <a:ext cx="76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0" name="Line 8"/>
            <p:cNvSpPr>
              <a:spLocks noChangeShapeType="1"/>
            </p:cNvSpPr>
            <p:nvPr/>
          </p:nvSpPr>
          <p:spPr bwMode="auto">
            <a:xfrm>
              <a:off x="3456" y="2592"/>
              <a:ext cx="76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1" name="Line 9"/>
            <p:cNvSpPr>
              <a:spLocks noChangeShapeType="1"/>
            </p:cNvSpPr>
            <p:nvPr/>
          </p:nvSpPr>
          <p:spPr bwMode="auto">
            <a:xfrm>
              <a:off x="3456" y="2880"/>
              <a:ext cx="76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2" name="Line 10"/>
            <p:cNvSpPr>
              <a:spLocks noChangeShapeType="1"/>
            </p:cNvSpPr>
            <p:nvPr/>
          </p:nvSpPr>
          <p:spPr bwMode="auto">
            <a:xfrm>
              <a:off x="3456" y="3168"/>
              <a:ext cx="76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3" name="Text Box 11"/>
            <p:cNvSpPr txBox="1">
              <a:spLocks noChangeArrowheads="1"/>
            </p:cNvSpPr>
            <p:nvPr/>
          </p:nvSpPr>
          <p:spPr bwMode="auto">
            <a:xfrm>
              <a:off x="3456" y="960"/>
              <a:ext cx="7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u="none"/>
                <a:t> </a:t>
              </a:r>
              <a:r>
                <a:rPr lang="zh-CN" altLang="en-US" sz="2400" u="none">
                  <a:ea typeface="楷体_GB2312" pitchFamily="49" charset="-122"/>
                </a:rPr>
                <a:t>存储器</a:t>
              </a:r>
              <a:endParaRPr lang="zh-CN" altLang="en-US" sz="2000" u="none">
                <a:ea typeface="楷体_GB2312" pitchFamily="49" charset="-122"/>
              </a:endParaRPr>
            </a:p>
          </p:txBody>
        </p:sp>
        <p:sp>
          <p:nvSpPr>
            <p:cNvPr id="18444" name="Text Box 12"/>
            <p:cNvSpPr txBox="1">
              <a:spLocks noChangeArrowheads="1"/>
            </p:cNvSpPr>
            <p:nvPr/>
          </p:nvSpPr>
          <p:spPr bwMode="auto">
            <a:xfrm>
              <a:off x="3504" y="1488"/>
              <a:ext cx="7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t>64</a:t>
              </a:r>
              <a:r>
                <a:rPr lang="en-US" altLang="en-US" sz="2000" u="none"/>
                <a:t>K</a:t>
              </a:r>
              <a:r>
                <a:rPr lang="zh-CN" altLang="en-US" sz="2000" u="none"/>
                <a:t>代码</a:t>
              </a:r>
              <a:endParaRPr lang="zh-CN" altLang="en-US" sz="2000" u="none"/>
            </a:p>
          </p:txBody>
        </p:sp>
        <p:sp>
          <p:nvSpPr>
            <p:cNvPr id="18445" name="Text Box 13"/>
            <p:cNvSpPr txBox="1">
              <a:spLocks noChangeArrowheads="1"/>
            </p:cNvSpPr>
            <p:nvPr/>
          </p:nvSpPr>
          <p:spPr bwMode="auto">
            <a:xfrm>
              <a:off x="4224" y="1344"/>
              <a:ext cx="5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800" u="none"/>
                <a:t>01500</a:t>
              </a:r>
              <a:r>
                <a:rPr lang="en-US" altLang="en-US" sz="1800" u="none"/>
                <a:t>H</a:t>
              </a:r>
              <a:endParaRPr lang="en-US" altLang="zh-CN" sz="1800" u="none"/>
            </a:p>
          </p:txBody>
        </p:sp>
        <p:sp>
          <p:nvSpPr>
            <p:cNvPr id="18446" name="Text Box 14"/>
            <p:cNvSpPr txBox="1">
              <a:spLocks noChangeArrowheads="1"/>
            </p:cNvSpPr>
            <p:nvPr/>
          </p:nvSpPr>
          <p:spPr bwMode="auto">
            <a:xfrm>
              <a:off x="4224" y="2496"/>
              <a:ext cx="5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800" u="none"/>
                <a:t>42000</a:t>
              </a:r>
              <a:r>
                <a:rPr lang="en-US" altLang="en-US" sz="1800" u="none"/>
                <a:t>H</a:t>
              </a:r>
              <a:endParaRPr lang="en-US" altLang="zh-CN" sz="1800" u="none"/>
            </a:p>
          </p:txBody>
        </p:sp>
        <p:sp>
          <p:nvSpPr>
            <p:cNvPr id="18447" name="Text Box 15"/>
            <p:cNvSpPr txBox="1">
              <a:spLocks noChangeArrowheads="1"/>
            </p:cNvSpPr>
            <p:nvPr/>
          </p:nvSpPr>
          <p:spPr bwMode="auto">
            <a:xfrm>
              <a:off x="4224" y="1920"/>
              <a:ext cx="6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800" u="none"/>
                <a:t>1CD00</a:t>
              </a:r>
              <a:r>
                <a:rPr lang="en-US" altLang="en-US" sz="1800" u="none"/>
                <a:t>H</a:t>
              </a:r>
              <a:endParaRPr lang="en-US" altLang="zh-CN" sz="1800" u="none"/>
            </a:p>
          </p:txBody>
        </p:sp>
        <p:grpSp>
          <p:nvGrpSpPr>
            <p:cNvPr id="18448" name="Group 16"/>
            <p:cNvGrpSpPr/>
            <p:nvPr/>
          </p:nvGrpSpPr>
          <p:grpSpPr bwMode="auto">
            <a:xfrm>
              <a:off x="1872" y="1872"/>
              <a:ext cx="680" cy="960"/>
              <a:chOff x="2448" y="960"/>
              <a:chExt cx="680" cy="960"/>
            </a:xfrm>
          </p:grpSpPr>
          <p:sp>
            <p:nvSpPr>
              <p:cNvPr id="18464" name="Rectangle 17"/>
              <p:cNvSpPr>
                <a:spLocks noChangeArrowheads="1"/>
              </p:cNvSpPr>
              <p:nvPr/>
            </p:nvSpPr>
            <p:spPr bwMode="auto">
              <a:xfrm>
                <a:off x="2448" y="960"/>
                <a:ext cx="672" cy="24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8465" name="Rectangle 18"/>
              <p:cNvSpPr>
                <a:spLocks noChangeArrowheads="1"/>
              </p:cNvSpPr>
              <p:nvPr/>
            </p:nvSpPr>
            <p:spPr bwMode="auto">
              <a:xfrm>
                <a:off x="2448" y="1200"/>
                <a:ext cx="672" cy="24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8466" name="Rectangle 19"/>
              <p:cNvSpPr>
                <a:spLocks noChangeArrowheads="1"/>
              </p:cNvSpPr>
              <p:nvPr/>
            </p:nvSpPr>
            <p:spPr bwMode="auto">
              <a:xfrm>
                <a:off x="2448" y="1440"/>
                <a:ext cx="672" cy="24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8467" name="Rectangle 20"/>
              <p:cNvSpPr>
                <a:spLocks noChangeArrowheads="1"/>
              </p:cNvSpPr>
              <p:nvPr/>
            </p:nvSpPr>
            <p:spPr bwMode="auto">
              <a:xfrm>
                <a:off x="2448" y="1680"/>
                <a:ext cx="672" cy="24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8468" name="Text Box 21"/>
              <p:cNvSpPr txBox="1">
                <a:spLocks noChangeArrowheads="1"/>
              </p:cNvSpPr>
              <p:nvPr/>
            </p:nvSpPr>
            <p:spPr bwMode="auto">
              <a:xfrm>
                <a:off x="2496" y="960"/>
                <a:ext cx="5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solidFill>
                      <a:schemeClr val="bg2"/>
                    </a:solidFill>
                  </a:rPr>
                  <a:t>0150</a:t>
                </a:r>
                <a:r>
                  <a:rPr lang="en-US" altLang="en-US" sz="2000" u="none">
                    <a:solidFill>
                      <a:schemeClr val="bg2"/>
                    </a:solidFill>
                  </a:rPr>
                  <a:t>H</a:t>
                </a:r>
                <a:endParaRPr lang="en-US" altLang="zh-CN" sz="2000" u="none"/>
              </a:p>
            </p:txBody>
          </p:sp>
          <p:sp>
            <p:nvSpPr>
              <p:cNvPr id="18469" name="Text Box 22"/>
              <p:cNvSpPr txBox="1">
                <a:spLocks noChangeArrowheads="1"/>
              </p:cNvSpPr>
              <p:nvPr/>
            </p:nvSpPr>
            <p:spPr bwMode="auto">
              <a:xfrm>
                <a:off x="2496" y="1200"/>
                <a:ext cx="5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solidFill>
                      <a:schemeClr val="bg2"/>
                    </a:solidFill>
                  </a:rPr>
                  <a:t>4200</a:t>
                </a:r>
                <a:r>
                  <a:rPr lang="en-US" altLang="en-US" sz="2000" u="none">
                    <a:solidFill>
                      <a:schemeClr val="bg2"/>
                    </a:solidFill>
                  </a:rPr>
                  <a:t>H</a:t>
                </a:r>
                <a:endParaRPr lang="en-US" altLang="zh-CN" sz="2000" u="none"/>
              </a:p>
            </p:txBody>
          </p:sp>
          <p:sp>
            <p:nvSpPr>
              <p:cNvPr id="18470" name="Text Box 23"/>
              <p:cNvSpPr txBox="1">
                <a:spLocks noChangeArrowheads="1"/>
              </p:cNvSpPr>
              <p:nvPr/>
            </p:nvSpPr>
            <p:spPr bwMode="auto">
              <a:xfrm>
                <a:off x="2496" y="1440"/>
                <a:ext cx="6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solidFill>
                      <a:schemeClr val="bg2"/>
                    </a:solidFill>
                  </a:rPr>
                  <a:t>1CD0</a:t>
                </a:r>
                <a:r>
                  <a:rPr lang="en-US" altLang="en-US" sz="2000" u="none">
                    <a:solidFill>
                      <a:schemeClr val="bg2"/>
                    </a:solidFill>
                  </a:rPr>
                  <a:t>H</a:t>
                </a:r>
                <a:endParaRPr lang="en-US" altLang="zh-CN" sz="2000" u="none"/>
              </a:p>
            </p:txBody>
          </p:sp>
        </p:grpSp>
        <p:sp>
          <p:nvSpPr>
            <p:cNvPr id="18449" name="Text Box 24"/>
            <p:cNvSpPr txBox="1">
              <a:spLocks noChangeArrowheads="1"/>
            </p:cNvSpPr>
            <p:nvPr/>
          </p:nvSpPr>
          <p:spPr bwMode="auto">
            <a:xfrm>
              <a:off x="1776" y="1536"/>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sz="2200" u="none">
                  <a:ea typeface="楷体_GB2312" pitchFamily="49" charset="-122"/>
                </a:rPr>
                <a:t>段寄存器</a:t>
              </a:r>
              <a:endParaRPr lang="zh-CN" altLang="en-US" sz="2200" u="none">
                <a:ea typeface="楷体_GB2312" pitchFamily="49" charset="-122"/>
              </a:endParaRPr>
            </a:p>
          </p:txBody>
        </p:sp>
        <p:sp>
          <p:nvSpPr>
            <p:cNvPr id="18450" name="Text Box 25"/>
            <p:cNvSpPr txBox="1">
              <a:spLocks noChangeArrowheads="1"/>
            </p:cNvSpPr>
            <p:nvPr/>
          </p:nvSpPr>
          <p:spPr bwMode="auto">
            <a:xfrm>
              <a:off x="1536" y="1824"/>
              <a:ext cx="384" cy="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ClrTx/>
                <a:buFontTx/>
                <a:buNone/>
              </a:pPr>
              <a:r>
                <a:rPr lang="en-US" altLang="zh-CN" sz="2000" u="none"/>
                <a:t>CS</a:t>
              </a:r>
              <a:endParaRPr lang="en-US" altLang="zh-CN" sz="2000" u="none"/>
            </a:p>
            <a:p>
              <a:pPr eaLnBrk="1" hangingPunct="1">
                <a:lnSpc>
                  <a:spcPct val="130000"/>
                </a:lnSpc>
                <a:spcBef>
                  <a:spcPct val="0"/>
                </a:spcBef>
                <a:buClrTx/>
                <a:buFontTx/>
                <a:buNone/>
              </a:pPr>
              <a:r>
                <a:rPr lang="en-US" altLang="zh-CN" sz="2000" u="none"/>
                <a:t>DS</a:t>
              </a:r>
              <a:endParaRPr lang="en-US" altLang="zh-CN" sz="2000" u="none"/>
            </a:p>
            <a:p>
              <a:pPr eaLnBrk="1" hangingPunct="1">
                <a:lnSpc>
                  <a:spcPct val="130000"/>
                </a:lnSpc>
                <a:spcBef>
                  <a:spcPct val="0"/>
                </a:spcBef>
                <a:buClrTx/>
                <a:buFontTx/>
                <a:buNone/>
              </a:pPr>
              <a:r>
                <a:rPr lang="en-US" altLang="zh-CN" sz="2000" u="none"/>
                <a:t>SS</a:t>
              </a:r>
              <a:endParaRPr lang="en-US" altLang="zh-CN" sz="2000" u="none"/>
            </a:p>
            <a:p>
              <a:pPr eaLnBrk="1" hangingPunct="1">
                <a:lnSpc>
                  <a:spcPct val="130000"/>
                </a:lnSpc>
                <a:spcBef>
                  <a:spcPct val="0"/>
                </a:spcBef>
                <a:buClrTx/>
                <a:buFontTx/>
                <a:buNone/>
              </a:pPr>
              <a:r>
                <a:rPr lang="en-US" altLang="zh-CN" sz="2000" u="none"/>
                <a:t>ES</a:t>
              </a:r>
              <a:endParaRPr lang="en-US" altLang="zh-CN" sz="2000" u="none"/>
            </a:p>
          </p:txBody>
        </p:sp>
        <p:sp>
          <p:nvSpPr>
            <p:cNvPr id="18451" name="Line 26"/>
            <p:cNvSpPr>
              <a:spLocks noChangeShapeType="1"/>
            </p:cNvSpPr>
            <p:nvPr/>
          </p:nvSpPr>
          <p:spPr bwMode="auto">
            <a:xfrm>
              <a:off x="3456" y="1728"/>
              <a:ext cx="76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2" name="Line 27"/>
            <p:cNvSpPr>
              <a:spLocks noChangeShapeType="1"/>
            </p:cNvSpPr>
            <p:nvPr/>
          </p:nvSpPr>
          <p:spPr bwMode="auto">
            <a:xfrm>
              <a:off x="3456" y="2016"/>
              <a:ext cx="76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3" name="Text Box 28"/>
            <p:cNvSpPr txBox="1">
              <a:spLocks noChangeArrowheads="1"/>
            </p:cNvSpPr>
            <p:nvPr/>
          </p:nvSpPr>
          <p:spPr bwMode="auto">
            <a:xfrm>
              <a:off x="3504" y="2064"/>
              <a:ext cx="7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t>64</a:t>
              </a:r>
              <a:r>
                <a:rPr lang="en-US" altLang="en-US" sz="2000" u="none"/>
                <a:t>K</a:t>
              </a:r>
              <a:r>
                <a:rPr lang="zh-CN" altLang="en-US" sz="2000" u="none"/>
                <a:t>堆栈</a:t>
              </a:r>
              <a:endParaRPr lang="zh-CN" altLang="en-US" sz="2000" u="none"/>
            </a:p>
          </p:txBody>
        </p:sp>
        <p:sp>
          <p:nvSpPr>
            <p:cNvPr id="18454" name="Line 29"/>
            <p:cNvSpPr>
              <a:spLocks noChangeShapeType="1"/>
            </p:cNvSpPr>
            <p:nvPr/>
          </p:nvSpPr>
          <p:spPr bwMode="auto">
            <a:xfrm>
              <a:off x="3456" y="2304"/>
              <a:ext cx="76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5" name="Text Box 30"/>
            <p:cNvSpPr txBox="1">
              <a:spLocks noChangeArrowheads="1"/>
            </p:cNvSpPr>
            <p:nvPr/>
          </p:nvSpPr>
          <p:spPr bwMode="auto">
            <a:xfrm>
              <a:off x="3504" y="2640"/>
              <a:ext cx="7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t>64</a:t>
              </a:r>
              <a:r>
                <a:rPr lang="en-US" altLang="en-US" sz="2000" u="none"/>
                <a:t>K</a:t>
              </a:r>
              <a:r>
                <a:rPr lang="zh-CN" altLang="en-US" sz="2000" u="none"/>
                <a:t>数据</a:t>
              </a:r>
              <a:endParaRPr lang="zh-CN" altLang="en-US" sz="2000" u="none"/>
            </a:p>
          </p:txBody>
        </p:sp>
        <p:sp>
          <p:nvSpPr>
            <p:cNvPr id="18456" name="Text Box 31"/>
            <p:cNvSpPr txBox="1">
              <a:spLocks noChangeArrowheads="1"/>
            </p:cNvSpPr>
            <p:nvPr/>
          </p:nvSpPr>
          <p:spPr bwMode="auto">
            <a:xfrm>
              <a:off x="3408" y="3216"/>
              <a:ext cx="8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u="none"/>
                <a:t> 64</a:t>
              </a:r>
              <a:r>
                <a:rPr lang="en-US" altLang="en-US" sz="1600" u="none"/>
                <a:t>K</a:t>
              </a:r>
              <a:r>
                <a:rPr lang="zh-CN" altLang="en-US" sz="1600" u="none"/>
                <a:t>附加数据</a:t>
              </a:r>
              <a:endParaRPr lang="zh-CN" altLang="en-US" sz="1600" u="none"/>
            </a:p>
          </p:txBody>
        </p:sp>
        <p:sp>
          <p:nvSpPr>
            <p:cNvPr id="18457" name="Line 32"/>
            <p:cNvSpPr>
              <a:spLocks noChangeShapeType="1"/>
            </p:cNvSpPr>
            <p:nvPr/>
          </p:nvSpPr>
          <p:spPr bwMode="auto">
            <a:xfrm>
              <a:off x="3456" y="3456"/>
              <a:ext cx="76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8" name="Text Box 33"/>
            <p:cNvSpPr txBox="1">
              <a:spLocks noChangeArrowheads="1"/>
            </p:cNvSpPr>
            <p:nvPr/>
          </p:nvSpPr>
          <p:spPr bwMode="auto">
            <a:xfrm>
              <a:off x="4224" y="3072"/>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800" u="none"/>
                <a:t>B0000</a:t>
              </a:r>
              <a:r>
                <a:rPr lang="en-US" altLang="en-US" sz="1800" u="none"/>
                <a:t>H</a:t>
              </a:r>
              <a:endParaRPr lang="en-US" altLang="zh-CN" sz="1800" u="none"/>
            </a:p>
          </p:txBody>
        </p:sp>
        <p:sp>
          <p:nvSpPr>
            <p:cNvPr id="18459" name="Rectangle 34"/>
            <p:cNvSpPr>
              <a:spLocks noChangeArrowheads="1"/>
            </p:cNvSpPr>
            <p:nvPr/>
          </p:nvSpPr>
          <p:spPr bwMode="auto">
            <a:xfrm>
              <a:off x="1920" y="2592"/>
              <a:ext cx="5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000" u="none">
                  <a:solidFill>
                    <a:schemeClr val="bg2"/>
                  </a:solidFill>
                </a:rPr>
                <a:t>B000</a:t>
              </a:r>
              <a:r>
                <a:rPr lang="en-US" altLang="en-US" sz="2000" u="none">
                  <a:solidFill>
                    <a:schemeClr val="bg2"/>
                  </a:solidFill>
                </a:rPr>
                <a:t>H</a:t>
              </a:r>
              <a:endParaRPr lang="en-US" altLang="zh-CN" sz="2000" u="none">
                <a:solidFill>
                  <a:schemeClr val="bg2"/>
                </a:solidFill>
              </a:endParaRPr>
            </a:p>
          </p:txBody>
        </p:sp>
        <p:sp>
          <p:nvSpPr>
            <p:cNvPr id="18460" name="Line 35"/>
            <p:cNvSpPr>
              <a:spLocks noChangeShapeType="1"/>
            </p:cNvSpPr>
            <p:nvPr/>
          </p:nvSpPr>
          <p:spPr bwMode="auto">
            <a:xfrm flipV="1">
              <a:off x="2544" y="1440"/>
              <a:ext cx="912" cy="57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61" name="Line 36"/>
            <p:cNvSpPr>
              <a:spLocks noChangeShapeType="1"/>
            </p:cNvSpPr>
            <p:nvPr/>
          </p:nvSpPr>
          <p:spPr bwMode="auto">
            <a:xfrm>
              <a:off x="2544" y="2208"/>
              <a:ext cx="912" cy="38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62" name="Line 37"/>
            <p:cNvSpPr>
              <a:spLocks noChangeShapeType="1"/>
            </p:cNvSpPr>
            <p:nvPr/>
          </p:nvSpPr>
          <p:spPr bwMode="auto">
            <a:xfrm flipV="1">
              <a:off x="2544" y="2016"/>
              <a:ext cx="912" cy="48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63" name="Line 38"/>
            <p:cNvSpPr>
              <a:spLocks noChangeShapeType="1"/>
            </p:cNvSpPr>
            <p:nvPr/>
          </p:nvSpPr>
          <p:spPr bwMode="auto">
            <a:xfrm>
              <a:off x="2544" y="2736"/>
              <a:ext cx="912" cy="43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random/>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1676400" y="685800"/>
            <a:ext cx="7086600"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50000"/>
              </a:spcBef>
              <a:buClrTx/>
              <a:buFontTx/>
              <a:buNone/>
            </a:pPr>
            <a:r>
              <a:rPr lang="zh-CN" altLang="en-US" sz="2800" u="none"/>
              <a:t>宏汇编操作符：</a:t>
            </a:r>
            <a:r>
              <a:rPr lang="zh-CN" altLang="en-US" sz="2400" u="none"/>
              <a:t>  </a:t>
            </a:r>
            <a:r>
              <a:rPr lang="en-US" altLang="zh-CN" sz="2400" u="none"/>
              <a:t>&amp;     ;;     %</a:t>
            </a:r>
            <a:endParaRPr lang="en-US" altLang="zh-CN" sz="2400" u="none"/>
          </a:p>
          <a:p>
            <a:pPr algn="just">
              <a:lnSpc>
                <a:spcPct val="80000"/>
              </a:lnSpc>
              <a:spcBef>
                <a:spcPct val="50000"/>
              </a:spcBef>
              <a:buClrTx/>
              <a:buFontTx/>
              <a:buNone/>
            </a:pPr>
            <a:endParaRPr lang="en-US" altLang="zh-CN" sz="2400" u="none"/>
          </a:p>
          <a:p>
            <a:pPr algn="just">
              <a:lnSpc>
                <a:spcPct val="80000"/>
              </a:lnSpc>
              <a:spcBef>
                <a:spcPct val="50000"/>
              </a:spcBef>
              <a:buClrTx/>
              <a:buFontTx/>
              <a:buNone/>
            </a:pPr>
            <a:r>
              <a:rPr lang="zh-CN" altLang="en-US" sz="2400" u="none">
                <a:solidFill>
                  <a:srgbClr val="009900"/>
                </a:solidFill>
              </a:rPr>
              <a:t>符号</a:t>
            </a:r>
            <a:r>
              <a:rPr lang="en-US" altLang="zh-CN" sz="2400" u="none">
                <a:solidFill>
                  <a:srgbClr val="009900"/>
                </a:solidFill>
              </a:rPr>
              <a:t>1  &amp;  </a:t>
            </a:r>
            <a:r>
              <a:rPr lang="zh-CN" altLang="en-US" sz="2400" u="none">
                <a:solidFill>
                  <a:srgbClr val="009900"/>
                </a:solidFill>
              </a:rPr>
              <a:t>符号</a:t>
            </a:r>
            <a:r>
              <a:rPr lang="en-US" altLang="zh-CN" sz="2400" u="none">
                <a:solidFill>
                  <a:srgbClr val="009900"/>
                </a:solidFill>
              </a:rPr>
              <a:t>2</a:t>
            </a:r>
            <a:r>
              <a:rPr lang="en-US" altLang="zh-CN" sz="2400" u="none"/>
              <a:t>      </a:t>
            </a:r>
            <a:endParaRPr lang="en-US" altLang="zh-CN" sz="2400" u="none"/>
          </a:p>
          <a:p>
            <a:pPr algn="just">
              <a:lnSpc>
                <a:spcPct val="80000"/>
              </a:lnSpc>
              <a:spcBef>
                <a:spcPct val="50000"/>
              </a:spcBef>
              <a:buClrTx/>
              <a:buFontTx/>
              <a:buNone/>
            </a:pPr>
            <a:r>
              <a:rPr lang="en-US" altLang="zh-CN" sz="2400" u="none"/>
              <a:t>        </a:t>
            </a:r>
            <a:r>
              <a:rPr lang="zh-CN" altLang="en-US" sz="2400" u="none">
                <a:latin typeface="楷体_GB2312" pitchFamily="49" charset="-122"/>
                <a:ea typeface="楷体_GB2312" pitchFamily="49" charset="-122"/>
              </a:rPr>
              <a:t>宏展开时</a:t>
            </a:r>
            <a:r>
              <a:rPr lang="en-US" altLang="zh-CN" sz="2400" u="none">
                <a:latin typeface="楷体_GB2312" pitchFamily="49" charset="-122"/>
                <a:ea typeface="楷体_GB2312" pitchFamily="49" charset="-122"/>
              </a:rPr>
              <a:t>,</a:t>
            </a:r>
            <a:r>
              <a:rPr lang="zh-CN" altLang="en-US" sz="2400" u="none">
                <a:latin typeface="楷体_GB2312" pitchFamily="49" charset="-122"/>
                <a:ea typeface="楷体_GB2312" pitchFamily="49" charset="-122"/>
              </a:rPr>
              <a:t>合并前后两个符号形成一个符号。</a:t>
            </a:r>
            <a:endParaRPr lang="zh-CN" altLang="en-US" sz="2400" u="none">
              <a:latin typeface="楷体_GB2312" pitchFamily="49" charset="-122"/>
              <a:ea typeface="楷体_GB2312" pitchFamily="49" charset="-122"/>
            </a:endParaRPr>
          </a:p>
          <a:p>
            <a:pPr>
              <a:spcBef>
                <a:spcPct val="50000"/>
              </a:spcBef>
              <a:buClrTx/>
              <a:buFontTx/>
              <a:buNone/>
            </a:pPr>
            <a:endParaRPr lang="zh-CN" altLang="en-US" sz="2400" u="none"/>
          </a:p>
          <a:p>
            <a:pPr>
              <a:spcBef>
                <a:spcPct val="50000"/>
              </a:spcBef>
              <a:buClrTx/>
              <a:buFontTx/>
              <a:buNone/>
            </a:pPr>
            <a:r>
              <a:rPr lang="en-US" altLang="zh-CN" sz="2400" u="none">
                <a:solidFill>
                  <a:srgbClr val="009900"/>
                </a:solidFill>
              </a:rPr>
              <a:t>;;  </a:t>
            </a:r>
            <a:r>
              <a:rPr lang="zh-CN" altLang="en-US" sz="2400" u="none">
                <a:solidFill>
                  <a:srgbClr val="009900"/>
                </a:solidFill>
              </a:rPr>
              <a:t>注释</a:t>
            </a:r>
            <a:r>
              <a:rPr lang="zh-CN" altLang="en-US" sz="2400" u="none"/>
              <a:t>              </a:t>
            </a:r>
            <a:endParaRPr lang="zh-CN" altLang="en-US" sz="2400" u="none"/>
          </a:p>
          <a:p>
            <a:pPr>
              <a:spcBef>
                <a:spcPct val="50000"/>
              </a:spcBef>
              <a:buClrTx/>
              <a:buFontTx/>
              <a:buNone/>
            </a:pPr>
            <a:r>
              <a:rPr lang="zh-CN" altLang="en-US" sz="2400" u="none"/>
              <a:t>        </a:t>
            </a:r>
            <a:r>
              <a:rPr lang="zh-CN" altLang="en-US" sz="2400" u="none">
                <a:latin typeface="楷体_GB2312" pitchFamily="49" charset="-122"/>
                <a:ea typeface="楷体_GB2312" pitchFamily="49" charset="-122"/>
              </a:rPr>
              <a:t>宏展开时，</a:t>
            </a:r>
            <a:r>
              <a:rPr lang="en-US" altLang="zh-CN" sz="2400" u="none">
                <a:ea typeface="楷体_GB2312" pitchFamily="49" charset="-122"/>
              </a:rPr>
              <a:t>;;</a:t>
            </a:r>
            <a:r>
              <a:rPr lang="zh-CN" altLang="en-US" sz="2400" u="none">
                <a:latin typeface="楷体_GB2312" pitchFamily="49" charset="-122"/>
                <a:ea typeface="楷体_GB2312" pitchFamily="49" charset="-122"/>
              </a:rPr>
              <a:t>后面的注释不予展开。</a:t>
            </a:r>
            <a:endParaRPr lang="zh-CN" altLang="en-US" sz="2400" u="none">
              <a:latin typeface="楷体_GB2312" pitchFamily="49" charset="-122"/>
              <a:ea typeface="楷体_GB2312" pitchFamily="49" charset="-122"/>
            </a:endParaRPr>
          </a:p>
          <a:p>
            <a:pPr>
              <a:spcBef>
                <a:spcPct val="50000"/>
              </a:spcBef>
              <a:buClrTx/>
              <a:buFontTx/>
              <a:buNone/>
            </a:pPr>
            <a:r>
              <a:rPr lang="zh-CN" altLang="en-US" sz="2400" b="0" u="none">
                <a:latin typeface="楷体_GB2312" pitchFamily="49" charset="-122"/>
                <a:ea typeface="楷体_GB2312" pitchFamily="49" charset="-122"/>
              </a:rPr>
              <a:t>   </a:t>
            </a:r>
            <a:endParaRPr lang="zh-CN" altLang="en-US" sz="2400" u="none"/>
          </a:p>
          <a:p>
            <a:pPr>
              <a:spcBef>
                <a:spcPct val="50000"/>
              </a:spcBef>
              <a:buClrTx/>
              <a:buFontTx/>
              <a:buNone/>
            </a:pPr>
            <a:r>
              <a:rPr lang="zh-CN" altLang="en-US" sz="2400" u="none">
                <a:solidFill>
                  <a:srgbClr val="009900"/>
                </a:solidFill>
              </a:rPr>
              <a:t> </a:t>
            </a:r>
            <a:r>
              <a:rPr lang="en-US" altLang="zh-CN" sz="2400" u="none">
                <a:solidFill>
                  <a:srgbClr val="009900"/>
                </a:solidFill>
              </a:rPr>
              <a:t>% </a:t>
            </a:r>
            <a:r>
              <a:rPr lang="zh-CN" altLang="zh-CN" sz="2400" u="none">
                <a:solidFill>
                  <a:srgbClr val="009900"/>
                </a:solidFill>
              </a:rPr>
              <a:t>表达式</a:t>
            </a:r>
            <a:r>
              <a:rPr lang="zh-CN" altLang="en-US" sz="2400" u="none"/>
              <a:t>      </a:t>
            </a:r>
            <a:endParaRPr lang="zh-CN" altLang="en-US" sz="2400" u="none"/>
          </a:p>
          <a:p>
            <a:pPr>
              <a:spcBef>
                <a:spcPct val="50000"/>
              </a:spcBef>
              <a:buClrTx/>
              <a:buFontTx/>
              <a:buNone/>
            </a:pPr>
            <a:r>
              <a:rPr lang="zh-CN" altLang="en-US" sz="2400" u="none"/>
              <a:t>        </a:t>
            </a:r>
            <a:r>
              <a:rPr lang="zh-CN" altLang="en-US" sz="2400" u="none">
                <a:latin typeface="楷体_GB2312" pitchFamily="49" charset="-122"/>
                <a:ea typeface="楷体_GB2312" pitchFamily="49" charset="-122"/>
              </a:rPr>
              <a:t>汇编程序将</a:t>
            </a:r>
            <a:r>
              <a:rPr lang="en-US" altLang="zh-CN" sz="2400" u="none">
                <a:ea typeface="楷体_GB2312" pitchFamily="49" charset="-122"/>
              </a:rPr>
              <a:t>%</a:t>
            </a:r>
            <a:r>
              <a:rPr lang="zh-CN" altLang="en-US" sz="2400" u="none">
                <a:latin typeface="楷体_GB2312" pitchFamily="49" charset="-122"/>
                <a:ea typeface="楷体_GB2312" pitchFamily="49" charset="-122"/>
              </a:rPr>
              <a:t>后面的表达式转换为数字，并在展开期间用这个数取代哑元。</a:t>
            </a:r>
            <a:endParaRPr lang="zh-CN" altLang="en-US" sz="2400" u="none"/>
          </a:p>
        </p:txBody>
      </p:sp>
    </p:spTree>
  </p:cSld>
  <p:clrMapOvr>
    <a:masterClrMapping/>
  </p:clrMapOvr>
  <p:transition>
    <p:random/>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1981200" y="1676400"/>
            <a:ext cx="5867400"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0"/>
              </a:spcBef>
              <a:buClrTx/>
              <a:buFontTx/>
              <a:buNone/>
            </a:pPr>
            <a:r>
              <a:rPr lang="zh-CN" altLang="en-US" sz="2800" u="none"/>
              <a:t>中断源：</a:t>
            </a:r>
            <a:r>
              <a:rPr lang="zh-CN" altLang="en-US" sz="2400" u="none">
                <a:ea typeface="楷体_GB2312" pitchFamily="49" charset="-122"/>
              </a:rPr>
              <a:t>引起中断的事件</a:t>
            </a:r>
            <a:endParaRPr lang="zh-CN" altLang="en-US" sz="2400" u="none">
              <a:ea typeface="楷体_GB2312" pitchFamily="49" charset="-122"/>
            </a:endParaRPr>
          </a:p>
          <a:p>
            <a:pPr algn="just">
              <a:lnSpc>
                <a:spcPct val="125000"/>
              </a:lnSpc>
              <a:spcBef>
                <a:spcPct val="0"/>
              </a:spcBef>
              <a:buClrTx/>
              <a:buFontTx/>
              <a:buNone/>
            </a:pPr>
            <a:endParaRPr lang="zh-CN" altLang="en-US" sz="2400" u="none">
              <a:ea typeface="楷体_GB2312" pitchFamily="49" charset="-122"/>
            </a:endParaRPr>
          </a:p>
          <a:p>
            <a:pPr algn="just">
              <a:lnSpc>
                <a:spcPct val="125000"/>
              </a:lnSpc>
              <a:spcBef>
                <a:spcPct val="0"/>
              </a:spcBef>
              <a:buClrTx/>
              <a:buFontTx/>
              <a:buNone/>
            </a:pPr>
            <a:r>
              <a:rPr lang="zh-CN" altLang="en-US" sz="2800" u="none"/>
              <a:t>外中断</a:t>
            </a:r>
            <a:r>
              <a:rPr lang="zh-CN" altLang="en-US" sz="2400" u="none">
                <a:ea typeface="楷体_GB2312" pitchFamily="49" charset="-122"/>
              </a:rPr>
              <a:t>（</a:t>
            </a:r>
            <a:r>
              <a:rPr lang="zh-CN" altLang="en-US" sz="2400" u="none">
                <a:solidFill>
                  <a:srgbClr val="FF0000"/>
                </a:solidFill>
                <a:ea typeface="楷体_GB2312" pitchFamily="49" charset="-122"/>
              </a:rPr>
              <a:t>硬中断</a:t>
            </a:r>
            <a:r>
              <a:rPr lang="zh-CN" altLang="en-US" sz="2400" u="none">
                <a:ea typeface="楷体_GB2312" pitchFamily="49" charset="-122"/>
              </a:rPr>
              <a:t>）</a:t>
            </a:r>
            <a:r>
              <a:rPr lang="zh-CN" altLang="en-US" sz="2800" u="none"/>
              <a:t>：</a:t>
            </a:r>
            <a:endParaRPr lang="zh-CN" altLang="en-US" sz="2800" u="none"/>
          </a:p>
          <a:p>
            <a:pPr algn="just">
              <a:lnSpc>
                <a:spcPct val="125000"/>
              </a:lnSpc>
              <a:spcBef>
                <a:spcPct val="0"/>
              </a:spcBef>
              <a:buClrTx/>
              <a:buFontTx/>
              <a:buNone/>
            </a:pPr>
            <a:r>
              <a:rPr lang="zh-CN" altLang="en-US" sz="2400" u="none">
                <a:ea typeface="楷体_GB2312" pitchFamily="49" charset="-122"/>
              </a:rPr>
              <a:t>     外设的 </a:t>
            </a:r>
            <a:r>
              <a:rPr lang="en-US" altLang="zh-CN" sz="2400" u="none">
                <a:ea typeface="楷体_GB2312" pitchFamily="49" charset="-122"/>
              </a:rPr>
              <a:t>I/O </a:t>
            </a:r>
            <a:r>
              <a:rPr lang="zh-CN" altLang="en-US" sz="2400" u="none">
                <a:ea typeface="楷体_GB2312" pitchFamily="49" charset="-122"/>
              </a:rPr>
              <a:t>请求      </a:t>
            </a:r>
            <a:r>
              <a:rPr lang="en-US" altLang="zh-CN" sz="2400" u="none">
                <a:ea typeface="楷体_GB2312" pitchFamily="49" charset="-122"/>
              </a:rPr>
              <a:t>——  </a:t>
            </a:r>
            <a:r>
              <a:rPr lang="zh-CN" altLang="en-US" sz="2400" u="none">
                <a:ea typeface="楷体_GB2312" pitchFamily="49" charset="-122"/>
              </a:rPr>
              <a:t>可屏蔽中断</a:t>
            </a:r>
            <a:endParaRPr lang="zh-CN" altLang="en-US" sz="2400" u="none">
              <a:ea typeface="楷体_GB2312" pitchFamily="49" charset="-122"/>
            </a:endParaRPr>
          </a:p>
          <a:p>
            <a:pPr algn="just">
              <a:lnSpc>
                <a:spcPct val="125000"/>
              </a:lnSpc>
              <a:spcBef>
                <a:spcPct val="0"/>
              </a:spcBef>
              <a:buClrTx/>
              <a:buFontTx/>
              <a:buNone/>
            </a:pPr>
            <a:r>
              <a:rPr lang="zh-CN" altLang="en-US" sz="2400" u="none">
                <a:ea typeface="楷体_GB2312" pitchFamily="49" charset="-122"/>
              </a:rPr>
              <a:t>     电源掉电 </a:t>
            </a:r>
            <a:r>
              <a:rPr lang="en-US" altLang="zh-CN" sz="2400" u="none">
                <a:ea typeface="楷体_GB2312" pitchFamily="49" charset="-122"/>
              </a:rPr>
              <a:t>/ </a:t>
            </a:r>
            <a:r>
              <a:rPr lang="zh-CN" altLang="en-US" sz="2400" u="none">
                <a:ea typeface="楷体_GB2312" pitchFamily="49" charset="-122"/>
              </a:rPr>
              <a:t>奇偶错   </a:t>
            </a:r>
            <a:r>
              <a:rPr lang="en-US" altLang="zh-CN" sz="2400" u="none">
                <a:ea typeface="楷体_GB2312" pitchFamily="49" charset="-122"/>
              </a:rPr>
              <a:t>——  </a:t>
            </a:r>
            <a:r>
              <a:rPr lang="zh-CN" altLang="en-US" sz="2400" u="none">
                <a:ea typeface="楷体_GB2312" pitchFamily="49" charset="-122"/>
              </a:rPr>
              <a:t>非屏蔽中断</a:t>
            </a:r>
            <a:endParaRPr lang="zh-CN" altLang="en-US" sz="2400" u="none">
              <a:ea typeface="楷体_GB2312" pitchFamily="49" charset="-122"/>
            </a:endParaRPr>
          </a:p>
          <a:p>
            <a:pPr algn="just">
              <a:lnSpc>
                <a:spcPct val="125000"/>
              </a:lnSpc>
              <a:spcBef>
                <a:spcPct val="0"/>
              </a:spcBef>
              <a:buClrTx/>
              <a:buFontTx/>
              <a:buNone/>
            </a:pPr>
            <a:endParaRPr lang="zh-CN" altLang="en-US" sz="2400" u="none">
              <a:ea typeface="楷体_GB2312" pitchFamily="49" charset="-122"/>
            </a:endParaRPr>
          </a:p>
          <a:p>
            <a:pPr algn="just">
              <a:lnSpc>
                <a:spcPct val="125000"/>
              </a:lnSpc>
              <a:spcBef>
                <a:spcPct val="0"/>
              </a:spcBef>
              <a:buClrTx/>
              <a:buFontTx/>
              <a:buNone/>
            </a:pPr>
            <a:r>
              <a:rPr lang="zh-CN" altLang="en-US" sz="2800" u="none"/>
              <a:t>内中断</a:t>
            </a:r>
            <a:r>
              <a:rPr lang="zh-CN" altLang="en-US" sz="2400" u="none">
                <a:ea typeface="楷体_GB2312" pitchFamily="49" charset="-122"/>
              </a:rPr>
              <a:t>（</a:t>
            </a:r>
            <a:r>
              <a:rPr lang="zh-CN" altLang="en-US" sz="2400" u="none">
                <a:solidFill>
                  <a:srgbClr val="FF0000"/>
                </a:solidFill>
                <a:ea typeface="楷体_GB2312" pitchFamily="49" charset="-122"/>
              </a:rPr>
              <a:t>软中断</a:t>
            </a:r>
            <a:r>
              <a:rPr lang="zh-CN" altLang="en-US" sz="2400" u="none">
                <a:ea typeface="楷体_GB2312" pitchFamily="49" charset="-122"/>
              </a:rPr>
              <a:t>）</a:t>
            </a:r>
            <a:r>
              <a:rPr lang="zh-CN" altLang="en-US" sz="2800" u="none"/>
              <a:t>：</a:t>
            </a:r>
            <a:endParaRPr lang="zh-CN" altLang="en-US" sz="2800" u="none"/>
          </a:p>
          <a:p>
            <a:pPr algn="just">
              <a:lnSpc>
                <a:spcPct val="125000"/>
              </a:lnSpc>
              <a:spcBef>
                <a:spcPct val="0"/>
              </a:spcBef>
              <a:buClrTx/>
              <a:buFontTx/>
              <a:buNone/>
            </a:pPr>
            <a:r>
              <a:rPr lang="zh-CN" altLang="en-US" sz="2400" u="none"/>
              <a:t>     </a:t>
            </a:r>
            <a:r>
              <a:rPr lang="en-US" altLang="zh-CN" sz="2400" u="none">
                <a:ea typeface="楷体_GB2312" pitchFamily="49" charset="-122"/>
              </a:rPr>
              <a:t>INT </a:t>
            </a:r>
            <a:r>
              <a:rPr lang="zh-CN" altLang="en-US" sz="2400" u="none">
                <a:ea typeface="楷体_GB2312" pitchFamily="49" charset="-122"/>
              </a:rPr>
              <a:t>指令 </a:t>
            </a:r>
            <a:r>
              <a:rPr lang="en-US" altLang="zh-CN" sz="2400" u="none">
                <a:ea typeface="楷体_GB2312" pitchFamily="49" charset="-122"/>
              </a:rPr>
              <a:t>/ CPU </a:t>
            </a:r>
            <a:r>
              <a:rPr lang="zh-CN" altLang="en-US" sz="2400" u="none">
                <a:ea typeface="楷体_GB2312" pitchFamily="49" charset="-122"/>
              </a:rPr>
              <a:t>错（除法错、溢出）</a:t>
            </a:r>
            <a:r>
              <a:rPr lang="en-US" altLang="zh-CN" sz="2400" u="none">
                <a:ea typeface="楷体_GB2312" pitchFamily="49" charset="-122"/>
              </a:rPr>
              <a:t>/  </a:t>
            </a:r>
            <a:endParaRPr lang="en-US" altLang="zh-CN" sz="2400" u="none">
              <a:ea typeface="楷体_GB2312" pitchFamily="49" charset="-122"/>
            </a:endParaRPr>
          </a:p>
          <a:p>
            <a:pPr algn="just">
              <a:lnSpc>
                <a:spcPct val="125000"/>
              </a:lnSpc>
              <a:spcBef>
                <a:spcPct val="0"/>
              </a:spcBef>
              <a:buClrTx/>
              <a:buFontTx/>
              <a:buNone/>
            </a:pPr>
            <a:r>
              <a:rPr lang="en-US" altLang="zh-CN" sz="2400" u="none">
                <a:ea typeface="楷体_GB2312" pitchFamily="49" charset="-122"/>
              </a:rPr>
              <a:t>     </a:t>
            </a:r>
            <a:r>
              <a:rPr lang="zh-CN" altLang="en-US" sz="2400" u="none">
                <a:ea typeface="楷体_GB2312" pitchFamily="49" charset="-122"/>
              </a:rPr>
              <a:t>为调试程序设置的中断</a:t>
            </a:r>
            <a:endParaRPr lang="zh-CN" altLang="en-US" sz="2400" b="0" u="none"/>
          </a:p>
        </p:txBody>
      </p:sp>
      <p:sp>
        <p:nvSpPr>
          <p:cNvPr id="112643" name="Rectangle 3"/>
          <p:cNvSpPr>
            <a:spLocks noChangeArrowheads="1"/>
          </p:cNvSpPr>
          <p:nvPr/>
        </p:nvSpPr>
        <p:spPr bwMode="auto">
          <a:xfrm>
            <a:off x="395288" y="620713"/>
            <a:ext cx="47593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600" u="none">
                <a:solidFill>
                  <a:schemeClr val="tx2"/>
                </a:solidFill>
                <a:latin typeface="Arial" panose="020B0604020202020204" pitchFamily="34" charset="0"/>
              </a:rPr>
              <a:t>   </a:t>
            </a:r>
            <a:r>
              <a:rPr lang="zh-CN" altLang="en-US" sz="3600" u="none">
                <a:solidFill>
                  <a:schemeClr val="tx2"/>
                </a:solidFill>
              </a:rPr>
              <a:t>中断传送方式</a:t>
            </a:r>
            <a:endParaRPr lang="zh-CN" altLang="en-US" sz="3600" u="none">
              <a:solidFill>
                <a:schemeClr val="tx2"/>
              </a:solidFill>
              <a:latin typeface="Arial" panose="020B0604020202020204" pitchFamily="34" charset="0"/>
            </a:endParaRPr>
          </a:p>
        </p:txBody>
      </p:sp>
    </p:spTree>
  </p:cSld>
  <p:clrMapOvr>
    <a:masterClrMapping/>
  </p:clrMapOvr>
  <p:transition>
    <p:random/>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666" name="Group 2"/>
          <p:cNvGrpSpPr/>
          <p:nvPr/>
        </p:nvGrpSpPr>
        <p:grpSpPr bwMode="auto">
          <a:xfrm>
            <a:off x="2057400" y="1143000"/>
            <a:ext cx="3200400" cy="5346700"/>
            <a:chOff x="912" y="672"/>
            <a:chExt cx="2016" cy="3368"/>
          </a:xfrm>
        </p:grpSpPr>
        <p:sp>
          <p:nvSpPr>
            <p:cNvPr id="113669" name="Text Box 3"/>
            <p:cNvSpPr txBox="1">
              <a:spLocks noChangeArrowheads="1"/>
            </p:cNvSpPr>
            <p:nvPr/>
          </p:nvSpPr>
          <p:spPr bwMode="auto">
            <a:xfrm>
              <a:off x="1488" y="672"/>
              <a:ext cx="1248" cy="296"/>
            </a:xfrm>
            <a:prstGeom prst="rec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400" u="none">
                  <a:ea typeface="楷体_GB2312" pitchFamily="49" charset="-122"/>
                </a:rPr>
                <a:t> </a:t>
              </a:r>
              <a:r>
                <a:rPr lang="zh-CN" altLang="en-US" sz="2000" u="none">
                  <a:ea typeface="楷体_GB2312" pitchFamily="49" charset="-122"/>
                </a:rPr>
                <a:t>类型</a:t>
              </a:r>
              <a:r>
                <a:rPr lang="en-US" altLang="zh-CN" sz="2000" u="none"/>
                <a:t>0</a:t>
              </a:r>
              <a:r>
                <a:rPr lang="zh-CN" altLang="en-US" sz="2000" u="none">
                  <a:ea typeface="楷体_GB2312" pitchFamily="49" charset="-122"/>
                </a:rPr>
                <a:t>的</a:t>
              </a:r>
              <a:r>
                <a:rPr lang="en-US" altLang="zh-CN" sz="2000" u="none"/>
                <a:t>(IP)</a:t>
              </a:r>
              <a:endParaRPr lang="en-US" altLang="zh-CN" sz="2000" u="none"/>
            </a:p>
          </p:txBody>
        </p:sp>
        <p:sp>
          <p:nvSpPr>
            <p:cNvPr id="113670" name="Text Box 4"/>
            <p:cNvSpPr txBox="1">
              <a:spLocks noChangeArrowheads="1"/>
            </p:cNvSpPr>
            <p:nvPr/>
          </p:nvSpPr>
          <p:spPr bwMode="auto">
            <a:xfrm>
              <a:off x="1488" y="960"/>
              <a:ext cx="1248" cy="296"/>
            </a:xfrm>
            <a:prstGeom prst="rec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400" u="none">
                  <a:ea typeface="楷体_GB2312" pitchFamily="49" charset="-122"/>
                </a:rPr>
                <a:t> </a:t>
              </a:r>
              <a:r>
                <a:rPr lang="zh-CN" altLang="en-US" sz="2000" u="none">
                  <a:ea typeface="楷体_GB2312" pitchFamily="49" charset="-122"/>
                </a:rPr>
                <a:t>类型</a:t>
              </a:r>
              <a:r>
                <a:rPr lang="en-US" altLang="zh-CN" sz="2000" u="none"/>
                <a:t>0</a:t>
              </a:r>
              <a:r>
                <a:rPr lang="zh-CN" altLang="en-US" sz="2000" u="none">
                  <a:ea typeface="楷体_GB2312" pitchFamily="49" charset="-122"/>
                </a:rPr>
                <a:t>的</a:t>
              </a:r>
              <a:r>
                <a:rPr lang="en-US" altLang="zh-CN" sz="2000" u="none"/>
                <a:t>(CS)</a:t>
              </a:r>
              <a:endParaRPr lang="en-US" altLang="zh-CN" sz="2000" u="none"/>
            </a:p>
          </p:txBody>
        </p:sp>
        <p:sp>
          <p:nvSpPr>
            <p:cNvPr id="113671" name="Text Box 5"/>
            <p:cNvSpPr txBox="1">
              <a:spLocks noChangeArrowheads="1"/>
            </p:cNvSpPr>
            <p:nvPr/>
          </p:nvSpPr>
          <p:spPr bwMode="auto">
            <a:xfrm>
              <a:off x="1488" y="1248"/>
              <a:ext cx="1248" cy="296"/>
            </a:xfrm>
            <a:prstGeom prst="rec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400" u="none">
                  <a:ea typeface="楷体_GB2312" pitchFamily="49" charset="-122"/>
                </a:rPr>
                <a:t> </a:t>
              </a:r>
              <a:r>
                <a:rPr lang="zh-CN" altLang="en-US" sz="2000" u="none">
                  <a:ea typeface="楷体_GB2312" pitchFamily="49" charset="-122"/>
                </a:rPr>
                <a:t>类型</a:t>
              </a:r>
              <a:r>
                <a:rPr lang="en-US" altLang="zh-CN" sz="2000" u="none">
                  <a:ea typeface="楷体_GB2312" pitchFamily="49" charset="-122"/>
                </a:rPr>
                <a:t>1</a:t>
              </a:r>
              <a:r>
                <a:rPr lang="zh-CN" altLang="en-US" sz="2000" u="none">
                  <a:ea typeface="楷体_GB2312" pitchFamily="49" charset="-122"/>
                </a:rPr>
                <a:t>的</a:t>
              </a:r>
              <a:r>
                <a:rPr lang="en-US" altLang="zh-CN" sz="2000" u="none"/>
                <a:t>(IP)</a:t>
              </a:r>
              <a:endParaRPr lang="en-US" altLang="zh-CN" sz="2000" u="none"/>
            </a:p>
          </p:txBody>
        </p:sp>
        <p:sp>
          <p:nvSpPr>
            <p:cNvPr id="113672" name="Text Box 6"/>
            <p:cNvSpPr txBox="1">
              <a:spLocks noChangeArrowheads="1"/>
            </p:cNvSpPr>
            <p:nvPr/>
          </p:nvSpPr>
          <p:spPr bwMode="auto">
            <a:xfrm>
              <a:off x="1488" y="1536"/>
              <a:ext cx="1248" cy="296"/>
            </a:xfrm>
            <a:prstGeom prst="rec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400" u="none">
                  <a:ea typeface="楷体_GB2312" pitchFamily="49" charset="-122"/>
                </a:rPr>
                <a:t> </a:t>
              </a:r>
              <a:r>
                <a:rPr lang="zh-CN" altLang="en-US" sz="2000" u="none">
                  <a:ea typeface="楷体_GB2312" pitchFamily="49" charset="-122"/>
                </a:rPr>
                <a:t>类型</a:t>
              </a:r>
              <a:r>
                <a:rPr lang="en-US" altLang="zh-CN" sz="2000" u="none">
                  <a:ea typeface="楷体_GB2312" pitchFamily="49" charset="-122"/>
                </a:rPr>
                <a:t>1</a:t>
              </a:r>
              <a:r>
                <a:rPr lang="zh-CN" altLang="en-US" sz="2000" u="none">
                  <a:ea typeface="楷体_GB2312" pitchFamily="49" charset="-122"/>
                </a:rPr>
                <a:t>的</a:t>
              </a:r>
              <a:r>
                <a:rPr lang="en-US" altLang="zh-CN" sz="2000" u="none"/>
                <a:t>(CS)</a:t>
              </a:r>
              <a:endParaRPr lang="en-US" altLang="zh-CN" sz="2000" u="none"/>
            </a:p>
          </p:txBody>
        </p:sp>
        <p:sp>
          <p:nvSpPr>
            <p:cNvPr id="113673" name="Rectangle 7"/>
            <p:cNvSpPr>
              <a:spLocks noChangeArrowheads="1"/>
            </p:cNvSpPr>
            <p:nvPr/>
          </p:nvSpPr>
          <p:spPr bwMode="auto">
            <a:xfrm>
              <a:off x="1488" y="1824"/>
              <a:ext cx="1248" cy="528"/>
            </a:xfrm>
            <a:prstGeom prst="rec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3674" name="Text Box 8"/>
            <p:cNvSpPr txBox="1">
              <a:spLocks noChangeArrowheads="1"/>
            </p:cNvSpPr>
            <p:nvPr/>
          </p:nvSpPr>
          <p:spPr bwMode="auto">
            <a:xfrm>
              <a:off x="1488" y="2352"/>
              <a:ext cx="1248" cy="296"/>
            </a:xfrm>
            <a:prstGeom prst="rec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400" u="none">
                  <a:ea typeface="楷体_GB2312" pitchFamily="49" charset="-122"/>
                </a:rPr>
                <a:t> </a:t>
              </a:r>
              <a:r>
                <a:rPr lang="zh-CN" altLang="en-US" sz="2000" u="none">
                  <a:ea typeface="楷体_GB2312" pitchFamily="49" charset="-122"/>
                </a:rPr>
                <a:t>类型</a:t>
              </a:r>
              <a:r>
                <a:rPr lang="en-US" altLang="zh-CN" sz="2000" u="none"/>
                <a:t>N</a:t>
              </a:r>
              <a:r>
                <a:rPr lang="zh-CN" altLang="en-US" sz="2000" u="none">
                  <a:ea typeface="楷体_GB2312" pitchFamily="49" charset="-122"/>
                </a:rPr>
                <a:t>的</a:t>
              </a:r>
              <a:r>
                <a:rPr lang="en-US" altLang="zh-CN" sz="2000" u="none"/>
                <a:t>(IP)</a:t>
              </a:r>
              <a:endParaRPr lang="en-US" altLang="zh-CN" sz="2000" u="none"/>
            </a:p>
          </p:txBody>
        </p:sp>
        <p:sp>
          <p:nvSpPr>
            <p:cNvPr id="113675" name="Text Box 9"/>
            <p:cNvSpPr txBox="1">
              <a:spLocks noChangeArrowheads="1"/>
            </p:cNvSpPr>
            <p:nvPr/>
          </p:nvSpPr>
          <p:spPr bwMode="auto">
            <a:xfrm>
              <a:off x="1488" y="2640"/>
              <a:ext cx="1248" cy="296"/>
            </a:xfrm>
            <a:prstGeom prst="rec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400" u="none">
                  <a:ea typeface="楷体_GB2312" pitchFamily="49" charset="-122"/>
                </a:rPr>
                <a:t> </a:t>
              </a:r>
              <a:r>
                <a:rPr lang="zh-CN" altLang="en-US" sz="2000" u="none">
                  <a:ea typeface="楷体_GB2312" pitchFamily="49" charset="-122"/>
                </a:rPr>
                <a:t>类型</a:t>
              </a:r>
              <a:r>
                <a:rPr lang="en-US" altLang="zh-CN" sz="2000" u="none">
                  <a:ea typeface="楷体_GB2312" pitchFamily="49" charset="-122"/>
                </a:rPr>
                <a:t>N</a:t>
              </a:r>
              <a:r>
                <a:rPr lang="zh-CN" altLang="en-US" sz="2000" u="none">
                  <a:ea typeface="楷体_GB2312" pitchFamily="49" charset="-122"/>
                </a:rPr>
                <a:t>的</a:t>
              </a:r>
              <a:r>
                <a:rPr lang="en-US" altLang="zh-CN" sz="2000" u="none"/>
                <a:t>(CS)</a:t>
              </a:r>
              <a:endParaRPr lang="en-US" altLang="zh-CN" sz="2000" u="none"/>
            </a:p>
          </p:txBody>
        </p:sp>
        <p:sp>
          <p:nvSpPr>
            <p:cNvPr id="113676" name="Rectangle 10"/>
            <p:cNvSpPr>
              <a:spLocks noChangeArrowheads="1"/>
            </p:cNvSpPr>
            <p:nvPr/>
          </p:nvSpPr>
          <p:spPr bwMode="auto">
            <a:xfrm>
              <a:off x="1488" y="2928"/>
              <a:ext cx="1248" cy="528"/>
            </a:xfrm>
            <a:prstGeom prst="rec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3677" name="Text Box 11"/>
            <p:cNvSpPr txBox="1">
              <a:spLocks noChangeArrowheads="1"/>
            </p:cNvSpPr>
            <p:nvPr/>
          </p:nvSpPr>
          <p:spPr bwMode="auto">
            <a:xfrm>
              <a:off x="1488" y="3456"/>
              <a:ext cx="1248" cy="296"/>
            </a:xfrm>
            <a:prstGeom prst="rec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400" u="none">
                  <a:ea typeface="楷体_GB2312" pitchFamily="49" charset="-122"/>
                </a:rPr>
                <a:t> </a:t>
              </a:r>
              <a:r>
                <a:rPr lang="zh-CN" altLang="en-US" sz="2000" u="none">
                  <a:ea typeface="楷体_GB2312" pitchFamily="49" charset="-122"/>
                </a:rPr>
                <a:t>类型</a:t>
              </a:r>
              <a:r>
                <a:rPr lang="en-US" altLang="zh-CN" sz="2000" u="none"/>
                <a:t>255</a:t>
              </a:r>
              <a:r>
                <a:rPr lang="zh-CN" altLang="en-US" sz="2000" u="none">
                  <a:ea typeface="楷体_GB2312" pitchFamily="49" charset="-122"/>
                </a:rPr>
                <a:t>的</a:t>
              </a:r>
              <a:r>
                <a:rPr lang="en-US" altLang="zh-CN" sz="2000" u="none"/>
                <a:t>(IP)</a:t>
              </a:r>
              <a:endParaRPr lang="en-US" altLang="zh-CN" sz="2000" u="none"/>
            </a:p>
          </p:txBody>
        </p:sp>
        <p:sp>
          <p:nvSpPr>
            <p:cNvPr id="113678" name="Text Box 12"/>
            <p:cNvSpPr txBox="1">
              <a:spLocks noChangeArrowheads="1"/>
            </p:cNvSpPr>
            <p:nvPr/>
          </p:nvSpPr>
          <p:spPr bwMode="auto">
            <a:xfrm>
              <a:off x="1488" y="3744"/>
              <a:ext cx="1248" cy="296"/>
            </a:xfrm>
            <a:prstGeom prst="rect">
              <a:avLst/>
            </a:prstGeom>
            <a:noFill/>
            <a:ln w="12700" cap="sq">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400" u="none">
                  <a:ea typeface="楷体_GB2312" pitchFamily="49" charset="-122"/>
                </a:rPr>
                <a:t> </a:t>
              </a:r>
              <a:r>
                <a:rPr lang="zh-CN" altLang="en-US" sz="2000" u="none">
                  <a:ea typeface="楷体_GB2312" pitchFamily="49" charset="-122"/>
                </a:rPr>
                <a:t>类型</a:t>
              </a:r>
              <a:r>
                <a:rPr lang="en-US" altLang="zh-CN" sz="2000" u="none"/>
                <a:t>255</a:t>
              </a:r>
              <a:r>
                <a:rPr lang="zh-CN" altLang="en-US" sz="2000" u="none">
                  <a:ea typeface="楷体_GB2312" pitchFamily="49" charset="-122"/>
                </a:rPr>
                <a:t>的</a:t>
              </a:r>
              <a:r>
                <a:rPr lang="en-US" altLang="zh-CN" sz="2000" u="none"/>
                <a:t>(CS)</a:t>
              </a:r>
              <a:endParaRPr lang="en-US" altLang="zh-CN" sz="2000" u="none"/>
            </a:p>
          </p:txBody>
        </p:sp>
        <p:sp>
          <p:nvSpPr>
            <p:cNvPr id="113679" name="Text Box 13"/>
            <p:cNvSpPr txBox="1">
              <a:spLocks noChangeArrowheads="1"/>
            </p:cNvSpPr>
            <p:nvPr/>
          </p:nvSpPr>
          <p:spPr bwMode="auto">
            <a:xfrm>
              <a:off x="960" y="720"/>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000" u="none"/>
                <a:t>00000</a:t>
              </a:r>
              <a:endParaRPr lang="en-US" altLang="zh-CN" sz="2000" u="none"/>
            </a:p>
          </p:txBody>
        </p:sp>
        <p:sp>
          <p:nvSpPr>
            <p:cNvPr id="113680" name="Text Box 14"/>
            <p:cNvSpPr txBox="1">
              <a:spLocks noChangeArrowheads="1"/>
            </p:cNvSpPr>
            <p:nvPr/>
          </p:nvSpPr>
          <p:spPr bwMode="auto">
            <a:xfrm>
              <a:off x="960" y="129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000" u="none"/>
                <a:t>00004</a:t>
              </a:r>
              <a:endParaRPr lang="en-US" altLang="zh-CN" sz="2000" u="none"/>
            </a:p>
          </p:txBody>
        </p:sp>
        <p:sp>
          <p:nvSpPr>
            <p:cNvPr id="113681" name="Text Box 15"/>
            <p:cNvSpPr txBox="1">
              <a:spLocks noChangeArrowheads="1"/>
            </p:cNvSpPr>
            <p:nvPr/>
          </p:nvSpPr>
          <p:spPr bwMode="auto">
            <a:xfrm>
              <a:off x="1008" y="2400"/>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000" u="none"/>
                <a:t>  4*N</a:t>
              </a:r>
              <a:endParaRPr lang="en-US" altLang="zh-CN" sz="2000" u="none"/>
            </a:p>
          </p:txBody>
        </p:sp>
        <p:sp>
          <p:nvSpPr>
            <p:cNvPr id="113682" name="Text Box 16"/>
            <p:cNvSpPr txBox="1">
              <a:spLocks noChangeArrowheads="1"/>
            </p:cNvSpPr>
            <p:nvPr/>
          </p:nvSpPr>
          <p:spPr bwMode="auto">
            <a:xfrm>
              <a:off x="912" y="3504"/>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000" u="none"/>
                <a:t>003FC</a:t>
              </a:r>
              <a:endParaRPr lang="en-US" altLang="zh-CN" sz="2000" u="none"/>
            </a:p>
          </p:txBody>
        </p:sp>
        <p:sp>
          <p:nvSpPr>
            <p:cNvPr id="113683" name="AutoShape 17"/>
            <p:cNvSpPr/>
            <p:nvPr/>
          </p:nvSpPr>
          <p:spPr bwMode="auto">
            <a:xfrm>
              <a:off x="2832" y="720"/>
              <a:ext cx="96" cy="480"/>
            </a:xfrm>
            <a:prstGeom prst="rightBrace">
              <a:avLst>
                <a:gd name="adj1" fmla="val 41667"/>
                <a:gd name="adj2" fmla="val 50000"/>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3684" name="AutoShape 18"/>
            <p:cNvSpPr/>
            <p:nvPr/>
          </p:nvSpPr>
          <p:spPr bwMode="auto">
            <a:xfrm>
              <a:off x="2832" y="1296"/>
              <a:ext cx="96" cy="480"/>
            </a:xfrm>
            <a:prstGeom prst="rightBrace">
              <a:avLst>
                <a:gd name="adj1" fmla="val 41667"/>
                <a:gd name="adj2" fmla="val 50000"/>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3685" name="AutoShape 19"/>
            <p:cNvSpPr/>
            <p:nvPr/>
          </p:nvSpPr>
          <p:spPr bwMode="auto">
            <a:xfrm>
              <a:off x="2832" y="2400"/>
              <a:ext cx="96" cy="480"/>
            </a:xfrm>
            <a:prstGeom prst="rightBrace">
              <a:avLst>
                <a:gd name="adj1" fmla="val 41667"/>
                <a:gd name="adj2" fmla="val 50000"/>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3686" name="AutoShape 20"/>
            <p:cNvSpPr/>
            <p:nvPr/>
          </p:nvSpPr>
          <p:spPr bwMode="auto">
            <a:xfrm>
              <a:off x="2832" y="3504"/>
              <a:ext cx="96" cy="480"/>
            </a:xfrm>
            <a:prstGeom prst="rightBrace">
              <a:avLst>
                <a:gd name="adj1" fmla="val 41667"/>
                <a:gd name="adj2" fmla="val 50000"/>
              </a:avLst>
            </a:prstGeom>
            <a:noFill/>
            <a:ln w="12700" cap="sq">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grpSp>
      <p:sp>
        <p:nvSpPr>
          <p:cNvPr id="113667" name="Text Box 21"/>
          <p:cNvSpPr txBox="1">
            <a:spLocks noChangeArrowheads="1"/>
          </p:cNvSpPr>
          <p:nvPr/>
        </p:nvSpPr>
        <p:spPr bwMode="auto">
          <a:xfrm>
            <a:off x="5257800" y="2209800"/>
            <a:ext cx="34290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lnSpc>
                <a:spcPct val="120000"/>
              </a:lnSpc>
              <a:spcBef>
                <a:spcPct val="0"/>
              </a:spcBef>
              <a:buClrTx/>
              <a:buFontTx/>
              <a:buNone/>
            </a:pPr>
            <a:r>
              <a:rPr lang="zh-CN" altLang="en-US" sz="2400" u="none">
                <a:solidFill>
                  <a:schemeClr val="hlink"/>
                </a:solidFill>
              </a:rPr>
              <a:t>中断向量：</a:t>
            </a:r>
            <a:endParaRPr lang="zh-CN" altLang="en-US" sz="2400" u="none">
              <a:solidFill>
                <a:schemeClr val="hlink"/>
              </a:solidFill>
            </a:endParaRPr>
          </a:p>
          <a:p>
            <a:pPr algn="just">
              <a:lnSpc>
                <a:spcPct val="120000"/>
              </a:lnSpc>
              <a:spcBef>
                <a:spcPct val="0"/>
              </a:spcBef>
              <a:buClrTx/>
              <a:buFontTx/>
              <a:buNone/>
            </a:pPr>
            <a:r>
              <a:rPr lang="zh-CN" altLang="en-US" sz="2200" u="none">
                <a:latin typeface="楷体_GB2312" pitchFamily="49" charset="-122"/>
                <a:ea typeface="楷体_GB2312" pitchFamily="49" charset="-122"/>
              </a:rPr>
              <a:t>  </a:t>
            </a:r>
            <a:endParaRPr lang="zh-CN" altLang="en-US" sz="2200" u="none">
              <a:latin typeface="楷体_GB2312" pitchFamily="49" charset="-122"/>
              <a:ea typeface="楷体_GB2312" pitchFamily="49" charset="-122"/>
            </a:endParaRPr>
          </a:p>
          <a:p>
            <a:pPr algn="just">
              <a:lnSpc>
                <a:spcPct val="120000"/>
              </a:lnSpc>
              <a:spcBef>
                <a:spcPct val="0"/>
              </a:spcBef>
              <a:buClrTx/>
              <a:buFontTx/>
              <a:buNone/>
            </a:pPr>
            <a:r>
              <a:rPr lang="zh-CN" altLang="en-US" sz="2200" u="none">
                <a:latin typeface="楷体_GB2312" pitchFamily="49" charset="-122"/>
                <a:ea typeface="楷体_GB2312" pitchFamily="49" charset="-122"/>
              </a:rPr>
              <a:t>中断例行程序的入口地址</a:t>
            </a:r>
            <a:endParaRPr lang="zh-CN" altLang="en-US" sz="2400" b="0" u="none">
              <a:latin typeface="楷体_GB2312" pitchFamily="49" charset="-122"/>
              <a:ea typeface="楷体_GB2312" pitchFamily="49" charset="-122"/>
            </a:endParaRPr>
          </a:p>
        </p:txBody>
      </p:sp>
      <p:sp>
        <p:nvSpPr>
          <p:cNvPr id="113668" name="Rectangle 22"/>
          <p:cNvSpPr>
            <a:spLocks noChangeArrowheads="1"/>
          </p:cNvSpPr>
          <p:nvPr/>
        </p:nvSpPr>
        <p:spPr bwMode="auto">
          <a:xfrm>
            <a:off x="2971800" y="457200"/>
            <a:ext cx="1970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800" u="none">
                <a:solidFill>
                  <a:srgbClr val="FF0000"/>
                </a:solidFill>
                <a:ea typeface="楷体_GB2312" pitchFamily="49" charset="-122"/>
              </a:rPr>
              <a:t>中断向量表</a:t>
            </a:r>
            <a:endParaRPr lang="zh-CN" altLang="en-US" sz="2800" u="none">
              <a:solidFill>
                <a:srgbClr val="FF0000"/>
              </a:solidFill>
              <a:ea typeface="楷体_GB2312" pitchFamily="49" charset="-122"/>
            </a:endParaRPr>
          </a:p>
        </p:txBody>
      </p:sp>
    </p:spTree>
  </p:cSld>
  <p:clrMapOvr>
    <a:masterClrMapping/>
  </p:clrMapOvr>
  <p:transition>
    <p:random/>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057400" y="685800"/>
            <a:ext cx="4572000" cy="335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800" u="none">
                <a:solidFill>
                  <a:schemeClr val="hlink"/>
                </a:solidFill>
              </a:rPr>
              <a:t>INT  n</a:t>
            </a:r>
            <a:r>
              <a:rPr lang="en-US" altLang="zh-CN" sz="2800" u="none"/>
              <a:t> </a:t>
            </a:r>
            <a:r>
              <a:rPr lang="zh-CN" altLang="en-US" sz="2800" u="none"/>
              <a:t>（</a:t>
            </a:r>
            <a:r>
              <a:rPr lang="en-US" altLang="zh-CN" sz="2400" u="none"/>
              <a:t>n : </a:t>
            </a:r>
            <a:r>
              <a:rPr lang="zh-CN" altLang="en-US" sz="2400" u="none"/>
              <a:t>中断类型号</a:t>
            </a:r>
            <a:r>
              <a:rPr lang="zh-CN" altLang="en-US" sz="2800" u="none"/>
              <a:t>）</a:t>
            </a:r>
            <a:endParaRPr lang="zh-CN" altLang="en-US" sz="2800" b="0" u="none"/>
          </a:p>
          <a:p>
            <a:pPr>
              <a:spcBef>
                <a:spcPct val="50000"/>
              </a:spcBef>
              <a:buClrTx/>
              <a:buFontTx/>
              <a:buNone/>
            </a:pPr>
            <a:r>
              <a:rPr lang="en-US" altLang="zh-CN" sz="2400" u="none"/>
              <a:t>(1)   </a:t>
            </a:r>
            <a:r>
              <a:rPr lang="zh-CN" altLang="en-US" sz="2400" u="none"/>
              <a:t>保存现场和返回地址</a:t>
            </a:r>
            <a:endParaRPr lang="zh-CN" altLang="en-US" sz="2400" u="none"/>
          </a:p>
          <a:p>
            <a:pPr>
              <a:spcBef>
                <a:spcPct val="50000"/>
              </a:spcBef>
              <a:buClrTx/>
              <a:buFontTx/>
              <a:buNone/>
            </a:pPr>
            <a:r>
              <a:rPr lang="en-US" altLang="zh-CN" sz="2400" u="none"/>
              <a:t>(2)   </a:t>
            </a:r>
            <a:r>
              <a:rPr lang="zh-CN" altLang="en-US" sz="2400" u="none"/>
              <a:t>转中断处理程序</a:t>
            </a:r>
            <a:endParaRPr lang="zh-CN" altLang="en-US" sz="2400" u="none"/>
          </a:p>
          <a:p>
            <a:pPr>
              <a:spcBef>
                <a:spcPct val="50000"/>
              </a:spcBef>
              <a:buClrTx/>
              <a:buFontTx/>
              <a:buNone/>
            </a:pPr>
            <a:r>
              <a:rPr lang="zh-CN" altLang="en-US" sz="2400" u="none"/>
              <a:t>         </a:t>
            </a:r>
            <a:r>
              <a:rPr lang="en-US" altLang="zh-CN" sz="2400" u="none"/>
              <a:t>( IP )  ←  ( n*4 )</a:t>
            </a:r>
            <a:endParaRPr lang="en-US" altLang="zh-CN" sz="2400" u="none"/>
          </a:p>
          <a:p>
            <a:pPr>
              <a:spcBef>
                <a:spcPct val="50000"/>
              </a:spcBef>
              <a:buClrTx/>
              <a:buFontTx/>
              <a:buNone/>
            </a:pPr>
            <a:r>
              <a:rPr lang="en-US" altLang="zh-CN" sz="2400" u="none"/>
              <a:t>         ( CS ) ←  ( n*4 + 2 )</a:t>
            </a:r>
            <a:endParaRPr lang="en-US" altLang="zh-CN" sz="2400" u="none"/>
          </a:p>
          <a:p>
            <a:pPr>
              <a:spcBef>
                <a:spcPct val="50000"/>
              </a:spcBef>
              <a:buClrTx/>
              <a:buFontTx/>
              <a:buNone/>
            </a:pPr>
            <a:r>
              <a:rPr lang="en-US" altLang="zh-CN" sz="2800" u="none">
                <a:solidFill>
                  <a:schemeClr val="hlink"/>
                </a:solidFill>
              </a:rPr>
              <a:t>IRET</a:t>
            </a:r>
            <a:endParaRPr lang="en-US" altLang="zh-CN" sz="2800" u="none">
              <a:solidFill>
                <a:schemeClr val="hlink"/>
              </a:solidFill>
            </a:endParaRPr>
          </a:p>
        </p:txBody>
      </p:sp>
      <p:grpSp>
        <p:nvGrpSpPr>
          <p:cNvPr id="114691" name="Group 3"/>
          <p:cNvGrpSpPr/>
          <p:nvPr/>
        </p:nvGrpSpPr>
        <p:grpSpPr bwMode="auto">
          <a:xfrm>
            <a:off x="5791200" y="1752600"/>
            <a:ext cx="1860550" cy="1371600"/>
            <a:chOff x="3888" y="2640"/>
            <a:chExt cx="1172" cy="864"/>
          </a:xfrm>
        </p:grpSpPr>
        <p:sp>
          <p:nvSpPr>
            <p:cNvPr id="114693" name="Line 4"/>
            <p:cNvSpPr>
              <a:spLocks noChangeShapeType="1"/>
            </p:cNvSpPr>
            <p:nvPr/>
          </p:nvSpPr>
          <p:spPr bwMode="auto">
            <a:xfrm>
              <a:off x="4464" y="2640"/>
              <a:ext cx="0" cy="86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4694" name="Line 5"/>
            <p:cNvSpPr>
              <a:spLocks noChangeShapeType="1"/>
            </p:cNvSpPr>
            <p:nvPr/>
          </p:nvSpPr>
          <p:spPr bwMode="auto">
            <a:xfrm>
              <a:off x="5040" y="2640"/>
              <a:ext cx="0" cy="86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4695" name="Line 6"/>
            <p:cNvSpPr>
              <a:spLocks noChangeShapeType="1"/>
            </p:cNvSpPr>
            <p:nvPr/>
          </p:nvSpPr>
          <p:spPr bwMode="auto">
            <a:xfrm>
              <a:off x="4464" y="3504"/>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4696" name="Line 7"/>
            <p:cNvSpPr>
              <a:spLocks noChangeShapeType="1"/>
            </p:cNvSpPr>
            <p:nvPr/>
          </p:nvSpPr>
          <p:spPr bwMode="auto">
            <a:xfrm>
              <a:off x="4464" y="3264"/>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4697" name="Line 8"/>
            <p:cNvSpPr>
              <a:spLocks noChangeShapeType="1"/>
            </p:cNvSpPr>
            <p:nvPr/>
          </p:nvSpPr>
          <p:spPr bwMode="auto">
            <a:xfrm>
              <a:off x="4464" y="3024"/>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4698" name="Line 9"/>
            <p:cNvSpPr>
              <a:spLocks noChangeShapeType="1"/>
            </p:cNvSpPr>
            <p:nvPr/>
          </p:nvSpPr>
          <p:spPr bwMode="auto">
            <a:xfrm>
              <a:off x="4464" y="2784"/>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14699" name="Rectangle 10"/>
            <p:cNvSpPr>
              <a:spLocks noChangeArrowheads="1"/>
            </p:cNvSpPr>
            <p:nvPr/>
          </p:nvSpPr>
          <p:spPr bwMode="auto">
            <a:xfrm>
              <a:off x="4560" y="3024"/>
              <a:ext cx="4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1800" u="none"/>
                <a:t>( CS )</a:t>
              </a:r>
              <a:endParaRPr lang="en-US" altLang="zh-CN" sz="1800" u="none"/>
            </a:p>
          </p:txBody>
        </p:sp>
        <p:sp>
          <p:nvSpPr>
            <p:cNvPr id="114700" name="Rectangle 11"/>
            <p:cNvSpPr>
              <a:spLocks noChangeArrowheads="1"/>
            </p:cNvSpPr>
            <p:nvPr/>
          </p:nvSpPr>
          <p:spPr bwMode="auto">
            <a:xfrm>
              <a:off x="3888" y="2784"/>
              <a:ext cx="109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1800" u="none"/>
                <a:t>( SP ) </a:t>
              </a:r>
              <a:r>
                <a:rPr lang="en-US" altLang="zh-CN" sz="1800" u="none">
                  <a:latin typeface="宋体" panose="02010600030101010101" pitchFamily="2" charset="-122"/>
                </a:rPr>
                <a:t>→  </a:t>
              </a:r>
              <a:r>
                <a:rPr lang="en-US" altLang="zh-CN" sz="1800" u="none"/>
                <a:t>( IP )</a:t>
              </a:r>
              <a:endParaRPr lang="en-US" altLang="zh-CN" sz="1800" u="none"/>
            </a:p>
          </p:txBody>
        </p:sp>
        <p:sp>
          <p:nvSpPr>
            <p:cNvPr id="114701" name="Rectangle 12"/>
            <p:cNvSpPr>
              <a:spLocks noChangeArrowheads="1"/>
            </p:cNvSpPr>
            <p:nvPr/>
          </p:nvSpPr>
          <p:spPr bwMode="auto">
            <a:xfrm>
              <a:off x="4464" y="3264"/>
              <a:ext cx="5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1800" u="none"/>
                <a:t>( PSW )</a:t>
              </a:r>
              <a:endParaRPr lang="en-US" altLang="zh-CN" sz="1800" u="none"/>
            </a:p>
          </p:txBody>
        </p:sp>
      </p:grpSp>
      <p:sp>
        <p:nvSpPr>
          <p:cNvPr id="114692" name="Text Box 13"/>
          <p:cNvSpPr txBox="1">
            <a:spLocks noChangeArrowheads="1"/>
          </p:cNvSpPr>
          <p:nvPr/>
        </p:nvSpPr>
        <p:spPr bwMode="auto">
          <a:xfrm>
            <a:off x="2057400" y="4191000"/>
            <a:ext cx="411480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0"/>
              </a:spcBef>
              <a:buClrTx/>
              <a:buFontTx/>
              <a:buNone/>
            </a:pPr>
            <a:r>
              <a:rPr lang="zh-CN" altLang="en-US" sz="2400" u="none"/>
              <a:t>例</a:t>
            </a:r>
            <a:r>
              <a:rPr lang="zh-CN" altLang="en-US" sz="2400" b="0" u="none"/>
              <a:t>：  </a:t>
            </a:r>
            <a:r>
              <a:rPr lang="en-US" altLang="zh-CN" sz="2400" u="none"/>
              <a:t>BIOS</a:t>
            </a:r>
            <a:r>
              <a:rPr lang="zh-CN" altLang="en-US" sz="2400" u="none"/>
              <a:t>中断 </a:t>
            </a:r>
            <a:r>
              <a:rPr lang="en-US" altLang="zh-CN" sz="2400" u="none">
                <a:solidFill>
                  <a:srgbClr val="FF0000"/>
                </a:solidFill>
              </a:rPr>
              <a:t>INT  4AH</a:t>
            </a:r>
            <a:endParaRPr lang="en-US" altLang="zh-CN" sz="2400" u="none">
              <a:solidFill>
                <a:srgbClr val="FF0000"/>
              </a:solidFill>
            </a:endParaRPr>
          </a:p>
          <a:p>
            <a:pPr lvl="1">
              <a:lnSpc>
                <a:spcPct val="130000"/>
              </a:lnSpc>
              <a:spcBef>
                <a:spcPct val="0"/>
              </a:spcBef>
              <a:buClrTx/>
              <a:buFontTx/>
              <a:buNone/>
            </a:pPr>
            <a:r>
              <a:rPr lang="en-US" altLang="zh-CN" sz="2000" u="none"/>
              <a:t>        </a:t>
            </a:r>
            <a:r>
              <a:rPr lang="en-US" altLang="zh-CN" sz="2300" u="none"/>
              <a:t>4AH </a:t>
            </a:r>
            <a:r>
              <a:rPr lang="en-US" altLang="zh-CN" sz="2300" u="none">
                <a:sym typeface="Symbol" panose="05050102010706020507" pitchFamily="18" charset="2"/>
              </a:rPr>
              <a:t> </a:t>
            </a:r>
            <a:r>
              <a:rPr lang="en-US" altLang="zh-CN" sz="2300" u="none"/>
              <a:t>4  = 128 H  </a:t>
            </a:r>
            <a:endParaRPr lang="en-US" altLang="zh-CN" sz="2300" u="none"/>
          </a:p>
          <a:p>
            <a:pPr lvl="1">
              <a:lnSpc>
                <a:spcPct val="115000"/>
              </a:lnSpc>
              <a:spcBef>
                <a:spcPct val="0"/>
              </a:spcBef>
              <a:buClrTx/>
              <a:buFontTx/>
              <a:buNone/>
            </a:pPr>
            <a:r>
              <a:rPr lang="en-US" altLang="zh-CN" sz="2300" u="none"/>
              <a:t>       4AH </a:t>
            </a:r>
            <a:r>
              <a:rPr lang="en-US" altLang="zh-CN" sz="2300" u="none">
                <a:sym typeface="Symbol" panose="05050102010706020507" pitchFamily="18" charset="2"/>
              </a:rPr>
              <a:t></a:t>
            </a:r>
            <a:r>
              <a:rPr lang="en-US" altLang="zh-CN" sz="2300" u="none"/>
              <a:t>4 + 2  = 12A H</a:t>
            </a:r>
            <a:endParaRPr lang="en-US" altLang="zh-CN" sz="2300" u="none"/>
          </a:p>
          <a:p>
            <a:pPr lvl="1">
              <a:lnSpc>
                <a:spcPct val="115000"/>
              </a:lnSpc>
              <a:spcBef>
                <a:spcPct val="0"/>
              </a:spcBef>
              <a:buClrTx/>
              <a:buFontTx/>
              <a:buNone/>
            </a:pPr>
            <a:r>
              <a:rPr lang="en-US" altLang="zh-CN" sz="2300" u="none"/>
              <a:t>       ( 128H )  </a:t>
            </a:r>
            <a:r>
              <a:rPr lang="en-US" altLang="zh-CN" sz="2300" u="none">
                <a:sym typeface="Symbol" panose="05050102010706020507" pitchFamily="18" charset="2"/>
              </a:rPr>
              <a:t></a:t>
            </a:r>
            <a:r>
              <a:rPr lang="en-US" altLang="zh-CN" sz="2300" u="none"/>
              <a:t>  ( IP )</a:t>
            </a:r>
            <a:endParaRPr lang="en-US" altLang="zh-CN" sz="2300" u="none"/>
          </a:p>
          <a:p>
            <a:pPr lvl="1">
              <a:lnSpc>
                <a:spcPct val="115000"/>
              </a:lnSpc>
              <a:spcBef>
                <a:spcPct val="0"/>
              </a:spcBef>
              <a:buClrTx/>
              <a:buFontTx/>
              <a:buNone/>
            </a:pPr>
            <a:r>
              <a:rPr lang="en-US" altLang="zh-CN" sz="2300" u="none"/>
              <a:t>       ( 12AH ) </a:t>
            </a:r>
            <a:r>
              <a:rPr lang="en-US" altLang="zh-CN" sz="2300" u="none">
                <a:sym typeface="Symbol" panose="05050102010706020507" pitchFamily="18" charset="2"/>
              </a:rPr>
              <a:t></a:t>
            </a:r>
            <a:r>
              <a:rPr lang="en-US" altLang="zh-CN" sz="2300" u="none"/>
              <a:t>  ( CS )</a:t>
            </a:r>
            <a:endParaRPr lang="en-US" altLang="zh-CN" sz="2300" u="none"/>
          </a:p>
        </p:txBody>
      </p:sp>
    </p:spTree>
  </p:cSld>
  <p:clrMapOvr>
    <a:masterClrMapping/>
  </p:clrMapOvr>
  <p:transition>
    <p:random/>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1752600" y="457200"/>
            <a:ext cx="6629400" cy="599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914400" indent="-45720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lnSpc>
                <a:spcPct val="110000"/>
              </a:lnSpc>
              <a:spcBef>
                <a:spcPct val="0"/>
              </a:spcBef>
              <a:buClrTx/>
              <a:buFontTx/>
              <a:buNone/>
            </a:pPr>
            <a:r>
              <a:rPr lang="zh-CN" altLang="en-US" sz="2800" u="none"/>
              <a:t>中断程序的编写步骤：</a:t>
            </a:r>
            <a:endParaRPr lang="zh-CN" altLang="en-US" sz="2800" u="none"/>
          </a:p>
          <a:p>
            <a:pPr lvl="1" algn="just">
              <a:lnSpc>
                <a:spcPct val="110000"/>
              </a:lnSpc>
              <a:spcBef>
                <a:spcPct val="0"/>
              </a:spcBef>
              <a:buClrTx/>
              <a:buFontTx/>
              <a:buNone/>
            </a:pPr>
            <a:endParaRPr lang="zh-CN" altLang="en-US" sz="2600" u="none">
              <a:solidFill>
                <a:srgbClr val="FFFF00"/>
              </a:solidFill>
            </a:endParaRPr>
          </a:p>
          <a:p>
            <a:pPr lvl="1" algn="just">
              <a:lnSpc>
                <a:spcPct val="110000"/>
              </a:lnSpc>
              <a:spcBef>
                <a:spcPct val="0"/>
              </a:spcBef>
              <a:buClrTx/>
              <a:buFontTx/>
              <a:buNone/>
            </a:pPr>
            <a:r>
              <a:rPr lang="zh-CN" altLang="en-US" sz="2600" u="none">
                <a:solidFill>
                  <a:srgbClr val="FF0000"/>
                </a:solidFill>
              </a:rPr>
              <a:t>主程序：</a:t>
            </a:r>
            <a:endParaRPr lang="zh-CN" altLang="en-US" sz="2600" u="none">
              <a:solidFill>
                <a:srgbClr val="FF0000"/>
              </a:solidFill>
            </a:endParaRPr>
          </a:p>
          <a:p>
            <a:pPr lvl="2" algn="just">
              <a:lnSpc>
                <a:spcPct val="110000"/>
              </a:lnSpc>
              <a:spcBef>
                <a:spcPct val="0"/>
              </a:spcBef>
              <a:buFontTx/>
              <a:buAutoNum type="arabicParenBoth"/>
            </a:pPr>
            <a:r>
              <a:rPr lang="zh-CN" altLang="en-US" sz="2200" u="none">
                <a:ea typeface="楷体_GB2312" pitchFamily="49" charset="-122"/>
              </a:rPr>
              <a:t>设置中断向量</a:t>
            </a:r>
            <a:endParaRPr lang="zh-CN" altLang="en-US" sz="2200" u="none">
              <a:ea typeface="楷体_GB2312" pitchFamily="49" charset="-122"/>
            </a:endParaRPr>
          </a:p>
          <a:p>
            <a:pPr lvl="2" algn="just">
              <a:lnSpc>
                <a:spcPct val="110000"/>
              </a:lnSpc>
              <a:spcBef>
                <a:spcPct val="0"/>
              </a:spcBef>
              <a:buFontTx/>
              <a:buAutoNum type="arabicParenBoth"/>
            </a:pPr>
            <a:r>
              <a:rPr lang="zh-CN" altLang="en-US" sz="2200" u="none">
                <a:ea typeface="楷体_GB2312" pitchFamily="49" charset="-122"/>
              </a:rPr>
              <a:t>设置 </a:t>
            </a:r>
            <a:r>
              <a:rPr lang="en-US" altLang="zh-CN" sz="2200" u="none">
                <a:ea typeface="楷体_GB2312" pitchFamily="49" charset="-122"/>
              </a:rPr>
              <a:t>CPU </a:t>
            </a:r>
            <a:r>
              <a:rPr lang="zh-CN" altLang="en-US" sz="2200" u="none">
                <a:ea typeface="楷体_GB2312" pitchFamily="49" charset="-122"/>
              </a:rPr>
              <a:t>的中断允许位 </a:t>
            </a:r>
            <a:r>
              <a:rPr lang="en-US" altLang="zh-CN" sz="2200" u="none">
                <a:ea typeface="楷体_GB2312" pitchFamily="49" charset="-122"/>
              </a:rPr>
              <a:t>IF</a:t>
            </a:r>
            <a:endParaRPr lang="en-US" altLang="zh-CN" sz="2200" u="none">
              <a:ea typeface="楷体_GB2312" pitchFamily="49" charset="-122"/>
            </a:endParaRPr>
          </a:p>
          <a:p>
            <a:pPr lvl="2" algn="just">
              <a:lnSpc>
                <a:spcPct val="110000"/>
              </a:lnSpc>
              <a:spcBef>
                <a:spcPct val="0"/>
              </a:spcBef>
              <a:buFontTx/>
              <a:buAutoNum type="arabicParenBoth"/>
            </a:pPr>
            <a:r>
              <a:rPr lang="zh-CN" altLang="en-US" sz="2200" u="none">
                <a:ea typeface="楷体_GB2312" pitchFamily="49" charset="-122"/>
              </a:rPr>
              <a:t>设置设备的中断屏蔽位</a:t>
            </a:r>
            <a:endParaRPr lang="zh-CN" altLang="en-US" sz="2200" u="none">
              <a:ea typeface="楷体_GB2312" pitchFamily="49" charset="-122"/>
            </a:endParaRPr>
          </a:p>
          <a:p>
            <a:pPr lvl="1" algn="just">
              <a:lnSpc>
                <a:spcPct val="110000"/>
              </a:lnSpc>
              <a:spcBef>
                <a:spcPct val="0"/>
              </a:spcBef>
              <a:buClrTx/>
              <a:buFontTx/>
              <a:buNone/>
            </a:pPr>
            <a:endParaRPr lang="zh-CN" altLang="en-US" sz="2600" u="none">
              <a:solidFill>
                <a:srgbClr val="FFFF00"/>
              </a:solidFill>
            </a:endParaRPr>
          </a:p>
          <a:p>
            <a:pPr lvl="1" algn="just">
              <a:lnSpc>
                <a:spcPct val="110000"/>
              </a:lnSpc>
              <a:spcBef>
                <a:spcPct val="0"/>
              </a:spcBef>
              <a:buClrTx/>
              <a:buFontTx/>
              <a:buNone/>
            </a:pPr>
            <a:r>
              <a:rPr lang="zh-CN" altLang="en-US" sz="2600" u="none">
                <a:solidFill>
                  <a:srgbClr val="FF0000"/>
                </a:solidFill>
              </a:rPr>
              <a:t>中断处理子程序：</a:t>
            </a:r>
            <a:endParaRPr lang="zh-CN" altLang="en-US" sz="2600" u="none">
              <a:solidFill>
                <a:srgbClr val="FF0000"/>
              </a:solidFill>
            </a:endParaRPr>
          </a:p>
          <a:p>
            <a:pPr lvl="2" algn="just">
              <a:lnSpc>
                <a:spcPct val="110000"/>
              </a:lnSpc>
              <a:spcBef>
                <a:spcPct val="0"/>
              </a:spcBef>
              <a:buFontTx/>
              <a:buAutoNum type="arabicParenBoth"/>
            </a:pPr>
            <a:r>
              <a:rPr lang="zh-CN" altLang="en-US" sz="2200" u="none">
                <a:ea typeface="楷体_GB2312" pitchFamily="49" charset="-122"/>
              </a:rPr>
              <a:t>保存寄存器内容</a:t>
            </a:r>
            <a:endParaRPr lang="zh-CN" altLang="en-US" sz="2200" u="none">
              <a:ea typeface="楷体_GB2312" pitchFamily="49" charset="-122"/>
            </a:endParaRPr>
          </a:p>
          <a:p>
            <a:pPr lvl="2" algn="just">
              <a:lnSpc>
                <a:spcPct val="110000"/>
              </a:lnSpc>
              <a:spcBef>
                <a:spcPct val="0"/>
              </a:spcBef>
              <a:buFontTx/>
              <a:buAutoNum type="arabicParenBoth"/>
            </a:pPr>
            <a:r>
              <a:rPr lang="zh-CN" altLang="en-US" sz="2200" u="none">
                <a:ea typeface="楷体_GB2312" pitchFamily="49" charset="-122"/>
              </a:rPr>
              <a:t>如允许中断嵌套，则开中断</a:t>
            </a:r>
            <a:endParaRPr lang="zh-CN" altLang="en-US" sz="2200" u="none">
              <a:ea typeface="楷体_GB2312" pitchFamily="49" charset="-122"/>
            </a:endParaRPr>
          </a:p>
          <a:p>
            <a:pPr lvl="2" algn="just">
              <a:lnSpc>
                <a:spcPct val="110000"/>
              </a:lnSpc>
              <a:spcBef>
                <a:spcPct val="0"/>
              </a:spcBef>
              <a:buFontTx/>
              <a:buAutoNum type="arabicParenBoth"/>
            </a:pPr>
            <a:r>
              <a:rPr lang="zh-CN" altLang="en-US" sz="2200" u="none">
                <a:ea typeface="楷体_GB2312" pitchFamily="49" charset="-122"/>
              </a:rPr>
              <a:t>处理中断</a:t>
            </a:r>
            <a:endParaRPr lang="zh-CN" altLang="en-US" sz="2200" u="none">
              <a:ea typeface="楷体_GB2312" pitchFamily="49" charset="-122"/>
            </a:endParaRPr>
          </a:p>
          <a:p>
            <a:pPr lvl="2" algn="just">
              <a:lnSpc>
                <a:spcPct val="110000"/>
              </a:lnSpc>
              <a:spcBef>
                <a:spcPct val="0"/>
              </a:spcBef>
              <a:buFontTx/>
              <a:buAutoNum type="arabicParenBoth"/>
            </a:pPr>
            <a:r>
              <a:rPr lang="zh-CN" altLang="en-US" sz="2200" u="none">
                <a:ea typeface="楷体_GB2312" pitchFamily="49" charset="-122"/>
              </a:rPr>
              <a:t>关中断</a:t>
            </a:r>
            <a:endParaRPr lang="zh-CN" altLang="en-US" sz="2200" u="none">
              <a:ea typeface="楷体_GB2312" pitchFamily="49" charset="-122"/>
            </a:endParaRPr>
          </a:p>
          <a:p>
            <a:pPr lvl="2" algn="just">
              <a:lnSpc>
                <a:spcPct val="110000"/>
              </a:lnSpc>
              <a:spcBef>
                <a:spcPct val="0"/>
              </a:spcBef>
              <a:buFontTx/>
              <a:buAutoNum type="arabicParenBoth"/>
            </a:pPr>
            <a:r>
              <a:rPr lang="zh-CN" altLang="en-US" sz="2200" u="none">
                <a:ea typeface="楷体_GB2312" pitchFamily="49" charset="-122"/>
              </a:rPr>
              <a:t>送中断结束命令</a:t>
            </a:r>
            <a:r>
              <a:rPr lang="en-US" altLang="zh-CN" sz="2200" u="none">
                <a:ea typeface="楷体_GB2312" pitchFamily="49" charset="-122"/>
              </a:rPr>
              <a:t>( EOI )</a:t>
            </a:r>
            <a:r>
              <a:rPr lang="zh-CN" altLang="en-US" sz="2200" u="none">
                <a:ea typeface="楷体_GB2312" pitchFamily="49" charset="-122"/>
              </a:rPr>
              <a:t>给中断命令寄存器</a:t>
            </a:r>
            <a:endParaRPr lang="zh-CN" altLang="en-US" sz="2200" u="none">
              <a:ea typeface="楷体_GB2312" pitchFamily="49" charset="-122"/>
            </a:endParaRPr>
          </a:p>
          <a:p>
            <a:pPr lvl="2" algn="just">
              <a:lnSpc>
                <a:spcPct val="110000"/>
              </a:lnSpc>
              <a:spcBef>
                <a:spcPct val="0"/>
              </a:spcBef>
              <a:buFontTx/>
              <a:buAutoNum type="arabicParenBoth"/>
            </a:pPr>
            <a:r>
              <a:rPr lang="zh-CN" altLang="en-US" sz="2200" u="none">
                <a:ea typeface="楷体_GB2312" pitchFamily="49" charset="-122"/>
              </a:rPr>
              <a:t>恢复寄存器内容</a:t>
            </a:r>
            <a:endParaRPr lang="zh-CN" altLang="en-US" sz="2200" u="none">
              <a:ea typeface="楷体_GB2312" pitchFamily="49" charset="-122"/>
            </a:endParaRPr>
          </a:p>
          <a:p>
            <a:pPr lvl="2" algn="just">
              <a:lnSpc>
                <a:spcPct val="110000"/>
              </a:lnSpc>
              <a:spcBef>
                <a:spcPct val="0"/>
              </a:spcBef>
              <a:buFontTx/>
              <a:buAutoNum type="arabicParenBoth"/>
            </a:pPr>
            <a:r>
              <a:rPr lang="en-US" altLang="zh-CN" sz="2200" u="none">
                <a:ea typeface="楷体_GB2312" pitchFamily="49" charset="-122"/>
              </a:rPr>
              <a:t>IRET</a:t>
            </a:r>
            <a:r>
              <a:rPr lang="zh-CN" altLang="en-US" sz="2200" u="none">
                <a:ea typeface="楷体_GB2312" pitchFamily="49" charset="-122"/>
              </a:rPr>
              <a:t>中断返回</a:t>
            </a:r>
            <a:endParaRPr lang="zh-CN" altLang="en-US" sz="2200" b="0" u="none">
              <a:ea typeface="楷体_GB2312" pitchFamily="49" charset="-122"/>
            </a:endParaRPr>
          </a:p>
        </p:txBody>
      </p:sp>
    </p:spTree>
  </p:cSld>
  <p:clrMapOvr>
    <a:masterClrMapping/>
  </p:clrMapOvr>
  <p:transition>
    <p:random/>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4"/>
          <p:cNvSpPr>
            <a:spLocks noGrp="1" noChangeArrowheads="1"/>
          </p:cNvSpPr>
          <p:nvPr>
            <p:ph type="title" idx="4294967295"/>
          </p:nvPr>
        </p:nvSpPr>
        <p:spPr>
          <a:xfrm>
            <a:off x="1116013" y="2997200"/>
            <a:ext cx="7772400" cy="762000"/>
          </a:xfrm>
        </p:spPr>
        <p:txBody>
          <a:bodyPr/>
          <a:lstStyle/>
          <a:p>
            <a:pPr eaLnBrk="1" hangingPunct="1">
              <a:defRPr/>
            </a:pPr>
            <a:r>
              <a:rPr lang="en-US" altLang="zh-CN"/>
              <a:t>DOS </a:t>
            </a:r>
            <a:r>
              <a:rPr lang="zh-CN" altLang="en-US"/>
              <a:t>功能调用</a:t>
            </a:r>
            <a:endParaRPr lang="zh-CN" altLang="en-US"/>
          </a:p>
        </p:txBody>
      </p:sp>
    </p:spTree>
  </p:cSld>
  <p:clrMapOvr>
    <a:masterClrMapping/>
  </p:clrMapOvr>
  <p:transition>
    <p:random/>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1905000" y="609600"/>
            <a:ext cx="6019800" cy="444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914400" indent="-45720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90000"/>
              </a:lnSpc>
              <a:spcBef>
                <a:spcPct val="0"/>
              </a:spcBef>
              <a:buClrTx/>
              <a:buFontTx/>
              <a:buNone/>
            </a:pPr>
            <a:r>
              <a:rPr lang="zh-CN" altLang="en-US" sz="2400" u="none"/>
              <a:t>调用 </a:t>
            </a:r>
            <a:r>
              <a:rPr lang="en-US" altLang="zh-CN" sz="2400" u="none"/>
              <a:t>DOS </a:t>
            </a:r>
            <a:r>
              <a:rPr lang="zh-CN" altLang="en-US" sz="2400" u="none"/>
              <a:t>或 </a:t>
            </a:r>
            <a:r>
              <a:rPr lang="en-US" altLang="zh-CN" sz="2400" u="none"/>
              <a:t>BIOS </a:t>
            </a:r>
            <a:r>
              <a:rPr lang="zh-CN" altLang="en-US" sz="2400" u="none"/>
              <a:t>功能的基本步骤：</a:t>
            </a:r>
            <a:endParaRPr lang="zh-CN" altLang="en-US" sz="2400" u="none"/>
          </a:p>
          <a:p>
            <a:pPr lvl="1" eaLnBrk="1" hangingPunct="1">
              <a:lnSpc>
                <a:spcPct val="190000"/>
              </a:lnSpc>
              <a:spcBef>
                <a:spcPct val="0"/>
              </a:spcBef>
              <a:buClrTx/>
              <a:buFontTx/>
              <a:buAutoNum type="arabicParenBoth"/>
            </a:pPr>
            <a:r>
              <a:rPr lang="zh-CN" altLang="en-US" sz="2200" u="none">
                <a:ea typeface="楷体_GB2312" pitchFamily="49" charset="-122"/>
              </a:rPr>
              <a:t>将调用参数装入指定寄存器</a:t>
            </a:r>
            <a:endParaRPr lang="zh-CN" altLang="en-US" sz="2200" u="none">
              <a:ea typeface="楷体_GB2312" pitchFamily="49" charset="-122"/>
            </a:endParaRPr>
          </a:p>
          <a:p>
            <a:pPr lvl="1" eaLnBrk="1" hangingPunct="1">
              <a:spcBef>
                <a:spcPct val="50000"/>
              </a:spcBef>
              <a:buClrTx/>
              <a:buFontTx/>
              <a:buAutoNum type="arabicParenBoth"/>
            </a:pPr>
            <a:r>
              <a:rPr lang="zh-CN" altLang="en-US" sz="2200" u="none">
                <a:ea typeface="楷体_GB2312" pitchFamily="49" charset="-122"/>
              </a:rPr>
              <a:t>如需功能号，将它装入 </a:t>
            </a:r>
            <a:r>
              <a:rPr lang="en-US" altLang="zh-CN" sz="2200" u="none">
                <a:ea typeface="楷体_GB2312" pitchFamily="49" charset="-122"/>
              </a:rPr>
              <a:t>AH</a:t>
            </a:r>
            <a:endParaRPr lang="en-US" altLang="zh-CN" sz="2200" u="none">
              <a:ea typeface="楷体_GB2312" pitchFamily="49" charset="-122"/>
            </a:endParaRPr>
          </a:p>
          <a:p>
            <a:pPr lvl="1" eaLnBrk="1" hangingPunct="1">
              <a:spcBef>
                <a:spcPct val="50000"/>
              </a:spcBef>
              <a:buClrTx/>
              <a:buFontTx/>
              <a:buAutoNum type="arabicParenBoth"/>
            </a:pPr>
            <a:r>
              <a:rPr lang="zh-CN" altLang="en-US" sz="2200" u="none">
                <a:ea typeface="楷体_GB2312" pitchFamily="49" charset="-122"/>
              </a:rPr>
              <a:t>如需子功能号，将它装入 </a:t>
            </a:r>
            <a:r>
              <a:rPr lang="en-US" altLang="zh-CN" sz="2200" u="none">
                <a:ea typeface="楷体_GB2312" pitchFamily="49" charset="-122"/>
              </a:rPr>
              <a:t>AL</a:t>
            </a:r>
            <a:endParaRPr lang="en-US" altLang="zh-CN" sz="2200" u="none">
              <a:ea typeface="楷体_GB2312" pitchFamily="49" charset="-122"/>
            </a:endParaRPr>
          </a:p>
          <a:p>
            <a:pPr lvl="1" eaLnBrk="1" hangingPunct="1">
              <a:spcBef>
                <a:spcPct val="50000"/>
              </a:spcBef>
              <a:buClrTx/>
              <a:buFontTx/>
              <a:buAutoNum type="arabicParenBoth"/>
            </a:pPr>
            <a:r>
              <a:rPr lang="zh-CN" altLang="en-US" sz="2200" u="none">
                <a:ea typeface="楷体_GB2312" pitchFamily="49" charset="-122"/>
              </a:rPr>
              <a:t>按</a:t>
            </a:r>
            <a:r>
              <a:rPr lang="zh-CN" altLang="en-US" sz="2200" u="none">
                <a:solidFill>
                  <a:schemeClr val="hlink"/>
                </a:solidFill>
                <a:ea typeface="楷体_GB2312" pitchFamily="49" charset="-122"/>
              </a:rPr>
              <a:t>中断类型号</a:t>
            </a:r>
            <a:r>
              <a:rPr lang="zh-CN" altLang="en-US" sz="2200" u="none">
                <a:ea typeface="楷体_GB2312" pitchFamily="49" charset="-122"/>
              </a:rPr>
              <a:t>调用 </a:t>
            </a:r>
            <a:r>
              <a:rPr lang="en-US" altLang="zh-CN" sz="2200" u="none">
                <a:ea typeface="楷体_GB2312" pitchFamily="49" charset="-122"/>
              </a:rPr>
              <a:t>DOS </a:t>
            </a:r>
            <a:r>
              <a:rPr lang="zh-CN" altLang="en-US" sz="2200" u="none">
                <a:ea typeface="楷体_GB2312" pitchFamily="49" charset="-122"/>
              </a:rPr>
              <a:t>或 </a:t>
            </a:r>
            <a:r>
              <a:rPr lang="en-US" altLang="zh-CN" sz="2200" u="none">
                <a:ea typeface="楷体_GB2312" pitchFamily="49" charset="-122"/>
              </a:rPr>
              <a:t>BIOS </a:t>
            </a:r>
            <a:r>
              <a:rPr lang="zh-CN" altLang="en-US" sz="2200" u="none">
                <a:ea typeface="楷体_GB2312" pitchFamily="49" charset="-122"/>
              </a:rPr>
              <a:t>中断</a:t>
            </a:r>
            <a:endParaRPr lang="zh-CN" altLang="en-US" sz="2200" u="none">
              <a:ea typeface="楷体_GB2312" pitchFamily="49" charset="-122"/>
            </a:endParaRPr>
          </a:p>
          <a:p>
            <a:pPr lvl="1" eaLnBrk="1" hangingPunct="1">
              <a:spcBef>
                <a:spcPct val="50000"/>
              </a:spcBef>
              <a:buClrTx/>
              <a:buFontTx/>
              <a:buAutoNum type="arabicParenBoth"/>
            </a:pPr>
            <a:r>
              <a:rPr lang="zh-CN" altLang="en-US" sz="2200" u="none">
                <a:ea typeface="楷体_GB2312" pitchFamily="49" charset="-122"/>
              </a:rPr>
              <a:t>检查返回参数是否正确</a:t>
            </a:r>
            <a:endParaRPr lang="zh-CN" altLang="en-US" sz="2200" u="none">
              <a:ea typeface="楷体_GB2312" pitchFamily="49" charset="-122"/>
            </a:endParaRPr>
          </a:p>
          <a:p>
            <a:pPr eaLnBrk="1" hangingPunct="1">
              <a:spcBef>
                <a:spcPct val="50000"/>
              </a:spcBef>
              <a:buClrTx/>
              <a:buFontTx/>
              <a:buNone/>
            </a:pPr>
            <a:endParaRPr lang="zh-CN" altLang="en-US" sz="2200" u="none">
              <a:ea typeface="楷体_GB2312" pitchFamily="49" charset="-122"/>
            </a:endParaRPr>
          </a:p>
          <a:p>
            <a:pPr eaLnBrk="1" hangingPunct="1">
              <a:spcBef>
                <a:spcPct val="50000"/>
              </a:spcBef>
              <a:buClrTx/>
              <a:buFontTx/>
              <a:buNone/>
            </a:pPr>
            <a:r>
              <a:rPr lang="en-US" altLang="zh-CN" sz="2200" u="none">
                <a:ea typeface="楷体_GB2312" pitchFamily="49" charset="-122"/>
              </a:rPr>
              <a:t>DOS </a:t>
            </a:r>
            <a:r>
              <a:rPr lang="zh-CN" altLang="en-US" sz="2200" u="none">
                <a:ea typeface="楷体_GB2312" pitchFamily="49" charset="-122"/>
              </a:rPr>
              <a:t>功能与 </a:t>
            </a:r>
            <a:r>
              <a:rPr lang="en-US" altLang="zh-CN" sz="2200" u="none">
                <a:ea typeface="楷体_GB2312" pitchFamily="49" charset="-122"/>
              </a:rPr>
              <a:t>BIOS </a:t>
            </a:r>
            <a:r>
              <a:rPr lang="zh-CN" altLang="en-US" sz="2200" u="none">
                <a:ea typeface="楷体_GB2312" pitchFamily="49" charset="-122"/>
              </a:rPr>
              <a:t>功能都通过 </a:t>
            </a:r>
            <a:r>
              <a:rPr lang="zh-CN" altLang="en-US" sz="2200" u="none">
                <a:solidFill>
                  <a:srgbClr val="FF0000"/>
                </a:solidFill>
                <a:ea typeface="楷体_GB2312" pitchFamily="49" charset="-122"/>
              </a:rPr>
              <a:t>软件中断</a:t>
            </a:r>
            <a:r>
              <a:rPr lang="zh-CN" altLang="en-US" sz="2200" u="none">
                <a:solidFill>
                  <a:srgbClr val="FFFF00"/>
                </a:solidFill>
                <a:ea typeface="楷体_GB2312" pitchFamily="49" charset="-122"/>
              </a:rPr>
              <a:t> </a:t>
            </a:r>
            <a:r>
              <a:rPr lang="zh-CN" altLang="en-US" sz="2200" u="none">
                <a:ea typeface="楷体_GB2312" pitchFamily="49" charset="-122"/>
              </a:rPr>
              <a:t>调用。</a:t>
            </a:r>
            <a:endParaRPr lang="zh-CN" altLang="en-US" sz="2200" u="none">
              <a:ea typeface="楷体_GB2312" pitchFamily="49" charset="-122"/>
            </a:endParaRPr>
          </a:p>
        </p:txBody>
      </p:sp>
    </p:spTree>
  </p:cSld>
  <p:clrMapOvr>
    <a:masterClrMapping/>
  </p:clrMapOvr>
  <p:transition>
    <p:random/>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1828800" y="533400"/>
            <a:ext cx="403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600" u="none">
                <a:solidFill>
                  <a:schemeClr val="tx2"/>
                </a:solidFill>
                <a:latin typeface="Arial" panose="020B0604020202020204" pitchFamily="34" charset="0"/>
              </a:rPr>
              <a:t>1.  DOS </a:t>
            </a:r>
            <a:r>
              <a:rPr lang="zh-CN" altLang="en-US" sz="3600" u="none">
                <a:solidFill>
                  <a:schemeClr val="tx2"/>
                </a:solidFill>
                <a:latin typeface="Arial" panose="020B0604020202020204" pitchFamily="34" charset="0"/>
              </a:rPr>
              <a:t>中断调用</a:t>
            </a:r>
            <a:endParaRPr lang="zh-CN" altLang="en-US" sz="3600" u="none">
              <a:solidFill>
                <a:schemeClr val="tx2"/>
              </a:solidFill>
              <a:latin typeface="Arial" panose="020B0604020202020204" pitchFamily="34" charset="0"/>
            </a:endParaRPr>
          </a:p>
        </p:txBody>
      </p:sp>
      <p:sp>
        <p:nvSpPr>
          <p:cNvPr id="118787" name="Text Box 3"/>
          <p:cNvSpPr txBox="1">
            <a:spLocks noChangeArrowheads="1"/>
          </p:cNvSpPr>
          <p:nvPr/>
        </p:nvSpPr>
        <p:spPr bwMode="auto">
          <a:xfrm>
            <a:off x="2057400" y="1447800"/>
            <a:ext cx="6400800"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0"/>
              </a:spcBef>
              <a:buClrTx/>
              <a:buFontTx/>
              <a:buNone/>
            </a:pPr>
            <a:r>
              <a:rPr lang="en-US" altLang="zh-CN" sz="2600" u="none"/>
              <a:t>DOS </a:t>
            </a:r>
            <a:r>
              <a:rPr lang="zh-CN" altLang="en-US" sz="2600" u="none"/>
              <a:t>功能调用（ </a:t>
            </a:r>
            <a:r>
              <a:rPr lang="en-US" altLang="zh-CN" sz="2600" u="none">
                <a:solidFill>
                  <a:schemeClr val="hlink"/>
                </a:solidFill>
                <a:latin typeface="Lucida Sans Unicode" panose="020B0602030504020204" pitchFamily="34" charset="0"/>
              </a:rPr>
              <a:t>INT  21H</a:t>
            </a:r>
            <a:r>
              <a:rPr lang="en-US" altLang="zh-CN" sz="2600" u="none">
                <a:latin typeface="Lucida Sans Unicode" panose="020B0602030504020204" pitchFamily="34" charset="0"/>
              </a:rPr>
              <a:t> </a:t>
            </a:r>
            <a:r>
              <a:rPr lang="zh-CN" altLang="en-US" sz="2600" u="none">
                <a:latin typeface="Lucida Sans Unicode" panose="020B0602030504020204" pitchFamily="34" charset="0"/>
              </a:rPr>
              <a:t>）</a:t>
            </a:r>
            <a:endParaRPr lang="zh-CN" altLang="en-US" sz="2600" u="none">
              <a:latin typeface="Lucida Sans Unicode" panose="020B0602030504020204" pitchFamily="34" charset="0"/>
            </a:endParaRPr>
          </a:p>
          <a:p>
            <a:pPr algn="just">
              <a:lnSpc>
                <a:spcPct val="125000"/>
              </a:lnSpc>
              <a:spcBef>
                <a:spcPct val="0"/>
              </a:spcBef>
              <a:buClrTx/>
              <a:buFontTx/>
              <a:buNone/>
            </a:pPr>
            <a:endParaRPr lang="zh-CN" altLang="en-US" sz="2600" b="0" u="none"/>
          </a:p>
          <a:p>
            <a:pPr algn="just">
              <a:lnSpc>
                <a:spcPct val="160000"/>
              </a:lnSpc>
              <a:spcBef>
                <a:spcPct val="0"/>
              </a:spcBef>
              <a:buClrTx/>
              <a:buFontTx/>
              <a:buNone/>
            </a:pPr>
            <a:r>
              <a:rPr lang="zh-CN" altLang="en-US" sz="2400" u="none">
                <a:ea typeface="楷体_GB2312" pitchFamily="49" charset="-122"/>
              </a:rPr>
              <a:t>用户在程序中调用 </a:t>
            </a:r>
            <a:r>
              <a:rPr lang="en-US" altLang="zh-CN" sz="2400" u="none">
                <a:ea typeface="楷体_GB2312" pitchFamily="49" charset="-122"/>
              </a:rPr>
              <a:t>DOS </a:t>
            </a:r>
            <a:r>
              <a:rPr lang="zh-CN" altLang="en-US" sz="2400" u="none">
                <a:ea typeface="楷体_GB2312" pitchFamily="49" charset="-122"/>
              </a:rPr>
              <a:t>提供的一些子功能：</a:t>
            </a:r>
            <a:endParaRPr lang="zh-CN" altLang="en-US" sz="2400" u="none">
              <a:ea typeface="楷体_GB2312" pitchFamily="49" charset="-122"/>
            </a:endParaRPr>
          </a:p>
          <a:p>
            <a:pPr lvl="1" algn="just">
              <a:lnSpc>
                <a:spcPct val="160000"/>
              </a:lnSpc>
              <a:spcBef>
                <a:spcPct val="0"/>
              </a:spcBef>
              <a:buClrTx/>
              <a:buFontTx/>
              <a:buNone/>
            </a:pPr>
            <a:r>
              <a:rPr lang="en-US" altLang="zh-CN" sz="2400" u="none">
                <a:ea typeface="楷体_GB2312" pitchFamily="49" charset="-122"/>
              </a:rPr>
              <a:t>(1)  </a:t>
            </a:r>
            <a:r>
              <a:rPr lang="zh-CN" altLang="en-US" sz="2400" u="none">
                <a:ea typeface="楷体_GB2312" pitchFamily="49" charset="-122"/>
              </a:rPr>
              <a:t>一般设备的输入输出</a:t>
            </a:r>
            <a:endParaRPr lang="zh-CN" altLang="en-US" sz="2400" u="none">
              <a:ea typeface="楷体_GB2312" pitchFamily="49" charset="-122"/>
            </a:endParaRPr>
          </a:p>
          <a:p>
            <a:pPr lvl="1" algn="just">
              <a:lnSpc>
                <a:spcPct val="160000"/>
              </a:lnSpc>
              <a:spcBef>
                <a:spcPct val="0"/>
              </a:spcBef>
              <a:buClrTx/>
              <a:buFontTx/>
              <a:buNone/>
            </a:pPr>
            <a:r>
              <a:rPr lang="en-US" altLang="zh-CN" sz="2400" u="none">
                <a:ea typeface="楷体_GB2312" pitchFamily="49" charset="-122"/>
              </a:rPr>
              <a:t>(2)  </a:t>
            </a:r>
            <a:r>
              <a:rPr lang="zh-CN" altLang="en-US" sz="2400" u="none">
                <a:ea typeface="楷体_GB2312" pitchFamily="49" charset="-122"/>
              </a:rPr>
              <a:t>磁盘的输入输出及磁盘文件的管理</a:t>
            </a:r>
            <a:endParaRPr lang="zh-CN" altLang="en-US" sz="2400" u="none">
              <a:ea typeface="楷体_GB2312" pitchFamily="49" charset="-122"/>
            </a:endParaRPr>
          </a:p>
          <a:p>
            <a:pPr lvl="1" algn="just">
              <a:lnSpc>
                <a:spcPct val="160000"/>
              </a:lnSpc>
              <a:spcBef>
                <a:spcPct val="0"/>
              </a:spcBef>
              <a:buClrTx/>
              <a:buFontTx/>
              <a:buNone/>
            </a:pPr>
            <a:r>
              <a:rPr lang="en-US" altLang="zh-CN" sz="2400" u="none">
                <a:ea typeface="楷体_GB2312" pitchFamily="49" charset="-122"/>
              </a:rPr>
              <a:t>(3)  </a:t>
            </a:r>
            <a:r>
              <a:rPr lang="zh-CN" altLang="en-US" sz="2400" u="none">
                <a:ea typeface="楷体_GB2312" pitchFamily="49" charset="-122"/>
              </a:rPr>
              <a:t>其它</a:t>
            </a:r>
            <a:endParaRPr lang="zh-CN" altLang="en-US" sz="2400" u="none">
              <a:ea typeface="楷体_GB2312" pitchFamily="49" charset="-122"/>
            </a:endParaRPr>
          </a:p>
        </p:txBody>
      </p:sp>
    </p:spTree>
  </p:cSld>
  <p:clrMapOvr>
    <a:masterClrMapping/>
  </p:clrMapOvr>
  <p:transition>
    <p:random/>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1676400" y="533400"/>
            <a:ext cx="70104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0"/>
              </a:spcBef>
              <a:buClrTx/>
              <a:buFontTx/>
              <a:buNone/>
            </a:pPr>
            <a:r>
              <a:rPr lang="en-US" altLang="zh-CN" sz="2400" u="none">
                <a:solidFill>
                  <a:srgbClr val="FF0000"/>
                </a:solidFill>
              </a:rPr>
              <a:t>DOS </a:t>
            </a:r>
            <a:r>
              <a:rPr lang="zh-CN" altLang="en-US" sz="2400" u="none">
                <a:solidFill>
                  <a:srgbClr val="FF0000"/>
                </a:solidFill>
              </a:rPr>
              <a:t>键盘功能调用</a:t>
            </a:r>
            <a:r>
              <a:rPr lang="zh-CN" altLang="en-US" sz="2400" u="none"/>
              <a:t> </a:t>
            </a:r>
            <a:r>
              <a:rPr lang="en-US" altLang="zh-CN" sz="2000" u="none"/>
              <a:t>( AH = 1, 6, 7, 8, A, B, C )</a:t>
            </a:r>
            <a:r>
              <a:rPr lang="en-US" altLang="zh-CN" sz="2400" u="none"/>
              <a:t>  </a:t>
            </a:r>
            <a:endParaRPr lang="en-US" altLang="zh-CN" sz="2400" u="none"/>
          </a:p>
          <a:p>
            <a:pPr algn="just">
              <a:lnSpc>
                <a:spcPct val="125000"/>
              </a:lnSpc>
              <a:spcBef>
                <a:spcPct val="0"/>
              </a:spcBef>
              <a:buClrTx/>
              <a:buFontTx/>
              <a:buNone/>
            </a:pPr>
            <a:r>
              <a:rPr lang="zh-CN" altLang="en-US" sz="2000" u="none">
                <a:latin typeface="楷体_GB2312" pitchFamily="49" charset="-122"/>
                <a:ea typeface="楷体_GB2312" pitchFamily="49" charset="-122"/>
              </a:rPr>
              <a:t>（单字符输入</a:t>
            </a:r>
            <a:r>
              <a:rPr lang="en-US" altLang="zh-CN" sz="2000" u="none">
                <a:latin typeface="楷体_GB2312" pitchFamily="49" charset="-122"/>
                <a:ea typeface="楷体_GB2312" pitchFamily="49" charset="-122"/>
              </a:rPr>
              <a:t>/</a:t>
            </a:r>
            <a:r>
              <a:rPr lang="zh-CN" altLang="en-US" sz="2000" u="none">
                <a:latin typeface="楷体_GB2312" pitchFamily="49" charset="-122"/>
                <a:ea typeface="楷体_GB2312" pitchFamily="49" charset="-122"/>
              </a:rPr>
              <a:t>输入字符串</a:t>
            </a:r>
            <a:r>
              <a:rPr lang="en-US" altLang="zh-CN" sz="2000" u="none">
                <a:latin typeface="楷体_GB2312" pitchFamily="49" charset="-122"/>
                <a:ea typeface="楷体_GB2312" pitchFamily="49" charset="-122"/>
              </a:rPr>
              <a:t>/</a:t>
            </a:r>
            <a:r>
              <a:rPr lang="zh-CN" altLang="en-US" sz="2000" u="none">
                <a:latin typeface="楷体_GB2312" pitchFamily="49" charset="-122"/>
                <a:ea typeface="楷体_GB2312" pitchFamily="49" charset="-122"/>
              </a:rPr>
              <a:t>清除键盘缓冲区</a:t>
            </a:r>
            <a:r>
              <a:rPr lang="en-US" altLang="zh-CN" sz="2000" u="none">
                <a:latin typeface="楷体_GB2312" pitchFamily="49" charset="-122"/>
                <a:ea typeface="楷体_GB2312" pitchFamily="49" charset="-122"/>
              </a:rPr>
              <a:t>/</a:t>
            </a:r>
            <a:r>
              <a:rPr lang="zh-CN" altLang="en-US" sz="2000" u="none">
                <a:latin typeface="楷体_GB2312" pitchFamily="49" charset="-122"/>
                <a:ea typeface="楷体_GB2312" pitchFamily="49" charset="-122"/>
              </a:rPr>
              <a:t>检验键盘状态）</a:t>
            </a:r>
            <a:endParaRPr lang="zh-CN" altLang="en-US" sz="2000" u="none">
              <a:latin typeface="Lucida Sans Unicode" panose="020B0602030504020204" pitchFamily="34" charset="0"/>
            </a:endParaRPr>
          </a:p>
        </p:txBody>
      </p:sp>
      <p:sp>
        <p:nvSpPr>
          <p:cNvPr id="119811" name="Text Box 3"/>
          <p:cNvSpPr txBox="1">
            <a:spLocks noChangeArrowheads="1"/>
          </p:cNvSpPr>
          <p:nvPr/>
        </p:nvSpPr>
        <p:spPr bwMode="auto">
          <a:xfrm>
            <a:off x="1676400" y="1998663"/>
            <a:ext cx="3048000"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zh-CN" altLang="en-US" sz="2000" u="none"/>
              <a:t>例：单字符输入 </a:t>
            </a:r>
            <a:r>
              <a:rPr lang="en-US" altLang="zh-CN" sz="2000" u="none"/>
              <a:t>( AH=1 )</a:t>
            </a:r>
            <a:endParaRPr lang="en-US" altLang="zh-CN" sz="2000" u="none"/>
          </a:p>
          <a:p>
            <a:pPr lvl="2" algn="just">
              <a:spcBef>
                <a:spcPct val="0"/>
              </a:spcBef>
              <a:buFontTx/>
              <a:buNone/>
            </a:pPr>
            <a:endParaRPr lang="en-US" altLang="zh-CN" sz="2000" u="none">
              <a:latin typeface="Lucida Sans Unicode" panose="020B0602030504020204" pitchFamily="34" charset="0"/>
            </a:endParaRPr>
          </a:p>
          <a:p>
            <a:pPr algn="just">
              <a:spcBef>
                <a:spcPct val="0"/>
              </a:spcBef>
              <a:buClrTx/>
              <a:buFontTx/>
              <a:buNone/>
            </a:pPr>
            <a:r>
              <a:rPr lang="en-US" altLang="zh-CN" sz="2000" u="none">
                <a:latin typeface="Lucida Sans Unicode" panose="020B0602030504020204" pitchFamily="34" charset="0"/>
              </a:rPr>
              <a:t> </a:t>
            </a:r>
            <a:r>
              <a:rPr lang="en-US" altLang="zh-CN" sz="1800" u="none">
                <a:latin typeface="Lucida Sans Unicode" panose="020B0602030504020204" pitchFamily="34" charset="0"/>
              </a:rPr>
              <a:t>get_key:  </a:t>
            </a:r>
            <a:r>
              <a:rPr lang="en-US" altLang="zh-CN" sz="1800" u="none">
                <a:solidFill>
                  <a:schemeClr val="hlink"/>
                </a:solidFill>
                <a:latin typeface="Lucida Sans Unicode" panose="020B0602030504020204" pitchFamily="34" charset="0"/>
              </a:rPr>
              <a:t>mov   ah, 1</a:t>
            </a:r>
            <a:endParaRPr lang="en-US" altLang="zh-CN" sz="1800" u="none">
              <a:solidFill>
                <a:schemeClr val="hlink"/>
              </a:solidFill>
              <a:latin typeface="Lucida Sans Unicode" panose="020B0602030504020204" pitchFamily="34" charset="0"/>
            </a:endParaRPr>
          </a:p>
          <a:p>
            <a:pPr algn="just">
              <a:spcBef>
                <a:spcPct val="0"/>
              </a:spcBef>
              <a:buClrTx/>
              <a:buFontTx/>
              <a:buNone/>
            </a:pPr>
            <a:r>
              <a:rPr lang="en-US" altLang="zh-CN" sz="1800" u="none">
                <a:solidFill>
                  <a:schemeClr val="hlink"/>
                </a:solidFill>
                <a:latin typeface="Lucida Sans Unicode" panose="020B0602030504020204" pitchFamily="34" charset="0"/>
              </a:rPr>
              <a:t>                int     21h</a:t>
            </a:r>
            <a:endParaRPr lang="en-US" altLang="zh-CN" sz="1800" u="none">
              <a:solidFill>
                <a:schemeClr val="hlink"/>
              </a:solidFill>
              <a:latin typeface="Lucida Sans Unicode" panose="020B0602030504020204" pitchFamily="34" charset="0"/>
            </a:endParaRPr>
          </a:p>
          <a:p>
            <a:pPr algn="just">
              <a:spcBef>
                <a:spcPct val="0"/>
              </a:spcBef>
              <a:buClrTx/>
              <a:buFontTx/>
              <a:buNone/>
            </a:pPr>
            <a:r>
              <a:rPr lang="en-US" altLang="zh-CN" sz="1800" u="none">
                <a:latin typeface="Lucida Sans Unicode" panose="020B0602030504020204" pitchFamily="34" charset="0"/>
              </a:rPr>
              <a:t>                cmp   al, ‘Y’</a:t>
            </a:r>
            <a:endParaRPr lang="en-US" altLang="zh-CN" sz="1800" u="none">
              <a:latin typeface="Lucida Sans Unicode" panose="020B0602030504020204" pitchFamily="34" charset="0"/>
            </a:endParaRPr>
          </a:p>
          <a:p>
            <a:pPr algn="just">
              <a:spcBef>
                <a:spcPct val="0"/>
              </a:spcBef>
              <a:buClrTx/>
              <a:buFontTx/>
              <a:buNone/>
            </a:pPr>
            <a:r>
              <a:rPr lang="en-US" altLang="zh-CN" sz="1800" u="none">
                <a:latin typeface="Lucida Sans Unicode" panose="020B0602030504020204" pitchFamily="34" charset="0"/>
              </a:rPr>
              <a:t>                je       yes</a:t>
            </a:r>
            <a:endParaRPr lang="en-US" altLang="zh-CN" sz="1800" u="none">
              <a:latin typeface="Lucida Sans Unicode" panose="020B0602030504020204" pitchFamily="34" charset="0"/>
            </a:endParaRPr>
          </a:p>
          <a:p>
            <a:pPr algn="just">
              <a:spcBef>
                <a:spcPct val="0"/>
              </a:spcBef>
              <a:buClrTx/>
              <a:buFontTx/>
              <a:buNone/>
            </a:pPr>
            <a:r>
              <a:rPr lang="en-US" altLang="zh-CN" sz="1800" u="none">
                <a:latin typeface="Lucida Sans Unicode" panose="020B0602030504020204" pitchFamily="34" charset="0"/>
              </a:rPr>
              <a:t>                cmp   al, ‘N’</a:t>
            </a:r>
            <a:endParaRPr lang="en-US" altLang="zh-CN" sz="1800" u="none">
              <a:latin typeface="Lucida Sans Unicode" panose="020B0602030504020204" pitchFamily="34" charset="0"/>
            </a:endParaRPr>
          </a:p>
          <a:p>
            <a:pPr algn="just">
              <a:spcBef>
                <a:spcPct val="0"/>
              </a:spcBef>
              <a:buClrTx/>
              <a:buFontTx/>
              <a:buNone/>
            </a:pPr>
            <a:r>
              <a:rPr lang="en-US" altLang="zh-CN" sz="1800" u="none">
                <a:latin typeface="Lucida Sans Unicode" panose="020B0602030504020204" pitchFamily="34" charset="0"/>
              </a:rPr>
              <a:t>                je       no</a:t>
            </a:r>
            <a:endParaRPr lang="en-US" altLang="zh-CN" sz="1800" u="none">
              <a:latin typeface="Lucida Sans Unicode" panose="020B0602030504020204" pitchFamily="34" charset="0"/>
            </a:endParaRPr>
          </a:p>
          <a:p>
            <a:pPr algn="just">
              <a:spcBef>
                <a:spcPct val="0"/>
              </a:spcBef>
              <a:buClrTx/>
              <a:buFontTx/>
              <a:buNone/>
            </a:pPr>
            <a:r>
              <a:rPr lang="en-US" altLang="zh-CN" sz="1800" u="none">
                <a:latin typeface="Lucida Sans Unicode" panose="020B0602030504020204" pitchFamily="34" charset="0"/>
              </a:rPr>
              <a:t>                jne     get_key</a:t>
            </a:r>
            <a:endParaRPr lang="en-US" altLang="zh-CN" sz="1800" u="none">
              <a:latin typeface="Lucida Sans Unicode" panose="020B0602030504020204" pitchFamily="34" charset="0"/>
            </a:endParaRPr>
          </a:p>
          <a:p>
            <a:pPr algn="just">
              <a:spcBef>
                <a:spcPct val="0"/>
              </a:spcBef>
              <a:buClrTx/>
              <a:buFontTx/>
              <a:buNone/>
            </a:pPr>
            <a:r>
              <a:rPr lang="en-US" altLang="zh-CN" sz="1800" u="none">
                <a:latin typeface="Lucida Sans Unicode" panose="020B0602030504020204" pitchFamily="34" charset="0"/>
              </a:rPr>
              <a:t> yes:</a:t>
            </a:r>
            <a:endParaRPr lang="en-US" altLang="zh-CN" sz="1800" u="none">
              <a:latin typeface="Lucida Sans Unicode" panose="020B0602030504020204" pitchFamily="34" charset="0"/>
            </a:endParaRPr>
          </a:p>
          <a:p>
            <a:pPr algn="just">
              <a:spcBef>
                <a:spcPct val="0"/>
              </a:spcBef>
              <a:buClrTx/>
              <a:buFontTx/>
              <a:buNone/>
            </a:pPr>
            <a:r>
              <a:rPr lang="en-US" altLang="zh-CN" sz="1800" u="none">
                <a:latin typeface="Lucida Sans Unicode" panose="020B0602030504020204" pitchFamily="34" charset="0"/>
              </a:rPr>
              <a:t>                ……</a:t>
            </a:r>
            <a:endParaRPr lang="en-US" altLang="zh-CN" sz="1800" u="none">
              <a:latin typeface="Lucida Sans Unicode" panose="020B0602030504020204" pitchFamily="34" charset="0"/>
            </a:endParaRPr>
          </a:p>
          <a:p>
            <a:pPr algn="just">
              <a:spcBef>
                <a:spcPct val="0"/>
              </a:spcBef>
              <a:buClrTx/>
              <a:buFontTx/>
              <a:buNone/>
            </a:pPr>
            <a:r>
              <a:rPr lang="en-US" altLang="zh-CN" sz="1800" u="none">
                <a:latin typeface="Lucida Sans Unicode" panose="020B0602030504020204" pitchFamily="34" charset="0"/>
              </a:rPr>
              <a:t> no:  </a:t>
            </a:r>
            <a:endParaRPr lang="en-US" altLang="zh-CN" sz="1800" u="none">
              <a:latin typeface="Lucida Sans Unicode" panose="020B0602030504020204" pitchFamily="34" charset="0"/>
            </a:endParaRPr>
          </a:p>
          <a:p>
            <a:pPr algn="just">
              <a:spcBef>
                <a:spcPct val="0"/>
              </a:spcBef>
              <a:buClrTx/>
              <a:buFontTx/>
              <a:buNone/>
            </a:pPr>
            <a:r>
              <a:rPr lang="en-US" altLang="zh-CN" sz="1800" u="none">
                <a:latin typeface="Lucida Sans Unicode" panose="020B0602030504020204" pitchFamily="34" charset="0"/>
              </a:rPr>
              <a:t>                ……</a:t>
            </a:r>
            <a:endParaRPr lang="en-US" altLang="zh-CN" sz="1800" b="0" u="none"/>
          </a:p>
        </p:txBody>
      </p:sp>
      <p:sp>
        <p:nvSpPr>
          <p:cNvPr id="119812" name="Text Box 4"/>
          <p:cNvSpPr txBox="1">
            <a:spLocks noChangeArrowheads="1"/>
          </p:cNvSpPr>
          <p:nvPr/>
        </p:nvSpPr>
        <p:spPr bwMode="auto">
          <a:xfrm>
            <a:off x="5029200" y="1998663"/>
            <a:ext cx="3765550" cy="433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en-US" sz="2000" u="none"/>
              <a:t>例：输入字符串 </a:t>
            </a:r>
            <a:r>
              <a:rPr lang="en-US" altLang="zh-CN" sz="2000" u="none"/>
              <a:t>( AH=0ah )</a:t>
            </a:r>
            <a:endParaRPr lang="en-US" altLang="zh-CN" sz="2000" u="none"/>
          </a:p>
          <a:p>
            <a:pPr>
              <a:spcBef>
                <a:spcPct val="0"/>
              </a:spcBef>
              <a:buClrTx/>
              <a:buFontTx/>
              <a:buNone/>
            </a:pPr>
            <a:r>
              <a:rPr lang="en-US" altLang="zh-CN" sz="2000" u="none"/>
              <a:t> </a:t>
            </a:r>
            <a:endParaRPr lang="en-US" altLang="zh-CN" sz="2000" u="none"/>
          </a:p>
          <a:p>
            <a:pPr>
              <a:spcBef>
                <a:spcPct val="0"/>
              </a:spcBef>
              <a:buClrTx/>
              <a:buFontTx/>
              <a:buNone/>
            </a:pPr>
            <a:r>
              <a:rPr lang="zh-CN" altLang="en-US" sz="2000" u="none"/>
              <a:t>定义缓冲区：</a:t>
            </a:r>
            <a:endParaRPr lang="zh-CN" altLang="en-US" sz="2000" u="none"/>
          </a:p>
          <a:p>
            <a:pPr>
              <a:spcBef>
                <a:spcPct val="0"/>
              </a:spcBef>
              <a:buClrTx/>
              <a:buFontTx/>
              <a:buNone/>
            </a:pPr>
            <a:endParaRPr lang="zh-CN" altLang="en-US" sz="2000" u="none">
              <a:latin typeface="Lucida Sans Unicode" panose="020B0602030504020204" pitchFamily="34" charset="0"/>
            </a:endParaRPr>
          </a:p>
          <a:p>
            <a:pPr>
              <a:spcBef>
                <a:spcPct val="0"/>
              </a:spcBef>
              <a:buClrTx/>
              <a:buFontTx/>
              <a:buNone/>
            </a:pPr>
            <a:r>
              <a:rPr lang="en-US" altLang="zh-CN" sz="1800" u="none">
                <a:latin typeface="Lucida Sans Unicode" panose="020B0602030504020204" pitchFamily="34" charset="0"/>
              </a:rPr>
              <a:t>maxlen  db  32</a:t>
            </a:r>
            <a:endParaRPr lang="en-US" altLang="zh-CN" sz="1800" u="none">
              <a:latin typeface="Lucida Sans Unicode" panose="020B0602030504020204" pitchFamily="34" charset="0"/>
            </a:endParaRPr>
          </a:p>
          <a:p>
            <a:pPr>
              <a:spcBef>
                <a:spcPct val="0"/>
              </a:spcBef>
              <a:buClrTx/>
              <a:buFontTx/>
              <a:buNone/>
            </a:pPr>
            <a:r>
              <a:rPr lang="en-US" altLang="zh-CN" sz="1800" u="none">
                <a:latin typeface="Lucida Sans Unicode" panose="020B0602030504020204" pitchFamily="34" charset="0"/>
              </a:rPr>
              <a:t>actlen    db   ?</a:t>
            </a:r>
            <a:endParaRPr lang="en-US" altLang="zh-CN" sz="1800" u="none">
              <a:latin typeface="Lucida Sans Unicode" panose="020B0602030504020204" pitchFamily="34" charset="0"/>
            </a:endParaRPr>
          </a:p>
          <a:p>
            <a:pPr>
              <a:spcBef>
                <a:spcPct val="0"/>
              </a:spcBef>
              <a:buClrTx/>
              <a:buFontTx/>
              <a:buNone/>
            </a:pPr>
            <a:r>
              <a:rPr lang="en-US" altLang="zh-CN" sz="1800" u="none">
                <a:latin typeface="Lucida Sans Unicode" panose="020B0602030504020204" pitchFamily="34" charset="0"/>
              </a:rPr>
              <a:t>string    db  32  dup  ( ? )</a:t>
            </a:r>
            <a:endParaRPr lang="en-US" altLang="zh-CN" sz="1800" u="none">
              <a:latin typeface="Lucida Sans Unicode" panose="020B0602030504020204" pitchFamily="34" charset="0"/>
            </a:endParaRPr>
          </a:p>
          <a:p>
            <a:pPr lvl="2">
              <a:spcBef>
                <a:spcPct val="0"/>
              </a:spcBef>
              <a:buFontTx/>
              <a:buNone/>
            </a:pPr>
            <a:endParaRPr lang="en-US" altLang="zh-CN" sz="1800" u="none">
              <a:latin typeface="Lucida Sans Unicode" panose="020B0602030504020204" pitchFamily="34" charset="0"/>
            </a:endParaRPr>
          </a:p>
          <a:p>
            <a:pPr>
              <a:spcBef>
                <a:spcPct val="0"/>
              </a:spcBef>
              <a:buClrTx/>
              <a:buFontTx/>
              <a:buNone/>
            </a:pPr>
            <a:r>
              <a:rPr lang="en-US" altLang="zh-CN" sz="1800" u="none">
                <a:latin typeface="Lucida Sans Unicode" panose="020B0602030504020204" pitchFamily="34" charset="0"/>
              </a:rPr>
              <a:t>maxlen  db  32, 0, 32 dup ( ? )</a:t>
            </a:r>
            <a:endParaRPr lang="en-US" altLang="zh-CN" sz="1800" u="none">
              <a:latin typeface="Lucida Sans Unicode" panose="020B0602030504020204" pitchFamily="34" charset="0"/>
            </a:endParaRPr>
          </a:p>
          <a:p>
            <a:pPr>
              <a:spcBef>
                <a:spcPct val="0"/>
              </a:spcBef>
              <a:buClrTx/>
              <a:buFontTx/>
              <a:buNone/>
            </a:pPr>
            <a:endParaRPr lang="en-US" altLang="zh-CN" sz="1800" u="none">
              <a:latin typeface="Lucida Sans Unicode" panose="020B0602030504020204" pitchFamily="34" charset="0"/>
            </a:endParaRPr>
          </a:p>
          <a:p>
            <a:pPr>
              <a:spcBef>
                <a:spcPct val="0"/>
              </a:spcBef>
              <a:buClrTx/>
              <a:buFontTx/>
              <a:buNone/>
            </a:pPr>
            <a:r>
              <a:rPr lang="en-US" altLang="zh-CN" sz="1800" u="none">
                <a:latin typeface="Lucida Sans Unicode" panose="020B0602030504020204" pitchFamily="34" charset="0"/>
              </a:rPr>
              <a:t>maxlen  db  32, 33  dup  ( ? )</a:t>
            </a:r>
            <a:endParaRPr lang="en-US" altLang="zh-CN" sz="1800" u="none">
              <a:latin typeface="Lucida Sans Unicode" panose="020B0602030504020204" pitchFamily="34" charset="0"/>
            </a:endParaRPr>
          </a:p>
          <a:p>
            <a:pPr lvl="2">
              <a:spcBef>
                <a:spcPct val="0"/>
              </a:spcBef>
              <a:buFontTx/>
              <a:buNone/>
            </a:pPr>
            <a:endParaRPr lang="en-US" altLang="zh-CN" sz="1800" u="none">
              <a:solidFill>
                <a:schemeClr val="hlink"/>
              </a:solidFill>
              <a:latin typeface="Lucida Sans Unicode" panose="020B0602030504020204" pitchFamily="34" charset="0"/>
            </a:endParaRPr>
          </a:p>
          <a:p>
            <a:pPr lvl="1">
              <a:spcBef>
                <a:spcPct val="0"/>
              </a:spcBef>
              <a:buClrTx/>
              <a:buFontTx/>
              <a:buNone/>
            </a:pPr>
            <a:r>
              <a:rPr lang="en-US" altLang="zh-CN" sz="1800" u="none">
                <a:solidFill>
                  <a:schemeClr val="hlink"/>
                </a:solidFill>
                <a:latin typeface="Lucida Sans Unicode" panose="020B0602030504020204" pitchFamily="34" charset="0"/>
              </a:rPr>
              <a:t>lea    dx,  maxlen</a:t>
            </a:r>
            <a:endParaRPr lang="en-US" altLang="zh-CN" sz="1800" u="none">
              <a:solidFill>
                <a:schemeClr val="hlink"/>
              </a:solidFill>
              <a:latin typeface="Lucida Sans Unicode" panose="020B0602030504020204" pitchFamily="34" charset="0"/>
            </a:endParaRPr>
          </a:p>
          <a:p>
            <a:pPr lvl="1">
              <a:spcBef>
                <a:spcPct val="0"/>
              </a:spcBef>
              <a:buClrTx/>
              <a:buFontTx/>
              <a:buNone/>
            </a:pPr>
            <a:r>
              <a:rPr lang="en-US" altLang="zh-CN" sz="1800" u="none">
                <a:solidFill>
                  <a:schemeClr val="hlink"/>
                </a:solidFill>
                <a:latin typeface="Lucida Sans Unicode" panose="020B0602030504020204" pitchFamily="34" charset="0"/>
              </a:rPr>
              <a:t>mov  ah,  0ah</a:t>
            </a:r>
            <a:endParaRPr lang="en-US" altLang="zh-CN" sz="1800" u="none">
              <a:solidFill>
                <a:schemeClr val="hlink"/>
              </a:solidFill>
              <a:latin typeface="Lucida Sans Unicode" panose="020B0602030504020204" pitchFamily="34" charset="0"/>
            </a:endParaRPr>
          </a:p>
          <a:p>
            <a:pPr lvl="1">
              <a:spcBef>
                <a:spcPct val="0"/>
              </a:spcBef>
              <a:buClrTx/>
              <a:buFontTx/>
              <a:buNone/>
            </a:pPr>
            <a:r>
              <a:rPr lang="en-US" altLang="zh-CN" sz="1800" u="none">
                <a:solidFill>
                  <a:schemeClr val="hlink"/>
                </a:solidFill>
                <a:latin typeface="Lucida Sans Unicode" panose="020B0602030504020204" pitchFamily="34" charset="0"/>
              </a:rPr>
              <a:t>int    21h</a:t>
            </a:r>
            <a:endParaRPr lang="en-US" altLang="zh-CN" sz="1800" u="none">
              <a:solidFill>
                <a:schemeClr val="hlink"/>
              </a:solidFill>
              <a:latin typeface="Lucida Sans Unicode" panose="020B0602030504020204" pitchFamily="34" charset="0"/>
            </a:endParaRPr>
          </a:p>
        </p:txBody>
      </p:sp>
      <p:sp>
        <p:nvSpPr>
          <p:cNvPr id="119813" name="Rectangle 5"/>
          <p:cNvSpPr>
            <a:spLocks noChangeArrowheads="1"/>
          </p:cNvSpPr>
          <p:nvPr/>
        </p:nvSpPr>
        <p:spPr bwMode="auto">
          <a:xfrm>
            <a:off x="1651000" y="1903413"/>
            <a:ext cx="2971800" cy="3810000"/>
          </a:xfrm>
          <a:prstGeom prst="rect">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19814" name="Rectangle 6"/>
          <p:cNvSpPr>
            <a:spLocks noChangeArrowheads="1"/>
          </p:cNvSpPr>
          <p:nvPr/>
        </p:nvSpPr>
        <p:spPr bwMode="auto">
          <a:xfrm>
            <a:off x="5029200" y="1981200"/>
            <a:ext cx="3581400" cy="4343400"/>
          </a:xfrm>
          <a:prstGeom prst="rect">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transition>
    <p:random/>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1905000" y="685800"/>
            <a:ext cx="5867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0"/>
              </a:spcBef>
              <a:buClrTx/>
              <a:buFontTx/>
              <a:buNone/>
            </a:pPr>
            <a:r>
              <a:rPr lang="en-US" altLang="zh-CN" sz="2400" u="none">
                <a:solidFill>
                  <a:srgbClr val="FF0000"/>
                </a:solidFill>
              </a:rPr>
              <a:t>DOS </a:t>
            </a:r>
            <a:r>
              <a:rPr lang="zh-CN" altLang="en-US" sz="2400" u="none">
                <a:solidFill>
                  <a:srgbClr val="FF0000"/>
                </a:solidFill>
              </a:rPr>
              <a:t>显示功能调用</a:t>
            </a:r>
            <a:r>
              <a:rPr lang="zh-CN" altLang="en-US" sz="2400" u="none"/>
              <a:t> </a:t>
            </a:r>
            <a:r>
              <a:rPr lang="en-US" altLang="zh-CN" sz="2000" u="none"/>
              <a:t>( AH=2, 6, 9 )</a:t>
            </a:r>
            <a:endParaRPr lang="en-US" altLang="zh-CN" sz="2000" u="none"/>
          </a:p>
          <a:p>
            <a:pPr algn="just">
              <a:lnSpc>
                <a:spcPct val="125000"/>
              </a:lnSpc>
              <a:spcBef>
                <a:spcPct val="0"/>
              </a:spcBef>
              <a:buClrTx/>
              <a:buFontTx/>
              <a:buNone/>
            </a:pPr>
            <a:r>
              <a:rPr lang="zh-CN" altLang="en-US" sz="2000" u="none">
                <a:latin typeface="楷体_GB2312" pitchFamily="49" charset="-122"/>
                <a:ea typeface="楷体_GB2312" pitchFamily="49" charset="-122"/>
              </a:rPr>
              <a:t>（显示一个字符</a:t>
            </a:r>
            <a:r>
              <a:rPr lang="en-US" altLang="zh-CN" sz="2000" u="none">
                <a:latin typeface="楷体_GB2312" pitchFamily="49" charset="-122"/>
                <a:ea typeface="楷体_GB2312" pitchFamily="49" charset="-122"/>
              </a:rPr>
              <a:t>/</a:t>
            </a:r>
            <a:r>
              <a:rPr lang="zh-CN" altLang="en-US" sz="2000" u="none">
                <a:latin typeface="楷体_GB2312" pitchFamily="49" charset="-122"/>
                <a:ea typeface="楷体_GB2312" pitchFamily="49" charset="-122"/>
              </a:rPr>
              <a:t>显示字符串）</a:t>
            </a:r>
            <a:endParaRPr lang="zh-CN" altLang="en-US" sz="2000" u="none"/>
          </a:p>
          <a:p>
            <a:pPr lvl="2" algn="just">
              <a:spcBef>
                <a:spcPct val="0"/>
              </a:spcBef>
              <a:buFontTx/>
              <a:buNone/>
            </a:pPr>
            <a:endParaRPr lang="zh-CN" altLang="en-US" u="none"/>
          </a:p>
          <a:p>
            <a:pPr lvl="1" algn="just">
              <a:spcBef>
                <a:spcPct val="0"/>
              </a:spcBef>
              <a:buClrTx/>
              <a:buFontTx/>
              <a:buNone/>
            </a:pPr>
            <a:r>
              <a:rPr lang="zh-CN" altLang="en-US" sz="2000" u="none"/>
              <a:t>例：显示一个字符 </a:t>
            </a:r>
            <a:r>
              <a:rPr lang="en-US" altLang="zh-CN" sz="2000" u="none"/>
              <a:t>( AH=2 )</a:t>
            </a:r>
            <a:endParaRPr lang="en-US" altLang="zh-CN" sz="2000" u="none"/>
          </a:p>
          <a:p>
            <a:pPr lvl="3" algn="just">
              <a:spcBef>
                <a:spcPct val="0"/>
              </a:spcBef>
              <a:buFontTx/>
              <a:buNone/>
            </a:pPr>
            <a:endParaRPr lang="en-US" altLang="zh-CN" b="1" u="none">
              <a:latin typeface="Lucida Sans Unicode" panose="020B0602030504020204" pitchFamily="34" charset="0"/>
            </a:endParaRPr>
          </a:p>
          <a:p>
            <a:pPr lvl="3" algn="just">
              <a:spcBef>
                <a:spcPct val="0"/>
              </a:spcBef>
              <a:buFontTx/>
              <a:buNone/>
            </a:pPr>
            <a:r>
              <a:rPr lang="en-US" altLang="zh-CN" b="1" u="none">
                <a:latin typeface="Lucida Sans Unicode" panose="020B0602030504020204" pitchFamily="34" charset="0"/>
              </a:rPr>
              <a:t>mov  ah, </a:t>
            </a:r>
            <a:r>
              <a:rPr lang="en-US" altLang="zh-CN" b="1" u="none">
                <a:solidFill>
                  <a:schemeClr val="hlink"/>
                </a:solidFill>
                <a:latin typeface="Lucida Sans Unicode" panose="020B0602030504020204" pitchFamily="34" charset="0"/>
              </a:rPr>
              <a:t>2</a:t>
            </a:r>
            <a:endParaRPr lang="en-US" altLang="zh-CN" b="1" u="none">
              <a:solidFill>
                <a:schemeClr val="hlink"/>
              </a:solidFill>
              <a:latin typeface="Lucida Sans Unicode" panose="020B0602030504020204" pitchFamily="34" charset="0"/>
            </a:endParaRPr>
          </a:p>
          <a:p>
            <a:pPr lvl="3" algn="just">
              <a:spcBef>
                <a:spcPct val="0"/>
              </a:spcBef>
              <a:buFontTx/>
              <a:buNone/>
            </a:pPr>
            <a:r>
              <a:rPr lang="en-US" altLang="zh-CN" b="1" u="none">
                <a:latin typeface="Lucida Sans Unicode" panose="020B0602030504020204" pitchFamily="34" charset="0"/>
              </a:rPr>
              <a:t>mov  </a:t>
            </a:r>
            <a:r>
              <a:rPr lang="en-US" altLang="zh-CN" b="1" u="none">
                <a:solidFill>
                  <a:schemeClr val="hlink"/>
                </a:solidFill>
                <a:latin typeface="Lucida Sans Unicode" panose="020B0602030504020204" pitchFamily="34" charset="0"/>
              </a:rPr>
              <a:t>dl</a:t>
            </a:r>
            <a:r>
              <a:rPr lang="en-US" altLang="zh-CN" b="1" u="none">
                <a:latin typeface="Lucida Sans Unicode" panose="020B0602030504020204" pitchFamily="34" charset="0"/>
              </a:rPr>
              <a:t>,  ‘A’</a:t>
            </a:r>
            <a:endParaRPr lang="en-US" altLang="zh-CN" b="1" u="none">
              <a:latin typeface="Lucida Sans Unicode" panose="020B0602030504020204" pitchFamily="34" charset="0"/>
            </a:endParaRPr>
          </a:p>
          <a:p>
            <a:pPr lvl="3" algn="just">
              <a:spcBef>
                <a:spcPct val="0"/>
              </a:spcBef>
              <a:buFontTx/>
              <a:buNone/>
            </a:pPr>
            <a:r>
              <a:rPr lang="en-US" altLang="zh-CN" b="1" u="none">
                <a:latin typeface="Lucida Sans Unicode" panose="020B0602030504020204" pitchFamily="34" charset="0"/>
              </a:rPr>
              <a:t>int    21h</a:t>
            </a:r>
            <a:endParaRPr lang="en-US" altLang="zh-CN" b="1" u="none">
              <a:latin typeface="Lucida Sans Unicode" panose="020B0602030504020204" pitchFamily="34" charset="0"/>
            </a:endParaRPr>
          </a:p>
          <a:p>
            <a:pPr lvl="1" algn="just">
              <a:spcBef>
                <a:spcPct val="0"/>
              </a:spcBef>
              <a:buClrTx/>
              <a:buFontTx/>
              <a:buNone/>
            </a:pPr>
            <a:endParaRPr lang="en-US" altLang="zh-CN" sz="2000" u="none">
              <a:latin typeface="Lucida Sans Unicode" panose="020B0602030504020204" pitchFamily="34" charset="0"/>
            </a:endParaRPr>
          </a:p>
          <a:p>
            <a:pPr lvl="1" algn="just">
              <a:spcBef>
                <a:spcPct val="0"/>
              </a:spcBef>
              <a:buClrTx/>
              <a:buFontTx/>
              <a:buNone/>
            </a:pPr>
            <a:r>
              <a:rPr lang="zh-CN" altLang="en-US" sz="2000" u="none"/>
              <a:t>例：显示字符串 </a:t>
            </a:r>
            <a:r>
              <a:rPr lang="en-US" altLang="zh-CN" sz="2000" u="none"/>
              <a:t>( AH=9 )</a:t>
            </a:r>
            <a:endParaRPr lang="en-US" altLang="zh-CN" sz="2000" u="none"/>
          </a:p>
          <a:p>
            <a:pPr lvl="3" algn="just">
              <a:spcBef>
                <a:spcPct val="0"/>
              </a:spcBef>
              <a:buFontTx/>
              <a:buNone/>
            </a:pPr>
            <a:endParaRPr lang="en-US" altLang="zh-CN" b="1" u="none">
              <a:latin typeface="Lucida Sans Unicode" panose="020B0602030504020204" pitchFamily="34" charset="0"/>
            </a:endParaRPr>
          </a:p>
          <a:p>
            <a:pPr lvl="3" algn="just">
              <a:spcBef>
                <a:spcPct val="0"/>
              </a:spcBef>
              <a:buFontTx/>
              <a:buNone/>
            </a:pPr>
            <a:r>
              <a:rPr lang="en-US" altLang="zh-CN" b="1" u="none">
                <a:latin typeface="Lucida Sans Unicode" panose="020B0602030504020204" pitchFamily="34" charset="0"/>
              </a:rPr>
              <a:t>string  db  ‘HELLO’, 0dh, 0ah, </a:t>
            </a:r>
            <a:r>
              <a:rPr lang="en-US" altLang="zh-CN" b="1" u="none">
                <a:solidFill>
                  <a:schemeClr val="hlink"/>
                </a:solidFill>
                <a:latin typeface="Lucida Sans Unicode" panose="020B0602030504020204" pitchFamily="34" charset="0"/>
              </a:rPr>
              <a:t>‘$’</a:t>
            </a:r>
            <a:endParaRPr lang="en-US" altLang="zh-CN" b="1" u="none">
              <a:solidFill>
                <a:schemeClr val="hlink"/>
              </a:solidFill>
              <a:latin typeface="Lucida Sans Unicode" panose="020B0602030504020204" pitchFamily="34" charset="0"/>
            </a:endParaRPr>
          </a:p>
          <a:p>
            <a:pPr lvl="3" algn="just">
              <a:spcBef>
                <a:spcPct val="0"/>
              </a:spcBef>
              <a:buFontTx/>
              <a:buNone/>
            </a:pPr>
            <a:r>
              <a:rPr lang="en-US" altLang="zh-CN" b="1" u="none">
                <a:latin typeface="Lucida Sans Unicode" panose="020B0602030504020204" pitchFamily="34" charset="0"/>
              </a:rPr>
              <a:t>mov    </a:t>
            </a:r>
            <a:r>
              <a:rPr lang="en-US" altLang="zh-CN" b="1" u="none">
                <a:solidFill>
                  <a:schemeClr val="hlink"/>
                </a:solidFill>
                <a:latin typeface="Lucida Sans Unicode" panose="020B0602030504020204" pitchFamily="34" charset="0"/>
              </a:rPr>
              <a:t>dx</a:t>
            </a:r>
            <a:r>
              <a:rPr lang="en-US" altLang="zh-CN" b="1" u="none">
                <a:latin typeface="Lucida Sans Unicode" panose="020B0602030504020204" pitchFamily="34" charset="0"/>
              </a:rPr>
              <a:t>,  offset  string</a:t>
            </a:r>
            <a:endParaRPr lang="en-US" altLang="zh-CN" b="1" u="none">
              <a:latin typeface="Lucida Sans Unicode" panose="020B0602030504020204" pitchFamily="34" charset="0"/>
            </a:endParaRPr>
          </a:p>
          <a:p>
            <a:pPr lvl="3" algn="just">
              <a:spcBef>
                <a:spcPct val="0"/>
              </a:spcBef>
              <a:buFontTx/>
              <a:buNone/>
            </a:pPr>
            <a:r>
              <a:rPr lang="en-US" altLang="zh-CN" b="1" u="none">
                <a:latin typeface="Lucida Sans Unicode" panose="020B0602030504020204" pitchFamily="34" charset="0"/>
              </a:rPr>
              <a:t>mov    ah,  </a:t>
            </a:r>
            <a:r>
              <a:rPr lang="en-US" altLang="zh-CN" b="1" u="none">
                <a:solidFill>
                  <a:schemeClr val="hlink"/>
                </a:solidFill>
                <a:latin typeface="Lucida Sans Unicode" panose="020B0602030504020204" pitchFamily="34" charset="0"/>
              </a:rPr>
              <a:t>9</a:t>
            </a:r>
            <a:endParaRPr lang="en-US" altLang="zh-CN" b="1" u="none">
              <a:solidFill>
                <a:schemeClr val="hlink"/>
              </a:solidFill>
              <a:latin typeface="Lucida Sans Unicode" panose="020B0602030504020204" pitchFamily="34" charset="0"/>
            </a:endParaRPr>
          </a:p>
          <a:p>
            <a:pPr lvl="3" algn="just">
              <a:spcBef>
                <a:spcPct val="0"/>
              </a:spcBef>
              <a:buFontTx/>
              <a:buNone/>
            </a:pPr>
            <a:r>
              <a:rPr lang="en-US" altLang="zh-CN" b="1" u="none">
                <a:latin typeface="Lucida Sans Unicode" panose="020B0602030504020204" pitchFamily="34" charset="0"/>
              </a:rPr>
              <a:t>int      21h</a:t>
            </a:r>
            <a:endParaRPr lang="en-US" altLang="zh-CN" sz="2400" b="1" u="none">
              <a:latin typeface="Lucida Sans Unicode" panose="020B0602030504020204" pitchFamily="34" charset="0"/>
            </a:endParaRP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2051685" y="908685"/>
            <a:ext cx="5486400" cy="1850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ts val="3500"/>
              </a:lnSpc>
              <a:spcBef>
                <a:spcPct val="50000"/>
              </a:spcBef>
              <a:buClr>
                <a:schemeClr val="tx2"/>
              </a:buClr>
              <a:buSzPct val="90000"/>
              <a:buFont typeface="Symbol" panose="05050102010706020507" pitchFamily="18" charset="2"/>
              <a:buNone/>
            </a:pPr>
            <a:r>
              <a:rPr lang="zh-CN" altLang="en-US" u="none">
                <a:latin typeface="Arial" panose="020B0604020202020204" pitchFamily="34" charset="0"/>
                <a:sym typeface="Symbol" panose="05050102010706020507" pitchFamily="18" charset="2"/>
              </a:rPr>
              <a:t>  </a:t>
            </a:r>
            <a:r>
              <a:rPr lang="zh-CN" altLang="en-US" u="none">
                <a:solidFill>
                  <a:srgbClr val="009900"/>
                </a:solidFill>
                <a:latin typeface="Arial" panose="020B0604020202020204" pitchFamily="34" charset="0"/>
              </a:rPr>
              <a:t>寻址方式</a:t>
            </a:r>
            <a:endParaRPr lang="zh-CN" altLang="en-US" u="none">
              <a:solidFill>
                <a:srgbClr val="009900"/>
              </a:solidFill>
              <a:latin typeface="Arial" panose="020B0604020202020204" pitchFamily="34" charset="0"/>
            </a:endParaRPr>
          </a:p>
          <a:p>
            <a:pPr eaLnBrk="1" hangingPunct="1">
              <a:lnSpc>
                <a:spcPts val="3500"/>
              </a:lnSpc>
              <a:spcBef>
                <a:spcPct val="50000"/>
              </a:spcBef>
              <a:buClr>
                <a:schemeClr val="tx2"/>
              </a:buClr>
              <a:buSzPct val="90000"/>
              <a:buFont typeface="Symbol" panose="05050102010706020507" pitchFamily="18" charset="2"/>
              <a:buNone/>
            </a:pPr>
            <a:r>
              <a:rPr lang="zh-CN" altLang="en-US" sz="2800" u="none">
                <a:latin typeface="楷体_GB2312" pitchFamily="49" charset="-122"/>
                <a:ea typeface="楷体_GB2312" pitchFamily="49" charset="-122"/>
              </a:rPr>
              <a:t>  与</a:t>
            </a:r>
            <a:r>
              <a:rPr lang="zh-CN" altLang="en-US" sz="2800" u="none">
                <a:solidFill>
                  <a:schemeClr val="hlink"/>
                </a:solidFill>
                <a:latin typeface="楷体_GB2312" pitchFamily="49" charset="-122"/>
                <a:ea typeface="楷体_GB2312" pitchFamily="49" charset="-122"/>
              </a:rPr>
              <a:t>数据</a:t>
            </a:r>
            <a:r>
              <a:rPr lang="zh-CN" altLang="en-US" sz="2800" u="none">
                <a:latin typeface="楷体_GB2312" pitchFamily="49" charset="-122"/>
                <a:ea typeface="楷体_GB2312" pitchFamily="49" charset="-122"/>
              </a:rPr>
              <a:t>有关的寻址方式</a:t>
            </a:r>
            <a:endParaRPr lang="zh-CN" altLang="en-US" sz="2800" u="none">
              <a:latin typeface="楷体_GB2312" pitchFamily="49" charset="-122"/>
              <a:ea typeface="楷体_GB2312" pitchFamily="49" charset="-122"/>
            </a:endParaRPr>
          </a:p>
          <a:p>
            <a:pPr eaLnBrk="1" hangingPunct="1">
              <a:spcBef>
                <a:spcPct val="50000"/>
              </a:spcBef>
              <a:buClrTx/>
              <a:buFontTx/>
              <a:buNone/>
            </a:pPr>
            <a:r>
              <a:rPr lang="zh-CN" altLang="en-US" sz="2800" u="none">
                <a:latin typeface="楷体_GB2312" pitchFamily="49" charset="-122"/>
                <a:ea typeface="楷体_GB2312" pitchFamily="49" charset="-122"/>
              </a:rPr>
              <a:t>  与</a:t>
            </a:r>
            <a:r>
              <a:rPr lang="zh-CN" altLang="en-US" sz="2800" u="none">
                <a:solidFill>
                  <a:schemeClr val="hlink"/>
                </a:solidFill>
                <a:latin typeface="楷体_GB2312" pitchFamily="49" charset="-122"/>
                <a:ea typeface="楷体_GB2312" pitchFamily="49" charset="-122"/>
              </a:rPr>
              <a:t>转移地址</a:t>
            </a:r>
            <a:r>
              <a:rPr lang="zh-CN" altLang="en-US" sz="2800" u="none">
                <a:latin typeface="楷体_GB2312" pitchFamily="49" charset="-122"/>
                <a:ea typeface="楷体_GB2312" pitchFamily="49" charset="-122"/>
              </a:rPr>
              <a:t>有关的寻址方式</a:t>
            </a:r>
            <a:endParaRPr lang="zh-CN" altLang="en-US" u="none">
              <a:latin typeface="Arial" panose="020B0604020202020204" pitchFamily="34" charset="0"/>
            </a:endParaRPr>
          </a:p>
        </p:txBody>
      </p:sp>
      <p:sp>
        <p:nvSpPr>
          <p:cNvPr id="30724" name="Text Box 4"/>
          <p:cNvSpPr txBox="1">
            <a:spLocks noChangeArrowheads="1"/>
          </p:cNvSpPr>
          <p:nvPr/>
        </p:nvSpPr>
        <p:spPr bwMode="auto">
          <a:xfrm>
            <a:off x="1763395" y="5013325"/>
            <a:ext cx="5805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a:solidFill>
                  <a:srgbClr val="FF0000"/>
                </a:solidFill>
              </a:rPr>
              <a:t>问题</a:t>
            </a:r>
            <a:r>
              <a:rPr lang="en-US" altLang="zh-CN">
                <a:solidFill>
                  <a:srgbClr val="FF0000"/>
                </a:solidFill>
              </a:rPr>
              <a:t>:</a:t>
            </a:r>
            <a:r>
              <a:rPr lang="zh-CN" altLang="en-US">
                <a:solidFill>
                  <a:srgbClr val="FF0000"/>
                </a:solidFill>
              </a:rPr>
              <a:t>哪些寄存器可以用来寻址</a:t>
            </a:r>
            <a:r>
              <a:rPr lang="en-US" altLang="zh-CN">
                <a:solidFill>
                  <a:srgbClr val="FF0000"/>
                </a:solidFill>
              </a:rPr>
              <a:t>?</a:t>
            </a:r>
            <a:endParaRPr lang="en-US" altLang="zh-CN">
              <a:solidFill>
                <a:srgbClr val="FF00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4"/>
          <p:cNvSpPr>
            <a:spLocks noGrp="1" noChangeArrowheads="1"/>
          </p:cNvSpPr>
          <p:nvPr>
            <p:ph type="ctrTitle" idx="4294967295"/>
          </p:nvPr>
        </p:nvSpPr>
        <p:spPr>
          <a:xfrm>
            <a:off x="827088" y="620713"/>
            <a:ext cx="813435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ffectLst/>
              </a:rPr>
              <a:t>感谢大家一如既往的支持！</a:t>
            </a:r>
            <a:endParaRPr lang="zh-CN" altLang="en-US">
              <a:effectLst/>
            </a:endParaRPr>
          </a:p>
        </p:txBody>
      </p:sp>
      <p:sp>
        <p:nvSpPr>
          <p:cNvPr id="94213" name="WordArt 5"/>
          <p:cNvSpPr>
            <a:spLocks noChangeArrowheads="1" noChangeShapeType="1" noTextEdit="1"/>
          </p:cNvSpPr>
          <p:nvPr/>
        </p:nvSpPr>
        <p:spPr bwMode="auto">
          <a:xfrm>
            <a:off x="2699792" y="3861048"/>
            <a:ext cx="5616575" cy="914400"/>
          </a:xfrm>
          <a:prstGeom prst="rect">
            <a:avLst/>
          </a:prstGeom>
        </p:spPr>
        <p:txBody>
          <a:bodyPr wrap="none" fromWordArt="1">
            <a:prstTxWarp prst="textPlain">
              <a:avLst>
                <a:gd name="adj" fmla="val 50000"/>
              </a:avLst>
            </a:prstTxWarp>
          </a:bodyPr>
          <a:lstStyle/>
          <a:p>
            <a:pPr algn="ctr" eaLnBrk="1" hangingPunct="1">
              <a:defRPr/>
            </a:pPr>
            <a:r>
              <a:rPr lang="zh-CN" altLang="en-US" sz="3600" kern="10" dirty="0">
                <a:ln w="12700">
                  <a:solidFill>
                    <a:srgbClr val="EAEAEA"/>
                  </a:solidFill>
                  <a:rou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宋体" panose="02010600030101010101" pitchFamily="2" charset="-122"/>
              </a:rPr>
              <a:t>考出好成绩！</a:t>
            </a:r>
            <a:endParaRPr lang="zh-CN" altLang="en-US" sz="3600" kern="10" dirty="0">
              <a:ln w="12700">
                <a:solidFill>
                  <a:srgbClr val="EAEAEA"/>
                </a:solidFill>
                <a:rou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宋体" panose="02010600030101010101" pitchFamily="2" charset="-122"/>
            </a:endParaRPr>
          </a:p>
        </p:txBody>
      </p:sp>
      <p:sp>
        <p:nvSpPr>
          <p:cNvPr id="94215" name="WordArt 7"/>
          <p:cNvSpPr>
            <a:spLocks noChangeArrowheads="1" noChangeShapeType="1" noTextEdit="1"/>
          </p:cNvSpPr>
          <p:nvPr/>
        </p:nvSpPr>
        <p:spPr bwMode="auto">
          <a:xfrm>
            <a:off x="1187624" y="2738152"/>
            <a:ext cx="1828800" cy="457200"/>
          </a:xfrm>
          <a:prstGeom prst="rect">
            <a:avLst/>
          </a:prstGeom>
        </p:spPr>
        <p:txBody>
          <a:bodyPr wrap="none" fromWordArt="1">
            <a:prstTxWarp prst="textPlain">
              <a:avLst>
                <a:gd name="adj" fmla="val 50000"/>
              </a:avLst>
            </a:prstTxWarp>
          </a:bodyPr>
          <a:lstStyle/>
          <a:p>
            <a:pPr algn="ctr" eaLnBrk="1" hangingPunct="1">
              <a:defRPr/>
            </a:pPr>
            <a:r>
              <a:rPr lang="zh-CN" altLang="en-US" sz="3600" kern="10" dirty="0">
                <a:ln w="19050">
                  <a:solidFill>
                    <a:srgbClr val="99CCFF"/>
                  </a:solidFill>
                  <a:round/>
                </a:ln>
                <a:solidFill>
                  <a:srgbClr val="0066CC"/>
                </a:solidFill>
                <a:effectLst>
                  <a:outerShdw dist="35921" dir="2700000" algn="ctr" rotWithShape="0">
                    <a:srgbClr val="990000"/>
                  </a:outerShdw>
                </a:effectLst>
                <a:latin typeface="宋体" panose="02010600030101010101" pitchFamily="2" charset="-122"/>
              </a:rPr>
              <a:t>祝大家：</a:t>
            </a:r>
            <a:endParaRPr lang="zh-CN" altLang="en-US" sz="3600" kern="10" dirty="0">
              <a:ln w="19050">
                <a:solidFill>
                  <a:srgbClr val="99CCFF"/>
                </a:solidFill>
                <a:round/>
              </a:ln>
              <a:solidFill>
                <a:srgbClr val="0066CC"/>
              </a:solidFill>
              <a:effectLst>
                <a:outerShdw dist="35921" dir="2700000" algn="ctr" rotWithShape="0">
                  <a:srgbClr val="990000"/>
                </a:outerShdw>
              </a:effectLst>
              <a:latin typeface="宋体" panose="02010600030101010101" pitchFamily="2" charset="-122"/>
            </a:endParaRP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1524000" y="457200"/>
            <a:ext cx="573722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600" u="none">
                <a:solidFill>
                  <a:schemeClr val="hlink"/>
                </a:solidFill>
                <a:latin typeface="Arial" panose="020B0604020202020204" pitchFamily="34" charset="0"/>
              </a:rPr>
              <a:t> 8086</a:t>
            </a:r>
            <a:r>
              <a:rPr lang="zh-CN" altLang="en-US" sz="3600" u="none">
                <a:solidFill>
                  <a:schemeClr val="hlink"/>
                </a:solidFill>
                <a:latin typeface="Arial" panose="020B0604020202020204" pitchFamily="34" charset="0"/>
              </a:rPr>
              <a:t>的寻址方式 -数据寻址</a:t>
            </a:r>
            <a:endParaRPr lang="zh-CN" altLang="en-US" sz="3600" u="none">
              <a:solidFill>
                <a:schemeClr val="tx2"/>
              </a:solidFill>
              <a:latin typeface="Arial" panose="020B0604020202020204" pitchFamily="34" charset="0"/>
            </a:endParaRPr>
          </a:p>
        </p:txBody>
      </p:sp>
      <p:sp>
        <p:nvSpPr>
          <p:cNvPr id="59395" name="Rectangle 3"/>
          <p:cNvSpPr>
            <a:spLocks noChangeArrowheads="1"/>
          </p:cNvSpPr>
          <p:nvPr/>
        </p:nvSpPr>
        <p:spPr bwMode="auto">
          <a:xfrm>
            <a:off x="1187450" y="1268730"/>
            <a:ext cx="7621905" cy="5106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lvl1pPr marL="457200" indent="-457200">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60000"/>
              </a:lnSpc>
              <a:spcBef>
                <a:spcPct val="0"/>
              </a:spcBef>
              <a:buClrTx/>
              <a:buFont typeface="Wingdings" panose="05000000000000000000" charset="0"/>
              <a:buChar char="l"/>
            </a:pPr>
            <a:r>
              <a:rPr lang="zh-CN" altLang="en-US" sz="1800" u="none">
                <a:ea typeface="楷体_GB2312" pitchFamily="49" charset="-122"/>
              </a:rPr>
              <a:t>立即寻址                    </a:t>
            </a:r>
            <a:r>
              <a:rPr lang="en-US" altLang="zh-CN" sz="1800" u="none"/>
              <a:t>MOV  AX , 3069H</a:t>
            </a:r>
            <a:endParaRPr lang="en-US" altLang="zh-CN" sz="1800" u="none"/>
          </a:p>
          <a:p>
            <a:pPr eaLnBrk="1" hangingPunct="1">
              <a:lnSpc>
                <a:spcPct val="160000"/>
              </a:lnSpc>
              <a:spcBef>
                <a:spcPct val="0"/>
              </a:spcBef>
              <a:buClrTx/>
              <a:buFont typeface="Wingdings" panose="05000000000000000000" charset="0"/>
              <a:buChar char="l"/>
            </a:pPr>
            <a:r>
              <a:rPr lang="zh-CN" altLang="en-US" sz="1800" u="none">
                <a:ea typeface="楷体_GB2312" pitchFamily="49" charset="-122"/>
              </a:rPr>
              <a:t>寄存器寻址                </a:t>
            </a:r>
            <a:r>
              <a:rPr lang="en-US" altLang="zh-CN" sz="1800" u="none"/>
              <a:t>MOV  AL , BH</a:t>
            </a:r>
            <a:endParaRPr lang="en-US" altLang="zh-CN" sz="1800" u="none"/>
          </a:p>
          <a:p>
            <a:pPr eaLnBrk="1" hangingPunct="1">
              <a:lnSpc>
                <a:spcPct val="160000"/>
              </a:lnSpc>
              <a:spcBef>
                <a:spcPct val="0"/>
              </a:spcBef>
              <a:buClrTx/>
              <a:buFont typeface="Wingdings" panose="05000000000000000000" charset="0"/>
              <a:buChar char="l"/>
            </a:pPr>
            <a:r>
              <a:rPr lang="zh-CN" altLang="en-US" sz="1800" u="none"/>
              <a:t>内存数据的寻址方式</a:t>
            </a:r>
            <a:endParaRPr lang="zh-CN" altLang="en-US" sz="1800" u="none"/>
          </a:p>
          <a:p>
            <a:pPr lvl="1" eaLnBrk="1" hangingPunct="1">
              <a:lnSpc>
                <a:spcPct val="160000"/>
              </a:lnSpc>
              <a:spcBef>
                <a:spcPct val="0"/>
              </a:spcBef>
              <a:buClrTx/>
              <a:buFont typeface="Wingdings" panose="05000000000000000000" charset="0"/>
              <a:buChar char="l"/>
            </a:pPr>
            <a:r>
              <a:rPr lang="zh-CN" altLang="en-US" sz="1575" u="none">
                <a:ea typeface="楷体_GB2312" pitchFamily="49" charset="-122"/>
              </a:rPr>
              <a:t>直接寻址                    </a:t>
            </a:r>
            <a:r>
              <a:rPr lang="en-US" altLang="zh-CN" sz="1575" u="none"/>
              <a:t>MOV  AX , [ 2000H ]</a:t>
            </a:r>
            <a:endParaRPr lang="en-US" altLang="zh-CN" sz="1575" u="none">
              <a:ea typeface="楷体_GB2312" pitchFamily="49" charset="-122"/>
            </a:endParaRPr>
          </a:p>
          <a:p>
            <a:pPr lvl="1" eaLnBrk="1" hangingPunct="1">
              <a:lnSpc>
                <a:spcPct val="160000"/>
              </a:lnSpc>
              <a:spcBef>
                <a:spcPct val="0"/>
              </a:spcBef>
              <a:buClrTx/>
              <a:buFont typeface="Wingdings" panose="05000000000000000000" charset="0"/>
              <a:buChar char="l"/>
            </a:pPr>
            <a:r>
              <a:rPr lang="zh-CN" altLang="en-US" sz="1575" u="none">
                <a:ea typeface="楷体_GB2312" pitchFamily="49" charset="-122"/>
              </a:rPr>
              <a:t>寄存器间接寻址        </a:t>
            </a:r>
            <a:r>
              <a:rPr lang="en-US" altLang="zh-CN" sz="1575" u="none"/>
              <a:t>MOV  AX , [ BX ] </a:t>
            </a:r>
            <a:endParaRPr lang="en-US" altLang="zh-CN" sz="1575" u="none">
              <a:ea typeface="楷体_GB2312" pitchFamily="49" charset="-122"/>
            </a:endParaRPr>
          </a:p>
          <a:p>
            <a:pPr lvl="1" eaLnBrk="1" hangingPunct="1">
              <a:lnSpc>
                <a:spcPct val="160000"/>
              </a:lnSpc>
              <a:spcBef>
                <a:spcPct val="0"/>
              </a:spcBef>
              <a:buClrTx/>
              <a:buFont typeface="Wingdings" panose="05000000000000000000" charset="0"/>
              <a:buChar char="l"/>
            </a:pPr>
            <a:r>
              <a:rPr lang="zh-CN" altLang="en-US" sz="1575" u="none">
                <a:ea typeface="楷体_GB2312" pitchFamily="49" charset="-122"/>
              </a:rPr>
              <a:t>寄存器相对寻址        </a:t>
            </a:r>
            <a:r>
              <a:rPr lang="en-US" altLang="zh-CN" sz="1575" u="none"/>
              <a:t>MOV  AX , COUNT [ SI ] </a:t>
            </a:r>
            <a:endParaRPr lang="en-US" altLang="zh-CN" sz="1575" u="none">
              <a:ea typeface="楷体_GB2312" pitchFamily="49" charset="-122"/>
            </a:endParaRPr>
          </a:p>
          <a:p>
            <a:pPr lvl="1" eaLnBrk="1" hangingPunct="1">
              <a:lnSpc>
                <a:spcPct val="160000"/>
              </a:lnSpc>
              <a:spcBef>
                <a:spcPct val="0"/>
              </a:spcBef>
              <a:buClrTx/>
              <a:buFont typeface="Wingdings" panose="05000000000000000000" charset="0"/>
              <a:buChar char="l"/>
            </a:pPr>
            <a:r>
              <a:rPr lang="zh-CN" altLang="en-US" sz="1575" u="none">
                <a:ea typeface="楷体_GB2312" pitchFamily="49" charset="-122"/>
              </a:rPr>
              <a:t>基址变址寻址            </a:t>
            </a:r>
            <a:r>
              <a:rPr lang="en-US" altLang="zh-CN" sz="1575" u="none"/>
              <a:t>MOV  AX , [ BP ] [ DI ]</a:t>
            </a:r>
            <a:endParaRPr lang="en-US" altLang="zh-CN" sz="1575" u="none">
              <a:ea typeface="楷体_GB2312" pitchFamily="49" charset="-122"/>
            </a:endParaRPr>
          </a:p>
          <a:p>
            <a:pPr lvl="1" eaLnBrk="1" hangingPunct="1">
              <a:lnSpc>
                <a:spcPct val="160000"/>
              </a:lnSpc>
              <a:spcBef>
                <a:spcPct val="0"/>
              </a:spcBef>
              <a:buClrTx/>
              <a:buFont typeface="Wingdings" panose="05000000000000000000" charset="0"/>
              <a:buChar char="l"/>
            </a:pPr>
            <a:r>
              <a:rPr lang="zh-CN" altLang="en-US" sz="1575" u="none">
                <a:ea typeface="楷体_GB2312" pitchFamily="49" charset="-122"/>
              </a:rPr>
              <a:t>相对基址变址寻址    </a:t>
            </a:r>
            <a:r>
              <a:rPr lang="en-US" altLang="zh-CN" sz="1575" u="none"/>
              <a:t>MOV  AX , MASK [ BX ] [ SI ]</a:t>
            </a:r>
            <a:endParaRPr lang="en-US" altLang="zh-CN" sz="1575" u="none"/>
          </a:p>
          <a:p>
            <a:pPr lvl="1" eaLnBrk="1" hangingPunct="1">
              <a:lnSpc>
                <a:spcPct val="160000"/>
              </a:lnSpc>
              <a:spcBef>
                <a:spcPct val="0"/>
              </a:spcBef>
              <a:buClrTx/>
              <a:buFont typeface="Wingdings" panose="05000000000000000000" charset="0"/>
              <a:buChar char="l"/>
            </a:pPr>
            <a:r>
              <a:rPr lang="zh-CN" altLang="en-US" sz="1575" u="none"/>
              <a:t>比例变址寻址方式</a:t>
            </a:r>
            <a:r>
              <a:rPr lang="en-US" altLang="zh-CN" sz="1575" u="none"/>
              <a:t>    MOV   AX</a:t>
            </a:r>
            <a:r>
              <a:rPr lang="zh-CN" altLang="en-US" sz="1575" u="none"/>
              <a:t>，</a:t>
            </a:r>
            <a:r>
              <a:rPr lang="en-US" altLang="zh-CN" sz="1575" u="none"/>
              <a:t>COUNT[ESI*4]</a:t>
            </a:r>
            <a:endParaRPr lang="en-US" altLang="zh-CN" sz="1575" u="none"/>
          </a:p>
          <a:p>
            <a:pPr lvl="1" eaLnBrk="1" hangingPunct="1">
              <a:lnSpc>
                <a:spcPct val="160000"/>
              </a:lnSpc>
              <a:spcBef>
                <a:spcPct val="0"/>
              </a:spcBef>
              <a:buClrTx/>
              <a:buFont typeface="Wingdings" panose="05000000000000000000" charset="0"/>
              <a:buChar char="l"/>
            </a:pPr>
            <a:r>
              <a:rPr lang="zh-CN" altLang="ru-RU" sz="1575" u="none" dirty="0" smtClean="0">
                <a:solidFill>
                  <a:srgbClr val="000000"/>
                </a:solidFill>
                <a:ea typeface="楷体_GB2312" pitchFamily="49" charset="-122"/>
                <a:sym typeface="+mn-ea"/>
              </a:rPr>
              <a:t>基址比例变址寻址方式</a:t>
            </a:r>
            <a:r>
              <a:rPr lang="en-US" altLang="zh-CN" sz="1575" u="none" dirty="0" smtClean="0">
                <a:solidFill>
                  <a:srgbClr val="000000"/>
                </a:solidFill>
                <a:ea typeface="楷体_GB2312" pitchFamily="49" charset="-122"/>
                <a:sym typeface="+mn-ea"/>
              </a:rPr>
              <a:t>   </a:t>
            </a:r>
            <a:r>
              <a:rPr lang="ru-RU" altLang="zh-CN" sz="1575" u="none" dirty="0" smtClean="0">
                <a:solidFill>
                  <a:schemeClr val="tx1">
                    <a:lumMod val="50000"/>
                  </a:schemeClr>
                </a:solidFill>
                <a:ea typeface="楷体_GB2312" pitchFamily="49" charset="-122"/>
                <a:sym typeface="+mn-ea"/>
              </a:rPr>
              <a:t> MOV        ECX</a:t>
            </a:r>
            <a:r>
              <a:rPr lang="zh-CN" altLang="ru-RU" sz="1575" u="none" dirty="0" smtClean="0">
                <a:solidFill>
                  <a:schemeClr val="tx1">
                    <a:lumMod val="50000"/>
                  </a:schemeClr>
                </a:solidFill>
                <a:ea typeface="楷体_GB2312" pitchFamily="49" charset="-122"/>
                <a:sym typeface="+mn-ea"/>
              </a:rPr>
              <a:t>，</a:t>
            </a:r>
            <a:r>
              <a:rPr lang="ru-RU" altLang="zh-CN" sz="1575" u="none" dirty="0" smtClean="0">
                <a:solidFill>
                  <a:schemeClr val="tx1">
                    <a:lumMod val="50000"/>
                  </a:schemeClr>
                </a:solidFill>
                <a:ea typeface="楷体_GB2312" pitchFamily="49" charset="-122"/>
                <a:sym typeface="+mn-ea"/>
              </a:rPr>
              <a:t>[EAX][EDX*8]</a:t>
            </a:r>
            <a:endParaRPr lang="ru-RU" altLang="zh-CN" sz="1575" u="none" dirty="0" smtClean="0">
              <a:solidFill>
                <a:schemeClr val="tx1">
                  <a:lumMod val="50000"/>
                </a:schemeClr>
              </a:solidFill>
              <a:ea typeface="楷体_GB2312" pitchFamily="49" charset="-122"/>
              <a:sym typeface="+mn-ea"/>
            </a:endParaRPr>
          </a:p>
          <a:p>
            <a:pPr lvl="1" eaLnBrk="1" hangingPunct="1">
              <a:lnSpc>
                <a:spcPct val="160000"/>
              </a:lnSpc>
              <a:spcBef>
                <a:spcPct val="0"/>
              </a:spcBef>
              <a:buClrTx/>
              <a:buFont typeface="Wingdings" panose="05000000000000000000" charset="0"/>
              <a:buChar char="l"/>
            </a:pPr>
            <a:r>
              <a:rPr kumimoji="1" lang="zh-CN" altLang="en-US" sz="1575" u="none" dirty="0" smtClean="0">
                <a:solidFill>
                  <a:schemeClr val="tx1">
                    <a:lumMod val="50000"/>
                  </a:schemeClr>
                </a:solidFill>
                <a:ea typeface="楷体_GB2312" pitchFamily="49" charset="-122"/>
              </a:rPr>
              <a:t>相对基址比例变址寻址方式</a:t>
            </a:r>
            <a:r>
              <a:rPr lang="ru-RU" altLang="zh-CN" sz="1575" u="none" dirty="0" smtClean="0">
                <a:solidFill>
                  <a:schemeClr val="tx1">
                    <a:lumMod val="50000"/>
                  </a:schemeClr>
                </a:solidFill>
                <a:ea typeface="楷体_GB2312" pitchFamily="49" charset="-122"/>
                <a:sym typeface="+mn-ea"/>
              </a:rPr>
              <a:t> </a:t>
            </a:r>
            <a:r>
              <a:rPr lang="en-US" altLang="ru-RU" sz="1575" u="none" dirty="0" smtClean="0">
                <a:solidFill>
                  <a:schemeClr val="tx1">
                    <a:lumMod val="50000"/>
                  </a:schemeClr>
                </a:solidFill>
                <a:ea typeface="楷体_GB2312" pitchFamily="49" charset="-122"/>
                <a:sym typeface="+mn-ea"/>
              </a:rPr>
              <a:t>   </a:t>
            </a:r>
            <a:r>
              <a:rPr kumimoji="1" lang="en-US" altLang="zh-CN" sz="1575" u="none" dirty="0" smtClean="0">
                <a:solidFill>
                  <a:schemeClr val="tx1">
                    <a:lumMod val="50000"/>
                  </a:schemeClr>
                </a:solidFill>
                <a:ea typeface="楷体_GB2312" pitchFamily="49" charset="-122"/>
              </a:rPr>
              <a:t> MOV        EAX</a:t>
            </a:r>
            <a:r>
              <a:rPr kumimoji="1" lang="zh-CN" altLang="en-US" sz="1575" u="none" dirty="0" smtClean="0">
                <a:solidFill>
                  <a:schemeClr val="tx1">
                    <a:lumMod val="50000"/>
                  </a:schemeClr>
                </a:solidFill>
                <a:ea typeface="楷体_GB2312" pitchFamily="49" charset="-122"/>
              </a:rPr>
              <a:t>，</a:t>
            </a:r>
            <a:r>
              <a:rPr kumimoji="1" lang="en-US" altLang="zh-CN" sz="1575" u="none" dirty="0" smtClean="0">
                <a:solidFill>
                  <a:schemeClr val="tx1">
                    <a:lumMod val="50000"/>
                  </a:schemeClr>
                </a:solidFill>
                <a:ea typeface="楷体_GB2312" pitchFamily="49" charset="-122"/>
              </a:rPr>
              <a:t>TABLE[EBP][EDI*4]</a:t>
            </a:r>
            <a:endParaRPr kumimoji="1" lang="en-US" altLang="zh-CN" sz="1575" u="none" dirty="0" smtClean="0">
              <a:solidFill>
                <a:schemeClr val="tx1">
                  <a:lumMod val="50000"/>
                </a:schemeClr>
              </a:solidFill>
              <a:ea typeface="楷体_GB2312" pitchFamily="49" charset="-122"/>
            </a:endParaRPr>
          </a:p>
          <a:p>
            <a:pPr lvl="1" eaLnBrk="1" hangingPunct="1">
              <a:lnSpc>
                <a:spcPct val="130000"/>
              </a:lnSpc>
              <a:spcBef>
                <a:spcPct val="0"/>
              </a:spcBef>
              <a:buClrTx/>
              <a:buFontTx/>
              <a:buChar char="•"/>
            </a:pPr>
            <a:endParaRPr lang="en-US" altLang="zh-CN" sz="1575" u="none" dirty="0" smtClean="0">
              <a:solidFill>
                <a:srgbClr val="000000"/>
              </a:solidFill>
              <a:ea typeface="楷体_GB2312" pitchFamily="49" charset="-122"/>
              <a:sym typeface="+mn-ea"/>
            </a:endParaRP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332740"/>
            <a:ext cx="7772400" cy="1063625"/>
          </a:xfrm>
        </p:spPr>
        <p:txBody>
          <a:bodyPr/>
          <a:p>
            <a:pPr algn="l"/>
            <a:r>
              <a:rPr lang="zh-CN" altLang="en-US" sz="2000" dirty="0">
                <a:sym typeface="+mn-ea"/>
              </a:rPr>
              <a:t>内存数据</a:t>
            </a:r>
            <a:r>
              <a:rPr lang="en-US" altLang="zh-CN" sz="2000" dirty="0">
                <a:sym typeface="+mn-ea"/>
              </a:rPr>
              <a:t>--------</a:t>
            </a:r>
            <a:r>
              <a:rPr lang="zh-CN" altLang="ru-RU" sz="2000" i="0" kern="1200" dirty="0" smtClean="0">
                <a:solidFill>
                  <a:srgbClr val="000000"/>
                </a:solidFill>
                <a:latin typeface="Times New Roman" panose="02020603050405020304" pitchFamily="18" charset="0"/>
                <a:ea typeface="楷体_GB2312" pitchFamily="49" charset="-122"/>
                <a:cs typeface="+mn-cs"/>
                <a:sym typeface="+mn-ea"/>
              </a:rPr>
              <a:t>操作数都在除代码段以外的存储区中。</a:t>
            </a:r>
            <a:br>
              <a:rPr kumimoji="1" lang="zh-CN" altLang="ru-RU" sz="2000" b="1" i="0" kern="1200" dirty="0" smtClean="0">
                <a:solidFill>
                  <a:srgbClr val="000000"/>
                </a:solidFill>
                <a:latin typeface="Times New Roman" panose="02020603050405020304" pitchFamily="18" charset="0"/>
                <a:ea typeface="楷体_GB2312" pitchFamily="49" charset="-122"/>
                <a:cs typeface="+mn-cs"/>
              </a:rPr>
            </a:br>
            <a:r>
              <a:rPr lang="zh-CN" altLang="ru-RU" sz="2000" i="0" kern="1200" dirty="0" smtClean="0">
                <a:solidFill>
                  <a:srgbClr val="000000"/>
                </a:solidFill>
                <a:latin typeface="Times New Roman" panose="02020603050405020304" pitchFamily="18" charset="0"/>
                <a:ea typeface="楷体_GB2312" pitchFamily="49" charset="-122"/>
                <a:cs typeface="+mn-cs"/>
                <a:sym typeface="+mn-ea"/>
              </a:rPr>
              <a:t> 操作数地址是由段基地址和偏移地址相加而取得的,偏移地址也称为有效地址(EA)</a:t>
            </a:r>
            <a:endParaRPr lang="zh-CN" altLang="ru-RU" sz="2000" i="0" kern="1200" dirty="0" smtClean="0">
              <a:solidFill>
                <a:srgbClr val="000000"/>
              </a:solidFill>
              <a:latin typeface="Times New Roman" panose="02020603050405020304" pitchFamily="18" charset="0"/>
              <a:ea typeface="楷体_GB2312" pitchFamily="49" charset="-122"/>
              <a:cs typeface="+mn-cs"/>
            </a:endParaRPr>
          </a:p>
        </p:txBody>
      </p:sp>
      <p:sp>
        <p:nvSpPr>
          <p:cNvPr id="2108" name="Rectangle 60"/>
          <p:cNvSpPr>
            <a:spLocks noChangeArrowheads="1"/>
          </p:cNvSpPr>
          <p:nvPr/>
        </p:nvSpPr>
        <p:spPr bwMode="auto">
          <a:xfrm>
            <a:off x="914400" y="1628775"/>
            <a:ext cx="7899400" cy="4523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nSpc>
                <a:spcPct val="120000"/>
              </a:lnSpc>
              <a:spcBef>
                <a:spcPct val="40000"/>
              </a:spcBef>
              <a:buSzPct val="100000"/>
              <a:buFontTx/>
              <a:buBlip>
                <a:blip r:embed="rId1"/>
              </a:buBlip>
            </a:pPr>
            <a:r>
              <a:rPr kumimoji="1" lang="ru-RU" altLang="zh-CN" sz="2000" dirty="0" smtClean="0">
                <a:solidFill>
                  <a:srgbClr val="000000"/>
                </a:solidFill>
                <a:ea typeface="楷体_GB2312" pitchFamily="49" charset="-122"/>
              </a:rPr>
              <a:t> </a:t>
            </a:r>
            <a:r>
              <a:rPr kumimoji="1" lang="zh-CN" altLang="ru-RU" sz="2000" b="1" u="none" dirty="0" smtClean="0">
                <a:solidFill>
                  <a:srgbClr val="000000"/>
                </a:solidFill>
                <a:ea typeface="楷体_GB2312" pitchFamily="49" charset="-122"/>
              </a:rPr>
              <a:t>有效地址由</a:t>
            </a:r>
            <a:r>
              <a:rPr kumimoji="1" lang="zh-CN" altLang="ru-RU" sz="2000" b="1" u="none" dirty="0" smtClean="0">
                <a:solidFill>
                  <a:srgbClr val="FF0000"/>
                </a:solidFill>
                <a:ea typeface="楷体_GB2312" pitchFamily="49" charset="-122"/>
              </a:rPr>
              <a:t>四种</a:t>
            </a:r>
            <a:r>
              <a:rPr kumimoji="1" lang="zh-CN" altLang="ru-RU" sz="2000" b="1" u="none" dirty="0" smtClean="0">
                <a:solidFill>
                  <a:srgbClr val="000000"/>
                </a:solidFill>
                <a:ea typeface="楷体_GB2312" pitchFamily="49" charset="-122"/>
              </a:rPr>
              <a:t>成分组成：</a:t>
            </a:r>
            <a:endParaRPr kumimoji="1" lang="zh-CN" altLang="ru-RU" sz="2000" b="1" u="none" dirty="0" smtClean="0">
              <a:solidFill>
                <a:srgbClr val="000000"/>
              </a:solidFill>
              <a:ea typeface="楷体_GB2312" pitchFamily="49" charset="-122"/>
            </a:endParaRPr>
          </a:p>
          <a:p>
            <a:pPr>
              <a:lnSpc>
                <a:spcPct val="120000"/>
              </a:lnSpc>
              <a:spcBef>
                <a:spcPct val="40000"/>
              </a:spcBef>
              <a:buSzPct val="100000"/>
            </a:pPr>
            <a:r>
              <a:rPr kumimoji="1" lang="ru-RU" altLang="zh-CN" sz="2000" b="1" u="none" dirty="0" smtClean="0">
                <a:solidFill>
                  <a:srgbClr val="000000"/>
                </a:solidFill>
                <a:ea typeface="楷体_GB2312" pitchFamily="49" charset="-122"/>
              </a:rPr>
              <a:t>(1</a:t>
            </a:r>
            <a:r>
              <a:rPr kumimoji="1" lang="ru-RU" altLang="zh-CN" sz="2000" b="1" u="none" dirty="0" smtClean="0">
                <a:solidFill>
                  <a:srgbClr val="FF0000"/>
                </a:solidFill>
                <a:ea typeface="楷体_GB2312" pitchFamily="49" charset="-122"/>
              </a:rPr>
              <a:t>) </a:t>
            </a:r>
            <a:r>
              <a:rPr kumimoji="1" lang="zh-CN" altLang="ru-RU" sz="2000" b="1" u="none" dirty="0" smtClean="0">
                <a:solidFill>
                  <a:srgbClr val="FF0000"/>
                </a:solidFill>
                <a:ea typeface="楷体_GB2312" pitchFamily="49" charset="-122"/>
              </a:rPr>
              <a:t>位移量</a:t>
            </a:r>
            <a:r>
              <a:rPr kumimoji="1" lang="zh-CN" altLang="ru-RU" sz="2000" b="1" u="none" dirty="0" smtClean="0">
                <a:solidFill>
                  <a:srgbClr val="000000"/>
                </a:solidFill>
                <a:ea typeface="楷体_GB2312" pitchFamily="49" charset="-122"/>
              </a:rPr>
              <a:t>是存放在指令中的一个</a:t>
            </a:r>
            <a:r>
              <a:rPr kumimoji="1" lang="ru-RU" altLang="zh-CN" sz="2000" b="1" u="none" dirty="0" smtClean="0">
                <a:solidFill>
                  <a:srgbClr val="000000"/>
                </a:solidFill>
                <a:ea typeface="楷体_GB2312" pitchFamily="49" charset="-122"/>
              </a:rPr>
              <a:t>8</a:t>
            </a:r>
            <a:r>
              <a:rPr kumimoji="1" lang="zh-CN" altLang="ru-RU" sz="2000" b="1" u="none" dirty="0" smtClean="0">
                <a:solidFill>
                  <a:srgbClr val="000000"/>
                </a:solidFill>
                <a:ea typeface="楷体_GB2312" pitchFamily="49" charset="-122"/>
              </a:rPr>
              <a:t>位、</a:t>
            </a:r>
            <a:r>
              <a:rPr kumimoji="1" lang="ru-RU" altLang="zh-CN" sz="2000" b="1" u="none" dirty="0" smtClean="0">
                <a:solidFill>
                  <a:srgbClr val="000000"/>
                </a:solidFill>
                <a:ea typeface="楷体_GB2312" pitchFamily="49" charset="-122"/>
              </a:rPr>
              <a:t>16</a:t>
            </a:r>
            <a:r>
              <a:rPr kumimoji="1" lang="zh-CN" altLang="ru-RU" sz="2000" b="1" u="none" dirty="0" smtClean="0">
                <a:solidFill>
                  <a:srgbClr val="000000"/>
                </a:solidFill>
                <a:ea typeface="楷体_GB2312" pitchFamily="49" charset="-122"/>
              </a:rPr>
              <a:t>位或</a:t>
            </a:r>
            <a:r>
              <a:rPr kumimoji="1" lang="ru-RU" altLang="zh-CN" sz="2000" b="1" u="none" dirty="0" smtClean="0">
                <a:solidFill>
                  <a:srgbClr val="000000"/>
                </a:solidFill>
                <a:ea typeface="楷体_GB2312" pitchFamily="49" charset="-122"/>
              </a:rPr>
              <a:t>32</a:t>
            </a:r>
            <a:r>
              <a:rPr kumimoji="1" lang="zh-CN" altLang="ru-RU" sz="2000" b="1" u="none" dirty="0" smtClean="0">
                <a:solidFill>
                  <a:srgbClr val="000000"/>
                </a:solidFill>
                <a:ea typeface="楷体_GB2312" pitchFamily="49" charset="-122"/>
              </a:rPr>
              <a:t>位数，它不是立即数，而是一个地址。</a:t>
            </a:r>
            <a:endParaRPr kumimoji="1" lang="zh-CN" altLang="ru-RU" sz="2000" b="1" u="none" dirty="0" smtClean="0">
              <a:solidFill>
                <a:srgbClr val="000000"/>
              </a:solidFill>
              <a:ea typeface="楷体_GB2312" pitchFamily="49" charset="-122"/>
            </a:endParaRPr>
          </a:p>
          <a:p>
            <a:pPr>
              <a:lnSpc>
                <a:spcPct val="120000"/>
              </a:lnSpc>
              <a:spcBef>
                <a:spcPct val="40000"/>
              </a:spcBef>
              <a:buSzPct val="100000"/>
            </a:pPr>
            <a:r>
              <a:rPr kumimoji="1" lang="ru-RU" altLang="zh-CN" sz="2000" b="1" u="none" dirty="0" smtClean="0">
                <a:solidFill>
                  <a:srgbClr val="000000"/>
                </a:solidFill>
                <a:ea typeface="楷体_GB2312" pitchFamily="49" charset="-122"/>
              </a:rPr>
              <a:t>(2) </a:t>
            </a:r>
            <a:r>
              <a:rPr kumimoji="1" lang="zh-CN" altLang="ru-RU" sz="2000" b="1" u="none" dirty="0" smtClean="0">
                <a:solidFill>
                  <a:srgbClr val="FF0000"/>
                </a:solidFill>
                <a:ea typeface="楷体_GB2312" pitchFamily="49" charset="-122"/>
              </a:rPr>
              <a:t>基址</a:t>
            </a:r>
            <a:r>
              <a:rPr kumimoji="1" lang="zh-CN" altLang="ru-RU" sz="2000" b="1" u="none" dirty="0" smtClean="0">
                <a:solidFill>
                  <a:srgbClr val="000000"/>
                </a:solidFill>
                <a:ea typeface="楷体_GB2312" pitchFamily="49" charset="-122"/>
              </a:rPr>
              <a:t>是存放在基址寄存器</a:t>
            </a:r>
            <a:r>
              <a:rPr kumimoji="1" lang="ru-RU" altLang="zh-CN" sz="2000" b="1" u="none" dirty="0" smtClean="0">
                <a:solidFill>
                  <a:srgbClr val="000000"/>
                </a:solidFill>
                <a:ea typeface="楷体_GB2312" pitchFamily="49" charset="-122"/>
              </a:rPr>
              <a:t>(BX</a:t>
            </a:r>
            <a:r>
              <a:rPr kumimoji="1" lang="zh-CN" altLang="ru-RU" sz="2000" b="1" u="none" dirty="0" smtClean="0">
                <a:solidFill>
                  <a:srgbClr val="000000"/>
                </a:solidFill>
                <a:ea typeface="楷体_GB2312" pitchFamily="49" charset="-122"/>
              </a:rPr>
              <a:t>，</a:t>
            </a:r>
            <a:r>
              <a:rPr kumimoji="1" lang="ru-RU" altLang="zh-CN" sz="2000" b="1" u="none" dirty="0" smtClean="0">
                <a:solidFill>
                  <a:srgbClr val="000000"/>
                </a:solidFill>
                <a:ea typeface="楷体_GB2312" pitchFamily="49" charset="-122"/>
              </a:rPr>
              <a:t>BP)</a:t>
            </a:r>
            <a:r>
              <a:rPr kumimoji="1" lang="zh-CN" altLang="ru-RU" sz="2000" b="1" u="none" dirty="0" smtClean="0">
                <a:solidFill>
                  <a:srgbClr val="000000"/>
                </a:solidFill>
                <a:ea typeface="楷体_GB2312" pitchFamily="49" charset="-122"/>
              </a:rPr>
              <a:t>中的内容。它是有效地址中的基址部分，通常用来指向数据段中数组或字符串的首地址。</a:t>
            </a:r>
            <a:endParaRPr kumimoji="1" lang="zh-CN" altLang="ru-RU" sz="2000" b="1" u="none" dirty="0" smtClean="0">
              <a:solidFill>
                <a:srgbClr val="000000"/>
              </a:solidFill>
              <a:ea typeface="楷体_GB2312" pitchFamily="49" charset="-122"/>
            </a:endParaRPr>
          </a:p>
          <a:p>
            <a:pPr>
              <a:lnSpc>
                <a:spcPct val="120000"/>
              </a:lnSpc>
              <a:spcBef>
                <a:spcPct val="40000"/>
              </a:spcBef>
              <a:buSzPct val="100000"/>
            </a:pPr>
            <a:r>
              <a:rPr kumimoji="1" lang="ru-RU" altLang="zh-CN" sz="2000" b="1" u="none" dirty="0" smtClean="0">
                <a:solidFill>
                  <a:srgbClr val="000000"/>
                </a:solidFill>
                <a:ea typeface="楷体_GB2312" pitchFamily="49" charset="-122"/>
              </a:rPr>
              <a:t>(3) </a:t>
            </a:r>
            <a:r>
              <a:rPr kumimoji="1" lang="zh-CN" altLang="ru-RU" sz="2000" b="1" u="none" dirty="0" smtClean="0">
                <a:solidFill>
                  <a:srgbClr val="FF0000"/>
                </a:solidFill>
                <a:ea typeface="楷体_GB2312" pitchFamily="49" charset="-122"/>
              </a:rPr>
              <a:t>变址</a:t>
            </a:r>
            <a:r>
              <a:rPr kumimoji="1" lang="zh-CN" altLang="ru-RU" sz="2000" b="1" u="none" dirty="0" smtClean="0">
                <a:solidFill>
                  <a:srgbClr val="000000"/>
                </a:solidFill>
                <a:ea typeface="楷体_GB2312" pitchFamily="49" charset="-122"/>
              </a:rPr>
              <a:t>是存放在变址寄存器</a:t>
            </a:r>
            <a:r>
              <a:rPr kumimoji="1" lang="ru-RU" altLang="zh-CN" sz="2000" b="1" u="none" dirty="0" smtClean="0">
                <a:solidFill>
                  <a:srgbClr val="000000"/>
                </a:solidFill>
                <a:ea typeface="楷体_GB2312" pitchFamily="49" charset="-122"/>
              </a:rPr>
              <a:t>(SI</a:t>
            </a:r>
            <a:r>
              <a:rPr kumimoji="1" lang="zh-CN" altLang="ru-RU" sz="2000" b="1" u="none" dirty="0" smtClean="0">
                <a:solidFill>
                  <a:srgbClr val="000000"/>
                </a:solidFill>
                <a:ea typeface="楷体_GB2312" pitchFamily="49" charset="-122"/>
              </a:rPr>
              <a:t>，</a:t>
            </a:r>
            <a:r>
              <a:rPr kumimoji="1" lang="ru-RU" altLang="zh-CN" sz="2000" b="1" u="none" dirty="0" smtClean="0">
                <a:solidFill>
                  <a:srgbClr val="000000"/>
                </a:solidFill>
                <a:ea typeface="楷体_GB2312" pitchFamily="49" charset="-122"/>
              </a:rPr>
              <a:t>DI)</a:t>
            </a:r>
            <a:r>
              <a:rPr kumimoji="1" lang="zh-CN" altLang="ru-RU" sz="2000" b="1" u="none" dirty="0" smtClean="0">
                <a:solidFill>
                  <a:srgbClr val="000000"/>
                </a:solidFill>
                <a:ea typeface="楷体_GB2312" pitchFamily="49" charset="-122"/>
              </a:rPr>
              <a:t>中的内容。它通常用来访问数组中的某个元素或字符串中的某个字符。</a:t>
            </a:r>
            <a:endParaRPr kumimoji="1" lang="zh-CN" altLang="ru-RU" sz="2000" b="1" u="none" dirty="0" smtClean="0">
              <a:solidFill>
                <a:srgbClr val="000000"/>
              </a:solidFill>
              <a:ea typeface="楷体_GB2312" pitchFamily="49" charset="-122"/>
            </a:endParaRPr>
          </a:p>
          <a:p>
            <a:pPr>
              <a:lnSpc>
                <a:spcPct val="120000"/>
              </a:lnSpc>
              <a:spcBef>
                <a:spcPct val="40000"/>
              </a:spcBef>
              <a:buSzPct val="100000"/>
            </a:pPr>
            <a:r>
              <a:rPr kumimoji="1" lang="ru-RU" altLang="zh-CN" sz="2000" b="1" u="none" dirty="0" smtClean="0">
                <a:solidFill>
                  <a:srgbClr val="000000"/>
                </a:solidFill>
                <a:ea typeface="楷体_GB2312" pitchFamily="49" charset="-122"/>
              </a:rPr>
              <a:t>(4) </a:t>
            </a:r>
            <a:r>
              <a:rPr kumimoji="1" lang="zh-CN" altLang="ru-RU" sz="2000" b="1" u="none" dirty="0" smtClean="0">
                <a:solidFill>
                  <a:srgbClr val="FF0000"/>
                </a:solidFill>
                <a:ea typeface="楷体_GB2312" pitchFamily="49" charset="-122"/>
              </a:rPr>
              <a:t>比例因子</a:t>
            </a:r>
            <a:r>
              <a:rPr kumimoji="1" lang="zh-CN" altLang="ru-RU" sz="2000" b="1" u="none" dirty="0" smtClean="0">
                <a:solidFill>
                  <a:srgbClr val="000000"/>
                </a:solidFill>
                <a:ea typeface="楷体_GB2312" pitchFamily="49" charset="-122"/>
              </a:rPr>
              <a:t>是</a:t>
            </a:r>
            <a:r>
              <a:rPr kumimoji="1" lang="ru-RU" altLang="zh-CN" sz="2000" b="1" u="none" dirty="0" smtClean="0">
                <a:solidFill>
                  <a:srgbClr val="000000"/>
                </a:solidFill>
                <a:ea typeface="楷体_GB2312" pitchFamily="49" charset="-122"/>
              </a:rPr>
              <a:t>386</a:t>
            </a:r>
            <a:r>
              <a:rPr kumimoji="1" lang="zh-CN" altLang="ru-RU" sz="2000" b="1" u="none" dirty="0" smtClean="0">
                <a:solidFill>
                  <a:srgbClr val="000000"/>
                </a:solidFill>
                <a:ea typeface="楷体_GB2312" pitchFamily="49" charset="-122"/>
              </a:rPr>
              <a:t>及其后继机型新增加的寻址方式中的一个术语，其值可为</a:t>
            </a:r>
            <a:r>
              <a:rPr kumimoji="1" lang="ru-RU" altLang="zh-CN" sz="2000" b="1" u="none" dirty="0" smtClean="0">
                <a:solidFill>
                  <a:srgbClr val="000000"/>
                </a:solidFill>
                <a:ea typeface="楷体_GB2312" pitchFamily="49" charset="-122"/>
              </a:rPr>
              <a:t>1</a:t>
            </a:r>
            <a:r>
              <a:rPr kumimoji="1" lang="zh-CN" altLang="ru-RU" sz="2000" b="1" u="none" dirty="0" smtClean="0">
                <a:solidFill>
                  <a:srgbClr val="000000"/>
                </a:solidFill>
                <a:ea typeface="楷体_GB2312" pitchFamily="49" charset="-122"/>
              </a:rPr>
              <a:t>，</a:t>
            </a:r>
            <a:r>
              <a:rPr kumimoji="1" lang="ru-RU" altLang="zh-CN" sz="2000" b="1" u="none" dirty="0" smtClean="0">
                <a:solidFill>
                  <a:srgbClr val="000000"/>
                </a:solidFill>
                <a:ea typeface="楷体_GB2312" pitchFamily="49" charset="-122"/>
              </a:rPr>
              <a:t>2</a:t>
            </a:r>
            <a:r>
              <a:rPr kumimoji="1" lang="zh-CN" altLang="ru-RU" sz="2000" b="1" u="none" dirty="0" smtClean="0">
                <a:solidFill>
                  <a:srgbClr val="000000"/>
                </a:solidFill>
                <a:ea typeface="楷体_GB2312" pitchFamily="49" charset="-122"/>
              </a:rPr>
              <a:t>，</a:t>
            </a:r>
            <a:r>
              <a:rPr kumimoji="1" lang="ru-RU" altLang="zh-CN" sz="2000" b="1" u="none" dirty="0" smtClean="0">
                <a:solidFill>
                  <a:srgbClr val="000000"/>
                </a:solidFill>
                <a:ea typeface="楷体_GB2312" pitchFamily="49" charset="-122"/>
              </a:rPr>
              <a:t>4</a:t>
            </a:r>
            <a:r>
              <a:rPr kumimoji="1" lang="zh-CN" altLang="ru-RU" sz="2000" b="1" u="none" dirty="0" smtClean="0">
                <a:solidFill>
                  <a:srgbClr val="000000"/>
                </a:solidFill>
                <a:ea typeface="楷体_GB2312" pitchFamily="49" charset="-122"/>
              </a:rPr>
              <a:t>或</a:t>
            </a:r>
            <a:r>
              <a:rPr kumimoji="1" lang="ru-RU" altLang="zh-CN" sz="2000" b="1" u="none" dirty="0" smtClean="0">
                <a:solidFill>
                  <a:srgbClr val="000000"/>
                </a:solidFill>
                <a:ea typeface="楷体_GB2312" pitchFamily="49" charset="-122"/>
              </a:rPr>
              <a:t>8</a:t>
            </a:r>
            <a:r>
              <a:rPr kumimoji="1" lang="zh-CN" altLang="ru-RU" sz="2000" b="1" u="none" dirty="0" smtClean="0">
                <a:solidFill>
                  <a:srgbClr val="000000"/>
                </a:solidFill>
                <a:ea typeface="楷体_GB2312" pitchFamily="49" charset="-122"/>
              </a:rPr>
              <a:t>。可用变址寄存器的内容乘以比例因子来取得变址值 ，这类寻址方式对访问元素长度为</a:t>
            </a:r>
            <a:r>
              <a:rPr kumimoji="1" lang="ru-RU" altLang="zh-CN" sz="2000" b="1" u="none" dirty="0" smtClean="0">
                <a:solidFill>
                  <a:srgbClr val="000000"/>
                </a:solidFill>
                <a:ea typeface="楷体_GB2312" pitchFamily="49" charset="-122"/>
              </a:rPr>
              <a:t>2</a:t>
            </a:r>
            <a:r>
              <a:rPr kumimoji="1" lang="zh-CN" altLang="ru-RU" sz="2000" b="1" u="none" dirty="0" smtClean="0">
                <a:solidFill>
                  <a:srgbClr val="000000"/>
                </a:solidFill>
                <a:ea typeface="楷体_GB2312" pitchFamily="49" charset="-122"/>
              </a:rPr>
              <a:t>，</a:t>
            </a:r>
            <a:r>
              <a:rPr kumimoji="1" lang="ru-RU" altLang="zh-CN" sz="2000" b="1" u="none" dirty="0" smtClean="0">
                <a:solidFill>
                  <a:srgbClr val="000000"/>
                </a:solidFill>
                <a:ea typeface="楷体_GB2312" pitchFamily="49" charset="-122"/>
              </a:rPr>
              <a:t>4</a:t>
            </a:r>
            <a:r>
              <a:rPr kumimoji="1" lang="zh-CN" altLang="ru-RU" sz="2000" b="1" u="none" dirty="0" smtClean="0">
                <a:solidFill>
                  <a:srgbClr val="000000"/>
                </a:solidFill>
                <a:ea typeface="楷体_GB2312" pitchFamily="49" charset="-122"/>
              </a:rPr>
              <a:t>，</a:t>
            </a:r>
            <a:r>
              <a:rPr kumimoji="1" lang="ru-RU" altLang="zh-CN" sz="2000" b="1" u="none" dirty="0" smtClean="0">
                <a:solidFill>
                  <a:srgbClr val="000000"/>
                </a:solidFill>
                <a:ea typeface="楷体_GB2312" pitchFamily="49" charset="-122"/>
              </a:rPr>
              <a:t>8</a:t>
            </a:r>
            <a:r>
              <a:rPr kumimoji="1" lang="zh-CN" altLang="ru-RU" sz="2000" b="1" u="none" dirty="0" smtClean="0">
                <a:solidFill>
                  <a:srgbClr val="000000"/>
                </a:solidFill>
                <a:ea typeface="楷体_GB2312" pitchFamily="49" charset="-122"/>
              </a:rPr>
              <a:t>字节的数组特别有用。</a:t>
            </a:r>
            <a:endParaRPr kumimoji="1" lang="zh-CN" altLang="ru-RU" sz="2000" b="1" u="none" dirty="0" smtClean="0">
              <a:solidFill>
                <a:srgbClr val="000000"/>
              </a:solidFill>
              <a:ea typeface="楷体_GB2312" pitchFamily="49" charset="-122"/>
            </a:endParaRPr>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br>
              <a:rPr lang="zh-CN" altLang="ru-RU" sz="2400" i="0" dirty="0" smtClean="0">
                <a:solidFill>
                  <a:srgbClr val="000000"/>
                </a:solidFill>
                <a:ea typeface="楷体_GB2312" pitchFamily="49" charset="-122"/>
                <a:sym typeface="+mn-ea"/>
              </a:rPr>
            </a:br>
            <a:r>
              <a:rPr lang="zh-CN" altLang="ru-RU" sz="2400" i="0" dirty="0" smtClean="0">
                <a:solidFill>
                  <a:srgbClr val="000000"/>
                </a:solidFill>
                <a:ea typeface="楷体_GB2312" pitchFamily="49" charset="-122"/>
                <a:sym typeface="+mn-ea"/>
              </a:rPr>
              <a:t>  如何取得偏移地址</a:t>
            </a:r>
            <a:r>
              <a:rPr lang="ru-RU" altLang="zh-CN" sz="2400" i="0" dirty="0" smtClean="0">
                <a:solidFill>
                  <a:srgbClr val="000000"/>
                </a:solidFill>
                <a:ea typeface="楷体_GB2312" pitchFamily="49" charset="-122"/>
                <a:sym typeface="+mn-ea"/>
              </a:rPr>
              <a:t>(EA)</a:t>
            </a:r>
            <a:r>
              <a:rPr lang="zh-CN" altLang="ru-RU" sz="2400" i="0" dirty="0" smtClean="0">
                <a:solidFill>
                  <a:srgbClr val="000000"/>
                </a:solidFill>
                <a:ea typeface="楷体_GB2312" pitchFamily="49" charset="-122"/>
                <a:sym typeface="+mn-ea"/>
              </a:rPr>
              <a:t>的不同途径</a:t>
            </a:r>
            <a:endParaRPr lang="zh-CN" altLang="en-US" sz="2400" i="0"/>
          </a:p>
        </p:txBody>
      </p:sp>
      <p:sp>
        <p:nvSpPr>
          <p:cNvPr id="2112" name="Rectangle 64"/>
          <p:cNvSpPr>
            <a:spLocks noChangeArrowheads="1"/>
          </p:cNvSpPr>
          <p:nvPr/>
        </p:nvSpPr>
        <p:spPr bwMode="auto">
          <a:xfrm>
            <a:off x="999490" y="1268730"/>
            <a:ext cx="7740650" cy="478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marL="342900" indent="-342900">
              <a:lnSpc>
                <a:spcPct val="130000"/>
              </a:lnSpc>
              <a:spcBef>
                <a:spcPct val="50000"/>
              </a:spcBef>
              <a:buSzPct val="100000"/>
              <a:buFont typeface="Wingdings" panose="05000000000000000000" charset="0"/>
              <a:buChar char="n"/>
            </a:pPr>
            <a:r>
              <a:rPr kumimoji="1" lang="ru-RU" altLang="zh-CN" sz="2000" u="none" dirty="0" smtClean="0">
                <a:solidFill>
                  <a:srgbClr val="000000"/>
                </a:solidFill>
                <a:ea typeface="楷体_GB2312" pitchFamily="49" charset="-122"/>
              </a:rPr>
              <a:t> </a:t>
            </a:r>
            <a:r>
              <a:rPr kumimoji="1" lang="ru-RU" altLang="zh-CN" sz="2000" b="1" u="none" dirty="0" smtClean="0">
                <a:solidFill>
                  <a:srgbClr val="000000"/>
                </a:solidFill>
                <a:ea typeface="楷体_GB2312" pitchFamily="49" charset="-122"/>
              </a:rPr>
              <a:t>EA=</a:t>
            </a:r>
            <a:r>
              <a:rPr kumimoji="1" lang="zh-CN" altLang="ru-RU" sz="2000" b="1" u="none" dirty="0" smtClean="0">
                <a:solidFill>
                  <a:srgbClr val="000000"/>
                </a:solidFill>
                <a:ea typeface="楷体_GB2312" pitchFamily="49" charset="-122"/>
              </a:rPr>
              <a:t>基址</a:t>
            </a:r>
            <a:r>
              <a:rPr kumimoji="1" lang="ru-RU" altLang="zh-CN" sz="2000" b="1" u="none" dirty="0" smtClean="0">
                <a:solidFill>
                  <a:srgbClr val="000000"/>
                </a:solidFill>
                <a:ea typeface="楷体_GB2312" pitchFamily="49" charset="-122"/>
              </a:rPr>
              <a:t>+(</a:t>
            </a:r>
            <a:r>
              <a:rPr kumimoji="1" lang="zh-CN" altLang="ru-RU" sz="2000" b="1" u="none" dirty="0" smtClean="0">
                <a:solidFill>
                  <a:srgbClr val="000000"/>
                </a:solidFill>
                <a:ea typeface="楷体_GB2312" pitchFamily="49" charset="-122"/>
              </a:rPr>
              <a:t>变址</a:t>
            </a:r>
            <a:r>
              <a:rPr kumimoji="1" lang="ru-RU" altLang="zh-CN" sz="2000" b="1" u="none" dirty="0" smtClean="0">
                <a:solidFill>
                  <a:srgbClr val="000000"/>
                </a:solidFill>
                <a:ea typeface="楷体_GB2312" pitchFamily="49" charset="-122"/>
              </a:rPr>
              <a:t>×</a:t>
            </a:r>
            <a:r>
              <a:rPr kumimoji="1" lang="zh-CN" altLang="ru-RU" sz="2000" b="1" u="none" dirty="0" smtClean="0">
                <a:solidFill>
                  <a:srgbClr val="000000"/>
                </a:solidFill>
                <a:ea typeface="楷体_GB2312" pitchFamily="49" charset="-122"/>
              </a:rPr>
              <a:t>比例因子</a:t>
            </a:r>
            <a:r>
              <a:rPr kumimoji="1" lang="ru-RU" altLang="zh-CN" sz="2000" b="1" u="none" dirty="0" smtClean="0">
                <a:solidFill>
                  <a:srgbClr val="000000"/>
                </a:solidFill>
                <a:ea typeface="楷体_GB2312" pitchFamily="49" charset="-122"/>
              </a:rPr>
              <a:t>)+</a:t>
            </a:r>
            <a:r>
              <a:rPr kumimoji="1" lang="zh-CN" altLang="ru-RU" sz="2000" b="1" u="none" dirty="0" smtClean="0">
                <a:solidFill>
                  <a:srgbClr val="000000"/>
                </a:solidFill>
                <a:ea typeface="楷体_GB2312" pitchFamily="49" charset="-122"/>
              </a:rPr>
              <a:t>位移量          </a:t>
            </a:r>
            <a:endParaRPr kumimoji="1" lang="ru-RU" altLang="zh-CN" sz="2000" b="1" u="none" dirty="0" smtClean="0">
              <a:solidFill>
                <a:srgbClr val="000000"/>
              </a:solidFill>
              <a:ea typeface="楷体_GB2312" pitchFamily="49" charset="-122"/>
            </a:endParaRPr>
          </a:p>
          <a:p>
            <a:pPr marL="342900" indent="-342900">
              <a:lnSpc>
                <a:spcPct val="130000"/>
              </a:lnSpc>
              <a:spcBef>
                <a:spcPct val="50000"/>
              </a:spcBef>
              <a:buSzPct val="100000"/>
              <a:buFont typeface="Wingdings" panose="05000000000000000000" charset="0"/>
              <a:buChar char="n"/>
            </a:pPr>
            <a:r>
              <a:rPr kumimoji="1" lang="ru-RU" altLang="zh-CN" sz="2000" b="1" u="none" dirty="0" smtClean="0">
                <a:solidFill>
                  <a:srgbClr val="000000"/>
                </a:solidFill>
                <a:ea typeface="楷体_GB2312" pitchFamily="49" charset="-122"/>
              </a:rPr>
              <a:t> </a:t>
            </a:r>
            <a:r>
              <a:rPr kumimoji="1" lang="zh-CN" altLang="ru-RU" sz="2000" b="1" u="none" dirty="0" smtClean="0">
                <a:solidFill>
                  <a:srgbClr val="000000"/>
                </a:solidFill>
                <a:ea typeface="楷体_GB2312" pitchFamily="49" charset="-122"/>
              </a:rPr>
              <a:t>上述四个成分的组合形成不同的寻址方式。</a:t>
            </a:r>
            <a:endParaRPr kumimoji="1" lang="zh-CN" altLang="ru-RU" sz="2000" b="1" u="none" dirty="0" smtClean="0">
              <a:solidFill>
                <a:srgbClr val="000000"/>
              </a:solidFill>
              <a:ea typeface="楷体_GB2312" pitchFamily="49" charset="-122"/>
            </a:endParaRPr>
          </a:p>
          <a:p>
            <a:pPr marL="342900" indent="-342900">
              <a:lnSpc>
                <a:spcPct val="130000"/>
              </a:lnSpc>
              <a:spcBef>
                <a:spcPct val="50000"/>
              </a:spcBef>
              <a:buSzPct val="100000"/>
              <a:buFont typeface="Wingdings" panose="05000000000000000000" charset="0"/>
              <a:buChar char="n"/>
            </a:pPr>
            <a:r>
              <a:rPr kumimoji="1" lang="zh-CN" altLang="ru-RU" sz="2000" b="1" u="none" dirty="0" smtClean="0">
                <a:solidFill>
                  <a:srgbClr val="000000"/>
                </a:solidFill>
                <a:ea typeface="楷体_GB2312" pitchFamily="49" charset="-122"/>
              </a:rPr>
              <a:t> </a:t>
            </a:r>
            <a:r>
              <a:rPr kumimoji="1" lang="ru-RU" altLang="zh-CN" sz="2000" b="1" u="none" dirty="0" smtClean="0">
                <a:solidFill>
                  <a:srgbClr val="000000"/>
                </a:solidFill>
                <a:ea typeface="楷体_GB2312" pitchFamily="49" charset="-122"/>
              </a:rPr>
              <a:t>8086/80286</a:t>
            </a:r>
            <a:r>
              <a:rPr kumimoji="1" lang="zh-CN" altLang="ru-RU" sz="2000" b="1" u="none" dirty="0" smtClean="0">
                <a:solidFill>
                  <a:srgbClr val="000000"/>
                </a:solidFill>
                <a:ea typeface="楷体_GB2312" pitchFamily="49" charset="-122"/>
              </a:rPr>
              <a:t>只能使用</a:t>
            </a:r>
            <a:r>
              <a:rPr kumimoji="1" lang="ru-RU" altLang="zh-CN" sz="2000" b="1" u="none" dirty="0" smtClean="0">
                <a:solidFill>
                  <a:srgbClr val="000000"/>
                </a:solidFill>
                <a:ea typeface="楷体_GB2312" pitchFamily="49" charset="-122"/>
              </a:rPr>
              <a:t>16</a:t>
            </a:r>
            <a:r>
              <a:rPr kumimoji="1" lang="zh-CN" altLang="ru-RU" sz="2000" b="1" u="none" dirty="0" smtClean="0">
                <a:solidFill>
                  <a:srgbClr val="000000"/>
                </a:solidFill>
                <a:ea typeface="楷体_GB2312" pitchFamily="49" charset="-122"/>
              </a:rPr>
              <a:t>位寻址，</a:t>
            </a:r>
            <a:r>
              <a:rPr kumimoji="1" lang="ru-RU" altLang="zh-CN" sz="2000" b="1" u="none" dirty="0" smtClean="0">
                <a:solidFill>
                  <a:srgbClr val="000000"/>
                </a:solidFill>
                <a:ea typeface="楷体_GB2312" pitchFamily="49" charset="-122"/>
              </a:rPr>
              <a:t>80386</a:t>
            </a:r>
            <a:r>
              <a:rPr kumimoji="1" lang="zh-CN" altLang="ru-RU" sz="2000" b="1" u="none" dirty="0" smtClean="0">
                <a:solidFill>
                  <a:srgbClr val="000000"/>
                </a:solidFill>
                <a:ea typeface="楷体_GB2312" pitchFamily="49" charset="-122"/>
              </a:rPr>
              <a:t>及其后继机型可用</a:t>
            </a:r>
            <a:r>
              <a:rPr kumimoji="1" lang="ru-RU" altLang="zh-CN" sz="2000" b="1" u="none" dirty="0" smtClean="0">
                <a:solidFill>
                  <a:srgbClr val="000000"/>
                </a:solidFill>
                <a:ea typeface="楷体_GB2312" pitchFamily="49" charset="-122"/>
              </a:rPr>
              <a:t>32</a:t>
            </a:r>
            <a:r>
              <a:rPr kumimoji="1" lang="zh-CN" altLang="ru-RU" sz="2000" b="1" u="none" dirty="0" smtClean="0">
                <a:solidFill>
                  <a:srgbClr val="000000"/>
                </a:solidFill>
                <a:ea typeface="楷体_GB2312" pitchFamily="49" charset="-122"/>
              </a:rPr>
              <a:t>位寻址。</a:t>
            </a:r>
            <a:endParaRPr kumimoji="1" lang="zh-CN" altLang="ru-RU" sz="2000" b="1" u="none" dirty="0" smtClean="0">
              <a:solidFill>
                <a:srgbClr val="000000"/>
              </a:solidFill>
              <a:ea typeface="楷体_GB2312" pitchFamily="49" charset="-122"/>
            </a:endParaRPr>
          </a:p>
          <a:p>
            <a:pPr marL="342900" indent="-342900">
              <a:lnSpc>
                <a:spcPct val="130000"/>
              </a:lnSpc>
              <a:spcBef>
                <a:spcPct val="50000"/>
              </a:spcBef>
              <a:buSzPct val="100000"/>
              <a:buFont typeface="Wingdings" panose="05000000000000000000" charset="0"/>
              <a:buChar char="n"/>
            </a:pPr>
            <a:r>
              <a:rPr kumimoji="1" lang="zh-CN" altLang="ru-RU" sz="2000" b="1" u="none" dirty="0" smtClean="0">
                <a:solidFill>
                  <a:srgbClr val="000000"/>
                </a:solidFill>
                <a:ea typeface="楷体_GB2312" pitchFamily="49" charset="-122"/>
              </a:rPr>
              <a:t> 四种成分可以任意组合使用，在各种不同组合下其中每一种成分均可空缺，但</a:t>
            </a:r>
            <a:r>
              <a:rPr kumimoji="1" lang="zh-CN" altLang="ru-RU" sz="2000" b="1" u="none" dirty="0" smtClean="0">
                <a:solidFill>
                  <a:srgbClr val="FF0000"/>
                </a:solidFill>
                <a:ea typeface="楷体_GB2312" pitchFamily="49" charset="-122"/>
              </a:rPr>
              <a:t>比例因子（</a:t>
            </a:r>
            <a:r>
              <a:rPr kumimoji="1" lang="en-US" altLang="zh-CN" sz="2000" b="1" u="none" dirty="0" smtClean="0">
                <a:solidFill>
                  <a:srgbClr val="FF0000"/>
                </a:solidFill>
                <a:ea typeface="楷体_GB2312" pitchFamily="49" charset="-122"/>
              </a:rPr>
              <a:t>1</a:t>
            </a:r>
            <a:r>
              <a:rPr kumimoji="1" lang="zh-CN" altLang="en-US" sz="2000" b="1" u="none" dirty="0" smtClean="0">
                <a:solidFill>
                  <a:srgbClr val="FF0000"/>
                </a:solidFill>
                <a:ea typeface="楷体_GB2312" pitchFamily="49" charset="-122"/>
              </a:rPr>
              <a:t>、</a:t>
            </a:r>
            <a:r>
              <a:rPr kumimoji="1" lang="en-US" altLang="zh-CN" sz="2000" b="1" u="none" dirty="0" smtClean="0">
                <a:solidFill>
                  <a:srgbClr val="FF0000"/>
                </a:solidFill>
                <a:ea typeface="楷体_GB2312" pitchFamily="49" charset="-122"/>
              </a:rPr>
              <a:t>2</a:t>
            </a:r>
            <a:r>
              <a:rPr kumimoji="1" lang="zh-CN" altLang="en-US" sz="2000" b="1" u="none" dirty="0" smtClean="0">
                <a:solidFill>
                  <a:srgbClr val="FF0000"/>
                </a:solidFill>
                <a:ea typeface="楷体_GB2312" pitchFamily="49" charset="-122"/>
              </a:rPr>
              <a:t>、</a:t>
            </a:r>
            <a:r>
              <a:rPr kumimoji="1" lang="en-US" altLang="zh-CN" sz="2000" b="1" u="none" dirty="0" smtClean="0">
                <a:solidFill>
                  <a:srgbClr val="FF0000"/>
                </a:solidFill>
                <a:ea typeface="楷体_GB2312" pitchFamily="49" charset="-122"/>
              </a:rPr>
              <a:t>4</a:t>
            </a:r>
            <a:r>
              <a:rPr kumimoji="1" lang="zh-CN" altLang="en-US" sz="2000" b="1" u="none" dirty="0" smtClean="0">
                <a:solidFill>
                  <a:srgbClr val="FF0000"/>
                </a:solidFill>
                <a:ea typeface="楷体_GB2312" pitchFamily="49" charset="-122"/>
              </a:rPr>
              <a:t>、</a:t>
            </a:r>
            <a:r>
              <a:rPr kumimoji="1" lang="en-US" altLang="zh-CN" sz="2000" b="1" u="none" dirty="0" smtClean="0">
                <a:solidFill>
                  <a:srgbClr val="FF0000"/>
                </a:solidFill>
                <a:ea typeface="楷体_GB2312" pitchFamily="49" charset="-122"/>
              </a:rPr>
              <a:t>8</a:t>
            </a:r>
            <a:r>
              <a:rPr kumimoji="1" lang="zh-CN" altLang="ru-RU" sz="2000" b="1" u="none" dirty="0" smtClean="0">
                <a:solidFill>
                  <a:srgbClr val="FF0000"/>
                </a:solidFill>
                <a:ea typeface="楷体_GB2312" pitchFamily="49" charset="-122"/>
              </a:rPr>
              <a:t>）只能与变址寄存器同时使用</a:t>
            </a:r>
            <a:r>
              <a:rPr kumimoji="1" lang="zh-CN" altLang="ru-RU" sz="2000" b="1" u="none" dirty="0" smtClean="0">
                <a:solidFill>
                  <a:srgbClr val="000000"/>
                </a:solidFill>
                <a:ea typeface="楷体_GB2312" pitchFamily="49" charset="-122"/>
              </a:rPr>
              <a:t>，这样可以得到</a:t>
            </a:r>
            <a:r>
              <a:rPr kumimoji="1" lang="ru-RU" altLang="zh-CN" sz="2000" b="1" u="none" dirty="0" smtClean="0">
                <a:solidFill>
                  <a:srgbClr val="000000"/>
                </a:solidFill>
                <a:ea typeface="楷体_GB2312" pitchFamily="49" charset="-122"/>
              </a:rPr>
              <a:t>8</a:t>
            </a:r>
            <a:r>
              <a:rPr kumimoji="1" lang="zh-CN" altLang="ru-RU" sz="2000" b="1" u="none" dirty="0" smtClean="0">
                <a:solidFill>
                  <a:srgbClr val="000000"/>
                </a:solidFill>
                <a:ea typeface="楷体_GB2312" pitchFamily="49" charset="-122"/>
              </a:rPr>
              <a:t>种不同组合的寻址方式。使用比例因子的三种组合只能用于</a:t>
            </a:r>
            <a:r>
              <a:rPr kumimoji="1" lang="ru-RU" altLang="zh-CN" sz="2000" b="1" u="none" dirty="0" smtClean="0">
                <a:solidFill>
                  <a:srgbClr val="000000"/>
                </a:solidFill>
                <a:ea typeface="楷体_GB2312" pitchFamily="49" charset="-122"/>
              </a:rPr>
              <a:t>80386</a:t>
            </a:r>
            <a:r>
              <a:rPr kumimoji="1" lang="zh-CN" altLang="ru-RU" sz="2000" b="1" u="none" dirty="0" smtClean="0">
                <a:solidFill>
                  <a:srgbClr val="000000"/>
                </a:solidFill>
                <a:ea typeface="楷体_GB2312" pitchFamily="49" charset="-122"/>
              </a:rPr>
              <a:t>及其后继机型。</a:t>
            </a:r>
            <a:endParaRPr kumimoji="1" lang="zh-CN" altLang="ru-RU" sz="2000" b="1" u="none" dirty="0" smtClean="0">
              <a:solidFill>
                <a:srgbClr val="000000"/>
              </a:solidFill>
              <a:ea typeface="楷体_GB2312" pitchFamily="49" charset="-122"/>
            </a:endParaRPr>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1981200" y="762000"/>
            <a:ext cx="4840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800" u="none"/>
              <a:t>与转移地址有关的寻址方式：</a:t>
            </a:r>
            <a:endParaRPr lang="zh-CN" altLang="en-US" sz="2800" u="none"/>
          </a:p>
        </p:txBody>
      </p:sp>
      <p:sp>
        <p:nvSpPr>
          <p:cNvPr id="60419" name="Rectangle 3"/>
          <p:cNvSpPr>
            <a:spLocks noChangeArrowheads="1"/>
          </p:cNvSpPr>
          <p:nvPr/>
        </p:nvSpPr>
        <p:spPr bwMode="auto">
          <a:xfrm>
            <a:off x="2133600" y="1600200"/>
            <a:ext cx="6248400"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Char char="•"/>
            </a:pPr>
            <a:r>
              <a:rPr lang="en-US" altLang="zh-CN" sz="2600" u="none">
                <a:latin typeface="宋体" panose="02010600030101010101" pitchFamily="2" charset="-122"/>
              </a:rPr>
              <a:t>  </a:t>
            </a:r>
            <a:r>
              <a:rPr lang="zh-CN" altLang="en-US" sz="2600" u="none">
                <a:solidFill>
                  <a:schemeClr val="hlink"/>
                </a:solidFill>
                <a:latin typeface="宋体" panose="02010600030101010101" pitchFamily="2" charset="-122"/>
              </a:rPr>
              <a:t>段内</a:t>
            </a:r>
            <a:r>
              <a:rPr lang="zh-CN" altLang="en-US" sz="2600" u="none">
                <a:latin typeface="宋体" panose="02010600030101010101" pitchFamily="2" charset="-122"/>
              </a:rPr>
              <a:t>寻址</a:t>
            </a:r>
            <a:endParaRPr lang="zh-CN" altLang="en-US" sz="2600" u="none">
              <a:latin typeface="宋体" panose="02010600030101010101" pitchFamily="2" charset="-122"/>
            </a:endParaRPr>
          </a:p>
          <a:p>
            <a:pPr eaLnBrk="1" hangingPunct="1">
              <a:spcBef>
                <a:spcPct val="50000"/>
              </a:spcBef>
              <a:buClrTx/>
              <a:buFontTx/>
              <a:buNone/>
            </a:pPr>
            <a:r>
              <a:rPr lang="zh-CN" altLang="en-US" sz="2400" u="none">
                <a:latin typeface="楷体_GB2312" pitchFamily="49" charset="-122"/>
                <a:ea typeface="楷体_GB2312" pitchFamily="49" charset="-122"/>
              </a:rPr>
              <a:t>   段内直接寻址    </a:t>
            </a:r>
            <a:r>
              <a:rPr lang="en-US" altLang="zh-CN" sz="2000" u="none"/>
              <a:t>JMP    NEAR PTR  NEXT </a:t>
            </a:r>
            <a:endParaRPr lang="en-US" altLang="zh-CN" sz="2400" u="none">
              <a:latin typeface="楷体_GB2312" pitchFamily="49" charset="-122"/>
              <a:ea typeface="楷体_GB2312" pitchFamily="49" charset="-122"/>
            </a:endParaRPr>
          </a:p>
          <a:p>
            <a:pPr eaLnBrk="1" hangingPunct="1">
              <a:spcBef>
                <a:spcPct val="50000"/>
              </a:spcBef>
              <a:buClrTx/>
              <a:buFontTx/>
              <a:buNone/>
            </a:pPr>
            <a:r>
              <a:rPr lang="en-US" altLang="zh-CN" sz="2400" u="none">
                <a:latin typeface="楷体_GB2312" pitchFamily="49" charset="-122"/>
                <a:ea typeface="楷体_GB2312" pitchFamily="49" charset="-122"/>
              </a:rPr>
              <a:t>   </a:t>
            </a:r>
            <a:r>
              <a:rPr lang="zh-CN" altLang="en-US" sz="2400" u="none">
                <a:latin typeface="楷体_GB2312" pitchFamily="49" charset="-122"/>
                <a:ea typeface="楷体_GB2312" pitchFamily="49" charset="-122"/>
              </a:rPr>
              <a:t>段内间接寻址    </a:t>
            </a:r>
            <a:r>
              <a:rPr lang="en-US" altLang="zh-CN" sz="2000" u="none"/>
              <a:t>JMP    TABLE [ BX ]</a:t>
            </a:r>
            <a:endParaRPr lang="en-US" altLang="zh-CN" sz="2400" u="none">
              <a:latin typeface="楷体_GB2312" pitchFamily="49" charset="-122"/>
              <a:ea typeface="楷体_GB2312" pitchFamily="49" charset="-122"/>
            </a:endParaRPr>
          </a:p>
          <a:p>
            <a:pPr eaLnBrk="1" hangingPunct="1">
              <a:spcBef>
                <a:spcPct val="50000"/>
              </a:spcBef>
              <a:buClrTx/>
              <a:buFontTx/>
              <a:buNone/>
            </a:pPr>
            <a:endParaRPr lang="en-US" altLang="zh-CN" sz="2600" u="none">
              <a:latin typeface="宋体" panose="02010600030101010101" pitchFamily="2" charset="-122"/>
            </a:endParaRPr>
          </a:p>
          <a:p>
            <a:pPr eaLnBrk="1" hangingPunct="1">
              <a:spcBef>
                <a:spcPct val="0"/>
              </a:spcBef>
              <a:buClrTx/>
              <a:buFontTx/>
              <a:buChar char="•"/>
            </a:pPr>
            <a:r>
              <a:rPr lang="en-US" altLang="zh-CN" sz="2600" u="none"/>
              <a:t>    </a:t>
            </a:r>
            <a:r>
              <a:rPr lang="zh-CN" altLang="en-US" sz="2600" u="none">
                <a:solidFill>
                  <a:schemeClr val="hlink"/>
                </a:solidFill>
              </a:rPr>
              <a:t>段间</a:t>
            </a:r>
            <a:r>
              <a:rPr lang="zh-CN" altLang="en-US" sz="2600" u="none"/>
              <a:t>寻址</a:t>
            </a:r>
            <a:endParaRPr lang="zh-CN" altLang="en-US" sz="2600" u="none">
              <a:latin typeface="宋体" panose="02010600030101010101" pitchFamily="2" charset="-122"/>
            </a:endParaRPr>
          </a:p>
          <a:p>
            <a:pPr eaLnBrk="1" hangingPunct="1">
              <a:spcBef>
                <a:spcPct val="50000"/>
              </a:spcBef>
              <a:buClrTx/>
              <a:buFontTx/>
              <a:buNone/>
            </a:pPr>
            <a:r>
              <a:rPr lang="zh-CN" altLang="en-US" sz="2200" u="none"/>
              <a:t>       </a:t>
            </a:r>
            <a:r>
              <a:rPr lang="zh-CN" altLang="en-US" sz="2400" u="none">
                <a:latin typeface="楷体_GB2312" pitchFamily="49" charset="-122"/>
                <a:ea typeface="楷体_GB2312" pitchFamily="49" charset="-122"/>
              </a:rPr>
              <a:t>段间直接寻址    </a:t>
            </a:r>
            <a:r>
              <a:rPr lang="en-US" altLang="zh-CN" sz="2000" u="none"/>
              <a:t>JMP    FAR PTR  NEXT</a:t>
            </a:r>
            <a:r>
              <a:rPr lang="en-US" altLang="zh-CN" sz="2400" u="none"/>
              <a:t> </a:t>
            </a:r>
            <a:endParaRPr lang="en-US" altLang="zh-CN" sz="2400" u="none">
              <a:latin typeface="楷体_GB2312" pitchFamily="49" charset="-122"/>
              <a:ea typeface="楷体_GB2312" pitchFamily="49" charset="-122"/>
            </a:endParaRPr>
          </a:p>
          <a:p>
            <a:pPr eaLnBrk="1" hangingPunct="1">
              <a:spcBef>
                <a:spcPct val="50000"/>
              </a:spcBef>
              <a:buClrTx/>
              <a:buFontTx/>
              <a:buNone/>
            </a:pPr>
            <a:r>
              <a:rPr lang="en-US" altLang="zh-CN" sz="2400" u="none">
                <a:latin typeface="楷体_GB2312" pitchFamily="49" charset="-122"/>
                <a:ea typeface="楷体_GB2312" pitchFamily="49" charset="-122"/>
              </a:rPr>
              <a:t>   </a:t>
            </a:r>
            <a:r>
              <a:rPr lang="zh-CN" altLang="en-US" sz="2400" u="none">
                <a:latin typeface="楷体_GB2312" pitchFamily="49" charset="-122"/>
                <a:ea typeface="楷体_GB2312" pitchFamily="49" charset="-122"/>
              </a:rPr>
              <a:t>段间间接寻址    </a:t>
            </a:r>
            <a:r>
              <a:rPr lang="en-US" altLang="zh-CN" sz="2000" u="none"/>
              <a:t>JMP    DWORD PTR [ BX ]</a:t>
            </a:r>
            <a:endParaRPr lang="en-US" altLang="zh-CN" sz="2000" u="none" baseline="30000">
              <a:sym typeface="Monotype Sorts" pitchFamily="2" charset="2"/>
            </a:endParaRPr>
          </a:p>
          <a:p>
            <a:pPr eaLnBrk="1" hangingPunct="1">
              <a:spcBef>
                <a:spcPct val="50000"/>
              </a:spcBef>
              <a:buClrTx/>
              <a:buFontTx/>
              <a:buNone/>
            </a:pPr>
            <a:endParaRPr lang="en-US" altLang="zh-CN" sz="2000" u="none"/>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524000" y="457200"/>
            <a:ext cx="3048000" cy="754063"/>
          </a:xfrm>
          <a:prstGeom prst="rect">
            <a:avLst/>
          </a:prstGeom>
          <a:noFill/>
          <a:ln w="12700" cap="sq">
            <a:noFill/>
            <a:miter lim="800000"/>
            <a:headEnd type="none" w="sm" len="sm"/>
            <a:tailEnd type="none" w="sm" len="sm"/>
          </a:ln>
          <a:effectLst/>
        </p:spPr>
        <p:txBody>
          <a:bodyPr anchor="b"/>
          <a:lstStyle/>
          <a:p>
            <a:pPr eaLnBrk="1" hangingPunct="1">
              <a:defRPr/>
            </a:pPr>
            <a:r>
              <a:rPr lang="en-US" altLang="zh-CN" sz="3600" b="1" i="1" u="none" dirty="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rPr>
              <a:t>3.  </a:t>
            </a:r>
            <a:r>
              <a:rPr lang="zh-CN" altLang="en-US" sz="3600" b="1" i="1" u="none" dirty="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rPr>
              <a:t>外部设备</a:t>
            </a:r>
            <a:endParaRPr lang="zh-CN" altLang="en-US" sz="3600" b="1" i="1" u="none" dirty="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endParaRPr>
          </a:p>
        </p:txBody>
      </p:sp>
      <p:sp>
        <p:nvSpPr>
          <p:cNvPr id="19459" name="Text Box 3"/>
          <p:cNvSpPr txBox="1">
            <a:spLocks noChangeArrowheads="1"/>
          </p:cNvSpPr>
          <p:nvPr/>
        </p:nvSpPr>
        <p:spPr bwMode="auto">
          <a:xfrm>
            <a:off x="2209800" y="1600200"/>
            <a:ext cx="44958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kumimoji="0" lang="zh-CN" altLang="en-US" sz="2800" u="none"/>
              <a:t>外设接口（</a:t>
            </a:r>
            <a:r>
              <a:rPr kumimoji="0" lang="en-US" altLang="zh-CN" sz="2800" u="none"/>
              <a:t>Interface</a:t>
            </a:r>
            <a:r>
              <a:rPr kumimoji="0" lang="zh-CN" altLang="en-US" sz="2800" u="none"/>
              <a:t>）</a:t>
            </a:r>
            <a:endParaRPr kumimoji="0" lang="zh-CN" altLang="en-US" sz="2800" u="none"/>
          </a:p>
          <a:p>
            <a:pPr algn="just">
              <a:spcBef>
                <a:spcPct val="0"/>
              </a:spcBef>
              <a:buClrTx/>
              <a:buFontTx/>
              <a:buNone/>
            </a:pPr>
            <a:endParaRPr kumimoji="0" lang="zh-CN" altLang="en-US" sz="2400" b="0" u="none"/>
          </a:p>
          <a:p>
            <a:pPr algn="just">
              <a:spcBef>
                <a:spcPct val="0"/>
              </a:spcBef>
              <a:buClrTx/>
              <a:buFontTx/>
              <a:buNone/>
            </a:pPr>
            <a:r>
              <a:rPr kumimoji="0" lang="zh-CN" altLang="en-US" sz="2400" b="0" u="none"/>
              <a:t>      </a:t>
            </a:r>
            <a:r>
              <a:rPr kumimoji="0" lang="zh-CN" altLang="en-US" sz="2400" u="none"/>
              <a:t>每个接口包括一组寄存器：</a:t>
            </a:r>
            <a:endParaRPr kumimoji="0" lang="zh-CN" altLang="en-US" sz="2800" u="none"/>
          </a:p>
          <a:p>
            <a:pPr algn="just">
              <a:spcBef>
                <a:spcPct val="0"/>
              </a:spcBef>
              <a:buClrTx/>
              <a:buFontTx/>
              <a:buNone/>
            </a:pPr>
            <a:endParaRPr kumimoji="0" lang="zh-CN" altLang="en-US" sz="2400" u="none"/>
          </a:p>
          <a:p>
            <a:pPr algn="just">
              <a:spcBef>
                <a:spcPct val="0"/>
              </a:spcBef>
              <a:buClrTx/>
              <a:buFontTx/>
              <a:buNone/>
            </a:pPr>
            <a:r>
              <a:rPr kumimoji="0" lang="zh-CN" altLang="en-US" sz="2400" u="none"/>
              <a:t>                </a:t>
            </a:r>
            <a:r>
              <a:rPr kumimoji="0" lang="zh-CN" altLang="en-US" sz="2400" u="none">
                <a:latin typeface="楷体_GB2312" pitchFamily="49" charset="-122"/>
                <a:ea typeface="楷体_GB2312" pitchFamily="49" charset="-122"/>
              </a:rPr>
              <a:t>数据寄存器</a:t>
            </a:r>
            <a:endParaRPr kumimoji="0" lang="zh-CN" altLang="en-US" sz="2400" u="none">
              <a:latin typeface="楷体_GB2312" pitchFamily="49" charset="-122"/>
              <a:ea typeface="楷体_GB2312" pitchFamily="49" charset="-122"/>
            </a:endParaRPr>
          </a:p>
          <a:p>
            <a:pPr algn="just">
              <a:spcBef>
                <a:spcPct val="0"/>
              </a:spcBef>
              <a:buClrTx/>
              <a:buFontTx/>
              <a:buNone/>
            </a:pPr>
            <a:r>
              <a:rPr kumimoji="0" lang="zh-CN" altLang="en-US" sz="2400" u="none">
                <a:latin typeface="楷体_GB2312" pitchFamily="49" charset="-122"/>
                <a:ea typeface="楷体_GB2312" pitchFamily="49" charset="-122"/>
              </a:rPr>
              <a:t>        状态寄存器</a:t>
            </a:r>
            <a:endParaRPr kumimoji="0" lang="zh-CN" altLang="en-US" sz="2400" u="none">
              <a:latin typeface="楷体_GB2312" pitchFamily="49" charset="-122"/>
              <a:ea typeface="楷体_GB2312" pitchFamily="49" charset="-122"/>
            </a:endParaRPr>
          </a:p>
          <a:p>
            <a:pPr algn="just">
              <a:spcBef>
                <a:spcPct val="0"/>
              </a:spcBef>
              <a:buClrTx/>
              <a:buFontTx/>
              <a:buNone/>
            </a:pPr>
            <a:r>
              <a:rPr kumimoji="0" lang="zh-CN" altLang="en-US" sz="2400" u="none">
                <a:latin typeface="楷体_GB2312" pitchFamily="49" charset="-122"/>
                <a:ea typeface="楷体_GB2312" pitchFamily="49" charset="-122"/>
              </a:rPr>
              <a:t>        命令寄存器</a:t>
            </a:r>
            <a:endParaRPr kumimoji="0" lang="zh-CN" altLang="en-US" sz="2400" u="none">
              <a:latin typeface="楷体_GB2312" pitchFamily="49" charset="-122"/>
              <a:ea typeface="楷体_GB2312" pitchFamily="49" charset="-122"/>
            </a:endParaRPr>
          </a:p>
          <a:p>
            <a:pPr algn="just">
              <a:spcBef>
                <a:spcPct val="0"/>
              </a:spcBef>
              <a:buClrTx/>
              <a:buFontTx/>
              <a:buNone/>
            </a:pPr>
            <a:endParaRPr kumimoji="0" lang="zh-CN" altLang="en-US" sz="2400" u="none"/>
          </a:p>
          <a:p>
            <a:pPr algn="just">
              <a:spcBef>
                <a:spcPct val="0"/>
              </a:spcBef>
              <a:buClrTx/>
              <a:buFontTx/>
              <a:buNone/>
            </a:pPr>
            <a:r>
              <a:rPr kumimoji="0" lang="zh-CN" altLang="en-US" sz="2800" u="none"/>
              <a:t>端口（</a:t>
            </a:r>
            <a:r>
              <a:rPr kumimoji="0" lang="en-US" altLang="zh-CN" sz="2800" u="none"/>
              <a:t>Port</a:t>
            </a:r>
            <a:r>
              <a:rPr kumimoji="0" lang="zh-CN" altLang="en-US" sz="2800" u="none"/>
              <a:t>）地址</a:t>
            </a:r>
            <a:r>
              <a:rPr kumimoji="0" lang="zh-CN" altLang="en-US" sz="2400" u="none">
                <a:ea typeface="华文中宋" panose="02010600040101010101" pitchFamily="2" charset="-122"/>
              </a:rPr>
              <a:t>          </a:t>
            </a:r>
            <a:endParaRPr kumimoji="0" lang="zh-CN" altLang="en-US" sz="2400" u="none">
              <a:ea typeface="华文中宋" panose="02010600040101010101" pitchFamily="2" charset="-122"/>
            </a:endParaRPr>
          </a:p>
          <a:p>
            <a:pPr algn="just">
              <a:spcBef>
                <a:spcPct val="0"/>
              </a:spcBef>
              <a:buClrTx/>
              <a:buFontTx/>
              <a:buNone/>
            </a:pPr>
            <a:endParaRPr kumimoji="0" lang="zh-CN" altLang="en-US" sz="2400" u="none">
              <a:ea typeface="华文中宋" panose="02010600040101010101" pitchFamily="2" charset="-122"/>
            </a:endParaRPr>
          </a:p>
          <a:p>
            <a:pPr algn="just">
              <a:spcBef>
                <a:spcPct val="0"/>
              </a:spcBef>
              <a:buClrTx/>
              <a:buFontTx/>
              <a:buNone/>
            </a:pPr>
            <a:r>
              <a:rPr kumimoji="0" lang="zh-CN" altLang="en-US" sz="2400" u="none">
                <a:ea typeface="华文中宋" panose="02010600040101010101" pitchFamily="2" charset="-122"/>
              </a:rPr>
              <a:t>                </a:t>
            </a:r>
            <a:r>
              <a:rPr kumimoji="0" lang="en-US" altLang="zh-CN" sz="2400" u="none">
                <a:ea typeface="华文中宋" panose="02010600040101010101" pitchFamily="2" charset="-122"/>
              </a:rPr>
              <a:t>0000</a:t>
            </a:r>
            <a:r>
              <a:rPr kumimoji="0" lang="zh-CN" altLang="en-US" sz="2400" u="none">
                <a:ea typeface="华文中宋" panose="02010600040101010101" pitchFamily="2" charset="-122"/>
              </a:rPr>
              <a:t>～</a:t>
            </a:r>
            <a:r>
              <a:rPr kumimoji="0" lang="en-US" altLang="zh-CN" sz="2400" u="none">
                <a:ea typeface="华文中宋" panose="02010600040101010101" pitchFamily="2" charset="-122"/>
              </a:rPr>
              <a:t>FFFFH</a:t>
            </a:r>
            <a:r>
              <a:rPr kumimoji="0" lang="en-US" altLang="zh-CN" sz="2800" u="none"/>
              <a:t> </a:t>
            </a:r>
            <a:endParaRPr kumimoji="0" lang="en-US" altLang="zh-CN" sz="2800" u="none"/>
          </a:p>
          <a:p>
            <a:pPr algn="just">
              <a:spcBef>
                <a:spcPct val="0"/>
              </a:spcBef>
              <a:buClrTx/>
              <a:buFontTx/>
              <a:buNone/>
            </a:pPr>
            <a:r>
              <a:rPr kumimoji="0" lang="en-US" altLang="zh-CN" sz="2800" u="none">
                <a:solidFill>
                  <a:srgbClr val="FF0000"/>
                </a:solidFill>
              </a:rPr>
              <a:t>              0000</a:t>
            </a:r>
            <a:r>
              <a:rPr kumimoji="0" lang="zh-CN" altLang="en-US" sz="2800" u="none">
                <a:solidFill>
                  <a:srgbClr val="FF0000"/>
                </a:solidFill>
                <a:ea typeface="华文中宋" panose="02010600040101010101" pitchFamily="2" charset="-122"/>
              </a:rPr>
              <a:t> ～</a:t>
            </a:r>
            <a:r>
              <a:rPr kumimoji="0" lang="en-US" altLang="zh-CN" sz="2800" u="none">
                <a:solidFill>
                  <a:srgbClr val="FF0000"/>
                </a:solidFill>
                <a:ea typeface="华文中宋" panose="02010600040101010101" pitchFamily="2" charset="-122"/>
              </a:rPr>
              <a:t>00FFH</a:t>
            </a:r>
            <a:endParaRPr kumimoji="0" lang="en-US" altLang="zh-CN" sz="2800" u="none">
              <a:solidFill>
                <a:srgbClr val="FF0000"/>
              </a:solidFill>
            </a:endParaRP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t>举例</a:t>
            </a:r>
            <a:endParaRPr lang="zh-CN" altLang="en-US" dirty="0"/>
          </a:p>
        </p:txBody>
      </p:sp>
      <p:sp>
        <p:nvSpPr>
          <p:cNvPr id="3" name="内容占位符 2"/>
          <p:cNvSpPr>
            <a:spLocks noGrp="1" noChangeArrowheads="1"/>
          </p:cNvSpPr>
          <p:nvPr>
            <p:ph idx="1"/>
          </p:nvPr>
        </p:nvSpPr>
        <p:spPr/>
        <p:txBody>
          <a:bodyPr/>
          <a:lstStyle/>
          <a:p>
            <a:pPr eaLnBrk="1" hangingPunct="1"/>
            <a:r>
              <a:rPr lang="zh-CN" altLang="en-US"/>
              <a:t>要输入端口</a:t>
            </a:r>
            <a:r>
              <a:rPr lang="en-US" altLang="zh-CN"/>
              <a:t>1234H</a:t>
            </a:r>
            <a:r>
              <a:rPr lang="zh-CN" altLang="en-US"/>
              <a:t>中的</a:t>
            </a:r>
            <a:r>
              <a:rPr lang="en-US" altLang="zh-CN"/>
              <a:t>8</a:t>
            </a:r>
            <a:r>
              <a:rPr lang="zh-CN" altLang="en-US"/>
              <a:t>位数据，其指令应是（                   ）</a:t>
            </a:r>
            <a:endParaRPr lang="en-US" altLang="zh-CN"/>
          </a:p>
          <a:p>
            <a:pPr eaLnBrk="1" hangingPunct="1"/>
            <a:r>
              <a:rPr lang="en-US" altLang="zh-CN"/>
              <a:t>mov  dx,1234h</a:t>
            </a:r>
            <a:endParaRPr lang="en-US" altLang="zh-CN"/>
          </a:p>
          <a:p>
            <a:pPr eaLnBrk="1" hangingPunct="1"/>
            <a:r>
              <a:rPr lang="en-US" altLang="zh-CN"/>
              <a:t>in   al,dx</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a:xfrm>
            <a:off x="755015" y="1052830"/>
            <a:ext cx="7772400" cy="1470025"/>
          </a:xfrm>
        </p:spPr>
        <p:txBody>
          <a:bodyPr/>
          <a:lstStyle/>
          <a:p>
            <a:pPr eaLnBrk="1" hangingPunct="1">
              <a:defRPr/>
            </a:pPr>
            <a:r>
              <a:rPr lang="zh-CN" altLang="en-US" sz="3600">
                <a:solidFill>
                  <a:srgbClr val="FF0000"/>
                </a:solidFill>
                <a:latin typeface="宋体" panose="02010600030101010101" pitchFamily="2" charset="-122"/>
              </a:rPr>
              <a:t>第</a:t>
            </a:r>
            <a:r>
              <a:rPr lang="en-US" altLang="zh-CN" sz="3600">
                <a:solidFill>
                  <a:srgbClr val="FF0000"/>
                </a:solidFill>
                <a:latin typeface="宋体" panose="02010600030101010101" pitchFamily="2" charset="-122"/>
              </a:rPr>
              <a:t>2</a:t>
            </a:r>
            <a:r>
              <a:rPr lang="zh-CN" altLang="en-US" sz="3600">
                <a:solidFill>
                  <a:srgbClr val="FF0000"/>
                </a:solidFill>
                <a:latin typeface="宋体" panose="02010600030101010101" pitchFamily="2" charset="-122"/>
              </a:rPr>
              <a:t>章 指令系统</a:t>
            </a:r>
            <a:endParaRPr lang="zh-CN" altLang="en-US" sz="3600">
              <a:solidFill>
                <a:srgbClr val="FF0000"/>
              </a:solidFill>
              <a:latin typeface="宋体" panose="02010600030101010101" pitchFamily="2" charset="-122"/>
            </a:endParaRPr>
          </a:p>
        </p:txBody>
      </p:sp>
      <p:sp>
        <p:nvSpPr>
          <p:cNvPr id="3" name="副标题 2"/>
          <p:cNvSpPr>
            <a:spLocks noGrp="1"/>
          </p:cNvSpPr>
          <p:nvPr>
            <p:ph type="subTitle" idx="1"/>
          </p:nvPr>
        </p:nvSpPr>
        <p:spPr>
          <a:xfrm>
            <a:off x="1331595" y="2637155"/>
            <a:ext cx="6400800" cy="2306320"/>
          </a:xfrm>
        </p:spPr>
        <p:txBody>
          <a:bodyPr/>
          <a:p>
            <a:pPr algn="l"/>
            <a:r>
              <a:rPr lang="zh-CN" altLang="en-US"/>
              <a:t>重点：</a:t>
            </a:r>
            <a:endParaRPr lang="zh-CN" altLang="en-US"/>
          </a:p>
          <a:p>
            <a:pPr marL="457200" indent="-457200" algn="l">
              <a:buClr>
                <a:srgbClr val="000000"/>
              </a:buClr>
              <a:buFont typeface="Wingdings" panose="05000000000000000000" charset="0"/>
              <a:buChar char="l"/>
            </a:pPr>
            <a:r>
              <a:rPr lang="zh-CN" altLang="en-US">
                <a:solidFill>
                  <a:schemeClr val="tx1"/>
                </a:solidFill>
                <a:sym typeface="+mn-ea"/>
              </a:rPr>
              <a:t>常用指令的功能</a:t>
            </a:r>
            <a:r>
              <a:rPr lang="en-US" altLang="zh-CN">
                <a:solidFill>
                  <a:schemeClr val="tx1"/>
                </a:solidFill>
                <a:sym typeface="+mn-ea"/>
              </a:rPr>
              <a:t>(</a:t>
            </a:r>
            <a:r>
              <a:rPr lang="zh-CN" altLang="en-US">
                <a:solidFill>
                  <a:schemeClr val="tx1"/>
                </a:solidFill>
                <a:sym typeface="+mn-ea"/>
              </a:rPr>
              <a:t>特殊要求、注意事项、</a:t>
            </a:r>
            <a:r>
              <a:rPr lang="zh-CN" altLang="en-US">
                <a:sym typeface="+mn-ea"/>
              </a:rPr>
              <a:t>隐含操作数</a:t>
            </a:r>
            <a:r>
              <a:rPr lang="en-US" altLang="zh-CN">
                <a:solidFill>
                  <a:schemeClr val="tx1"/>
                </a:solidFill>
                <a:sym typeface="+mn-ea"/>
              </a:rPr>
              <a:t>)</a:t>
            </a:r>
            <a:endParaRPr lang="en-US" altLang="zh-CN">
              <a:solidFill>
                <a:schemeClr val="tx1"/>
              </a:solidFill>
              <a:sym typeface="+mn-ea"/>
            </a:endParaRPr>
          </a:p>
          <a:p>
            <a:pPr marL="457200" indent="-457200" algn="l">
              <a:buClr>
                <a:srgbClr val="000000"/>
              </a:buClr>
              <a:buFont typeface="Wingdings" panose="05000000000000000000" charset="0"/>
              <a:buChar char="l"/>
            </a:pPr>
            <a:r>
              <a:rPr lang="zh-CN" altLang="en-US">
                <a:solidFill>
                  <a:schemeClr val="tx1"/>
                </a:solidFill>
                <a:sym typeface="+mn-ea"/>
              </a:rPr>
              <a:t>雨课堂作业</a:t>
            </a:r>
            <a:endParaRPr lang="zh-CN" altLang="en-US">
              <a:solidFill>
                <a:schemeClr val="tx1"/>
              </a:solidFill>
              <a:sym typeface="+mn-ea"/>
            </a:endParaRP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2514600" y="1905000"/>
            <a:ext cx="3276600" cy="346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600" u="none">
                <a:sym typeface="Symbol" panose="05050102010706020507" pitchFamily="18" charset="2"/>
              </a:rPr>
              <a:t> </a:t>
            </a:r>
            <a:r>
              <a:rPr lang="en-US" altLang="zh-CN" sz="2600" b="0" u="none">
                <a:sym typeface="Symbol" panose="05050102010706020507" pitchFamily="18" charset="2"/>
              </a:rPr>
              <a:t>  </a:t>
            </a:r>
            <a:r>
              <a:rPr lang="zh-CN" altLang="en-US" sz="2600" u="none"/>
              <a:t>数据传送指令</a:t>
            </a:r>
            <a:endParaRPr lang="zh-CN" altLang="en-US" sz="2600" u="none"/>
          </a:p>
          <a:p>
            <a:pPr eaLnBrk="1" hangingPunct="1">
              <a:spcBef>
                <a:spcPct val="50000"/>
              </a:spcBef>
              <a:buClrTx/>
              <a:buFontTx/>
              <a:buNone/>
            </a:pPr>
            <a:r>
              <a:rPr lang="zh-CN" altLang="en-US" sz="2600" u="none">
                <a:sym typeface="Symbol" panose="05050102010706020507" pitchFamily="18" charset="2"/>
              </a:rPr>
              <a:t>  </a:t>
            </a:r>
            <a:r>
              <a:rPr lang="zh-CN" altLang="en-US" sz="2600" u="none"/>
              <a:t> 算术指令</a:t>
            </a:r>
            <a:endParaRPr lang="zh-CN" altLang="en-US" sz="2600" u="none"/>
          </a:p>
          <a:p>
            <a:pPr eaLnBrk="1" hangingPunct="1">
              <a:spcBef>
                <a:spcPct val="50000"/>
              </a:spcBef>
              <a:buClrTx/>
              <a:buFontTx/>
              <a:buNone/>
            </a:pPr>
            <a:r>
              <a:rPr lang="zh-CN" altLang="en-US" sz="2600" u="none">
                <a:sym typeface="Symbol" panose="05050102010706020507" pitchFamily="18" charset="2"/>
              </a:rPr>
              <a:t>  </a:t>
            </a:r>
            <a:r>
              <a:rPr lang="zh-CN" altLang="en-US" sz="2600" u="none"/>
              <a:t> 逻辑指令</a:t>
            </a:r>
            <a:endParaRPr lang="zh-CN" altLang="en-US" sz="2600" u="none">
              <a:hlinkClick r:id="rId1" action="ppaction://hlinksldjump"/>
            </a:endParaRPr>
          </a:p>
          <a:p>
            <a:pPr eaLnBrk="1" hangingPunct="1">
              <a:spcBef>
                <a:spcPct val="50000"/>
              </a:spcBef>
              <a:buClrTx/>
              <a:buFontTx/>
              <a:buNone/>
            </a:pPr>
            <a:r>
              <a:rPr lang="zh-CN" altLang="en-US" sz="2600" u="none">
                <a:sym typeface="Symbol" panose="05050102010706020507" pitchFamily="18" charset="2"/>
              </a:rPr>
              <a:t>  </a:t>
            </a:r>
            <a:r>
              <a:rPr lang="zh-CN" altLang="en-US" sz="2600" u="none"/>
              <a:t> 串处理指令</a:t>
            </a:r>
            <a:endParaRPr lang="zh-CN" altLang="en-US" sz="2600" u="none"/>
          </a:p>
          <a:p>
            <a:pPr eaLnBrk="1" hangingPunct="1">
              <a:spcBef>
                <a:spcPct val="50000"/>
              </a:spcBef>
              <a:buClrTx/>
              <a:buFontTx/>
              <a:buNone/>
            </a:pPr>
            <a:r>
              <a:rPr lang="zh-CN" altLang="en-US" sz="2600" u="none">
                <a:sym typeface="Symbol" panose="05050102010706020507" pitchFamily="18" charset="2"/>
              </a:rPr>
              <a:t>  </a:t>
            </a:r>
            <a:r>
              <a:rPr lang="zh-CN" altLang="en-US" sz="2600" u="none"/>
              <a:t> 控制转移指令</a:t>
            </a:r>
            <a:endParaRPr lang="zh-CN" altLang="en-US" sz="2600" u="none"/>
          </a:p>
          <a:p>
            <a:pPr eaLnBrk="1" hangingPunct="1">
              <a:spcBef>
                <a:spcPct val="50000"/>
              </a:spcBef>
              <a:buClrTx/>
              <a:buFontTx/>
              <a:buNone/>
            </a:pPr>
            <a:r>
              <a:rPr lang="zh-CN" altLang="en-US" sz="2600" u="none">
                <a:sym typeface="Symbol" panose="05050102010706020507" pitchFamily="18" charset="2"/>
              </a:rPr>
              <a:t>  </a:t>
            </a:r>
            <a:r>
              <a:rPr lang="zh-CN" altLang="en-US" sz="2600" u="none"/>
              <a:t> 处理机控制指令</a:t>
            </a:r>
            <a:endParaRPr lang="zh-CN" altLang="en-US" sz="2600" b="0" u="none"/>
          </a:p>
        </p:txBody>
      </p:sp>
      <p:sp>
        <p:nvSpPr>
          <p:cNvPr id="61443" name="Rectangle 3"/>
          <p:cNvSpPr>
            <a:spLocks noChangeArrowheads="1"/>
          </p:cNvSpPr>
          <p:nvPr/>
        </p:nvSpPr>
        <p:spPr bwMode="auto">
          <a:xfrm>
            <a:off x="1828800" y="685800"/>
            <a:ext cx="41290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600" u="none">
                <a:solidFill>
                  <a:schemeClr val="hlink"/>
                </a:solidFill>
                <a:latin typeface="Arial" panose="020B0604020202020204" pitchFamily="34" charset="0"/>
              </a:rPr>
              <a:t>2.  8086</a:t>
            </a:r>
            <a:r>
              <a:rPr lang="zh-CN" altLang="en-US" sz="3600" u="none">
                <a:solidFill>
                  <a:schemeClr val="hlink"/>
                </a:solidFill>
                <a:latin typeface="Arial" panose="020B0604020202020204" pitchFamily="34" charset="0"/>
              </a:rPr>
              <a:t>的指令系统</a:t>
            </a:r>
            <a:endParaRPr lang="zh-CN" altLang="en-US" sz="3600" u="none">
              <a:solidFill>
                <a:schemeClr val="hlink"/>
              </a:solidFill>
              <a:latin typeface="Arial" panose="020B0604020202020204" pitchFamily="34" charset="0"/>
            </a:endParaRP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7405" y="981075"/>
            <a:ext cx="7772400" cy="1470025"/>
          </a:xfrm>
        </p:spPr>
        <p:txBody>
          <a:bodyPr/>
          <a:lstStyle/>
          <a:p>
            <a:pPr>
              <a:defRPr/>
            </a:pPr>
            <a:r>
              <a:rPr lang="zh-CN" altLang="en-US" dirty="0"/>
              <a:t>第 </a:t>
            </a:r>
            <a:r>
              <a:rPr lang="en-US" altLang="zh-CN" dirty="0"/>
              <a:t>1 </a:t>
            </a:r>
            <a:r>
              <a:rPr lang="zh-CN" altLang="en-US" dirty="0"/>
              <a:t>章</a:t>
            </a:r>
            <a:endParaRPr lang="zh-CN" altLang="en-US" dirty="0"/>
          </a:p>
        </p:txBody>
      </p:sp>
      <p:sp>
        <p:nvSpPr>
          <p:cNvPr id="3" name="副标题 2"/>
          <p:cNvSpPr>
            <a:spLocks noGrp="1"/>
          </p:cNvSpPr>
          <p:nvPr>
            <p:ph type="subTitle" idx="1"/>
          </p:nvPr>
        </p:nvSpPr>
        <p:spPr>
          <a:xfrm>
            <a:off x="1331595" y="2853055"/>
            <a:ext cx="6400800" cy="1752600"/>
          </a:xfrm>
        </p:spPr>
        <p:txBody>
          <a:bodyPr/>
          <a:p>
            <a:r>
              <a:rPr lang="zh-CN" altLang="en-US"/>
              <a:t>重点：</a:t>
            </a:r>
            <a:r>
              <a:rPr lang="en-US" altLang="zh-CN"/>
              <a:t>1.</a:t>
            </a:r>
            <a:r>
              <a:rPr lang="zh-CN" altLang="en-US"/>
              <a:t>基本概念</a:t>
            </a:r>
            <a:endParaRPr lang="zh-CN" altLang="en-US"/>
          </a:p>
          <a:p>
            <a:r>
              <a:rPr lang="en-US" altLang="zh-CN"/>
              <a:t>                2.</a:t>
            </a:r>
            <a:r>
              <a:rPr lang="zh-CN" altLang="en-US"/>
              <a:t>雨课堂作业</a:t>
            </a:r>
            <a:endParaRPr lang="zh-CN" altLang="en-US"/>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1828800" y="836930"/>
            <a:ext cx="6213475"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marL="457200" indent="-457200">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u="none">
                <a:solidFill>
                  <a:schemeClr val="hlink"/>
                </a:solidFill>
                <a:ea typeface="楷体_GB2312" pitchFamily="49" charset="-122"/>
              </a:rPr>
              <a:t>重点关注！</a:t>
            </a:r>
            <a:endParaRPr lang="zh-CN" altLang="en-US" u="none">
              <a:solidFill>
                <a:schemeClr val="hlink"/>
              </a:solidFill>
              <a:ea typeface="楷体_GB2312" pitchFamily="49" charset="-122"/>
            </a:endParaRPr>
          </a:p>
          <a:p>
            <a:pPr eaLnBrk="1" hangingPunct="1">
              <a:spcBef>
                <a:spcPct val="50000"/>
              </a:spcBef>
              <a:buClrTx/>
              <a:buFontTx/>
              <a:buChar char="•"/>
            </a:pPr>
            <a:r>
              <a:rPr lang="zh-CN" altLang="en-US" u="none">
                <a:ea typeface="楷体_GB2312" pitchFamily="49" charset="-122"/>
              </a:rPr>
              <a:t>指令的汇编格式</a:t>
            </a:r>
            <a:endParaRPr lang="zh-CN" altLang="en-US" u="none">
              <a:ea typeface="楷体_GB2312" pitchFamily="49" charset="-122"/>
            </a:endParaRPr>
          </a:p>
          <a:p>
            <a:pPr eaLnBrk="1" hangingPunct="1">
              <a:spcBef>
                <a:spcPct val="50000"/>
              </a:spcBef>
              <a:buClrTx/>
              <a:buFontTx/>
              <a:buChar char="•"/>
            </a:pPr>
            <a:r>
              <a:rPr lang="zh-CN" altLang="en-US" u="none">
                <a:ea typeface="楷体_GB2312" pitchFamily="49" charset="-122"/>
              </a:rPr>
              <a:t>指令的基本功能</a:t>
            </a:r>
            <a:endParaRPr lang="zh-CN" altLang="en-US" u="none">
              <a:ea typeface="楷体_GB2312" pitchFamily="49" charset="-122"/>
            </a:endParaRPr>
          </a:p>
          <a:p>
            <a:pPr eaLnBrk="1" hangingPunct="1">
              <a:spcBef>
                <a:spcPct val="50000"/>
              </a:spcBef>
              <a:buClrTx/>
              <a:buFontTx/>
              <a:buChar char="•"/>
            </a:pPr>
            <a:r>
              <a:rPr lang="zh-CN" altLang="en-US" u="none">
                <a:ea typeface="楷体_GB2312" pitchFamily="49" charset="-122"/>
              </a:rPr>
              <a:t>指令支持的寻址方式</a:t>
            </a:r>
            <a:endParaRPr lang="zh-CN" altLang="en-US" u="none">
              <a:ea typeface="楷体_GB2312" pitchFamily="49" charset="-122"/>
            </a:endParaRPr>
          </a:p>
          <a:p>
            <a:pPr eaLnBrk="1" hangingPunct="1">
              <a:spcBef>
                <a:spcPct val="50000"/>
              </a:spcBef>
              <a:buClrTx/>
              <a:buFontTx/>
              <a:buChar char="•"/>
            </a:pPr>
            <a:r>
              <a:rPr lang="zh-CN" altLang="en-US" u="none">
                <a:ea typeface="楷体_GB2312" pitchFamily="49" charset="-122"/>
              </a:rPr>
              <a:t>指令的执行对标志位的影响</a:t>
            </a:r>
            <a:endParaRPr lang="zh-CN" altLang="en-US" u="none">
              <a:ea typeface="楷体_GB2312" pitchFamily="49" charset="-122"/>
            </a:endParaRPr>
          </a:p>
          <a:p>
            <a:pPr eaLnBrk="1" hangingPunct="1">
              <a:spcBef>
                <a:spcPct val="50000"/>
              </a:spcBef>
              <a:buClrTx/>
              <a:buFontTx/>
              <a:buChar char="•"/>
            </a:pPr>
            <a:r>
              <a:rPr lang="zh-CN" altLang="en-US" u="none">
                <a:ea typeface="楷体_GB2312" pitchFamily="49" charset="-122"/>
              </a:rPr>
              <a:t>指令的特殊要求</a:t>
            </a:r>
            <a:endParaRPr lang="zh-CN" altLang="en-US" u="none">
              <a:ea typeface="楷体_GB2312" pitchFamily="49" charset="-122"/>
            </a:endParaRPr>
          </a:p>
        </p:txBody>
      </p:sp>
      <p:sp>
        <p:nvSpPr>
          <p:cNvPr id="34820" name="AutoShape 4"/>
          <p:cNvSpPr>
            <a:spLocks noChangeArrowheads="1"/>
          </p:cNvSpPr>
          <p:nvPr/>
        </p:nvSpPr>
        <p:spPr bwMode="auto">
          <a:xfrm>
            <a:off x="4343400" y="1143000"/>
            <a:ext cx="533400" cy="457200"/>
          </a:xfrm>
          <a:prstGeom prst="star5">
            <a:avLst/>
          </a:prstGeom>
          <a:solidFill>
            <a:srgbClr val="FF0000"/>
          </a:solidFill>
          <a:ln w="9525">
            <a:solidFill>
              <a:schemeClr val="tx1"/>
            </a:solidFill>
            <a:miter lim="800000"/>
          </a:ln>
          <a:effectLst/>
        </p:spPr>
        <p:txBody>
          <a:bodyPr wrap="none" anchor="ctr"/>
          <a:lstStyle/>
          <a:p>
            <a:pPr algn="ctr" eaLnBrk="1" hangingPunct="1">
              <a:defRPr/>
            </a:pPr>
            <a:endParaRPr lang="zh-CN" altLang="zh-CN">
              <a:solidFill>
                <a:srgbClr val="FF0000"/>
              </a:solidFill>
              <a:ea typeface="宋体" panose="02010600030101010101" pitchFamily="2" charset="-122"/>
            </a:endParaRP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1403350" y="476885"/>
            <a:ext cx="5861050" cy="5257800"/>
          </a:xfrm>
        </p:spPr>
        <p:txBody>
          <a:bodyPr/>
          <a:lstStyle/>
          <a:p>
            <a:pPr algn="just" eaLnBrk="1" hangingPunct="1">
              <a:buFont typeface="Wingdings" panose="05000000000000000000" pitchFamily="2" charset="2"/>
              <a:buNone/>
              <a:defRPr/>
            </a:pPr>
            <a:r>
              <a:rPr lang="zh-CN" altLang="en-US" sz="2800" dirty="0">
                <a:solidFill>
                  <a:schemeClr val="hlink"/>
                </a:solidFill>
              </a:rPr>
              <a:t>数据传送指令</a:t>
            </a:r>
            <a:r>
              <a:rPr lang="zh-CN" altLang="en-US" sz="2600" dirty="0"/>
              <a:t>：</a:t>
            </a:r>
            <a:endParaRPr lang="zh-CN" altLang="en-US" sz="2600" dirty="0"/>
          </a:p>
          <a:p>
            <a:pPr algn="just" eaLnBrk="1" hangingPunct="1">
              <a:buFont typeface="Wingdings" panose="05000000000000000000" pitchFamily="2" charset="2"/>
              <a:buNone/>
              <a:defRPr/>
            </a:pPr>
            <a:endParaRPr lang="zh-CN" altLang="en-US" sz="2600" dirty="0"/>
          </a:p>
          <a:p>
            <a:pPr lvl="2" algn="just" eaLnBrk="1" hangingPunct="1">
              <a:lnSpc>
                <a:spcPct val="130000"/>
              </a:lnSpc>
              <a:buFontTx/>
              <a:buNone/>
              <a:defRPr/>
            </a:pPr>
            <a:r>
              <a:rPr lang="zh-CN" altLang="en-US" sz="1800" dirty="0">
                <a:sym typeface="Symbol" panose="05050102010706020507" pitchFamily="18" charset="2"/>
              </a:rPr>
              <a:t></a:t>
            </a:r>
            <a:r>
              <a:rPr lang="zh-CN" altLang="en-US" sz="2000" dirty="0">
                <a:sym typeface="Symbol" panose="05050102010706020507" pitchFamily="18" charset="2"/>
              </a:rPr>
              <a:t>   </a:t>
            </a:r>
            <a:r>
              <a:rPr lang="zh-CN" altLang="en-US" dirty="0">
                <a:ea typeface="楷体_GB2312" pitchFamily="49" charset="-122"/>
              </a:rPr>
              <a:t>通用数据传送指令</a:t>
            </a:r>
            <a:endParaRPr lang="zh-CN" altLang="en-US" dirty="0">
              <a:ea typeface="楷体_GB2312" pitchFamily="49" charset="-122"/>
            </a:endParaRPr>
          </a:p>
          <a:p>
            <a:pPr lvl="2" algn="just" eaLnBrk="1" hangingPunct="1">
              <a:lnSpc>
                <a:spcPct val="130000"/>
              </a:lnSpc>
              <a:buFontTx/>
              <a:buNone/>
              <a:defRPr/>
            </a:pPr>
            <a:r>
              <a:rPr lang="zh-CN" altLang="en-US" sz="2000" dirty="0"/>
              <a:t>      </a:t>
            </a:r>
            <a:r>
              <a:rPr lang="en-US" altLang="zh-CN" sz="2000" dirty="0">
                <a:solidFill>
                  <a:schemeClr val="hlink"/>
                </a:solidFill>
              </a:rPr>
              <a:t>MOV</a:t>
            </a:r>
            <a:r>
              <a:rPr lang="zh-CN" altLang="en-US" sz="2000" dirty="0"/>
              <a:t>、</a:t>
            </a:r>
            <a:r>
              <a:rPr lang="en-US" altLang="zh-CN" sz="2000" dirty="0">
                <a:solidFill>
                  <a:schemeClr val="hlink"/>
                </a:solidFill>
              </a:rPr>
              <a:t>PUSH</a:t>
            </a:r>
            <a:r>
              <a:rPr lang="zh-CN" altLang="en-US" sz="2000" dirty="0"/>
              <a:t>、</a:t>
            </a:r>
            <a:r>
              <a:rPr lang="en-US" altLang="zh-CN" sz="2000" dirty="0">
                <a:solidFill>
                  <a:schemeClr val="hlink"/>
                </a:solidFill>
              </a:rPr>
              <a:t>POP</a:t>
            </a:r>
            <a:r>
              <a:rPr lang="zh-CN" altLang="en-US" sz="2000" dirty="0"/>
              <a:t>、</a:t>
            </a:r>
            <a:r>
              <a:rPr lang="en-US" altLang="zh-CN" sz="2000" dirty="0">
                <a:solidFill>
                  <a:schemeClr val="hlink"/>
                </a:solidFill>
              </a:rPr>
              <a:t>XCHG</a:t>
            </a:r>
            <a:r>
              <a:rPr lang="en-US" altLang="zh-CN" sz="2000" dirty="0"/>
              <a:t> </a:t>
            </a:r>
            <a:endParaRPr lang="en-US" altLang="zh-CN" sz="2000" dirty="0"/>
          </a:p>
          <a:p>
            <a:pPr lvl="2" algn="just" eaLnBrk="1" hangingPunct="1">
              <a:lnSpc>
                <a:spcPct val="130000"/>
              </a:lnSpc>
              <a:buFontTx/>
              <a:buNone/>
              <a:defRPr/>
            </a:pPr>
            <a:r>
              <a:rPr lang="en-US" altLang="zh-CN" sz="1800" dirty="0">
                <a:sym typeface="Symbol" panose="05050102010706020507" pitchFamily="18" charset="2"/>
              </a:rPr>
              <a:t></a:t>
            </a:r>
            <a:r>
              <a:rPr lang="en-US" altLang="zh-CN" sz="2000" dirty="0">
                <a:sym typeface="Symbol" panose="05050102010706020507" pitchFamily="18" charset="2"/>
              </a:rPr>
              <a:t>   </a:t>
            </a:r>
            <a:r>
              <a:rPr lang="zh-CN" altLang="en-US" dirty="0">
                <a:ea typeface="楷体_GB2312" pitchFamily="49" charset="-122"/>
              </a:rPr>
              <a:t>累加器专用传送指令</a:t>
            </a:r>
            <a:endParaRPr lang="zh-CN" altLang="en-US" dirty="0">
              <a:ea typeface="楷体_GB2312" pitchFamily="49" charset="-122"/>
            </a:endParaRPr>
          </a:p>
          <a:p>
            <a:pPr lvl="2" algn="just" eaLnBrk="1" hangingPunct="1">
              <a:lnSpc>
                <a:spcPct val="130000"/>
              </a:lnSpc>
              <a:buFontTx/>
              <a:buNone/>
              <a:defRPr/>
            </a:pPr>
            <a:r>
              <a:rPr lang="zh-CN" altLang="en-US" sz="2000" dirty="0"/>
              <a:t>  </a:t>
            </a:r>
            <a:r>
              <a:rPr lang="zh-CN" altLang="en-US" sz="2000" dirty="0">
                <a:solidFill>
                  <a:schemeClr val="accent2">
                    <a:lumMod val="75000"/>
                  </a:schemeClr>
                </a:solidFill>
              </a:rPr>
              <a:t>    </a:t>
            </a:r>
            <a:r>
              <a:rPr lang="en-US" altLang="zh-CN" sz="2000" dirty="0">
                <a:solidFill>
                  <a:schemeClr val="hlink"/>
                </a:solidFill>
                <a:cs typeface="+mn-ea"/>
              </a:rPr>
              <a:t>IN、OUT、XLAT </a:t>
            </a:r>
            <a:endParaRPr lang="en-US" altLang="zh-CN" sz="2000" dirty="0">
              <a:solidFill>
                <a:schemeClr val="hlink"/>
              </a:solidFill>
              <a:cs typeface="+mn-ea"/>
            </a:endParaRPr>
          </a:p>
          <a:p>
            <a:pPr lvl="2" algn="just" eaLnBrk="1" hangingPunct="1">
              <a:lnSpc>
                <a:spcPct val="130000"/>
              </a:lnSpc>
              <a:buFontTx/>
              <a:buNone/>
              <a:defRPr/>
            </a:pPr>
            <a:r>
              <a:rPr lang="en-US" altLang="zh-CN" sz="1800" dirty="0">
                <a:sym typeface="Symbol" panose="05050102010706020507" pitchFamily="18" charset="2"/>
              </a:rPr>
              <a:t></a:t>
            </a:r>
            <a:r>
              <a:rPr lang="en-US" altLang="zh-CN" dirty="0">
                <a:sym typeface="Symbol" panose="05050102010706020507" pitchFamily="18" charset="2"/>
              </a:rPr>
              <a:t>   </a:t>
            </a:r>
            <a:r>
              <a:rPr lang="zh-CN" altLang="en-US" dirty="0">
                <a:ea typeface="楷体_GB2312" pitchFamily="49" charset="-122"/>
              </a:rPr>
              <a:t>地址传送指令</a:t>
            </a:r>
            <a:endParaRPr lang="zh-CN" altLang="en-US" dirty="0">
              <a:ea typeface="楷体_GB2312" pitchFamily="49" charset="-122"/>
            </a:endParaRPr>
          </a:p>
          <a:p>
            <a:pPr lvl="2" algn="just" eaLnBrk="1" hangingPunct="1">
              <a:lnSpc>
                <a:spcPct val="130000"/>
              </a:lnSpc>
              <a:buFontTx/>
              <a:buNone/>
              <a:defRPr/>
            </a:pPr>
            <a:r>
              <a:rPr lang="zh-CN" altLang="en-US" sz="2000" dirty="0"/>
              <a:t>      </a:t>
            </a:r>
            <a:r>
              <a:rPr lang="en-US" altLang="zh-CN" sz="2000" dirty="0">
                <a:solidFill>
                  <a:schemeClr val="hlink"/>
                </a:solidFill>
              </a:rPr>
              <a:t>LEA</a:t>
            </a:r>
            <a:r>
              <a:rPr lang="zh-CN" altLang="en-US" sz="2000" dirty="0"/>
              <a:t>、</a:t>
            </a:r>
            <a:r>
              <a:rPr lang="en-US" altLang="zh-CN" sz="2000" dirty="0"/>
              <a:t>LDS</a:t>
            </a:r>
            <a:r>
              <a:rPr lang="zh-CN" altLang="en-US" sz="2000" dirty="0"/>
              <a:t>、</a:t>
            </a:r>
            <a:r>
              <a:rPr lang="en-US" altLang="zh-CN" sz="2000" dirty="0"/>
              <a:t>LES </a:t>
            </a:r>
            <a:endParaRPr lang="en-US" altLang="zh-CN" sz="2000" dirty="0"/>
          </a:p>
          <a:p>
            <a:pPr lvl="2" algn="just" eaLnBrk="1" hangingPunct="1">
              <a:lnSpc>
                <a:spcPct val="130000"/>
              </a:lnSpc>
              <a:buFontTx/>
              <a:buNone/>
              <a:defRPr/>
            </a:pPr>
            <a:r>
              <a:rPr lang="en-US" altLang="zh-CN" sz="1800" dirty="0">
                <a:sym typeface="Symbol" panose="05050102010706020507" pitchFamily="18" charset="2"/>
              </a:rPr>
              <a:t></a:t>
            </a:r>
            <a:r>
              <a:rPr lang="en-US" altLang="zh-CN" sz="2000" dirty="0">
                <a:sym typeface="Symbol" panose="05050102010706020507" pitchFamily="18" charset="2"/>
              </a:rPr>
              <a:t>   </a:t>
            </a:r>
            <a:r>
              <a:rPr lang="zh-CN" altLang="en-US" dirty="0">
                <a:ea typeface="楷体_GB2312" pitchFamily="49" charset="-122"/>
              </a:rPr>
              <a:t>标志寄存器传送指令</a:t>
            </a:r>
            <a:endParaRPr lang="zh-CN" altLang="en-US" dirty="0">
              <a:ea typeface="楷体_GB2312" pitchFamily="49" charset="-122"/>
            </a:endParaRPr>
          </a:p>
          <a:p>
            <a:pPr lvl="2" algn="just" eaLnBrk="1" hangingPunct="1">
              <a:lnSpc>
                <a:spcPct val="130000"/>
              </a:lnSpc>
              <a:buFontTx/>
              <a:buNone/>
              <a:defRPr/>
            </a:pPr>
            <a:r>
              <a:rPr lang="zh-CN" altLang="en-US" sz="2000" dirty="0"/>
              <a:t>      </a:t>
            </a:r>
            <a:r>
              <a:rPr lang="en-US" altLang="zh-CN" sz="2000" dirty="0"/>
              <a:t>LAHF</a:t>
            </a:r>
            <a:r>
              <a:rPr lang="zh-CN" altLang="en-US" sz="2000" dirty="0"/>
              <a:t>、</a:t>
            </a:r>
            <a:r>
              <a:rPr lang="en-US" altLang="zh-CN" sz="2000" dirty="0"/>
              <a:t>SAHF</a:t>
            </a:r>
            <a:r>
              <a:rPr lang="zh-CN" altLang="en-US" sz="2000" dirty="0"/>
              <a:t>、</a:t>
            </a:r>
            <a:r>
              <a:rPr lang="en-US" altLang="zh-CN" sz="2000" dirty="0"/>
              <a:t>PUSHF</a:t>
            </a:r>
            <a:r>
              <a:rPr lang="zh-CN" altLang="en-US" sz="2000" dirty="0"/>
              <a:t>、</a:t>
            </a:r>
            <a:r>
              <a:rPr lang="en-US" altLang="zh-CN" sz="2000" dirty="0"/>
              <a:t>POPF </a:t>
            </a:r>
            <a:endParaRPr lang="en-US" altLang="zh-CN" sz="2000" dirty="0"/>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1752600" y="381000"/>
            <a:ext cx="67056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marL="342900" indent="-342900">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Clr>
                <a:schemeClr val="tx2"/>
              </a:buClr>
              <a:buSzPct val="90000"/>
              <a:buFont typeface="Symbol" panose="05050102010706020507" pitchFamily="18" charset="2"/>
              <a:buNone/>
            </a:pPr>
            <a:r>
              <a:rPr lang="zh-CN" altLang="en-US" sz="2600" u="none">
                <a:solidFill>
                  <a:schemeClr val="hlink"/>
                </a:solidFill>
              </a:rPr>
              <a:t>算术指令：</a:t>
            </a:r>
            <a:endParaRPr lang="zh-CN" altLang="en-US" sz="2600" b="0" u="none">
              <a:solidFill>
                <a:schemeClr val="hlink"/>
              </a:solidFill>
            </a:endParaRPr>
          </a:p>
          <a:p>
            <a:pPr lvl="2" algn="just" eaLnBrk="1" hangingPunct="1">
              <a:lnSpc>
                <a:spcPct val="115000"/>
              </a:lnSpc>
              <a:buFontTx/>
              <a:buNone/>
            </a:pPr>
            <a:r>
              <a:rPr lang="zh-CN" altLang="en-US" sz="1800" u="none">
                <a:sym typeface="Symbol" panose="05050102010706020507" pitchFamily="18" charset="2"/>
              </a:rPr>
              <a:t></a:t>
            </a:r>
            <a:r>
              <a:rPr lang="zh-CN" altLang="en-US" sz="2000" u="none">
                <a:sym typeface="Symbol" panose="05050102010706020507" pitchFamily="18" charset="2"/>
              </a:rPr>
              <a:t>   </a:t>
            </a:r>
            <a:r>
              <a:rPr lang="zh-CN" altLang="en-US" u="none">
                <a:ea typeface="楷体_GB2312" pitchFamily="49" charset="-122"/>
              </a:rPr>
              <a:t>加法指令</a:t>
            </a:r>
            <a:endParaRPr lang="zh-CN" altLang="en-US" u="none">
              <a:ea typeface="楷体_GB2312" pitchFamily="49" charset="-122"/>
            </a:endParaRPr>
          </a:p>
          <a:p>
            <a:pPr lvl="2" algn="just" eaLnBrk="1" hangingPunct="1">
              <a:lnSpc>
                <a:spcPct val="115000"/>
              </a:lnSpc>
              <a:buFontTx/>
              <a:buNone/>
            </a:pPr>
            <a:r>
              <a:rPr lang="zh-CN" altLang="en-US" sz="2000" u="none"/>
              <a:t>      </a:t>
            </a:r>
            <a:r>
              <a:rPr lang="en-US" altLang="zh-CN" sz="2000" u="none">
                <a:solidFill>
                  <a:schemeClr val="hlink"/>
                </a:solidFill>
              </a:rPr>
              <a:t>ADD</a:t>
            </a:r>
            <a:r>
              <a:rPr lang="zh-CN" altLang="en-US" sz="2000" u="none">
                <a:solidFill>
                  <a:schemeClr val="hlink"/>
                </a:solidFill>
              </a:rPr>
              <a:t>、</a:t>
            </a:r>
            <a:r>
              <a:rPr lang="en-US" altLang="zh-CN" sz="2000" u="none">
                <a:solidFill>
                  <a:schemeClr val="hlink"/>
                </a:solidFill>
              </a:rPr>
              <a:t>ADC</a:t>
            </a:r>
            <a:r>
              <a:rPr lang="zh-CN" altLang="en-US" sz="2000" u="none">
                <a:solidFill>
                  <a:schemeClr val="hlink"/>
                </a:solidFill>
              </a:rPr>
              <a:t>、</a:t>
            </a:r>
            <a:r>
              <a:rPr lang="en-US" altLang="zh-CN" sz="2000" u="none">
                <a:solidFill>
                  <a:schemeClr val="hlink"/>
                </a:solidFill>
              </a:rPr>
              <a:t>INC</a:t>
            </a:r>
            <a:endParaRPr lang="en-US" altLang="zh-CN" sz="2000" u="none">
              <a:solidFill>
                <a:schemeClr val="hlink"/>
              </a:solidFill>
            </a:endParaRPr>
          </a:p>
          <a:p>
            <a:pPr lvl="2" algn="just" eaLnBrk="1" hangingPunct="1">
              <a:lnSpc>
                <a:spcPct val="115000"/>
              </a:lnSpc>
              <a:buFontTx/>
              <a:buNone/>
            </a:pPr>
            <a:r>
              <a:rPr lang="en-US" altLang="zh-CN" sz="1800" u="none">
                <a:sym typeface="Symbol" panose="05050102010706020507" pitchFamily="18" charset="2"/>
              </a:rPr>
              <a:t></a:t>
            </a:r>
            <a:r>
              <a:rPr lang="en-US" altLang="zh-CN" sz="2000" u="none">
                <a:sym typeface="Symbol" panose="05050102010706020507" pitchFamily="18" charset="2"/>
              </a:rPr>
              <a:t>   </a:t>
            </a:r>
            <a:r>
              <a:rPr lang="zh-CN" altLang="en-US" u="none">
                <a:ea typeface="楷体_GB2312" pitchFamily="49" charset="-122"/>
              </a:rPr>
              <a:t>减法指令</a:t>
            </a:r>
            <a:endParaRPr lang="zh-CN" altLang="en-US" u="none">
              <a:ea typeface="楷体_GB2312" pitchFamily="49" charset="-122"/>
            </a:endParaRPr>
          </a:p>
          <a:p>
            <a:pPr lvl="2" algn="just" eaLnBrk="1" hangingPunct="1">
              <a:lnSpc>
                <a:spcPct val="115000"/>
              </a:lnSpc>
              <a:buFontTx/>
              <a:buNone/>
            </a:pPr>
            <a:r>
              <a:rPr lang="zh-CN" altLang="en-US" sz="2000" u="none"/>
              <a:t>      </a:t>
            </a:r>
            <a:r>
              <a:rPr lang="en-US" altLang="zh-CN" sz="2000" u="none">
                <a:solidFill>
                  <a:schemeClr val="hlink"/>
                </a:solidFill>
              </a:rPr>
              <a:t>SUB</a:t>
            </a:r>
            <a:r>
              <a:rPr lang="zh-CN" altLang="en-US" sz="2000" u="none">
                <a:solidFill>
                  <a:schemeClr val="hlink"/>
                </a:solidFill>
              </a:rPr>
              <a:t>、</a:t>
            </a:r>
            <a:r>
              <a:rPr lang="en-US" altLang="zh-CN" sz="2000" u="none">
                <a:solidFill>
                  <a:schemeClr val="hlink"/>
                </a:solidFill>
              </a:rPr>
              <a:t>SBB</a:t>
            </a:r>
            <a:r>
              <a:rPr lang="zh-CN" altLang="en-US" sz="2000" u="none">
                <a:solidFill>
                  <a:schemeClr val="hlink"/>
                </a:solidFill>
              </a:rPr>
              <a:t>、</a:t>
            </a:r>
            <a:r>
              <a:rPr lang="en-US" altLang="zh-CN" sz="2000" u="none">
                <a:solidFill>
                  <a:schemeClr val="hlink"/>
                </a:solidFill>
              </a:rPr>
              <a:t>DEC</a:t>
            </a:r>
            <a:r>
              <a:rPr lang="zh-CN" altLang="en-US" sz="2000" u="none">
                <a:solidFill>
                  <a:schemeClr val="hlink"/>
                </a:solidFill>
              </a:rPr>
              <a:t>、</a:t>
            </a:r>
            <a:r>
              <a:rPr lang="en-US" altLang="zh-CN" sz="2000" u="none">
                <a:solidFill>
                  <a:schemeClr val="hlink"/>
                </a:solidFill>
              </a:rPr>
              <a:t>NEG</a:t>
            </a:r>
            <a:r>
              <a:rPr lang="zh-CN" altLang="en-US" sz="2000" u="none">
                <a:solidFill>
                  <a:schemeClr val="hlink"/>
                </a:solidFill>
              </a:rPr>
              <a:t>、</a:t>
            </a:r>
            <a:r>
              <a:rPr lang="en-US" altLang="zh-CN" sz="2000" u="none">
                <a:solidFill>
                  <a:schemeClr val="hlink"/>
                </a:solidFill>
              </a:rPr>
              <a:t>CMP</a:t>
            </a:r>
            <a:endParaRPr lang="en-US" altLang="zh-CN" sz="2000" u="none">
              <a:solidFill>
                <a:schemeClr val="hlink"/>
              </a:solidFill>
            </a:endParaRPr>
          </a:p>
          <a:p>
            <a:pPr lvl="2" algn="just" eaLnBrk="1" hangingPunct="1">
              <a:lnSpc>
                <a:spcPct val="115000"/>
              </a:lnSpc>
              <a:buFontTx/>
              <a:buNone/>
            </a:pPr>
            <a:r>
              <a:rPr lang="en-US" altLang="zh-CN" sz="1800" u="none">
                <a:sym typeface="Symbol" panose="05050102010706020507" pitchFamily="18" charset="2"/>
              </a:rPr>
              <a:t></a:t>
            </a:r>
            <a:r>
              <a:rPr lang="en-US" altLang="zh-CN" u="none">
                <a:sym typeface="Symbol" panose="05050102010706020507" pitchFamily="18" charset="2"/>
              </a:rPr>
              <a:t>   </a:t>
            </a:r>
            <a:r>
              <a:rPr lang="zh-CN" altLang="en-US" u="none">
                <a:ea typeface="楷体_GB2312" pitchFamily="49" charset="-122"/>
              </a:rPr>
              <a:t>乘法指令</a:t>
            </a:r>
            <a:endParaRPr lang="zh-CN" altLang="en-US" u="none">
              <a:ea typeface="楷体_GB2312" pitchFamily="49" charset="-122"/>
            </a:endParaRPr>
          </a:p>
          <a:p>
            <a:pPr lvl="2" algn="just" eaLnBrk="1" hangingPunct="1">
              <a:lnSpc>
                <a:spcPct val="115000"/>
              </a:lnSpc>
              <a:buFontTx/>
              <a:buNone/>
            </a:pPr>
            <a:r>
              <a:rPr lang="zh-CN" altLang="en-US" sz="2000" u="none"/>
              <a:t>      </a:t>
            </a:r>
            <a:r>
              <a:rPr lang="en-US" altLang="zh-CN" sz="2000" u="none">
                <a:solidFill>
                  <a:schemeClr val="hlink"/>
                </a:solidFill>
              </a:rPr>
              <a:t>MUL</a:t>
            </a:r>
            <a:r>
              <a:rPr lang="zh-CN" altLang="en-US" sz="2000" u="none">
                <a:solidFill>
                  <a:schemeClr val="hlink"/>
                </a:solidFill>
              </a:rPr>
              <a:t>、</a:t>
            </a:r>
            <a:r>
              <a:rPr lang="en-US" altLang="zh-CN" sz="2000" u="none">
                <a:solidFill>
                  <a:schemeClr val="hlink"/>
                </a:solidFill>
              </a:rPr>
              <a:t>IMUL  </a:t>
            </a:r>
            <a:endParaRPr lang="en-US" altLang="zh-CN" sz="2000" u="none">
              <a:solidFill>
                <a:schemeClr val="hlink"/>
              </a:solidFill>
            </a:endParaRPr>
          </a:p>
          <a:p>
            <a:pPr lvl="2" algn="just" eaLnBrk="1" hangingPunct="1">
              <a:lnSpc>
                <a:spcPct val="115000"/>
              </a:lnSpc>
              <a:buFontTx/>
              <a:buNone/>
            </a:pPr>
            <a:r>
              <a:rPr lang="en-US" altLang="zh-CN" sz="1800" u="none">
                <a:sym typeface="Symbol" panose="05050102010706020507" pitchFamily="18" charset="2"/>
              </a:rPr>
              <a:t></a:t>
            </a:r>
            <a:r>
              <a:rPr lang="en-US" altLang="zh-CN" sz="2000" u="none">
                <a:sym typeface="Symbol" panose="05050102010706020507" pitchFamily="18" charset="2"/>
              </a:rPr>
              <a:t>   </a:t>
            </a:r>
            <a:r>
              <a:rPr lang="zh-CN" altLang="en-US" u="none">
                <a:ea typeface="楷体_GB2312" pitchFamily="49" charset="-122"/>
              </a:rPr>
              <a:t>除法指令</a:t>
            </a:r>
            <a:endParaRPr lang="zh-CN" altLang="en-US" u="none">
              <a:ea typeface="楷体_GB2312" pitchFamily="49" charset="-122"/>
            </a:endParaRPr>
          </a:p>
          <a:p>
            <a:pPr lvl="2" algn="just" eaLnBrk="1" hangingPunct="1">
              <a:lnSpc>
                <a:spcPct val="115000"/>
              </a:lnSpc>
              <a:buFontTx/>
              <a:buNone/>
            </a:pPr>
            <a:r>
              <a:rPr lang="zh-CN" altLang="en-US" sz="2000" u="none"/>
              <a:t>      </a:t>
            </a:r>
            <a:r>
              <a:rPr lang="en-US" altLang="zh-CN" sz="2000" u="none">
                <a:solidFill>
                  <a:schemeClr val="hlink"/>
                </a:solidFill>
              </a:rPr>
              <a:t>DIV</a:t>
            </a:r>
            <a:r>
              <a:rPr lang="zh-CN" altLang="en-US" sz="2000" u="none">
                <a:solidFill>
                  <a:schemeClr val="hlink"/>
                </a:solidFill>
              </a:rPr>
              <a:t>、</a:t>
            </a:r>
            <a:r>
              <a:rPr lang="en-US" altLang="zh-CN" sz="2000" u="none">
                <a:solidFill>
                  <a:schemeClr val="hlink"/>
                </a:solidFill>
              </a:rPr>
              <a:t>IDIV</a:t>
            </a:r>
            <a:endParaRPr lang="en-US" altLang="zh-CN" sz="2000" u="none">
              <a:solidFill>
                <a:schemeClr val="hlink"/>
              </a:solidFill>
            </a:endParaRPr>
          </a:p>
          <a:p>
            <a:pPr lvl="2" algn="just" eaLnBrk="1" hangingPunct="1">
              <a:lnSpc>
                <a:spcPct val="115000"/>
              </a:lnSpc>
              <a:buFontTx/>
              <a:buNone/>
            </a:pPr>
            <a:r>
              <a:rPr lang="en-US" altLang="zh-CN" sz="1800" u="none">
                <a:sym typeface="Symbol" panose="05050102010706020507" pitchFamily="18" charset="2"/>
              </a:rPr>
              <a:t></a:t>
            </a:r>
            <a:r>
              <a:rPr lang="en-US" altLang="zh-CN" u="none">
                <a:sym typeface="Symbol" panose="05050102010706020507" pitchFamily="18" charset="2"/>
              </a:rPr>
              <a:t>   </a:t>
            </a:r>
            <a:r>
              <a:rPr lang="zh-CN" altLang="en-US" u="none">
                <a:ea typeface="楷体_GB2312" pitchFamily="49" charset="-122"/>
              </a:rPr>
              <a:t>符号扩展指令</a:t>
            </a:r>
            <a:endParaRPr lang="zh-CN" altLang="en-US" u="none">
              <a:ea typeface="楷体_GB2312" pitchFamily="49" charset="-122"/>
            </a:endParaRPr>
          </a:p>
          <a:p>
            <a:pPr lvl="2" algn="just" eaLnBrk="1" hangingPunct="1">
              <a:lnSpc>
                <a:spcPct val="115000"/>
              </a:lnSpc>
              <a:buFontTx/>
              <a:buNone/>
            </a:pPr>
            <a:r>
              <a:rPr lang="zh-CN" altLang="en-US" sz="2000" u="none"/>
              <a:t>      </a:t>
            </a:r>
            <a:r>
              <a:rPr lang="en-US" altLang="zh-CN" sz="2000" u="none">
                <a:solidFill>
                  <a:schemeClr val="hlink"/>
                </a:solidFill>
              </a:rPr>
              <a:t>CBW</a:t>
            </a:r>
            <a:r>
              <a:rPr lang="zh-CN" altLang="en-US" sz="2000" u="none">
                <a:solidFill>
                  <a:schemeClr val="hlink"/>
                </a:solidFill>
              </a:rPr>
              <a:t>、</a:t>
            </a:r>
            <a:r>
              <a:rPr lang="en-US" altLang="zh-CN" sz="2000" u="none">
                <a:solidFill>
                  <a:schemeClr val="hlink"/>
                </a:solidFill>
              </a:rPr>
              <a:t>CWD </a:t>
            </a:r>
            <a:endParaRPr lang="en-US" altLang="zh-CN" sz="2000" u="none">
              <a:solidFill>
                <a:schemeClr val="hlink"/>
              </a:solidFill>
            </a:endParaRPr>
          </a:p>
          <a:p>
            <a:pPr lvl="2" algn="just" eaLnBrk="1" hangingPunct="1">
              <a:lnSpc>
                <a:spcPct val="115000"/>
              </a:lnSpc>
              <a:buFontTx/>
              <a:buNone/>
            </a:pPr>
            <a:r>
              <a:rPr lang="en-US" altLang="zh-CN" sz="1800" u="none">
                <a:sym typeface="Symbol" panose="05050102010706020507" pitchFamily="18" charset="2"/>
              </a:rPr>
              <a:t></a:t>
            </a:r>
            <a:r>
              <a:rPr lang="en-US" altLang="zh-CN" sz="2000" u="none">
                <a:sym typeface="Symbol" panose="05050102010706020507" pitchFamily="18" charset="2"/>
              </a:rPr>
              <a:t>   </a:t>
            </a:r>
            <a:r>
              <a:rPr lang="zh-CN" altLang="en-US" u="none">
                <a:ea typeface="楷体_GB2312" pitchFamily="49" charset="-122"/>
              </a:rPr>
              <a:t>十进制调整指令</a:t>
            </a:r>
            <a:endParaRPr lang="zh-CN" altLang="en-US" u="none">
              <a:ea typeface="楷体_GB2312" pitchFamily="49" charset="-122"/>
            </a:endParaRPr>
          </a:p>
          <a:p>
            <a:pPr lvl="2" algn="just" eaLnBrk="1" hangingPunct="1">
              <a:lnSpc>
                <a:spcPct val="115000"/>
              </a:lnSpc>
              <a:buFontTx/>
              <a:buNone/>
            </a:pPr>
            <a:r>
              <a:rPr lang="zh-CN" altLang="en-US" sz="2000" u="none"/>
              <a:t>      </a:t>
            </a:r>
            <a:r>
              <a:rPr lang="en-US" altLang="zh-CN" sz="2000" u="none"/>
              <a:t>DAA</a:t>
            </a:r>
            <a:r>
              <a:rPr lang="zh-CN" altLang="en-US" sz="2000" u="none"/>
              <a:t>、</a:t>
            </a:r>
            <a:r>
              <a:rPr lang="en-US" altLang="zh-CN" sz="2000" u="none"/>
              <a:t>DAS</a:t>
            </a:r>
            <a:r>
              <a:rPr lang="zh-CN" altLang="en-US" sz="2000" u="none"/>
              <a:t>、</a:t>
            </a:r>
            <a:endParaRPr lang="zh-CN" altLang="en-US" sz="2000" u="none"/>
          </a:p>
          <a:p>
            <a:pPr lvl="2" algn="just" eaLnBrk="1" hangingPunct="1">
              <a:lnSpc>
                <a:spcPct val="115000"/>
              </a:lnSpc>
              <a:buFontTx/>
              <a:buNone/>
            </a:pPr>
            <a:r>
              <a:rPr lang="zh-CN" altLang="en-US" sz="2000" u="none"/>
              <a:t>      </a:t>
            </a:r>
            <a:r>
              <a:rPr lang="en-US" altLang="zh-CN" sz="2000" u="none"/>
              <a:t>AAA</a:t>
            </a:r>
            <a:r>
              <a:rPr lang="zh-CN" altLang="en-US" sz="2000" u="none"/>
              <a:t>、</a:t>
            </a:r>
            <a:r>
              <a:rPr lang="en-US" altLang="zh-CN" sz="2000" u="none"/>
              <a:t>AAS</a:t>
            </a:r>
            <a:r>
              <a:rPr lang="zh-CN" altLang="en-US" sz="2000" u="none"/>
              <a:t>、</a:t>
            </a:r>
            <a:r>
              <a:rPr lang="en-US" altLang="zh-CN" sz="2000" u="none"/>
              <a:t>AAM</a:t>
            </a:r>
            <a:r>
              <a:rPr lang="zh-CN" altLang="en-US" sz="2000" u="none"/>
              <a:t>、</a:t>
            </a:r>
            <a:r>
              <a:rPr lang="en-US" altLang="zh-CN" sz="2000" u="none"/>
              <a:t>AAD</a:t>
            </a:r>
            <a:endParaRPr lang="en-US" altLang="zh-CN" sz="2000" u="none"/>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1752600" y="762000"/>
            <a:ext cx="5562600"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tx2"/>
              </a:buClr>
              <a:buSzPct val="90000"/>
              <a:buFont typeface="Symbol" panose="05050102010706020507" pitchFamily="18" charset="2"/>
              <a:buNone/>
            </a:pPr>
            <a:r>
              <a:rPr lang="zh-CN" altLang="en-US" sz="2600" u="none">
                <a:solidFill>
                  <a:schemeClr val="hlink"/>
                </a:solidFill>
              </a:rPr>
              <a:t>逻辑指令</a:t>
            </a:r>
            <a:r>
              <a:rPr lang="zh-CN" altLang="en-US" sz="2600" u="none"/>
              <a:t>：</a:t>
            </a:r>
            <a:endParaRPr lang="zh-CN" altLang="en-US" sz="2600" u="none"/>
          </a:p>
          <a:p>
            <a:pPr eaLnBrk="1" hangingPunct="1">
              <a:spcBef>
                <a:spcPct val="50000"/>
              </a:spcBef>
              <a:buClr>
                <a:schemeClr val="tx2"/>
              </a:buClr>
              <a:buSzPct val="90000"/>
              <a:buFont typeface="Symbol" panose="05050102010706020507" pitchFamily="18" charset="2"/>
              <a:buNone/>
            </a:pPr>
            <a:endParaRPr lang="zh-CN" altLang="en-US" sz="1800" u="none">
              <a:sym typeface="Symbol" panose="05050102010706020507" pitchFamily="18" charset="2"/>
            </a:endParaRPr>
          </a:p>
          <a:p>
            <a:pPr eaLnBrk="1" hangingPunct="1">
              <a:spcBef>
                <a:spcPct val="50000"/>
              </a:spcBef>
              <a:buClr>
                <a:schemeClr val="tx2"/>
              </a:buClr>
              <a:buSzPct val="90000"/>
              <a:buFont typeface="Symbol" panose="05050102010706020507" pitchFamily="18" charset="2"/>
              <a:buNone/>
            </a:pPr>
            <a:r>
              <a:rPr lang="zh-CN" altLang="en-US" sz="1800" u="none">
                <a:sym typeface="Symbol" panose="05050102010706020507" pitchFamily="18" charset="2"/>
              </a:rPr>
              <a:t>      </a:t>
            </a:r>
            <a:r>
              <a:rPr lang="zh-CN" altLang="en-US" sz="2000" u="none">
                <a:sym typeface="Symbol" panose="05050102010706020507" pitchFamily="18" charset="2"/>
              </a:rPr>
              <a:t>   </a:t>
            </a:r>
            <a:r>
              <a:rPr lang="zh-CN" altLang="en-US" sz="2400" u="none">
                <a:ea typeface="楷体_GB2312" pitchFamily="49" charset="-122"/>
              </a:rPr>
              <a:t>逻辑运算指令</a:t>
            </a:r>
            <a:endParaRPr lang="zh-CN" altLang="en-US" sz="2400" u="none">
              <a:ea typeface="楷体_GB2312" pitchFamily="49" charset="-122"/>
            </a:endParaRPr>
          </a:p>
          <a:p>
            <a:pPr eaLnBrk="1" hangingPunct="1">
              <a:spcBef>
                <a:spcPct val="50000"/>
              </a:spcBef>
              <a:buClr>
                <a:schemeClr val="tx2"/>
              </a:buClr>
              <a:buSzPct val="90000"/>
              <a:buFont typeface="Symbol" panose="05050102010706020507" pitchFamily="18" charset="2"/>
              <a:buNone/>
            </a:pPr>
            <a:r>
              <a:rPr lang="zh-CN" altLang="en-US" sz="2400" u="none">
                <a:ea typeface="楷体_GB2312" pitchFamily="49" charset="-122"/>
              </a:rPr>
              <a:t>         </a:t>
            </a:r>
            <a:r>
              <a:rPr lang="en-US" altLang="zh-CN" sz="2000" u="none">
                <a:solidFill>
                  <a:schemeClr val="accent2"/>
                </a:solidFill>
              </a:rPr>
              <a:t>AND</a:t>
            </a:r>
            <a:r>
              <a:rPr lang="zh-CN" altLang="en-US" sz="2000" u="none">
                <a:solidFill>
                  <a:schemeClr val="accent2"/>
                </a:solidFill>
              </a:rPr>
              <a:t>、</a:t>
            </a:r>
            <a:r>
              <a:rPr lang="en-US" altLang="zh-CN" sz="2000" u="none">
                <a:solidFill>
                  <a:schemeClr val="accent2"/>
                </a:solidFill>
              </a:rPr>
              <a:t>OR</a:t>
            </a:r>
            <a:r>
              <a:rPr lang="zh-CN" altLang="en-US" sz="2000" u="none">
                <a:solidFill>
                  <a:schemeClr val="accent2"/>
                </a:solidFill>
              </a:rPr>
              <a:t>、</a:t>
            </a:r>
            <a:r>
              <a:rPr lang="en-US" altLang="zh-CN" sz="2000" u="none">
                <a:solidFill>
                  <a:schemeClr val="accent2"/>
                </a:solidFill>
              </a:rPr>
              <a:t>NOT</a:t>
            </a:r>
            <a:r>
              <a:rPr lang="zh-CN" altLang="en-US" sz="2000" u="none">
                <a:solidFill>
                  <a:schemeClr val="accent2"/>
                </a:solidFill>
              </a:rPr>
              <a:t>、</a:t>
            </a:r>
            <a:r>
              <a:rPr lang="en-US" altLang="zh-CN" sz="2000" u="none">
                <a:solidFill>
                  <a:schemeClr val="accent2"/>
                </a:solidFill>
              </a:rPr>
              <a:t>XOR</a:t>
            </a:r>
            <a:r>
              <a:rPr lang="zh-CN" altLang="en-US" sz="2000" u="none">
                <a:solidFill>
                  <a:schemeClr val="accent2"/>
                </a:solidFill>
              </a:rPr>
              <a:t>、</a:t>
            </a:r>
            <a:r>
              <a:rPr lang="en-US" altLang="zh-CN" sz="2000" u="none">
                <a:solidFill>
                  <a:schemeClr val="accent2"/>
                </a:solidFill>
              </a:rPr>
              <a:t>TEST </a:t>
            </a:r>
            <a:endParaRPr lang="en-US" altLang="zh-CN" sz="2000" u="none">
              <a:solidFill>
                <a:schemeClr val="accent2"/>
              </a:solidFill>
            </a:endParaRPr>
          </a:p>
          <a:p>
            <a:pPr eaLnBrk="1" hangingPunct="1">
              <a:lnSpc>
                <a:spcPct val="130000"/>
              </a:lnSpc>
              <a:spcBef>
                <a:spcPct val="50000"/>
              </a:spcBef>
              <a:buClrTx/>
              <a:buFontTx/>
              <a:buNone/>
            </a:pPr>
            <a:r>
              <a:rPr lang="en-US" altLang="zh-CN" sz="1800" u="none">
                <a:sym typeface="Symbol" panose="05050102010706020507" pitchFamily="18" charset="2"/>
              </a:rPr>
              <a:t>      </a:t>
            </a:r>
            <a:r>
              <a:rPr lang="en-US" altLang="zh-CN" sz="2000" u="none">
                <a:sym typeface="Symbol" panose="05050102010706020507" pitchFamily="18" charset="2"/>
              </a:rPr>
              <a:t>   </a:t>
            </a:r>
            <a:r>
              <a:rPr lang="zh-CN" altLang="en-US" sz="2400" u="none">
                <a:ea typeface="楷体_GB2312" pitchFamily="49" charset="-122"/>
              </a:rPr>
              <a:t>移位指令</a:t>
            </a:r>
            <a:endParaRPr lang="zh-CN" altLang="en-US" sz="2400" u="none">
              <a:ea typeface="楷体_GB2312" pitchFamily="49" charset="-122"/>
            </a:endParaRPr>
          </a:p>
          <a:p>
            <a:pPr eaLnBrk="1" hangingPunct="1">
              <a:lnSpc>
                <a:spcPct val="130000"/>
              </a:lnSpc>
              <a:spcBef>
                <a:spcPct val="50000"/>
              </a:spcBef>
              <a:buClrTx/>
              <a:buFontTx/>
              <a:buNone/>
            </a:pPr>
            <a:r>
              <a:rPr lang="zh-CN" altLang="en-US" sz="2400" u="none">
                <a:ea typeface="楷体_GB2312" pitchFamily="49" charset="-122"/>
              </a:rPr>
              <a:t>         </a:t>
            </a:r>
            <a:r>
              <a:rPr lang="en-US" altLang="zh-CN" sz="2000" u="none">
                <a:solidFill>
                  <a:schemeClr val="accent2"/>
                </a:solidFill>
              </a:rPr>
              <a:t>SHL</a:t>
            </a:r>
            <a:r>
              <a:rPr lang="zh-CN" altLang="en-US" sz="2000" u="none">
                <a:solidFill>
                  <a:schemeClr val="accent2"/>
                </a:solidFill>
              </a:rPr>
              <a:t>、</a:t>
            </a:r>
            <a:r>
              <a:rPr lang="en-US" altLang="zh-CN" sz="2000" u="none">
                <a:solidFill>
                  <a:schemeClr val="accent2"/>
                </a:solidFill>
              </a:rPr>
              <a:t>SAL</a:t>
            </a:r>
            <a:r>
              <a:rPr lang="zh-CN" altLang="en-US" sz="2000" u="none">
                <a:solidFill>
                  <a:schemeClr val="accent2"/>
                </a:solidFill>
              </a:rPr>
              <a:t>、</a:t>
            </a:r>
            <a:r>
              <a:rPr lang="en-US" altLang="zh-CN" sz="2000" u="none">
                <a:solidFill>
                  <a:schemeClr val="accent2"/>
                </a:solidFill>
              </a:rPr>
              <a:t>SHR</a:t>
            </a:r>
            <a:r>
              <a:rPr lang="zh-CN" altLang="en-US" sz="2000" u="none">
                <a:solidFill>
                  <a:schemeClr val="accent2"/>
                </a:solidFill>
              </a:rPr>
              <a:t>、</a:t>
            </a:r>
            <a:r>
              <a:rPr lang="en-US" altLang="zh-CN" sz="2000" u="none">
                <a:solidFill>
                  <a:schemeClr val="accent2"/>
                </a:solidFill>
              </a:rPr>
              <a:t>SAR</a:t>
            </a:r>
            <a:r>
              <a:rPr lang="zh-CN" altLang="en-US" sz="2000" u="none">
                <a:solidFill>
                  <a:schemeClr val="accent2"/>
                </a:solidFill>
              </a:rPr>
              <a:t>、</a:t>
            </a:r>
            <a:endParaRPr lang="zh-CN" altLang="en-US" sz="2000" u="none">
              <a:solidFill>
                <a:schemeClr val="accent2"/>
              </a:solidFill>
            </a:endParaRPr>
          </a:p>
          <a:p>
            <a:pPr eaLnBrk="1" hangingPunct="1">
              <a:lnSpc>
                <a:spcPct val="130000"/>
              </a:lnSpc>
              <a:spcBef>
                <a:spcPct val="50000"/>
              </a:spcBef>
              <a:buClrTx/>
              <a:buFontTx/>
              <a:buNone/>
            </a:pPr>
            <a:r>
              <a:rPr lang="zh-CN" altLang="en-US" sz="2000" u="none">
                <a:solidFill>
                  <a:schemeClr val="accent2"/>
                </a:solidFill>
              </a:rPr>
              <a:t>          </a:t>
            </a:r>
            <a:r>
              <a:rPr lang="en-US" altLang="zh-CN" sz="2000" u="none">
                <a:solidFill>
                  <a:schemeClr val="accent2"/>
                </a:solidFill>
              </a:rPr>
              <a:t>ROL</a:t>
            </a:r>
            <a:r>
              <a:rPr lang="zh-CN" altLang="en-US" sz="2000" u="none">
                <a:solidFill>
                  <a:schemeClr val="accent2"/>
                </a:solidFill>
              </a:rPr>
              <a:t>、</a:t>
            </a:r>
            <a:r>
              <a:rPr lang="en-US" altLang="zh-CN" sz="2000" u="none">
                <a:solidFill>
                  <a:schemeClr val="accent2"/>
                </a:solidFill>
              </a:rPr>
              <a:t>ROR</a:t>
            </a:r>
            <a:r>
              <a:rPr lang="zh-CN" altLang="en-US" sz="2000" u="none">
                <a:solidFill>
                  <a:schemeClr val="accent2"/>
                </a:solidFill>
              </a:rPr>
              <a:t>、</a:t>
            </a:r>
            <a:r>
              <a:rPr lang="en-US" altLang="zh-CN" sz="2000" u="none">
                <a:solidFill>
                  <a:schemeClr val="accent2"/>
                </a:solidFill>
              </a:rPr>
              <a:t>RCL</a:t>
            </a:r>
            <a:r>
              <a:rPr lang="zh-CN" altLang="en-US" sz="2000" u="none">
                <a:solidFill>
                  <a:schemeClr val="accent2"/>
                </a:solidFill>
              </a:rPr>
              <a:t>、</a:t>
            </a:r>
            <a:r>
              <a:rPr lang="en-US" altLang="zh-CN" sz="2000" u="none">
                <a:solidFill>
                  <a:schemeClr val="accent2"/>
                </a:solidFill>
              </a:rPr>
              <a:t>RCR</a:t>
            </a:r>
            <a:endParaRPr lang="en-US" altLang="zh-CN" sz="2000" u="none">
              <a:solidFill>
                <a:schemeClr val="accent2"/>
              </a:solidFill>
            </a:endParaRP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1187450" y="620395"/>
            <a:ext cx="7239000" cy="543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tx2"/>
              </a:buClr>
              <a:buSzPct val="90000"/>
              <a:buFont typeface="Symbol" panose="05050102010706020507" pitchFamily="18" charset="2"/>
              <a:buNone/>
            </a:pPr>
            <a:r>
              <a:rPr lang="zh-CN" altLang="en-US" sz="2800" u="none">
                <a:solidFill>
                  <a:schemeClr val="hlink"/>
                </a:solidFill>
              </a:rPr>
              <a:t>串处理指令</a:t>
            </a:r>
            <a:r>
              <a:rPr lang="zh-CN" altLang="en-US" sz="2600" u="none"/>
              <a:t>：</a:t>
            </a:r>
            <a:endParaRPr lang="zh-CN" altLang="en-US" sz="2600" u="none"/>
          </a:p>
          <a:p>
            <a:pPr eaLnBrk="1" hangingPunct="1">
              <a:spcBef>
                <a:spcPct val="50000"/>
              </a:spcBef>
              <a:buClr>
                <a:schemeClr val="tx2"/>
              </a:buClr>
              <a:buSzPct val="90000"/>
              <a:buFont typeface="Symbol" panose="05050102010706020507" pitchFamily="18" charset="2"/>
              <a:buNone/>
            </a:pPr>
            <a:endParaRPr lang="zh-CN" altLang="en-US" sz="1800" u="none">
              <a:sym typeface="Symbol" panose="05050102010706020507" pitchFamily="18" charset="2"/>
            </a:endParaRPr>
          </a:p>
          <a:p>
            <a:pPr eaLnBrk="1" hangingPunct="1">
              <a:spcBef>
                <a:spcPct val="50000"/>
              </a:spcBef>
              <a:buClr>
                <a:schemeClr val="tx2"/>
              </a:buClr>
              <a:buSzPct val="90000"/>
              <a:buFont typeface="Symbol" panose="05050102010706020507" pitchFamily="18" charset="2"/>
              <a:buNone/>
            </a:pPr>
            <a:r>
              <a:rPr lang="zh-CN" altLang="en-US" sz="1800" u="none">
                <a:sym typeface="Symbol" panose="05050102010706020507" pitchFamily="18" charset="2"/>
              </a:rPr>
              <a:t>      </a:t>
            </a:r>
            <a:r>
              <a:rPr lang="zh-CN" altLang="en-US" sz="2000" u="none">
                <a:sym typeface="Symbol" panose="05050102010706020507" pitchFamily="18" charset="2"/>
              </a:rPr>
              <a:t>   </a:t>
            </a:r>
            <a:r>
              <a:rPr lang="zh-CN" altLang="en-US" sz="2400" u="none">
                <a:ea typeface="楷体_GB2312" pitchFamily="49" charset="-122"/>
              </a:rPr>
              <a:t>设置方向标志指令</a:t>
            </a:r>
            <a:endParaRPr lang="zh-CN" altLang="en-US" sz="2400" u="none">
              <a:ea typeface="楷体_GB2312" pitchFamily="49" charset="-122"/>
            </a:endParaRPr>
          </a:p>
          <a:p>
            <a:pPr eaLnBrk="1" hangingPunct="1">
              <a:spcBef>
                <a:spcPct val="50000"/>
              </a:spcBef>
              <a:buClr>
                <a:schemeClr val="tx2"/>
              </a:buClr>
              <a:buSzPct val="90000"/>
              <a:buFont typeface="Symbol" panose="05050102010706020507" pitchFamily="18" charset="2"/>
              <a:buNone/>
            </a:pPr>
            <a:r>
              <a:rPr lang="zh-CN" altLang="en-US" sz="2400" u="none">
                <a:ea typeface="楷体_GB2312" pitchFamily="49" charset="-122"/>
              </a:rPr>
              <a:t>         </a:t>
            </a:r>
            <a:r>
              <a:rPr lang="en-US" altLang="zh-CN" sz="2000" u="none">
                <a:solidFill>
                  <a:schemeClr val="accent2"/>
                </a:solidFill>
              </a:rPr>
              <a:t>CLD</a:t>
            </a:r>
            <a:r>
              <a:rPr lang="zh-CN" altLang="en-US" sz="2000" u="none">
                <a:solidFill>
                  <a:schemeClr val="accent2"/>
                </a:solidFill>
              </a:rPr>
              <a:t>、</a:t>
            </a:r>
            <a:r>
              <a:rPr lang="en-US" altLang="zh-CN" sz="2000" u="none">
                <a:solidFill>
                  <a:schemeClr val="accent2"/>
                </a:solidFill>
              </a:rPr>
              <a:t>STD</a:t>
            </a:r>
            <a:endParaRPr lang="en-US" altLang="zh-CN" sz="2000" u="none">
              <a:solidFill>
                <a:schemeClr val="accent2"/>
              </a:solidFill>
            </a:endParaRPr>
          </a:p>
          <a:p>
            <a:pPr eaLnBrk="1" hangingPunct="1">
              <a:lnSpc>
                <a:spcPct val="130000"/>
              </a:lnSpc>
              <a:spcBef>
                <a:spcPct val="50000"/>
              </a:spcBef>
              <a:buClrTx/>
              <a:buFontTx/>
              <a:buNone/>
            </a:pPr>
            <a:r>
              <a:rPr lang="en-US" altLang="zh-CN" sz="1800" u="none">
                <a:sym typeface="Symbol" panose="05050102010706020507" pitchFamily="18" charset="2"/>
              </a:rPr>
              <a:t>      </a:t>
            </a:r>
            <a:r>
              <a:rPr lang="en-US" altLang="zh-CN" sz="2000" u="none">
                <a:sym typeface="Symbol" panose="05050102010706020507" pitchFamily="18" charset="2"/>
              </a:rPr>
              <a:t>   </a:t>
            </a:r>
            <a:r>
              <a:rPr lang="zh-CN" altLang="en-US" sz="2400" u="none">
                <a:ea typeface="楷体_GB2312" pitchFamily="49" charset="-122"/>
              </a:rPr>
              <a:t>串处理指令                          </a:t>
            </a:r>
            <a:r>
              <a:rPr lang="zh-CN" altLang="en-US" sz="1800" u="none">
                <a:sym typeface="Symbol" panose="05050102010706020507" pitchFamily="18" charset="2"/>
              </a:rPr>
              <a:t></a:t>
            </a:r>
            <a:r>
              <a:rPr lang="zh-CN" altLang="en-US" sz="2000" u="none">
                <a:sym typeface="Symbol" panose="05050102010706020507" pitchFamily="18" charset="2"/>
              </a:rPr>
              <a:t>   </a:t>
            </a:r>
            <a:r>
              <a:rPr lang="zh-CN" altLang="en-US" sz="2400" u="none">
                <a:ea typeface="楷体_GB2312" pitchFamily="49" charset="-122"/>
              </a:rPr>
              <a:t>串重复前缀</a:t>
            </a:r>
            <a:endParaRPr lang="zh-CN" altLang="en-US" sz="2400" u="none">
              <a:ea typeface="楷体_GB2312" pitchFamily="49" charset="-122"/>
            </a:endParaRPr>
          </a:p>
          <a:p>
            <a:pPr eaLnBrk="1" hangingPunct="1">
              <a:lnSpc>
                <a:spcPct val="130000"/>
              </a:lnSpc>
              <a:spcBef>
                <a:spcPct val="50000"/>
              </a:spcBef>
              <a:buClrTx/>
              <a:buFontTx/>
              <a:buNone/>
            </a:pPr>
            <a:r>
              <a:rPr lang="zh-CN" altLang="en-US" sz="2000" u="none"/>
              <a:t>          </a:t>
            </a:r>
            <a:r>
              <a:rPr lang="en-US" altLang="zh-CN" sz="2000" u="none">
                <a:solidFill>
                  <a:schemeClr val="accent2"/>
                </a:solidFill>
              </a:rPr>
              <a:t>MOVSB  /  MOVSW                         REP</a:t>
            </a:r>
            <a:endParaRPr lang="en-US" altLang="zh-CN" sz="2000" u="none">
              <a:solidFill>
                <a:schemeClr val="accent2"/>
              </a:solidFill>
            </a:endParaRPr>
          </a:p>
          <a:p>
            <a:pPr eaLnBrk="1" hangingPunct="1">
              <a:lnSpc>
                <a:spcPct val="130000"/>
              </a:lnSpc>
              <a:spcBef>
                <a:spcPct val="50000"/>
              </a:spcBef>
              <a:buClrTx/>
              <a:buFontTx/>
              <a:buNone/>
            </a:pPr>
            <a:r>
              <a:rPr lang="en-US" altLang="zh-CN" sz="2000" u="none">
                <a:solidFill>
                  <a:schemeClr val="accent2"/>
                </a:solidFill>
              </a:rPr>
              <a:t>          STOSB  /  STOSW                            REPE  /  REPZ</a:t>
            </a:r>
            <a:endParaRPr lang="en-US" altLang="zh-CN" sz="2000" u="none">
              <a:solidFill>
                <a:schemeClr val="accent2"/>
              </a:solidFill>
            </a:endParaRPr>
          </a:p>
          <a:p>
            <a:pPr eaLnBrk="1" hangingPunct="1">
              <a:lnSpc>
                <a:spcPct val="130000"/>
              </a:lnSpc>
              <a:spcBef>
                <a:spcPct val="50000"/>
              </a:spcBef>
              <a:buClrTx/>
              <a:buFontTx/>
              <a:buNone/>
            </a:pPr>
            <a:r>
              <a:rPr lang="en-US" altLang="zh-CN" sz="2000" u="none">
                <a:solidFill>
                  <a:schemeClr val="accent2"/>
                </a:solidFill>
              </a:rPr>
              <a:t>          LODSB  /  LODSW                           REPNE  /  REPNZ</a:t>
            </a:r>
            <a:endParaRPr lang="en-US" altLang="zh-CN" sz="2000" u="none">
              <a:solidFill>
                <a:schemeClr val="accent2"/>
              </a:solidFill>
            </a:endParaRPr>
          </a:p>
          <a:p>
            <a:pPr eaLnBrk="1" hangingPunct="1">
              <a:lnSpc>
                <a:spcPct val="130000"/>
              </a:lnSpc>
              <a:spcBef>
                <a:spcPct val="50000"/>
              </a:spcBef>
              <a:buClrTx/>
              <a:buFontTx/>
              <a:buNone/>
            </a:pPr>
            <a:r>
              <a:rPr lang="en-US" altLang="zh-CN" sz="2000" u="none">
                <a:solidFill>
                  <a:schemeClr val="accent2"/>
                </a:solidFill>
              </a:rPr>
              <a:t>          CMPSB  /  CMPSW</a:t>
            </a:r>
            <a:endParaRPr lang="en-US" altLang="zh-CN" sz="2000" u="none">
              <a:solidFill>
                <a:schemeClr val="accent2"/>
              </a:solidFill>
            </a:endParaRPr>
          </a:p>
          <a:p>
            <a:pPr eaLnBrk="1" hangingPunct="1">
              <a:lnSpc>
                <a:spcPct val="130000"/>
              </a:lnSpc>
              <a:spcBef>
                <a:spcPct val="50000"/>
              </a:spcBef>
              <a:buClrTx/>
              <a:buFontTx/>
              <a:buNone/>
            </a:pPr>
            <a:r>
              <a:rPr lang="en-US" altLang="zh-CN" sz="2000" u="none">
                <a:solidFill>
                  <a:schemeClr val="accent2"/>
                </a:solidFill>
              </a:rPr>
              <a:t>          SCASB  /  SCASW</a:t>
            </a:r>
            <a:r>
              <a:rPr lang="en-US" altLang="zh-CN" sz="1800" u="none">
                <a:solidFill>
                  <a:schemeClr val="accent2"/>
                </a:solidFill>
                <a:sym typeface="Symbol" panose="05050102010706020507" pitchFamily="18" charset="2"/>
              </a:rPr>
              <a:t>      </a:t>
            </a:r>
            <a:endParaRPr lang="en-US" altLang="zh-CN" sz="1800" u="none">
              <a:solidFill>
                <a:schemeClr val="accent2"/>
              </a:solidFill>
              <a:sym typeface="Symbol" panose="05050102010706020507" pitchFamily="18" charset="2"/>
            </a:endParaRPr>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1187450" y="419100"/>
            <a:ext cx="7315200" cy="616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marL="342900" indent="-342900">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0"/>
              </a:spcBef>
              <a:buClr>
                <a:schemeClr val="tx2"/>
              </a:buClr>
              <a:buSzPct val="90000"/>
              <a:buFont typeface="Symbol" panose="05050102010706020507" pitchFamily="18" charset="2"/>
              <a:buNone/>
            </a:pPr>
            <a:r>
              <a:rPr lang="en-US" altLang="zh-CN" sz="2600" u="none"/>
              <a:t>    </a:t>
            </a:r>
            <a:r>
              <a:rPr lang="zh-CN" altLang="en-US" sz="2600" u="none">
                <a:solidFill>
                  <a:schemeClr val="hlink"/>
                </a:solidFill>
              </a:rPr>
              <a:t>控制转移指令</a:t>
            </a:r>
            <a:r>
              <a:rPr lang="zh-CN" altLang="en-US" sz="2600" u="none"/>
              <a:t>：</a:t>
            </a:r>
            <a:endParaRPr lang="zh-CN" altLang="en-US" sz="2600" u="none"/>
          </a:p>
          <a:p>
            <a:pPr algn="just" eaLnBrk="1" hangingPunct="1">
              <a:lnSpc>
                <a:spcPct val="150000"/>
              </a:lnSpc>
              <a:spcBef>
                <a:spcPct val="0"/>
              </a:spcBef>
              <a:buClr>
                <a:schemeClr val="tx2"/>
              </a:buClr>
              <a:buSzPct val="90000"/>
              <a:buFont typeface="Symbol" panose="05050102010706020507" pitchFamily="18" charset="2"/>
              <a:buNone/>
            </a:pPr>
            <a:r>
              <a:rPr lang="zh-CN" altLang="en-US" sz="2600" b="0" u="none"/>
              <a:t>        </a:t>
            </a:r>
            <a:r>
              <a:rPr lang="zh-CN" altLang="en-US" sz="1800" u="none">
                <a:sym typeface="Symbol" panose="05050102010706020507" pitchFamily="18" charset="2"/>
              </a:rPr>
              <a:t></a:t>
            </a:r>
            <a:r>
              <a:rPr lang="zh-CN" altLang="en-US" sz="2000" u="none">
                <a:sym typeface="Symbol" panose="05050102010706020507" pitchFamily="18" charset="2"/>
              </a:rPr>
              <a:t>   </a:t>
            </a:r>
            <a:r>
              <a:rPr lang="zh-CN" altLang="en-US" sz="2400" u="none">
                <a:ea typeface="楷体_GB2312" pitchFamily="49" charset="-122"/>
              </a:rPr>
              <a:t>无条件转移指令</a:t>
            </a:r>
            <a:endParaRPr lang="zh-CN" altLang="en-US" sz="2400" u="none">
              <a:ea typeface="楷体_GB2312" pitchFamily="49" charset="-122"/>
            </a:endParaRPr>
          </a:p>
          <a:p>
            <a:pPr lvl="2" algn="just" eaLnBrk="1" hangingPunct="1">
              <a:lnSpc>
                <a:spcPct val="115000"/>
              </a:lnSpc>
              <a:buFontTx/>
              <a:buNone/>
            </a:pPr>
            <a:r>
              <a:rPr lang="zh-CN" altLang="en-US" sz="2000" u="none"/>
              <a:t> </a:t>
            </a:r>
            <a:r>
              <a:rPr lang="en-US" altLang="zh-CN" sz="2000" u="none">
                <a:solidFill>
                  <a:schemeClr val="hlink"/>
                </a:solidFill>
              </a:rPr>
              <a:t>JMP</a:t>
            </a:r>
            <a:endParaRPr lang="en-US" altLang="zh-CN" sz="2000" u="none">
              <a:solidFill>
                <a:schemeClr val="hlink"/>
              </a:solidFill>
            </a:endParaRPr>
          </a:p>
          <a:p>
            <a:pPr lvl="1" algn="just" eaLnBrk="1" hangingPunct="1">
              <a:lnSpc>
                <a:spcPct val="115000"/>
              </a:lnSpc>
              <a:buClrTx/>
              <a:buFontTx/>
              <a:buNone/>
            </a:pPr>
            <a:r>
              <a:rPr lang="en-US" altLang="zh-CN" sz="1800" u="none">
                <a:sym typeface="Symbol" panose="05050102010706020507" pitchFamily="18" charset="2"/>
              </a:rPr>
              <a:t>   </a:t>
            </a:r>
            <a:r>
              <a:rPr lang="en-US" altLang="zh-CN" sz="2000" u="none">
                <a:sym typeface="Symbol" panose="05050102010706020507" pitchFamily="18" charset="2"/>
              </a:rPr>
              <a:t>   </a:t>
            </a:r>
            <a:r>
              <a:rPr lang="zh-CN" altLang="en-US" sz="2400" u="none">
                <a:ea typeface="楷体_GB2312" pitchFamily="49" charset="-122"/>
              </a:rPr>
              <a:t>条件转移指令</a:t>
            </a:r>
            <a:endParaRPr lang="zh-CN" altLang="en-US" sz="2400" u="none">
              <a:ea typeface="楷体_GB2312" pitchFamily="49" charset="-122"/>
            </a:endParaRPr>
          </a:p>
          <a:p>
            <a:pPr lvl="2" algn="just" eaLnBrk="1" hangingPunct="1">
              <a:lnSpc>
                <a:spcPct val="115000"/>
              </a:lnSpc>
              <a:buFontTx/>
              <a:buNone/>
            </a:pPr>
            <a:r>
              <a:rPr lang="en-US" altLang="zh-CN" sz="2000" u="none">
                <a:solidFill>
                  <a:schemeClr val="hlink"/>
                </a:solidFill>
              </a:rPr>
              <a:t>JZ / JNZ </a:t>
            </a:r>
            <a:r>
              <a:rPr lang="zh-CN" altLang="en-US" sz="2000" u="none">
                <a:solidFill>
                  <a:schemeClr val="hlink"/>
                </a:solidFill>
              </a:rPr>
              <a:t>、 </a:t>
            </a:r>
            <a:r>
              <a:rPr lang="en-US" altLang="zh-CN" sz="2000" u="none">
                <a:solidFill>
                  <a:schemeClr val="hlink"/>
                </a:solidFill>
              </a:rPr>
              <a:t>JE / JNE</a:t>
            </a:r>
            <a:r>
              <a:rPr lang="zh-CN" altLang="en-US" sz="2000" u="none">
                <a:solidFill>
                  <a:schemeClr val="hlink"/>
                </a:solidFill>
              </a:rPr>
              <a:t>、 </a:t>
            </a:r>
            <a:r>
              <a:rPr lang="en-US" altLang="zh-CN" sz="2000" u="none">
                <a:solidFill>
                  <a:schemeClr val="hlink"/>
                </a:solidFill>
              </a:rPr>
              <a:t>JS / JNS</a:t>
            </a:r>
            <a:r>
              <a:rPr lang="zh-CN" altLang="en-US" sz="2000" u="none">
                <a:solidFill>
                  <a:schemeClr val="hlink"/>
                </a:solidFill>
              </a:rPr>
              <a:t>、 </a:t>
            </a:r>
            <a:r>
              <a:rPr lang="en-US" altLang="zh-CN" sz="2000" u="none">
                <a:solidFill>
                  <a:schemeClr val="hlink"/>
                </a:solidFill>
              </a:rPr>
              <a:t>JO / JNO</a:t>
            </a:r>
            <a:r>
              <a:rPr lang="zh-CN" altLang="en-US" sz="2000" u="none">
                <a:solidFill>
                  <a:schemeClr val="hlink"/>
                </a:solidFill>
              </a:rPr>
              <a:t>、</a:t>
            </a:r>
            <a:endParaRPr lang="zh-CN" altLang="en-US" sz="2000" u="none">
              <a:solidFill>
                <a:schemeClr val="hlink"/>
              </a:solidFill>
            </a:endParaRPr>
          </a:p>
          <a:p>
            <a:pPr lvl="2" algn="just" eaLnBrk="1" hangingPunct="1">
              <a:lnSpc>
                <a:spcPct val="115000"/>
              </a:lnSpc>
              <a:buFontTx/>
              <a:buNone/>
            </a:pPr>
            <a:r>
              <a:rPr lang="en-US" altLang="zh-CN" sz="2000" u="none">
                <a:solidFill>
                  <a:schemeClr val="hlink"/>
                </a:solidFill>
              </a:rPr>
              <a:t>JP / JNP</a:t>
            </a:r>
            <a:r>
              <a:rPr lang="zh-CN" altLang="en-US" sz="2000" u="none">
                <a:solidFill>
                  <a:schemeClr val="hlink"/>
                </a:solidFill>
              </a:rPr>
              <a:t>、 </a:t>
            </a:r>
            <a:r>
              <a:rPr lang="en-US" altLang="zh-CN" sz="2000" u="none">
                <a:solidFill>
                  <a:schemeClr val="hlink"/>
                </a:solidFill>
              </a:rPr>
              <a:t>JB / JNB</a:t>
            </a:r>
            <a:r>
              <a:rPr lang="zh-CN" altLang="en-US" sz="2000" u="none">
                <a:solidFill>
                  <a:schemeClr val="hlink"/>
                </a:solidFill>
              </a:rPr>
              <a:t>、 </a:t>
            </a:r>
            <a:r>
              <a:rPr lang="en-US" altLang="zh-CN" sz="2000" u="none">
                <a:solidFill>
                  <a:schemeClr val="hlink"/>
                </a:solidFill>
              </a:rPr>
              <a:t>JL / JNL</a:t>
            </a:r>
            <a:r>
              <a:rPr lang="zh-CN" altLang="en-US" sz="2000" u="none">
                <a:solidFill>
                  <a:schemeClr val="hlink"/>
                </a:solidFill>
              </a:rPr>
              <a:t>、 </a:t>
            </a:r>
            <a:r>
              <a:rPr lang="en-US" altLang="zh-CN" sz="2000" u="none">
                <a:solidFill>
                  <a:schemeClr val="hlink"/>
                </a:solidFill>
              </a:rPr>
              <a:t>JBE / JNBE</a:t>
            </a:r>
            <a:r>
              <a:rPr lang="zh-CN" altLang="en-US" sz="2000" u="none">
                <a:solidFill>
                  <a:schemeClr val="hlink"/>
                </a:solidFill>
              </a:rPr>
              <a:t>、</a:t>
            </a:r>
            <a:endParaRPr lang="zh-CN" altLang="en-US" sz="2000" u="none">
              <a:solidFill>
                <a:schemeClr val="hlink"/>
              </a:solidFill>
            </a:endParaRPr>
          </a:p>
          <a:p>
            <a:pPr lvl="2" algn="just" eaLnBrk="1" hangingPunct="1">
              <a:lnSpc>
                <a:spcPct val="115000"/>
              </a:lnSpc>
              <a:buFontTx/>
              <a:buNone/>
            </a:pPr>
            <a:r>
              <a:rPr lang="en-US" altLang="zh-CN" sz="2000" u="none">
                <a:solidFill>
                  <a:schemeClr val="hlink"/>
                </a:solidFill>
              </a:rPr>
              <a:t>JLE / JNLE</a:t>
            </a:r>
            <a:r>
              <a:rPr lang="zh-CN" altLang="en-US" sz="2000" u="none">
                <a:solidFill>
                  <a:schemeClr val="hlink"/>
                </a:solidFill>
              </a:rPr>
              <a:t>、 </a:t>
            </a:r>
            <a:r>
              <a:rPr lang="en-US" altLang="zh-CN" sz="2000" u="none">
                <a:solidFill>
                  <a:schemeClr val="hlink"/>
                </a:solidFill>
              </a:rPr>
              <a:t>JAE</a:t>
            </a:r>
            <a:r>
              <a:rPr lang="zh-CN" altLang="en-US" sz="2000" u="none">
                <a:solidFill>
                  <a:schemeClr val="hlink"/>
                </a:solidFill>
              </a:rPr>
              <a:t>、</a:t>
            </a:r>
            <a:r>
              <a:rPr lang="en-US" altLang="zh-CN" sz="2000" u="none">
                <a:solidFill>
                  <a:schemeClr val="hlink"/>
                </a:solidFill>
              </a:rPr>
              <a:t>  JA     JGE</a:t>
            </a:r>
            <a:r>
              <a:rPr lang="zh-CN" altLang="en-US" sz="2000" u="none">
                <a:solidFill>
                  <a:schemeClr val="hlink"/>
                </a:solidFill>
              </a:rPr>
              <a:t>、</a:t>
            </a:r>
            <a:r>
              <a:rPr lang="en-US" altLang="zh-CN" sz="2000" u="none">
                <a:solidFill>
                  <a:schemeClr val="hlink"/>
                </a:solidFill>
              </a:rPr>
              <a:t>  JG </a:t>
            </a:r>
            <a:r>
              <a:rPr lang="zh-CN" altLang="en-US" sz="2000" u="none">
                <a:solidFill>
                  <a:schemeClr val="hlink"/>
                </a:solidFill>
              </a:rPr>
              <a:t>、</a:t>
            </a:r>
            <a:r>
              <a:rPr lang="en-US" altLang="zh-CN" sz="2000" u="none">
                <a:solidFill>
                  <a:schemeClr val="hlink"/>
                </a:solidFill>
              </a:rPr>
              <a:t>  JCXZ </a:t>
            </a:r>
            <a:endParaRPr lang="en-US" altLang="zh-CN" sz="2000" u="none">
              <a:solidFill>
                <a:schemeClr val="hlink"/>
              </a:solidFill>
            </a:endParaRPr>
          </a:p>
          <a:p>
            <a:pPr lvl="1" algn="just" eaLnBrk="1" hangingPunct="1">
              <a:lnSpc>
                <a:spcPct val="115000"/>
              </a:lnSpc>
              <a:buClrTx/>
              <a:buFontTx/>
              <a:buNone/>
            </a:pPr>
            <a:r>
              <a:rPr lang="en-US" altLang="zh-CN" sz="1800" u="none">
                <a:sym typeface="Symbol" panose="05050102010706020507" pitchFamily="18" charset="2"/>
              </a:rPr>
              <a:t>   </a:t>
            </a:r>
            <a:r>
              <a:rPr lang="en-US" altLang="zh-CN" sz="2400" u="none">
                <a:sym typeface="Symbol" panose="05050102010706020507" pitchFamily="18" charset="2"/>
              </a:rPr>
              <a:t>   </a:t>
            </a:r>
            <a:r>
              <a:rPr lang="zh-CN" altLang="en-US" sz="2400" u="none">
                <a:ea typeface="楷体_GB2312" pitchFamily="49" charset="-122"/>
              </a:rPr>
              <a:t>循环指令</a:t>
            </a:r>
            <a:endParaRPr lang="zh-CN" altLang="en-US" sz="2400" u="none">
              <a:ea typeface="楷体_GB2312" pitchFamily="49" charset="-122"/>
            </a:endParaRPr>
          </a:p>
          <a:p>
            <a:pPr lvl="2" algn="just" eaLnBrk="1" hangingPunct="1">
              <a:lnSpc>
                <a:spcPct val="115000"/>
              </a:lnSpc>
              <a:buFontTx/>
              <a:buNone/>
            </a:pPr>
            <a:r>
              <a:rPr lang="zh-CN" altLang="en-US" sz="2000" u="none"/>
              <a:t> </a:t>
            </a:r>
            <a:r>
              <a:rPr lang="en-US" altLang="zh-CN" sz="2000" u="none">
                <a:solidFill>
                  <a:schemeClr val="hlink"/>
                </a:solidFill>
              </a:rPr>
              <a:t>LOOP</a:t>
            </a:r>
            <a:r>
              <a:rPr lang="zh-CN" altLang="en-US" sz="2000" u="none">
                <a:solidFill>
                  <a:schemeClr val="hlink"/>
                </a:solidFill>
              </a:rPr>
              <a:t>、</a:t>
            </a:r>
            <a:r>
              <a:rPr lang="en-US" altLang="zh-CN" sz="2000" u="none">
                <a:solidFill>
                  <a:schemeClr val="hlink"/>
                </a:solidFill>
              </a:rPr>
              <a:t>LOOPZ / LOOPE</a:t>
            </a:r>
            <a:r>
              <a:rPr lang="zh-CN" altLang="en-US" sz="2000" u="none">
                <a:solidFill>
                  <a:schemeClr val="hlink"/>
                </a:solidFill>
              </a:rPr>
              <a:t>、</a:t>
            </a:r>
            <a:r>
              <a:rPr lang="en-US" altLang="zh-CN" sz="2000" u="none">
                <a:solidFill>
                  <a:schemeClr val="hlink"/>
                </a:solidFill>
              </a:rPr>
              <a:t>LOOPNZ / LOOPNE</a:t>
            </a:r>
            <a:r>
              <a:rPr lang="en-US" altLang="zh-CN" sz="2000" u="none"/>
              <a:t> </a:t>
            </a:r>
            <a:endParaRPr lang="en-US" altLang="zh-CN" sz="2000" u="none"/>
          </a:p>
          <a:p>
            <a:pPr lvl="1" algn="just" eaLnBrk="1" hangingPunct="1">
              <a:lnSpc>
                <a:spcPct val="115000"/>
              </a:lnSpc>
              <a:buClrTx/>
              <a:buFontTx/>
              <a:buNone/>
            </a:pPr>
            <a:r>
              <a:rPr lang="en-US" altLang="zh-CN" sz="1800" u="none">
                <a:sym typeface="Symbol" panose="05050102010706020507" pitchFamily="18" charset="2"/>
              </a:rPr>
              <a:t>   </a:t>
            </a:r>
            <a:r>
              <a:rPr lang="en-US" altLang="zh-CN" sz="2000" u="none">
                <a:sym typeface="Symbol" panose="05050102010706020507" pitchFamily="18" charset="2"/>
              </a:rPr>
              <a:t>   </a:t>
            </a:r>
            <a:r>
              <a:rPr lang="zh-CN" altLang="en-US" sz="2400" u="none">
                <a:ea typeface="楷体_GB2312" pitchFamily="49" charset="-122"/>
              </a:rPr>
              <a:t>子程序调用和返回指令</a:t>
            </a:r>
            <a:endParaRPr lang="zh-CN" altLang="en-US" sz="2400" u="none">
              <a:ea typeface="楷体_GB2312" pitchFamily="49" charset="-122"/>
            </a:endParaRPr>
          </a:p>
          <a:p>
            <a:pPr lvl="2" algn="just" eaLnBrk="1" hangingPunct="1">
              <a:lnSpc>
                <a:spcPct val="115000"/>
              </a:lnSpc>
              <a:buFontTx/>
              <a:buNone/>
            </a:pPr>
            <a:r>
              <a:rPr lang="zh-CN" altLang="en-US" sz="2000" u="none"/>
              <a:t> </a:t>
            </a:r>
            <a:r>
              <a:rPr lang="en-US" altLang="zh-CN" sz="2000" u="none">
                <a:solidFill>
                  <a:schemeClr val="hlink"/>
                </a:solidFill>
              </a:rPr>
              <a:t>CALL</a:t>
            </a:r>
            <a:r>
              <a:rPr lang="zh-CN" altLang="en-US" sz="2000" u="none">
                <a:solidFill>
                  <a:schemeClr val="hlink"/>
                </a:solidFill>
              </a:rPr>
              <a:t>、</a:t>
            </a:r>
            <a:r>
              <a:rPr lang="en-US" altLang="zh-CN" sz="2000" u="none">
                <a:solidFill>
                  <a:schemeClr val="hlink"/>
                </a:solidFill>
              </a:rPr>
              <a:t>RET</a:t>
            </a:r>
            <a:endParaRPr lang="en-US" altLang="zh-CN" sz="2000" u="none">
              <a:solidFill>
                <a:schemeClr val="hlink"/>
              </a:solidFill>
            </a:endParaRPr>
          </a:p>
          <a:p>
            <a:pPr lvl="1" algn="just" eaLnBrk="1" hangingPunct="1">
              <a:lnSpc>
                <a:spcPct val="115000"/>
              </a:lnSpc>
              <a:buClrTx/>
              <a:buFontTx/>
              <a:buNone/>
            </a:pPr>
            <a:r>
              <a:rPr lang="en-US" altLang="zh-CN" sz="1800" u="none">
                <a:sym typeface="Symbol" panose="05050102010706020507" pitchFamily="18" charset="2"/>
              </a:rPr>
              <a:t>   </a:t>
            </a:r>
            <a:r>
              <a:rPr lang="en-US" altLang="zh-CN" sz="2400" u="none">
                <a:sym typeface="Symbol" panose="05050102010706020507" pitchFamily="18" charset="2"/>
              </a:rPr>
              <a:t>   </a:t>
            </a:r>
            <a:r>
              <a:rPr lang="zh-CN" altLang="en-US" sz="2400" u="none">
                <a:ea typeface="楷体_GB2312" pitchFamily="49" charset="-122"/>
              </a:rPr>
              <a:t>中断与中断返回指令</a:t>
            </a:r>
            <a:endParaRPr lang="zh-CN" altLang="en-US" sz="2400" u="none">
              <a:ea typeface="楷体_GB2312" pitchFamily="49" charset="-122"/>
            </a:endParaRPr>
          </a:p>
          <a:p>
            <a:pPr lvl="2" algn="just" eaLnBrk="1" hangingPunct="1">
              <a:lnSpc>
                <a:spcPct val="115000"/>
              </a:lnSpc>
              <a:buFontTx/>
              <a:buNone/>
            </a:pPr>
            <a:r>
              <a:rPr lang="en-US" altLang="zh-CN" sz="2000" u="none">
                <a:solidFill>
                  <a:schemeClr val="hlink"/>
                </a:solidFill>
              </a:rPr>
              <a:t> INT</a:t>
            </a:r>
            <a:r>
              <a:rPr lang="zh-CN" altLang="en-US" sz="2000" u="none">
                <a:solidFill>
                  <a:schemeClr val="tx2"/>
                </a:solidFill>
              </a:rPr>
              <a:t>、</a:t>
            </a:r>
            <a:r>
              <a:rPr lang="en-US" altLang="zh-CN" sz="2000" u="none">
                <a:solidFill>
                  <a:schemeClr val="tx2"/>
                </a:solidFill>
              </a:rPr>
              <a:t>INTO</a:t>
            </a:r>
            <a:r>
              <a:rPr lang="zh-CN" altLang="en-US" sz="2000" u="none">
                <a:solidFill>
                  <a:schemeClr val="tx2"/>
                </a:solidFill>
              </a:rPr>
              <a:t>、</a:t>
            </a:r>
            <a:r>
              <a:rPr lang="en-US" altLang="zh-CN" sz="2000" u="none">
                <a:solidFill>
                  <a:schemeClr val="tx2"/>
                </a:solidFill>
              </a:rPr>
              <a:t>IRET </a:t>
            </a:r>
            <a:endParaRPr lang="en-US" altLang="zh-CN" sz="2000" u="none">
              <a:solidFill>
                <a:schemeClr val="tx2"/>
              </a:solidFill>
            </a:endParaRP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1524000" y="838200"/>
            <a:ext cx="6858000" cy="445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tx2"/>
              </a:buClr>
              <a:buSzPct val="90000"/>
              <a:buFont typeface="Symbol" panose="05050102010706020507" pitchFamily="18" charset="2"/>
              <a:buNone/>
            </a:pPr>
            <a:r>
              <a:rPr lang="zh-CN" altLang="en-US" sz="2600" u="none">
                <a:solidFill>
                  <a:schemeClr val="hlink"/>
                </a:solidFill>
              </a:rPr>
              <a:t>处理机控制指令</a:t>
            </a:r>
            <a:r>
              <a:rPr lang="zh-CN" altLang="en-US" sz="2600" u="none"/>
              <a:t>：</a:t>
            </a:r>
            <a:endParaRPr lang="zh-CN" altLang="en-US" sz="2600" u="none"/>
          </a:p>
          <a:p>
            <a:pPr eaLnBrk="1" hangingPunct="1">
              <a:spcBef>
                <a:spcPct val="50000"/>
              </a:spcBef>
              <a:buClr>
                <a:schemeClr val="tx2"/>
              </a:buClr>
              <a:buSzPct val="90000"/>
              <a:buFont typeface="Symbol" panose="05050102010706020507" pitchFamily="18" charset="2"/>
              <a:buNone/>
            </a:pPr>
            <a:endParaRPr lang="zh-CN" altLang="en-US" sz="1800" u="none">
              <a:sym typeface="Symbol" panose="05050102010706020507" pitchFamily="18" charset="2"/>
            </a:endParaRPr>
          </a:p>
          <a:p>
            <a:pPr eaLnBrk="1" hangingPunct="1">
              <a:spcBef>
                <a:spcPct val="50000"/>
              </a:spcBef>
              <a:buClr>
                <a:schemeClr val="tx2"/>
              </a:buClr>
              <a:buSzPct val="90000"/>
              <a:buFont typeface="Symbol" panose="05050102010706020507" pitchFamily="18" charset="2"/>
              <a:buNone/>
            </a:pPr>
            <a:r>
              <a:rPr lang="zh-CN" altLang="en-US" sz="1800" u="none">
                <a:sym typeface="Symbol" panose="05050102010706020507" pitchFamily="18" charset="2"/>
              </a:rPr>
              <a:t>      </a:t>
            </a:r>
            <a:r>
              <a:rPr lang="zh-CN" altLang="en-US" sz="2000" u="none">
                <a:sym typeface="Symbol" panose="05050102010706020507" pitchFamily="18" charset="2"/>
              </a:rPr>
              <a:t>   </a:t>
            </a:r>
            <a:r>
              <a:rPr lang="zh-CN" altLang="en-US" sz="2400" u="none">
                <a:ea typeface="楷体_GB2312" pitchFamily="49" charset="-122"/>
              </a:rPr>
              <a:t>标志位处理指令</a:t>
            </a:r>
            <a:endParaRPr lang="zh-CN" altLang="en-US" sz="2400" u="none">
              <a:ea typeface="楷体_GB2312" pitchFamily="49" charset="-122"/>
            </a:endParaRPr>
          </a:p>
          <a:p>
            <a:pPr eaLnBrk="1" hangingPunct="1">
              <a:spcBef>
                <a:spcPct val="50000"/>
              </a:spcBef>
              <a:buClr>
                <a:schemeClr val="tx2"/>
              </a:buClr>
              <a:buSzPct val="90000"/>
              <a:buFont typeface="Symbol" panose="05050102010706020507" pitchFamily="18" charset="2"/>
              <a:buNone/>
            </a:pPr>
            <a:r>
              <a:rPr lang="zh-CN" altLang="en-US" sz="2400" u="none">
                <a:ea typeface="楷体_GB2312" pitchFamily="49" charset="-122"/>
              </a:rPr>
              <a:t>        </a:t>
            </a:r>
            <a:r>
              <a:rPr lang="zh-CN" altLang="en-US" sz="2400" u="none">
                <a:solidFill>
                  <a:schemeClr val="hlink"/>
                </a:solidFill>
              </a:rPr>
              <a:t> CLC、 STC、 CMC、</a:t>
            </a:r>
            <a:endParaRPr lang="zh-CN" altLang="en-US" sz="2400" u="none">
              <a:solidFill>
                <a:schemeClr val="hlink"/>
              </a:solidFill>
            </a:endParaRPr>
          </a:p>
          <a:p>
            <a:pPr eaLnBrk="1" hangingPunct="1">
              <a:spcBef>
                <a:spcPct val="50000"/>
              </a:spcBef>
              <a:buClr>
                <a:schemeClr val="tx2"/>
              </a:buClr>
              <a:buSzPct val="90000"/>
              <a:buFont typeface="Symbol" panose="05050102010706020507" pitchFamily="18" charset="2"/>
              <a:buNone/>
            </a:pPr>
            <a:r>
              <a:rPr lang="zh-CN" altLang="en-US" sz="2400" u="none">
                <a:solidFill>
                  <a:schemeClr val="hlink"/>
                </a:solidFill>
              </a:rPr>
              <a:t>          CLD、STD、</a:t>
            </a:r>
            <a:endParaRPr lang="zh-CN" altLang="en-US" sz="2400" u="none">
              <a:solidFill>
                <a:schemeClr val="hlink"/>
              </a:solidFill>
            </a:endParaRPr>
          </a:p>
          <a:p>
            <a:pPr eaLnBrk="1" hangingPunct="1">
              <a:spcBef>
                <a:spcPct val="50000"/>
              </a:spcBef>
              <a:buClr>
                <a:schemeClr val="tx2"/>
              </a:buClr>
              <a:buSzPct val="90000"/>
              <a:buFont typeface="Symbol" panose="05050102010706020507" pitchFamily="18" charset="2"/>
              <a:buNone/>
            </a:pPr>
            <a:r>
              <a:rPr lang="zh-CN" altLang="en-US" sz="2400" u="none">
                <a:solidFill>
                  <a:schemeClr val="hlink"/>
                </a:solidFill>
              </a:rPr>
              <a:t>          CLI、STI  </a:t>
            </a:r>
            <a:endParaRPr lang="zh-CN" altLang="en-US" sz="2400" u="none">
              <a:solidFill>
                <a:schemeClr val="hlink"/>
              </a:solidFill>
            </a:endParaRPr>
          </a:p>
          <a:p>
            <a:pPr eaLnBrk="1" hangingPunct="1">
              <a:lnSpc>
                <a:spcPct val="130000"/>
              </a:lnSpc>
              <a:spcBef>
                <a:spcPct val="50000"/>
              </a:spcBef>
              <a:buClrTx/>
              <a:buFontTx/>
              <a:buNone/>
            </a:pPr>
            <a:r>
              <a:rPr lang="en-US" altLang="zh-CN" sz="2400" u="none">
                <a:sym typeface="Symbol" panose="05050102010706020507" pitchFamily="18" charset="2"/>
              </a:rPr>
              <a:t>         </a:t>
            </a:r>
            <a:r>
              <a:rPr lang="zh-CN" altLang="en-US" sz="2400" u="none">
                <a:ea typeface="楷体_GB2312" pitchFamily="49" charset="-122"/>
              </a:rPr>
              <a:t>处理机控制指令</a:t>
            </a:r>
            <a:endParaRPr lang="zh-CN" altLang="en-US" sz="2400" u="none">
              <a:ea typeface="楷体_GB2312" pitchFamily="49" charset="-122"/>
            </a:endParaRPr>
          </a:p>
          <a:p>
            <a:pPr eaLnBrk="1" hangingPunct="1">
              <a:lnSpc>
                <a:spcPct val="130000"/>
              </a:lnSpc>
              <a:spcBef>
                <a:spcPct val="50000"/>
              </a:spcBef>
              <a:buClrTx/>
              <a:buFontTx/>
              <a:buNone/>
            </a:pPr>
            <a:r>
              <a:rPr lang="zh-CN" altLang="en-US" sz="2400" u="none">
                <a:ea typeface="楷体_GB2312" pitchFamily="49" charset="-122"/>
              </a:rPr>
              <a:t>        </a:t>
            </a:r>
            <a:r>
              <a:rPr lang="zh-CN" altLang="en-US" sz="2400" u="none">
                <a:solidFill>
                  <a:schemeClr val="hlink"/>
                </a:solidFill>
              </a:rPr>
              <a:t> NOP</a:t>
            </a:r>
            <a:r>
              <a:rPr lang="zh-CN" altLang="en-US" sz="2400" u="none"/>
              <a:t>、</a:t>
            </a:r>
            <a:r>
              <a:rPr lang="en-US" altLang="zh-CN" sz="2400" u="none"/>
              <a:t>HLT</a:t>
            </a:r>
            <a:r>
              <a:rPr lang="zh-CN" altLang="en-US" sz="2400" u="none"/>
              <a:t>、</a:t>
            </a:r>
            <a:r>
              <a:rPr lang="en-US" altLang="zh-CN" sz="2400" u="none"/>
              <a:t>WAIT</a:t>
            </a:r>
            <a:r>
              <a:rPr lang="zh-CN" altLang="en-US" sz="2400" u="none"/>
              <a:t>、</a:t>
            </a:r>
            <a:r>
              <a:rPr lang="en-US" altLang="zh-CN" sz="2400" u="none"/>
              <a:t>ESC</a:t>
            </a:r>
            <a:r>
              <a:rPr lang="zh-CN" altLang="en-US" sz="2400" u="none"/>
              <a:t>、</a:t>
            </a:r>
            <a:r>
              <a:rPr lang="en-US" altLang="zh-CN" sz="2400" u="none"/>
              <a:t>LOCK</a:t>
            </a:r>
            <a:r>
              <a:rPr lang="en-US" altLang="zh-CN" sz="2400" u="none">
                <a:ea typeface="楷体_GB2312" pitchFamily="49" charset="-122"/>
              </a:rPr>
              <a:t> </a:t>
            </a:r>
            <a:endParaRPr lang="en-US" altLang="zh-CN" sz="2400" u="none">
              <a:ea typeface="楷体_GB2312" pitchFamily="49" charset="-122"/>
            </a:endParaRP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defRPr/>
            </a:pPr>
            <a:r>
              <a:rPr lang="zh-CN" altLang="en-US"/>
              <a:t>下列指令哪些是错误的</a:t>
            </a:r>
            <a:r>
              <a:rPr lang="en-US" altLang="zh-CN"/>
              <a:t>?</a:t>
            </a:r>
            <a:endParaRPr lang="en-US" altLang="zh-CN"/>
          </a:p>
        </p:txBody>
      </p:sp>
      <p:sp>
        <p:nvSpPr>
          <p:cNvPr id="69635" name="Rectangle 3"/>
          <p:cNvSpPr>
            <a:spLocks noGrp="1" noChangeArrowheads="1"/>
          </p:cNvSpPr>
          <p:nvPr>
            <p:ph type="body" idx="1"/>
          </p:nvPr>
        </p:nvSpPr>
        <p:spPr>
          <a:xfrm>
            <a:off x="914400" y="1295400"/>
            <a:ext cx="3586163" cy="4800600"/>
          </a:xfrm>
        </p:spPr>
        <p:txBody>
          <a:bodyPr/>
          <a:lstStyle/>
          <a:p>
            <a:pPr eaLnBrk="1" hangingPunct="1"/>
            <a:r>
              <a:rPr lang="en-US" altLang="zh-CN"/>
              <a:t>mov ax,bx</a:t>
            </a:r>
            <a:endParaRPr lang="en-US" altLang="zh-CN"/>
          </a:p>
          <a:p>
            <a:pPr eaLnBrk="1" hangingPunct="1"/>
            <a:r>
              <a:rPr lang="en-US" altLang="zh-CN">
                <a:highlight>
                  <a:srgbClr val="FFFF00"/>
                </a:highlight>
              </a:rPr>
              <a:t>mov ax,bl</a:t>
            </a:r>
            <a:endParaRPr lang="en-US" altLang="zh-CN">
              <a:highlight>
                <a:srgbClr val="FFFF00"/>
              </a:highlight>
            </a:endParaRPr>
          </a:p>
          <a:p>
            <a:pPr eaLnBrk="1" hangingPunct="1"/>
            <a:r>
              <a:rPr lang="en-US" altLang="zh-CN">
                <a:highlight>
                  <a:srgbClr val="FFFF00"/>
                </a:highlight>
              </a:rPr>
              <a:t>mov cs,bx</a:t>
            </a:r>
            <a:endParaRPr lang="en-US" altLang="zh-CN">
              <a:highlight>
                <a:srgbClr val="FFFF00"/>
              </a:highlight>
            </a:endParaRPr>
          </a:p>
          <a:p>
            <a:pPr eaLnBrk="1" hangingPunct="1"/>
            <a:r>
              <a:rPr lang="en-US" altLang="zh-CN">
                <a:highlight>
                  <a:srgbClr val="FFFF00"/>
                </a:highlight>
              </a:rPr>
              <a:t>mov cs,1000h</a:t>
            </a:r>
            <a:endParaRPr lang="en-US" altLang="zh-CN">
              <a:highlight>
                <a:srgbClr val="FFFF00"/>
              </a:highlight>
            </a:endParaRPr>
          </a:p>
          <a:p>
            <a:pPr eaLnBrk="1" hangingPunct="1"/>
            <a:r>
              <a:rPr lang="en-US" altLang="zh-CN">
                <a:highlight>
                  <a:srgbClr val="FFFF00"/>
                </a:highlight>
              </a:rPr>
              <a:t>add bx,es</a:t>
            </a:r>
            <a:endParaRPr lang="en-US" altLang="zh-CN">
              <a:highlight>
                <a:srgbClr val="FFFF00"/>
              </a:highlight>
            </a:endParaRPr>
          </a:p>
          <a:p>
            <a:pPr eaLnBrk="1" hangingPunct="1"/>
            <a:r>
              <a:rPr lang="en-US" altLang="zh-CN">
                <a:highlight>
                  <a:srgbClr val="FFFF00"/>
                </a:highlight>
              </a:rPr>
              <a:t>mov [bx],[si]</a:t>
            </a:r>
            <a:endParaRPr lang="en-US" altLang="zh-CN">
              <a:highlight>
                <a:srgbClr val="FFFF00"/>
              </a:highlight>
            </a:endParaRPr>
          </a:p>
          <a:p>
            <a:pPr eaLnBrk="1" hangingPunct="1"/>
            <a:r>
              <a:rPr lang="en-US" altLang="zh-CN"/>
              <a:t>shl dx,cl</a:t>
            </a:r>
            <a:endParaRPr lang="en-US" altLang="zh-CN"/>
          </a:p>
          <a:p>
            <a:pPr eaLnBrk="1" hangingPunct="1"/>
            <a:r>
              <a:rPr lang="en-US" altLang="zh-CN">
                <a:highlight>
                  <a:srgbClr val="FFFF00"/>
                </a:highlight>
              </a:rPr>
              <a:t>and ax,[cx]</a:t>
            </a:r>
            <a:endParaRPr lang="en-US" altLang="zh-CN">
              <a:highlight>
                <a:srgbClr val="FFFF00"/>
              </a:highlight>
            </a:endParaRPr>
          </a:p>
          <a:p>
            <a:pPr eaLnBrk="1" hangingPunct="1"/>
            <a:endParaRPr lang="en-US" altLang="zh-CN">
              <a:highlight>
                <a:srgbClr val="FFFF00"/>
              </a:highlight>
            </a:endParaRPr>
          </a:p>
        </p:txBody>
      </p:sp>
      <p:sp>
        <p:nvSpPr>
          <p:cNvPr id="69636" name="Rectangle 6"/>
          <p:cNvSpPr>
            <a:spLocks noChangeArrowheads="1"/>
          </p:cNvSpPr>
          <p:nvPr/>
        </p:nvSpPr>
        <p:spPr bwMode="auto">
          <a:xfrm>
            <a:off x="5003800" y="1412875"/>
            <a:ext cx="3586163"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u="none">
                <a:highlight>
                  <a:srgbClr val="FFFF00"/>
                </a:highlight>
              </a:rPr>
              <a:t>div dx,2</a:t>
            </a:r>
            <a:endParaRPr lang="en-US" altLang="zh-CN" u="none">
              <a:highlight>
                <a:srgbClr val="FFFF00"/>
              </a:highlight>
            </a:endParaRPr>
          </a:p>
          <a:p>
            <a:pPr eaLnBrk="1" hangingPunct="1"/>
            <a:r>
              <a:rPr lang="en-US" altLang="zh-CN" u="none">
                <a:highlight>
                  <a:srgbClr val="FFFF00"/>
                </a:highlight>
              </a:rPr>
              <a:t>div 2</a:t>
            </a:r>
            <a:endParaRPr lang="en-US" altLang="zh-CN" u="none">
              <a:highlight>
                <a:srgbClr val="FFFF00"/>
              </a:highlight>
            </a:endParaRPr>
          </a:p>
          <a:p>
            <a:pPr eaLnBrk="1" hangingPunct="1"/>
            <a:r>
              <a:rPr lang="en-US" altLang="zh-CN" u="none"/>
              <a:t>inc   ax</a:t>
            </a:r>
            <a:endParaRPr lang="en-US" altLang="zh-CN" u="none"/>
          </a:p>
          <a:p>
            <a:pPr eaLnBrk="1" hangingPunct="1"/>
            <a:r>
              <a:rPr lang="en-US" altLang="zh-CN" u="none"/>
              <a:t>xchg ax,ds</a:t>
            </a:r>
            <a:endParaRPr lang="en-US" altLang="zh-CN" u="none"/>
          </a:p>
          <a:p>
            <a:pPr eaLnBrk="1" hangingPunct="1"/>
            <a:r>
              <a:rPr lang="en-US" altLang="zh-CN" u="none"/>
              <a:t>xchg al,12h</a:t>
            </a:r>
            <a:endParaRPr lang="en-US" altLang="zh-CN" u="none"/>
          </a:p>
          <a:p>
            <a:pPr eaLnBrk="1" hangingPunct="1"/>
            <a:r>
              <a:rPr lang="en-US" altLang="zh-CN" u="none">
                <a:highlight>
                  <a:srgbClr val="FFFF00"/>
                </a:highlight>
              </a:rPr>
              <a:t>xchg [si],[di]</a:t>
            </a:r>
            <a:endParaRPr lang="en-US" altLang="zh-CN" u="none">
              <a:highlight>
                <a:srgbClr val="FFFF00"/>
              </a:highlight>
            </a:endParaRPr>
          </a:p>
          <a:p>
            <a:pPr eaLnBrk="1" hangingPunct="1"/>
            <a:endParaRPr lang="en-US" altLang="zh-CN" u="none">
              <a:highlight>
                <a:srgbClr val="FFFF00"/>
              </a:highlight>
            </a:endParaRPr>
          </a:p>
        </p:txBody>
      </p:sp>
      <p:sp>
        <p:nvSpPr>
          <p:cNvPr id="115719" name="Rectangle 7"/>
          <p:cNvSpPr>
            <a:spLocks noChangeArrowheads="1"/>
          </p:cNvSpPr>
          <p:nvPr/>
        </p:nvSpPr>
        <p:spPr bwMode="auto">
          <a:xfrm>
            <a:off x="5357813" y="5072063"/>
            <a:ext cx="2160587"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u="none">
                <a:solidFill>
                  <a:srgbClr val="FF0000"/>
                </a:solidFill>
              </a:rPr>
              <a:t>mov al,[si]</a:t>
            </a:r>
            <a:endParaRPr lang="en-US" altLang="zh-CN" u="none">
              <a:solidFill>
                <a:srgbClr val="FF0000"/>
              </a:solidFill>
            </a:endParaRPr>
          </a:p>
          <a:p>
            <a:pPr eaLnBrk="1" hangingPunct="1">
              <a:spcBef>
                <a:spcPct val="0"/>
              </a:spcBef>
              <a:buClrTx/>
              <a:buFontTx/>
              <a:buNone/>
            </a:pPr>
            <a:r>
              <a:rPr lang="en-US" altLang="zh-CN" u="none">
                <a:solidFill>
                  <a:srgbClr val="FF0000"/>
                </a:solidFill>
              </a:rPr>
              <a:t>xchg al,[di]</a:t>
            </a:r>
            <a:endParaRPr lang="en-US" altLang="zh-CN" u="none">
              <a:solidFill>
                <a:srgbClr val="FF0000"/>
              </a:solidFill>
            </a:endParaRPr>
          </a:p>
          <a:p>
            <a:pPr eaLnBrk="1" hangingPunct="1">
              <a:spcBef>
                <a:spcPct val="0"/>
              </a:spcBef>
              <a:buClrTx/>
              <a:buFontTx/>
              <a:buNone/>
            </a:pPr>
            <a:r>
              <a:rPr lang="en-US" altLang="zh-CN" u="none">
                <a:solidFill>
                  <a:srgbClr val="FF0000"/>
                </a:solidFill>
              </a:rPr>
              <a:t>mov [si],al</a:t>
            </a:r>
            <a:endParaRPr lang="en-US" altLang="zh-CN" u="none">
              <a:solidFill>
                <a:srgbClr val="FF00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4"/>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93AF007C-191A-4BC4-AE29-BEC6ED323414}"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70659" name="Rectangle 4"/>
          <p:cNvSpPr>
            <a:spLocks noChangeArrowheads="1"/>
          </p:cNvSpPr>
          <p:nvPr/>
        </p:nvSpPr>
        <p:spPr bwMode="auto">
          <a:xfrm>
            <a:off x="1763713" y="371475"/>
            <a:ext cx="6264275" cy="600075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u="none" dirty="0">
                <a:solidFill>
                  <a:schemeClr val="tx1"/>
                </a:solidFill>
                <a:latin typeface="宋体" panose="02010600030101010101" pitchFamily="2" charset="-122"/>
              </a:rPr>
              <a:t>1.</a:t>
            </a:r>
            <a:r>
              <a:rPr kumimoji="0" lang="en-US" altLang="zh-CN" b="1" u="none" dirty="0">
                <a:solidFill>
                  <a:srgbClr val="000000"/>
                </a:solidFill>
                <a:latin typeface="宋体" panose="02010600030101010101" pitchFamily="2" charset="-122"/>
              </a:rPr>
              <a:t> </a:t>
            </a:r>
            <a:r>
              <a:rPr kumimoji="0" lang="zh-CN" altLang="en-US" b="1" u="none" dirty="0">
                <a:solidFill>
                  <a:srgbClr val="000000"/>
                </a:solidFill>
                <a:latin typeface="宋体" panose="02010600030101010101" pitchFamily="2" charset="-122"/>
              </a:rPr>
              <a:t>有程序如下：</a:t>
            </a:r>
            <a:br>
              <a:rPr kumimoji="0" lang="zh-CN" altLang="en-US" b="1" u="none" dirty="0">
                <a:solidFill>
                  <a:srgbClr val="000000"/>
                </a:solidFill>
                <a:latin typeface="宋体" panose="02010600030101010101" pitchFamily="2" charset="-122"/>
              </a:rPr>
            </a:br>
            <a:r>
              <a:rPr kumimoji="0" lang="en-US" altLang="zh-CN" b="1" u="none" dirty="0">
                <a:solidFill>
                  <a:srgbClr val="000000"/>
                </a:solidFill>
                <a:latin typeface="宋体" panose="02010600030101010101" pitchFamily="2" charset="-122"/>
              </a:rPr>
              <a:t>BUF       DW   5</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6</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1</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9</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8</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2</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VAR       DW   0</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COUNT     EQU  6</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START:    MOV  SI</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OFFSET BUF</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CX</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COUNT</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AX</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[SI]</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NEXT:     CMP  </a:t>
            </a:r>
            <a:r>
              <a:rPr kumimoji="0" lang="en-US" altLang="zh-CN" b="1" u="none" dirty="0">
                <a:solidFill>
                  <a:srgbClr val="000000"/>
                </a:solidFill>
                <a:latin typeface="宋体" panose="02010600030101010101" pitchFamily="2" charset="-122"/>
                <a:sym typeface="+mn-ea"/>
              </a:rPr>
              <a:t>[SI]</a:t>
            </a:r>
            <a:r>
              <a:rPr kumimoji="0" lang="zh-CN" altLang="en-US" b="1" u="none" dirty="0">
                <a:solidFill>
                  <a:srgbClr val="000000"/>
                </a:solidFill>
                <a:latin typeface="宋体" panose="02010600030101010101" pitchFamily="2" charset="-122"/>
                <a:sym typeface="+mn-ea"/>
              </a:rPr>
              <a:t>，</a:t>
            </a:r>
            <a:r>
              <a:rPr kumimoji="0" lang="en-US" altLang="zh-CN" b="1" u="none" dirty="0">
                <a:solidFill>
                  <a:srgbClr val="000000"/>
                </a:solidFill>
                <a:latin typeface="宋体" panose="02010600030101010101" pitchFamily="2" charset="-122"/>
              </a:rPr>
              <a:t>AX</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JB   FORWORD</a:t>
            </a:r>
            <a:endParaRPr kumimoji="0" lang="en-US" altLang="zh-CN"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          MOV  AX</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[SI]</a:t>
            </a:r>
            <a:endParaRPr kumimoji="0" lang="es-ES" altLang="zh-CN"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FORWORD:  INC  SI</a:t>
            </a:r>
            <a:endParaRPr kumimoji="0" lang="es-E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INC  SI</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LOOP NEXT</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VAR</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AX</a:t>
            </a:r>
            <a:endParaRPr kumimoji="0" lang="en-US" altLang="zh-CN" b="1" u="none" dirty="0">
              <a:solidFill>
                <a:srgbClr val="000000"/>
              </a:solidFill>
              <a:latin typeface="宋体" panose="02010600030101010101" pitchFamily="2" charset="-122"/>
            </a:endParaRPr>
          </a:p>
          <a:p>
            <a:pPr eaLnBrk="1" hangingPunct="1"/>
            <a:r>
              <a:rPr kumimoji="0" lang="zh-CN" altLang="en-US" b="1" u="none" dirty="0">
                <a:solidFill>
                  <a:srgbClr val="000000"/>
                </a:solidFill>
                <a:latin typeface="宋体" panose="02010600030101010101" pitchFamily="2" charset="-122"/>
              </a:rPr>
              <a:t>程序执行后变量</a:t>
            </a:r>
            <a:r>
              <a:rPr kumimoji="0" lang="en-US" altLang="zh-CN" b="1" u="none" dirty="0">
                <a:solidFill>
                  <a:srgbClr val="000000"/>
                </a:solidFill>
                <a:latin typeface="宋体" panose="02010600030101010101" pitchFamily="2" charset="-122"/>
              </a:rPr>
              <a:t>VAR</a:t>
            </a:r>
            <a:r>
              <a:rPr kumimoji="0" lang="zh-CN" altLang="en-US" b="1" u="none" dirty="0">
                <a:solidFill>
                  <a:srgbClr val="000000"/>
                </a:solidFill>
                <a:latin typeface="宋体" panose="02010600030101010101" pitchFamily="2" charset="-122"/>
              </a:rPr>
              <a:t>的值为</a:t>
            </a:r>
            <a:r>
              <a:rPr kumimoji="0" lang="zh-CN" altLang="en-US" b="1" dirty="0">
                <a:solidFill>
                  <a:srgbClr val="000000"/>
                </a:solidFill>
                <a:latin typeface="宋体" panose="02010600030101010101" pitchFamily="2" charset="-122"/>
              </a:rPr>
              <a:t>            </a:t>
            </a:r>
            <a:r>
              <a:rPr kumimoji="0" lang="zh-CN" altLang="en-US" b="1" u="none" dirty="0">
                <a:solidFill>
                  <a:srgbClr val="000000"/>
                </a:solidFill>
                <a:latin typeface="宋体" panose="02010600030101010101" pitchFamily="2" charset="-122"/>
              </a:rPr>
              <a:t>；</a:t>
            </a:r>
            <a:endParaRPr kumimoji="0" lang="zh-CN" altLang="en-US" b="1" u="none" dirty="0">
              <a:solidFill>
                <a:srgbClr val="000000"/>
              </a:solidFill>
              <a:latin typeface="宋体" panose="02010600030101010101" pitchFamily="2" charset="-122"/>
            </a:endParaRPr>
          </a:p>
          <a:p>
            <a:pPr eaLnBrk="1" hangingPunct="1"/>
            <a:r>
              <a:rPr kumimoji="0" lang="zh-CN" altLang="en-US" b="1" u="none" dirty="0">
                <a:solidFill>
                  <a:srgbClr val="000000"/>
                </a:solidFill>
                <a:latin typeface="宋体" panose="02010600030101010101" pitchFamily="2" charset="-122"/>
              </a:rPr>
              <a:t>程序功能是 </a:t>
            </a:r>
            <a:r>
              <a:rPr kumimoji="0" lang="zh-CN" altLang="en-US" b="1" dirty="0">
                <a:solidFill>
                  <a:srgbClr val="000000"/>
                </a:solidFill>
                <a:latin typeface="宋体" panose="02010600030101010101" pitchFamily="2" charset="-122"/>
              </a:rPr>
              <a:t>                       </a:t>
            </a:r>
            <a:r>
              <a:rPr kumimoji="0" lang="zh-CN" altLang="en-US" b="1" u="none" dirty="0">
                <a:solidFill>
                  <a:srgbClr val="000000"/>
                </a:solidFill>
                <a:latin typeface="宋体" panose="02010600030101010101" pitchFamily="2" charset="-122"/>
              </a:rPr>
              <a:t> 。 </a:t>
            </a:r>
            <a:endParaRPr kumimoji="0" lang="zh-CN" altLang="en-US" b="1" u="none" dirty="0">
              <a:solidFill>
                <a:srgbClr val="000000"/>
              </a:solidFill>
              <a:latin typeface="宋体" panose="02010600030101010101" pitchFamily="2" charset="-122"/>
            </a:endParaRPr>
          </a:p>
        </p:txBody>
      </p:sp>
      <p:sp>
        <p:nvSpPr>
          <p:cNvPr id="742405" name="Text Box 5"/>
          <p:cNvSpPr txBox="1">
            <a:spLocks noChangeArrowheads="1"/>
          </p:cNvSpPr>
          <p:nvPr/>
        </p:nvSpPr>
        <p:spPr bwMode="auto">
          <a:xfrm>
            <a:off x="5292725" y="5516563"/>
            <a:ext cx="2232025" cy="4603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9</a:t>
            </a:r>
            <a:endParaRPr kumimoji="0" lang="zh-CN" altLang="en-US" b="1" u="none">
              <a:solidFill>
                <a:srgbClr val="FF0000"/>
              </a:solidFill>
              <a:latin typeface="Arial" panose="020B0604020202020204" pitchFamily="34" charset="0"/>
            </a:endParaRPr>
          </a:p>
        </p:txBody>
      </p:sp>
      <p:sp>
        <p:nvSpPr>
          <p:cNvPr id="742406" name="Text Box 6"/>
          <p:cNvSpPr txBox="1">
            <a:spLocks noChangeArrowheads="1"/>
          </p:cNvSpPr>
          <p:nvPr/>
        </p:nvSpPr>
        <p:spPr bwMode="auto">
          <a:xfrm>
            <a:off x="3851275" y="5876925"/>
            <a:ext cx="3384550" cy="4603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zh-CN" altLang="en-US" b="1" u="none">
                <a:solidFill>
                  <a:srgbClr val="FF0000"/>
                </a:solidFill>
                <a:latin typeface="Arial" panose="020B0604020202020204" pitchFamily="34" charset="0"/>
              </a:rPr>
              <a:t>求一组数据中的最大值</a:t>
            </a:r>
            <a:endParaRPr kumimoji="0" lang="zh-CN" altLang="en-US" b="1" u="none">
              <a:solidFill>
                <a:srgbClr val="FF0000"/>
              </a:solidFill>
              <a:latin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2405"/>
                                        </p:tgtEl>
                                        <p:attrNameLst>
                                          <p:attrName>style.visibility</p:attrName>
                                        </p:attrNameLst>
                                      </p:cBhvr>
                                      <p:to>
                                        <p:strVal val="visible"/>
                                      </p:to>
                                    </p:set>
                                    <p:anim calcmode="lin" valueType="num">
                                      <p:cBhvr additive="base">
                                        <p:cTn id="7" dur="500" fill="hold"/>
                                        <p:tgtEl>
                                          <p:spTgt spid="742405"/>
                                        </p:tgtEl>
                                        <p:attrNameLst>
                                          <p:attrName>ppt_x</p:attrName>
                                        </p:attrNameLst>
                                      </p:cBhvr>
                                      <p:tavLst>
                                        <p:tav tm="0">
                                          <p:val>
                                            <p:strVal val="#ppt_x"/>
                                          </p:val>
                                        </p:tav>
                                        <p:tav tm="100000">
                                          <p:val>
                                            <p:strVal val="#ppt_x"/>
                                          </p:val>
                                        </p:tav>
                                      </p:tavLst>
                                    </p:anim>
                                    <p:anim calcmode="lin" valueType="num">
                                      <p:cBhvr additive="base">
                                        <p:cTn id="8" dur="500" fill="hold"/>
                                        <p:tgtEl>
                                          <p:spTgt spid="74240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2406"/>
                                        </p:tgtEl>
                                        <p:attrNameLst>
                                          <p:attrName>style.visibility</p:attrName>
                                        </p:attrNameLst>
                                      </p:cBhvr>
                                      <p:to>
                                        <p:strVal val="visible"/>
                                      </p:to>
                                    </p:set>
                                    <p:anim calcmode="lin" valueType="num">
                                      <p:cBhvr additive="base">
                                        <p:cTn id="13" dur="500" fill="hold"/>
                                        <p:tgtEl>
                                          <p:spTgt spid="742406"/>
                                        </p:tgtEl>
                                        <p:attrNameLst>
                                          <p:attrName>ppt_x</p:attrName>
                                        </p:attrNameLst>
                                      </p:cBhvr>
                                      <p:tavLst>
                                        <p:tav tm="0">
                                          <p:val>
                                            <p:strVal val="#ppt_x"/>
                                          </p:val>
                                        </p:tav>
                                        <p:tav tm="100000">
                                          <p:val>
                                            <p:strVal val="#ppt_x"/>
                                          </p:val>
                                        </p:tav>
                                      </p:tavLst>
                                    </p:anim>
                                    <p:anim calcmode="lin" valueType="num">
                                      <p:cBhvr additive="base">
                                        <p:cTn id="14" dur="500" fill="hold"/>
                                        <p:tgtEl>
                                          <p:spTgt spid="7424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05" grpId="0" bldLvl="0" animBg="1"/>
      <p:bldP spid="742406"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4"/>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93AF007C-191A-4BC4-AE29-BEC6ED323414}"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70659" name="Rectangle 4"/>
          <p:cNvSpPr>
            <a:spLocks noChangeArrowheads="1"/>
          </p:cNvSpPr>
          <p:nvPr/>
        </p:nvSpPr>
        <p:spPr bwMode="auto">
          <a:xfrm>
            <a:off x="1763713" y="371475"/>
            <a:ext cx="6264275" cy="600075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u="none" dirty="0">
                <a:solidFill>
                  <a:srgbClr val="000000"/>
                </a:solidFill>
                <a:latin typeface="宋体" panose="02010600030101010101" pitchFamily="2" charset="-122"/>
              </a:rPr>
              <a:t>2. </a:t>
            </a:r>
            <a:r>
              <a:rPr kumimoji="0" lang="zh-CN" altLang="en-US" b="1" u="none" dirty="0">
                <a:solidFill>
                  <a:srgbClr val="000000"/>
                </a:solidFill>
                <a:latin typeface="宋体" panose="02010600030101010101" pitchFamily="2" charset="-122"/>
              </a:rPr>
              <a:t>有程序如下：</a:t>
            </a:r>
            <a:br>
              <a:rPr kumimoji="0" lang="zh-CN" altLang="en-US" b="1" u="none" dirty="0">
                <a:solidFill>
                  <a:srgbClr val="000000"/>
                </a:solidFill>
                <a:latin typeface="宋体" panose="02010600030101010101" pitchFamily="2" charset="-122"/>
              </a:rPr>
            </a:br>
            <a:r>
              <a:rPr kumimoji="0" lang="en-US" altLang="zh-CN" b="1" u="none" dirty="0">
                <a:solidFill>
                  <a:srgbClr val="000000"/>
                </a:solidFill>
                <a:latin typeface="宋体" panose="02010600030101010101" pitchFamily="2" charset="-122"/>
              </a:rPr>
              <a:t>BUF       DW   5</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6</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1</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9</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8</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2</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VAR       DW   0</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COUNT     EQU  6</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START:    MOV  SI</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OFFSET BUF</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CX</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COUNT</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AX</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[SI]</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NEXT:     CMP  AX</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sym typeface="+mn-ea"/>
              </a:rPr>
              <a:t>[SI]</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JB   FORWORD</a:t>
            </a:r>
            <a:endParaRPr kumimoji="0" lang="en-US" altLang="zh-CN"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          MOV  AX</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[SI]</a:t>
            </a:r>
            <a:endParaRPr kumimoji="0" lang="es-ES" altLang="zh-CN"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FORWORD:  INC  SI</a:t>
            </a:r>
            <a:endParaRPr kumimoji="0" lang="es-E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INC  SI</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LOOP NEXT</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VAR</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AX</a:t>
            </a:r>
            <a:endParaRPr kumimoji="0" lang="en-US" altLang="zh-CN" b="1" u="none" dirty="0">
              <a:solidFill>
                <a:srgbClr val="000000"/>
              </a:solidFill>
              <a:latin typeface="宋体" panose="02010600030101010101" pitchFamily="2" charset="-122"/>
            </a:endParaRPr>
          </a:p>
          <a:p>
            <a:pPr eaLnBrk="1" hangingPunct="1"/>
            <a:r>
              <a:rPr kumimoji="0" lang="zh-CN" altLang="en-US" b="1" u="none" dirty="0">
                <a:solidFill>
                  <a:srgbClr val="000000"/>
                </a:solidFill>
                <a:latin typeface="宋体" panose="02010600030101010101" pitchFamily="2" charset="-122"/>
              </a:rPr>
              <a:t>程序执行后变量</a:t>
            </a:r>
            <a:r>
              <a:rPr kumimoji="0" lang="en-US" altLang="zh-CN" b="1" u="none" dirty="0">
                <a:solidFill>
                  <a:srgbClr val="000000"/>
                </a:solidFill>
                <a:latin typeface="宋体" panose="02010600030101010101" pitchFamily="2" charset="-122"/>
              </a:rPr>
              <a:t>VAR</a:t>
            </a:r>
            <a:r>
              <a:rPr kumimoji="0" lang="zh-CN" altLang="en-US" b="1" u="none" dirty="0">
                <a:solidFill>
                  <a:srgbClr val="000000"/>
                </a:solidFill>
                <a:latin typeface="宋体" panose="02010600030101010101" pitchFamily="2" charset="-122"/>
              </a:rPr>
              <a:t>的值为</a:t>
            </a:r>
            <a:r>
              <a:rPr kumimoji="0" lang="zh-CN" altLang="en-US" b="1" dirty="0">
                <a:solidFill>
                  <a:srgbClr val="000000"/>
                </a:solidFill>
                <a:latin typeface="宋体" panose="02010600030101010101" pitchFamily="2" charset="-122"/>
              </a:rPr>
              <a:t>            </a:t>
            </a:r>
            <a:r>
              <a:rPr kumimoji="0" lang="zh-CN" altLang="en-US" b="1" u="none" dirty="0">
                <a:solidFill>
                  <a:srgbClr val="000000"/>
                </a:solidFill>
                <a:latin typeface="宋体" panose="02010600030101010101" pitchFamily="2" charset="-122"/>
              </a:rPr>
              <a:t>；</a:t>
            </a:r>
            <a:endParaRPr kumimoji="0" lang="zh-CN" altLang="en-US" b="1" u="none" dirty="0">
              <a:solidFill>
                <a:srgbClr val="000000"/>
              </a:solidFill>
              <a:latin typeface="宋体" panose="02010600030101010101" pitchFamily="2" charset="-122"/>
            </a:endParaRPr>
          </a:p>
          <a:p>
            <a:pPr eaLnBrk="1" hangingPunct="1"/>
            <a:r>
              <a:rPr kumimoji="0" lang="zh-CN" altLang="en-US" b="1" u="none" dirty="0">
                <a:solidFill>
                  <a:srgbClr val="000000"/>
                </a:solidFill>
                <a:latin typeface="宋体" panose="02010600030101010101" pitchFamily="2" charset="-122"/>
              </a:rPr>
              <a:t>程序功能是 </a:t>
            </a:r>
            <a:r>
              <a:rPr kumimoji="0" lang="zh-CN" altLang="en-US" b="1" dirty="0">
                <a:solidFill>
                  <a:srgbClr val="000000"/>
                </a:solidFill>
                <a:latin typeface="宋体" panose="02010600030101010101" pitchFamily="2" charset="-122"/>
              </a:rPr>
              <a:t>                       </a:t>
            </a:r>
            <a:r>
              <a:rPr kumimoji="0" lang="zh-CN" altLang="en-US" b="1" u="none" dirty="0">
                <a:solidFill>
                  <a:srgbClr val="000000"/>
                </a:solidFill>
                <a:latin typeface="宋体" panose="02010600030101010101" pitchFamily="2" charset="-122"/>
              </a:rPr>
              <a:t> 。 </a:t>
            </a:r>
            <a:endParaRPr kumimoji="0" lang="zh-CN" altLang="en-US" b="1" u="none" dirty="0">
              <a:solidFill>
                <a:srgbClr val="000000"/>
              </a:solidFill>
              <a:latin typeface="宋体" panose="02010600030101010101" pitchFamily="2" charset="-122"/>
            </a:endParaRPr>
          </a:p>
        </p:txBody>
      </p:sp>
      <p:sp>
        <p:nvSpPr>
          <p:cNvPr id="742405" name="Text Box 5"/>
          <p:cNvSpPr txBox="1">
            <a:spLocks noChangeArrowheads="1"/>
          </p:cNvSpPr>
          <p:nvPr/>
        </p:nvSpPr>
        <p:spPr bwMode="auto">
          <a:xfrm>
            <a:off x="5292725" y="5516563"/>
            <a:ext cx="2232025" cy="4603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1</a:t>
            </a:r>
            <a:endParaRPr kumimoji="0" lang="zh-CN" altLang="en-US" b="1" u="none">
              <a:solidFill>
                <a:srgbClr val="FF0000"/>
              </a:solidFill>
              <a:latin typeface="Arial" panose="020B0604020202020204" pitchFamily="34" charset="0"/>
            </a:endParaRPr>
          </a:p>
        </p:txBody>
      </p:sp>
      <p:sp>
        <p:nvSpPr>
          <p:cNvPr id="742406" name="Text Box 6"/>
          <p:cNvSpPr txBox="1">
            <a:spLocks noChangeArrowheads="1"/>
          </p:cNvSpPr>
          <p:nvPr/>
        </p:nvSpPr>
        <p:spPr bwMode="auto">
          <a:xfrm>
            <a:off x="3851275" y="5876925"/>
            <a:ext cx="3384550" cy="4603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zh-CN" altLang="en-US" b="1" u="none">
                <a:solidFill>
                  <a:srgbClr val="FF0000"/>
                </a:solidFill>
                <a:latin typeface="Arial" panose="020B0604020202020204" pitchFamily="34" charset="0"/>
              </a:rPr>
              <a:t>求一组数据中的最小值</a:t>
            </a:r>
            <a:endParaRPr kumimoji="0" lang="zh-CN" altLang="en-US" b="1" u="none">
              <a:solidFill>
                <a:srgbClr val="FF0000"/>
              </a:solidFill>
              <a:latin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2405"/>
                                        </p:tgtEl>
                                        <p:attrNameLst>
                                          <p:attrName>style.visibility</p:attrName>
                                        </p:attrNameLst>
                                      </p:cBhvr>
                                      <p:to>
                                        <p:strVal val="visible"/>
                                      </p:to>
                                    </p:set>
                                    <p:anim calcmode="lin" valueType="num">
                                      <p:cBhvr additive="base">
                                        <p:cTn id="7" dur="500" fill="hold"/>
                                        <p:tgtEl>
                                          <p:spTgt spid="742405"/>
                                        </p:tgtEl>
                                        <p:attrNameLst>
                                          <p:attrName>ppt_x</p:attrName>
                                        </p:attrNameLst>
                                      </p:cBhvr>
                                      <p:tavLst>
                                        <p:tav tm="0">
                                          <p:val>
                                            <p:strVal val="#ppt_x"/>
                                          </p:val>
                                        </p:tav>
                                        <p:tav tm="100000">
                                          <p:val>
                                            <p:strVal val="#ppt_x"/>
                                          </p:val>
                                        </p:tav>
                                      </p:tavLst>
                                    </p:anim>
                                    <p:anim calcmode="lin" valueType="num">
                                      <p:cBhvr additive="base">
                                        <p:cTn id="8" dur="500" fill="hold"/>
                                        <p:tgtEl>
                                          <p:spTgt spid="74240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2406"/>
                                        </p:tgtEl>
                                        <p:attrNameLst>
                                          <p:attrName>style.visibility</p:attrName>
                                        </p:attrNameLst>
                                      </p:cBhvr>
                                      <p:to>
                                        <p:strVal val="visible"/>
                                      </p:to>
                                    </p:set>
                                    <p:anim calcmode="lin" valueType="num">
                                      <p:cBhvr additive="base">
                                        <p:cTn id="13" dur="500" fill="hold"/>
                                        <p:tgtEl>
                                          <p:spTgt spid="742406"/>
                                        </p:tgtEl>
                                        <p:attrNameLst>
                                          <p:attrName>ppt_x</p:attrName>
                                        </p:attrNameLst>
                                      </p:cBhvr>
                                      <p:tavLst>
                                        <p:tav tm="0">
                                          <p:val>
                                            <p:strVal val="#ppt_x"/>
                                          </p:val>
                                        </p:tav>
                                        <p:tav tm="100000">
                                          <p:val>
                                            <p:strVal val="#ppt_x"/>
                                          </p:val>
                                        </p:tav>
                                      </p:tavLst>
                                    </p:anim>
                                    <p:anim calcmode="lin" valueType="num">
                                      <p:cBhvr additive="base">
                                        <p:cTn id="14" dur="500" fill="hold"/>
                                        <p:tgtEl>
                                          <p:spTgt spid="7424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05" grpId="0" bldLvl="0" animBg="1"/>
      <p:bldP spid="74240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39750" y="549275"/>
            <a:ext cx="8177213" cy="5903913"/>
          </a:xfrm>
        </p:spPr>
        <p:txBody>
          <a:bodyPr/>
          <a:lstStyle/>
          <a:p>
            <a:pPr marL="0" indent="0" eaLnBrk="1" hangingPunct="1">
              <a:spcBef>
                <a:spcPct val="50000"/>
              </a:spcBef>
              <a:buFont typeface="Wingdings" panose="05000000000000000000" pitchFamily="2" charset="2"/>
              <a:buNone/>
              <a:defRPr/>
            </a:pPr>
            <a:r>
              <a:rPr lang="en-US" altLang="zh-CN" dirty="0">
                <a:solidFill>
                  <a:srgbClr val="C00000"/>
                </a:solidFill>
                <a:latin typeface="+mn-ea"/>
              </a:rPr>
              <a:t>1. </a:t>
            </a:r>
            <a:r>
              <a:rPr lang="zh-CN" altLang="en-US" dirty="0">
                <a:solidFill>
                  <a:srgbClr val="C00000"/>
                </a:solidFill>
                <a:latin typeface="+mn-ea"/>
              </a:rPr>
              <a:t>基本结构寄存器的名称、位长和作用</a:t>
            </a:r>
            <a:endParaRPr lang="zh-CN" altLang="en-US" dirty="0">
              <a:solidFill>
                <a:srgbClr val="C00000"/>
              </a:solidFill>
              <a:latin typeface="+mn-ea"/>
            </a:endParaRPr>
          </a:p>
          <a:p>
            <a:pPr marL="0" indent="0" eaLnBrk="1" hangingPunct="1">
              <a:lnSpc>
                <a:spcPct val="90000"/>
              </a:lnSpc>
              <a:buFont typeface="Wingdings" panose="05000000000000000000" pitchFamily="2" charset="2"/>
              <a:buNone/>
              <a:defRPr/>
            </a:pPr>
            <a:r>
              <a:rPr lang="en-US" altLang="zh-CN" sz="1800" dirty="0">
                <a:latin typeface="+mn-ea"/>
              </a:rPr>
              <a:t>(1)</a:t>
            </a:r>
            <a:r>
              <a:rPr lang="zh-CN" altLang="en-US" sz="1800" dirty="0">
                <a:latin typeface="+mn-ea"/>
              </a:rPr>
              <a:t>通用寄存器：</a:t>
            </a:r>
            <a:endParaRPr lang="en-US" altLang="zh-CN" sz="1800" dirty="0">
              <a:latin typeface="+mn-ea"/>
            </a:endParaRPr>
          </a:p>
          <a:p>
            <a:pPr lvl="1" eaLnBrk="1" hangingPunct="1">
              <a:lnSpc>
                <a:spcPct val="90000"/>
              </a:lnSpc>
              <a:defRPr/>
            </a:pPr>
            <a:r>
              <a:rPr lang="en-US" altLang="zh-CN" dirty="0">
                <a:latin typeface="+mn-ea"/>
              </a:rPr>
              <a:t>32</a:t>
            </a:r>
            <a:r>
              <a:rPr lang="zh-CN" altLang="en-US" dirty="0">
                <a:latin typeface="+mn-ea"/>
              </a:rPr>
              <a:t>位：</a:t>
            </a:r>
            <a:r>
              <a:rPr lang="en-US" altLang="zh-CN" dirty="0">
                <a:latin typeface="+mn-ea"/>
              </a:rPr>
              <a:t>EAX</a:t>
            </a:r>
            <a:r>
              <a:rPr lang="zh-CN" altLang="en-US" dirty="0">
                <a:latin typeface="+mn-ea"/>
              </a:rPr>
              <a:t>、</a:t>
            </a:r>
            <a:r>
              <a:rPr lang="en-US" altLang="zh-CN" dirty="0">
                <a:latin typeface="+mn-ea"/>
              </a:rPr>
              <a:t>EBX</a:t>
            </a:r>
            <a:r>
              <a:rPr lang="zh-CN" altLang="en-US" dirty="0">
                <a:latin typeface="+mn-ea"/>
              </a:rPr>
              <a:t>、</a:t>
            </a:r>
            <a:r>
              <a:rPr lang="en-US" altLang="zh-CN" dirty="0">
                <a:latin typeface="+mn-ea"/>
              </a:rPr>
              <a:t>ECX</a:t>
            </a:r>
            <a:r>
              <a:rPr lang="zh-CN" altLang="en-US" dirty="0">
                <a:latin typeface="+mn-ea"/>
              </a:rPr>
              <a:t>、</a:t>
            </a:r>
            <a:r>
              <a:rPr lang="en-US" altLang="zh-CN" dirty="0">
                <a:latin typeface="+mn-ea"/>
              </a:rPr>
              <a:t>EDX</a:t>
            </a:r>
            <a:r>
              <a:rPr lang="zh-CN" altLang="en-US" dirty="0">
                <a:latin typeface="+mn-ea"/>
              </a:rPr>
              <a:t>、</a:t>
            </a:r>
            <a:r>
              <a:rPr lang="en-US" altLang="zh-CN" dirty="0">
                <a:latin typeface="+mn-ea"/>
              </a:rPr>
              <a:t>ESI</a:t>
            </a:r>
            <a:r>
              <a:rPr lang="zh-CN" altLang="en-US" dirty="0">
                <a:latin typeface="+mn-ea"/>
              </a:rPr>
              <a:t>、</a:t>
            </a:r>
            <a:r>
              <a:rPr lang="en-US" altLang="zh-CN" dirty="0">
                <a:latin typeface="+mn-ea"/>
              </a:rPr>
              <a:t>EDI</a:t>
            </a:r>
            <a:r>
              <a:rPr lang="zh-CN" altLang="en-US" dirty="0">
                <a:latin typeface="+mn-ea"/>
              </a:rPr>
              <a:t>、</a:t>
            </a:r>
            <a:r>
              <a:rPr lang="en-US" altLang="zh-CN" dirty="0">
                <a:latin typeface="+mn-ea"/>
              </a:rPr>
              <a:t>EBP</a:t>
            </a:r>
            <a:r>
              <a:rPr lang="zh-CN" altLang="en-US" dirty="0">
                <a:latin typeface="+mn-ea"/>
              </a:rPr>
              <a:t>、</a:t>
            </a:r>
            <a:r>
              <a:rPr lang="en-US" altLang="zh-CN" dirty="0">
                <a:latin typeface="+mn-ea"/>
              </a:rPr>
              <a:t>ESP</a:t>
            </a:r>
            <a:endParaRPr lang="en-US" altLang="zh-CN" dirty="0">
              <a:latin typeface="+mn-ea"/>
            </a:endParaRPr>
          </a:p>
          <a:p>
            <a:pPr lvl="1" eaLnBrk="1" hangingPunct="1">
              <a:lnSpc>
                <a:spcPct val="90000"/>
              </a:lnSpc>
              <a:defRPr/>
            </a:pPr>
            <a:r>
              <a:rPr lang="en-US" altLang="zh-CN" dirty="0">
                <a:latin typeface="+mn-ea"/>
              </a:rPr>
              <a:t>16</a:t>
            </a:r>
            <a:r>
              <a:rPr lang="zh-CN" altLang="en-US" dirty="0">
                <a:latin typeface="+mn-ea"/>
              </a:rPr>
              <a:t>位：</a:t>
            </a:r>
            <a:r>
              <a:rPr lang="en-US" altLang="zh-CN" dirty="0">
                <a:latin typeface="+mn-ea"/>
              </a:rPr>
              <a:t>AX</a:t>
            </a:r>
            <a:r>
              <a:rPr lang="zh-CN" altLang="en-US" dirty="0">
                <a:latin typeface="+mn-ea"/>
              </a:rPr>
              <a:t>、</a:t>
            </a:r>
            <a:r>
              <a:rPr lang="en-US" altLang="zh-CN" dirty="0">
                <a:latin typeface="+mn-ea"/>
              </a:rPr>
              <a:t>BX</a:t>
            </a:r>
            <a:r>
              <a:rPr lang="zh-CN" altLang="en-US" dirty="0">
                <a:latin typeface="+mn-ea"/>
              </a:rPr>
              <a:t>、</a:t>
            </a:r>
            <a:r>
              <a:rPr lang="en-US" altLang="zh-CN" dirty="0">
                <a:latin typeface="+mn-ea"/>
              </a:rPr>
              <a:t>CX</a:t>
            </a:r>
            <a:r>
              <a:rPr lang="zh-CN" altLang="en-US" dirty="0">
                <a:latin typeface="+mn-ea"/>
              </a:rPr>
              <a:t>、</a:t>
            </a:r>
            <a:r>
              <a:rPr lang="en-US" altLang="zh-CN" dirty="0">
                <a:latin typeface="+mn-ea"/>
              </a:rPr>
              <a:t>DX</a:t>
            </a:r>
            <a:r>
              <a:rPr lang="zh-CN" altLang="en-US" dirty="0">
                <a:latin typeface="+mn-ea"/>
              </a:rPr>
              <a:t>、</a:t>
            </a:r>
            <a:r>
              <a:rPr lang="en-US" altLang="zh-CN" dirty="0">
                <a:latin typeface="+mn-ea"/>
              </a:rPr>
              <a:t>SI</a:t>
            </a:r>
            <a:r>
              <a:rPr lang="zh-CN" altLang="en-US" dirty="0">
                <a:latin typeface="+mn-ea"/>
              </a:rPr>
              <a:t>、</a:t>
            </a:r>
            <a:r>
              <a:rPr lang="en-US" altLang="zh-CN" dirty="0">
                <a:latin typeface="+mn-ea"/>
              </a:rPr>
              <a:t>DI</a:t>
            </a:r>
            <a:r>
              <a:rPr lang="zh-CN" altLang="en-US" dirty="0">
                <a:latin typeface="+mn-ea"/>
              </a:rPr>
              <a:t>、</a:t>
            </a:r>
            <a:r>
              <a:rPr lang="en-US" altLang="zh-CN" dirty="0">
                <a:latin typeface="+mn-ea"/>
              </a:rPr>
              <a:t>BP</a:t>
            </a:r>
            <a:r>
              <a:rPr lang="zh-CN" altLang="en-US" dirty="0">
                <a:latin typeface="+mn-ea"/>
              </a:rPr>
              <a:t>、</a:t>
            </a:r>
            <a:r>
              <a:rPr lang="en-US" altLang="zh-CN" dirty="0">
                <a:latin typeface="+mn-ea"/>
              </a:rPr>
              <a:t>SP</a:t>
            </a:r>
            <a:endParaRPr lang="en-US" altLang="zh-CN" dirty="0">
              <a:latin typeface="+mn-ea"/>
            </a:endParaRPr>
          </a:p>
          <a:p>
            <a:pPr lvl="1" eaLnBrk="1" hangingPunct="1">
              <a:lnSpc>
                <a:spcPct val="90000"/>
              </a:lnSpc>
              <a:defRPr/>
            </a:pPr>
            <a:r>
              <a:rPr lang="en-US" altLang="zh-CN" dirty="0">
                <a:latin typeface="+mn-ea"/>
              </a:rPr>
              <a:t>8</a:t>
            </a:r>
            <a:r>
              <a:rPr lang="zh-CN" altLang="en-US" dirty="0">
                <a:latin typeface="+mn-ea"/>
              </a:rPr>
              <a:t>位：</a:t>
            </a:r>
            <a:r>
              <a:rPr lang="en-US" altLang="zh-CN" dirty="0">
                <a:latin typeface="+mn-ea"/>
              </a:rPr>
              <a:t>AL</a:t>
            </a:r>
            <a:r>
              <a:rPr lang="zh-CN" altLang="en-US" dirty="0">
                <a:latin typeface="+mn-ea"/>
              </a:rPr>
              <a:t>、</a:t>
            </a:r>
            <a:r>
              <a:rPr lang="en-US" altLang="zh-CN" dirty="0">
                <a:latin typeface="+mn-ea"/>
              </a:rPr>
              <a:t>AH</a:t>
            </a:r>
            <a:r>
              <a:rPr lang="zh-CN" altLang="en-US" dirty="0">
                <a:latin typeface="+mn-ea"/>
              </a:rPr>
              <a:t>、</a:t>
            </a:r>
            <a:r>
              <a:rPr lang="en-US" altLang="zh-CN" dirty="0">
                <a:latin typeface="+mn-ea"/>
              </a:rPr>
              <a:t>BL</a:t>
            </a:r>
            <a:r>
              <a:rPr lang="zh-CN" altLang="en-US" dirty="0">
                <a:latin typeface="+mn-ea"/>
              </a:rPr>
              <a:t>、</a:t>
            </a:r>
            <a:r>
              <a:rPr lang="en-US" altLang="zh-CN" dirty="0">
                <a:latin typeface="+mn-ea"/>
              </a:rPr>
              <a:t>BH</a:t>
            </a:r>
            <a:r>
              <a:rPr lang="zh-CN" altLang="en-US" dirty="0">
                <a:latin typeface="+mn-ea"/>
              </a:rPr>
              <a:t>、</a:t>
            </a:r>
            <a:r>
              <a:rPr lang="en-US" altLang="zh-CN" dirty="0">
                <a:latin typeface="+mn-ea"/>
              </a:rPr>
              <a:t>CL</a:t>
            </a:r>
            <a:r>
              <a:rPr lang="zh-CN" altLang="en-US" dirty="0">
                <a:latin typeface="+mn-ea"/>
              </a:rPr>
              <a:t>、</a:t>
            </a:r>
            <a:r>
              <a:rPr lang="en-US" altLang="zh-CN" dirty="0">
                <a:latin typeface="+mn-ea"/>
              </a:rPr>
              <a:t>CH</a:t>
            </a:r>
            <a:r>
              <a:rPr lang="zh-CN" altLang="en-US" dirty="0">
                <a:latin typeface="+mn-ea"/>
              </a:rPr>
              <a:t>、</a:t>
            </a:r>
            <a:r>
              <a:rPr lang="en-US" altLang="zh-CN" dirty="0">
                <a:latin typeface="+mn-ea"/>
              </a:rPr>
              <a:t>DL</a:t>
            </a:r>
            <a:r>
              <a:rPr lang="zh-CN" altLang="en-US" dirty="0">
                <a:latin typeface="+mn-ea"/>
              </a:rPr>
              <a:t>、</a:t>
            </a:r>
            <a:r>
              <a:rPr lang="en-US" altLang="zh-CN" dirty="0">
                <a:latin typeface="+mn-ea"/>
              </a:rPr>
              <a:t>DH</a:t>
            </a:r>
            <a:endParaRPr lang="en-US" altLang="zh-CN" dirty="0">
              <a:latin typeface="+mn-ea"/>
            </a:endParaRPr>
          </a:p>
          <a:p>
            <a:pPr marL="0" indent="0" eaLnBrk="1" hangingPunct="1">
              <a:lnSpc>
                <a:spcPct val="90000"/>
              </a:lnSpc>
              <a:buFont typeface="Wingdings" panose="05000000000000000000" pitchFamily="2" charset="2"/>
              <a:buNone/>
              <a:defRPr/>
            </a:pPr>
            <a:r>
              <a:rPr lang="en-US" altLang="zh-CN" sz="1800" dirty="0">
                <a:latin typeface="+mn-ea"/>
              </a:rPr>
              <a:t>(2)</a:t>
            </a:r>
            <a:r>
              <a:rPr lang="zh-CN" altLang="en-US" sz="1800" dirty="0">
                <a:latin typeface="+mn-ea"/>
              </a:rPr>
              <a:t>段寄存器：</a:t>
            </a:r>
            <a:r>
              <a:rPr lang="en-US" altLang="zh-CN" sz="1800" dirty="0">
                <a:latin typeface="+mn-ea"/>
              </a:rPr>
              <a:t>CS</a:t>
            </a:r>
            <a:r>
              <a:rPr lang="zh-CN" altLang="en-US" sz="1800" dirty="0">
                <a:latin typeface="+mn-ea"/>
              </a:rPr>
              <a:t>、</a:t>
            </a:r>
            <a:r>
              <a:rPr lang="en-US" altLang="zh-CN" sz="1800" dirty="0">
                <a:latin typeface="+mn-ea"/>
              </a:rPr>
              <a:t>SS</a:t>
            </a:r>
            <a:r>
              <a:rPr lang="zh-CN" altLang="en-US" sz="1800" dirty="0">
                <a:latin typeface="+mn-ea"/>
              </a:rPr>
              <a:t>、</a:t>
            </a:r>
            <a:r>
              <a:rPr lang="en-US" altLang="zh-CN" sz="1800" dirty="0">
                <a:latin typeface="+mn-ea"/>
              </a:rPr>
              <a:t>DS</a:t>
            </a:r>
            <a:r>
              <a:rPr lang="zh-CN" altLang="en-US" sz="1800" dirty="0">
                <a:latin typeface="+mn-ea"/>
              </a:rPr>
              <a:t>、</a:t>
            </a:r>
            <a:r>
              <a:rPr lang="en-US" altLang="zh-CN" sz="1800" dirty="0">
                <a:latin typeface="+mn-ea"/>
              </a:rPr>
              <a:t>ES</a:t>
            </a:r>
            <a:r>
              <a:rPr lang="zh-CN" altLang="en-US" sz="1800" dirty="0">
                <a:latin typeface="+mn-ea"/>
              </a:rPr>
              <a:t>、</a:t>
            </a:r>
            <a:r>
              <a:rPr lang="en-US" altLang="zh-CN" sz="1800" dirty="0">
                <a:latin typeface="+mn-ea"/>
              </a:rPr>
              <a:t>FS</a:t>
            </a:r>
            <a:r>
              <a:rPr lang="zh-CN" altLang="en-US" sz="1800" dirty="0">
                <a:latin typeface="+mn-ea"/>
              </a:rPr>
              <a:t>、</a:t>
            </a:r>
            <a:r>
              <a:rPr lang="en-US" altLang="zh-CN" sz="1800" dirty="0">
                <a:latin typeface="+mn-ea"/>
              </a:rPr>
              <a:t>GS</a:t>
            </a:r>
            <a:endParaRPr lang="en-US" altLang="zh-CN" sz="1800" dirty="0">
              <a:latin typeface="+mn-ea"/>
            </a:endParaRPr>
          </a:p>
          <a:p>
            <a:pPr marL="0" indent="0" eaLnBrk="1" hangingPunct="1">
              <a:lnSpc>
                <a:spcPct val="90000"/>
              </a:lnSpc>
              <a:buFont typeface="Wingdings" panose="05000000000000000000" pitchFamily="2" charset="2"/>
              <a:buNone/>
              <a:defRPr/>
            </a:pPr>
            <a:r>
              <a:rPr lang="en-US" altLang="zh-CN" sz="1800" dirty="0">
                <a:latin typeface="+mn-ea"/>
              </a:rPr>
              <a:t>(3)</a:t>
            </a:r>
            <a:r>
              <a:rPr lang="zh-CN" altLang="en-US" sz="1800" dirty="0">
                <a:latin typeface="+mn-ea"/>
              </a:rPr>
              <a:t>指令指针寄存器：</a:t>
            </a:r>
            <a:r>
              <a:rPr lang="en-US" altLang="zh-CN" sz="1800" dirty="0">
                <a:latin typeface="+mn-ea"/>
              </a:rPr>
              <a:t>EIP</a:t>
            </a:r>
            <a:r>
              <a:rPr lang="zh-CN" altLang="en-US" sz="1800" dirty="0">
                <a:latin typeface="+mn-ea"/>
              </a:rPr>
              <a:t>、</a:t>
            </a:r>
            <a:r>
              <a:rPr lang="en-US" altLang="zh-CN" sz="1800" dirty="0">
                <a:latin typeface="+mn-ea"/>
              </a:rPr>
              <a:t>IP</a:t>
            </a:r>
            <a:endParaRPr lang="en-US" altLang="zh-CN" sz="1800" dirty="0">
              <a:latin typeface="+mn-ea"/>
            </a:endParaRPr>
          </a:p>
          <a:p>
            <a:pPr marL="0" indent="0" eaLnBrk="1" hangingPunct="1">
              <a:lnSpc>
                <a:spcPct val="90000"/>
              </a:lnSpc>
              <a:buFont typeface="Wingdings" panose="05000000000000000000" pitchFamily="2" charset="2"/>
              <a:buNone/>
              <a:defRPr/>
            </a:pPr>
            <a:r>
              <a:rPr lang="en-US" altLang="zh-CN" sz="1800" dirty="0">
                <a:latin typeface="+mn-ea"/>
              </a:rPr>
              <a:t>(4)</a:t>
            </a:r>
            <a:r>
              <a:rPr lang="zh-CN" altLang="en-US" sz="1800" dirty="0">
                <a:latin typeface="+mn-ea"/>
              </a:rPr>
              <a:t>标志寄存器：</a:t>
            </a:r>
            <a:r>
              <a:rPr lang="en-US" altLang="zh-CN" sz="1800" dirty="0">
                <a:latin typeface="+mn-ea"/>
              </a:rPr>
              <a:t>FLAGS</a:t>
            </a:r>
            <a:endParaRPr lang="en-US" altLang="zh-CN" sz="1800" dirty="0">
              <a:latin typeface="+mn-ea"/>
            </a:endParaRPr>
          </a:p>
          <a:p>
            <a:pPr lvl="1" eaLnBrk="1" hangingPunct="1">
              <a:lnSpc>
                <a:spcPct val="90000"/>
              </a:lnSpc>
              <a:defRPr/>
            </a:pPr>
            <a:r>
              <a:rPr lang="en-US" altLang="zh-CN" sz="1575" dirty="0">
                <a:latin typeface="+mn-ea"/>
              </a:rPr>
              <a:t>6</a:t>
            </a:r>
            <a:r>
              <a:rPr lang="zh-CN" altLang="en-US" sz="1575" dirty="0">
                <a:latin typeface="+mn-ea"/>
              </a:rPr>
              <a:t>种状态标志：</a:t>
            </a:r>
            <a:r>
              <a:rPr lang="en-US" altLang="zh-CN" sz="1575" dirty="0">
                <a:latin typeface="+mn-ea"/>
              </a:rPr>
              <a:t> OF </a:t>
            </a:r>
            <a:r>
              <a:rPr lang="zh-CN" altLang="en-US" sz="1575" dirty="0">
                <a:latin typeface="+mn-ea"/>
              </a:rPr>
              <a:t>、 </a:t>
            </a:r>
            <a:r>
              <a:rPr lang="en-US" altLang="zh-CN" sz="1575" dirty="0">
                <a:latin typeface="+mn-ea"/>
              </a:rPr>
              <a:t>SF </a:t>
            </a:r>
            <a:r>
              <a:rPr lang="zh-CN" altLang="en-US" sz="1575" dirty="0">
                <a:latin typeface="+mn-ea"/>
              </a:rPr>
              <a:t>、</a:t>
            </a:r>
            <a:r>
              <a:rPr lang="en-US" altLang="zh-CN" sz="1575" dirty="0">
                <a:latin typeface="+mn-ea"/>
              </a:rPr>
              <a:t>ZF</a:t>
            </a:r>
            <a:r>
              <a:rPr lang="zh-CN" altLang="en-US" sz="1575" dirty="0">
                <a:latin typeface="+mn-ea"/>
              </a:rPr>
              <a:t>、</a:t>
            </a:r>
            <a:r>
              <a:rPr lang="en-US" altLang="zh-CN" sz="1575" dirty="0">
                <a:latin typeface="+mn-ea"/>
              </a:rPr>
              <a:t> AF</a:t>
            </a:r>
            <a:r>
              <a:rPr lang="zh-CN" altLang="en-US" sz="1575" dirty="0">
                <a:latin typeface="+mn-ea"/>
              </a:rPr>
              <a:t>、 </a:t>
            </a:r>
            <a:r>
              <a:rPr lang="en-US" altLang="zh-CN" sz="1575" dirty="0">
                <a:latin typeface="+mn-ea"/>
              </a:rPr>
              <a:t>PF</a:t>
            </a:r>
            <a:r>
              <a:rPr lang="zh-CN" altLang="en-US" sz="1575" dirty="0">
                <a:latin typeface="+mn-ea"/>
              </a:rPr>
              <a:t>、</a:t>
            </a:r>
            <a:r>
              <a:rPr lang="en-US" altLang="zh-CN" sz="1575" dirty="0">
                <a:latin typeface="+mn-ea"/>
              </a:rPr>
              <a:t> CF</a:t>
            </a:r>
            <a:endParaRPr lang="en-US" altLang="zh-CN" sz="1575" dirty="0">
              <a:latin typeface="+mn-ea"/>
            </a:endParaRPr>
          </a:p>
          <a:p>
            <a:pPr lvl="1" eaLnBrk="1" hangingPunct="1">
              <a:lnSpc>
                <a:spcPct val="90000"/>
              </a:lnSpc>
              <a:defRPr/>
            </a:pPr>
            <a:r>
              <a:rPr lang="en-US" altLang="zh-CN" sz="1575" dirty="0">
                <a:latin typeface="+mn-ea"/>
              </a:rPr>
              <a:t>3</a:t>
            </a:r>
            <a:r>
              <a:rPr lang="zh-CN" altLang="en-US" sz="1575" dirty="0">
                <a:latin typeface="+mn-ea"/>
              </a:rPr>
              <a:t>种控制标志 ：</a:t>
            </a:r>
            <a:r>
              <a:rPr lang="en-US" altLang="zh-CN" sz="1575" dirty="0">
                <a:latin typeface="+mn-ea"/>
              </a:rPr>
              <a:t>DF</a:t>
            </a:r>
            <a:r>
              <a:rPr lang="zh-CN" altLang="en-US" sz="1575" dirty="0">
                <a:latin typeface="+mn-ea"/>
              </a:rPr>
              <a:t>、</a:t>
            </a:r>
            <a:r>
              <a:rPr lang="en-US" altLang="zh-CN" sz="1575" dirty="0">
                <a:latin typeface="+mn-ea"/>
              </a:rPr>
              <a:t>IF</a:t>
            </a:r>
            <a:r>
              <a:rPr lang="zh-CN" altLang="en-US" sz="1575" dirty="0">
                <a:latin typeface="+mn-ea"/>
              </a:rPr>
              <a:t>、</a:t>
            </a:r>
            <a:r>
              <a:rPr lang="en-US" altLang="zh-CN" sz="1575" dirty="0">
                <a:latin typeface="+mn-ea"/>
              </a:rPr>
              <a:t>TF</a:t>
            </a:r>
            <a:endParaRPr lang="en-US" altLang="zh-CN" sz="1575" dirty="0">
              <a:latin typeface="+mn-ea"/>
            </a:endParaRPr>
          </a:p>
          <a:p>
            <a:pPr marL="0" indent="0" eaLnBrk="1" hangingPunct="1">
              <a:lnSpc>
                <a:spcPct val="90000"/>
              </a:lnSpc>
              <a:spcBef>
                <a:spcPts val="1800"/>
              </a:spcBef>
              <a:buFont typeface="Wingdings" panose="05000000000000000000" pitchFamily="2" charset="2"/>
              <a:buNone/>
              <a:defRPr/>
            </a:pPr>
            <a:r>
              <a:rPr lang="zh-CN" altLang="en-US" sz="1800" dirty="0">
                <a:latin typeface="+mn-ea"/>
              </a:rPr>
              <a:t>例：</a:t>
            </a:r>
            <a:r>
              <a:rPr lang="en-US" altLang="zh-CN" sz="1800" dirty="0">
                <a:latin typeface="+mn-ea"/>
              </a:rPr>
              <a:t>8086 CPU</a:t>
            </a:r>
            <a:r>
              <a:rPr lang="zh-CN" altLang="en-US" sz="1800" dirty="0">
                <a:latin typeface="+mn-ea"/>
              </a:rPr>
              <a:t>中的</a:t>
            </a:r>
            <a:r>
              <a:rPr lang="en-US" altLang="zh-CN" sz="1800" dirty="0">
                <a:latin typeface="+mn-ea"/>
              </a:rPr>
              <a:t>SP</a:t>
            </a:r>
            <a:r>
              <a:rPr lang="zh-CN" altLang="en-US" sz="1800" dirty="0">
                <a:latin typeface="+mn-ea"/>
              </a:rPr>
              <a:t>寄存器是一个</a:t>
            </a:r>
            <a:r>
              <a:rPr lang="en-US" altLang="zh-CN" sz="1800" dirty="0">
                <a:latin typeface="+mn-ea"/>
              </a:rPr>
              <a:t>_______</a:t>
            </a:r>
            <a:r>
              <a:rPr lang="zh-CN" altLang="en-US" sz="1800" dirty="0">
                <a:latin typeface="+mn-ea"/>
              </a:rPr>
              <a:t>位的寄存器。</a:t>
            </a:r>
            <a:endParaRPr lang="zh-CN" altLang="en-US" sz="1800" dirty="0">
              <a:latin typeface="+mn-ea"/>
            </a:endParaRPr>
          </a:p>
          <a:p>
            <a:pPr marL="0" indent="0" algn="just" eaLnBrk="1" hangingPunct="1">
              <a:spcBef>
                <a:spcPts val="0"/>
              </a:spcBef>
              <a:buFont typeface="Wingdings" panose="05000000000000000000" pitchFamily="2" charset="2"/>
              <a:buNone/>
              <a:defRPr/>
            </a:pPr>
            <a:r>
              <a:rPr lang="zh-CN" altLang="en-US" sz="1800" dirty="0">
                <a:latin typeface="+mn-ea"/>
              </a:rPr>
              <a:t>       </a:t>
            </a:r>
            <a:r>
              <a:rPr lang="en-US" altLang="zh-CN" sz="1800" dirty="0">
                <a:latin typeface="+mn-ea"/>
              </a:rPr>
              <a:t>A.  8</a:t>
            </a:r>
            <a:r>
              <a:rPr lang="zh-CN" altLang="en-US" sz="1800" dirty="0">
                <a:latin typeface="+mn-ea"/>
              </a:rPr>
              <a:t>位           </a:t>
            </a:r>
            <a:r>
              <a:rPr lang="en-US" altLang="zh-CN" sz="1800" dirty="0">
                <a:latin typeface="+mn-ea"/>
              </a:rPr>
              <a:t>B.  16</a:t>
            </a:r>
            <a:r>
              <a:rPr lang="zh-CN" altLang="en-US" sz="1800" dirty="0">
                <a:latin typeface="+mn-ea"/>
              </a:rPr>
              <a:t>位      </a:t>
            </a:r>
            <a:r>
              <a:rPr lang="en-US" altLang="zh-CN" sz="1800" dirty="0">
                <a:latin typeface="+mn-ea"/>
              </a:rPr>
              <a:t>C.  24</a:t>
            </a:r>
            <a:r>
              <a:rPr lang="zh-CN" altLang="en-US" sz="1800" dirty="0">
                <a:latin typeface="+mn-ea"/>
              </a:rPr>
              <a:t>位         </a:t>
            </a:r>
            <a:r>
              <a:rPr lang="en-US" altLang="zh-CN" sz="1800" dirty="0">
                <a:latin typeface="+mn-ea"/>
              </a:rPr>
              <a:t>D.  32</a:t>
            </a:r>
            <a:r>
              <a:rPr lang="zh-CN" altLang="en-US" sz="1800" dirty="0">
                <a:latin typeface="+mn-ea"/>
              </a:rPr>
              <a:t>位 </a:t>
            </a:r>
            <a:endParaRPr lang="zh-CN" altLang="en-US" sz="1800" dirty="0">
              <a:latin typeface="+mn-ea"/>
            </a:endParaRPr>
          </a:p>
          <a:p>
            <a:pPr marL="0" indent="0" eaLnBrk="1" hangingPunct="1">
              <a:buFont typeface="Wingdings" panose="05000000000000000000" pitchFamily="2" charset="2"/>
              <a:buNone/>
              <a:defRPr/>
            </a:pPr>
            <a:endParaRPr lang="zh-CN" altLang="en-US" dirty="0">
              <a:solidFill>
                <a:srgbClr val="C00000"/>
              </a:solidFill>
              <a:latin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6"/>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E0768632-20C9-4781-A332-E7E53FA01642}"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71683" name="Rectangle 4"/>
          <p:cNvSpPr>
            <a:spLocks noChangeArrowheads="1"/>
          </p:cNvSpPr>
          <p:nvPr/>
        </p:nvSpPr>
        <p:spPr bwMode="auto">
          <a:xfrm>
            <a:off x="1187450" y="526415"/>
            <a:ext cx="7764780" cy="415417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u="none" dirty="0">
                <a:solidFill>
                  <a:schemeClr val="tx1"/>
                </a:solidFill>
                <a:latin typeface="宋体" panose="02010600030101010101" pitchFamily="2" charset="-122"/>
              </a:rPr>
              <a:t>3</a:t>
            </a:r>
            <a:r>
              <a:rPr kumimoji="0" lang="zh-CN" altLang="en-US" b="1" u="none" dirty="0">
                <a:solidFill>
                  <a:schemeClr val="tx1"/>
                </a:solidFill>
                <a:latin typeface="宋体" panose="02010600030101010101" pitchFamily="2" charset="-122"/>
              </a:rPr>
              <a:t>．</a:t>
            </a:r>
            <a:r>
              <a:rPr kumimoji="0" lang="zh-CN" altLang="en-US" b="1" u="none" dirty="0">
                <a:solidFill>
                  <a:srgbClr val="000000"/>
                </a:solidFill>
                <a:latin typeface="宋体" panose="02010600030101010101" pitchFamily="2" charset="-122"/>
              </a:rPr>
              <a:t>有程序段如下： </a:t>
            </a:r>
            <a:br>
              <a:rPr kumimoji="0" lang="zh-CN" altLang="en-US" b="1" u="none" dirty="0">
                <a:solidFill>
                  <a:srgbClr val="000000"/>
                </a:solidFill>
                <a:latin typeface="宋体" panose="02010600030101010101" pitchFamily="2" charset="-122"/>
              </a:rPr>
            </a:br>
            <a:r>
              <a:rPr kumimoji="0" lang="zh-CN" altLang="en-US" b="1" u="none" dirty="0">
                <a:solidFill>
                  <a:srgbClr val="000000"/>
                </a:solidFill>
                <a:latin typeface="宋体" panose="02010600030101010101" pitchFamily="2" charset="-122"/>
              </a:rPr>
              <a:t>          </a:t>
            </a:r>
            <a:r>
              <a:rPr kumimoji="0" lang="en-US" altLang="zh-CN" b="1" u="none" dirty="0">
                <a:solidFill>
                  <a:srgbClr val="000000"/>
                </a:solidFill>
                <a:latin typeface="宋体" panose="02010600030101010101" pitchFamily="2" charset="-122"/>
              </a:rPr>
              <a:t>MOV   AL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96H</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DL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AL</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DH</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AL</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AND   DL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0FH</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CL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4</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SHR   DH</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CL</a:t>
            </a:r>
            <a:br>
              <a:rPr kumimoji="0" lang="en-US" altLang="zh-CN" b="1" u="none" dirty="0">
                <a:solidFill>
                  <a:srgbClr val="000000"/>
                </a:solidFill>
                <a:latin typeface="宋体" panose="02010600030101010101" pitchFamily="2" charset="-122"/>
              </a:rPr>
            </a:br>
            <a:endParaRPr kumimoji="0" lang="en-US" altLang="zh-CN" b="1" u="none" dirty="0">
              <a:solidFill>
                <a:srgbClr val="000000"/>
              </a:solidFill>
              <a:latin typeface="宋体" panose="02010600030101010101" pitchFamily="2" charset="-122"/>
            </a:endParaRPr>
          </a:p>
          <a:p>
            <a:pPr eaLnBrk="1" hangingPunct="1"/>
            <a:r>
              <a:rPr kumimoji="0" lang="zh-CN" altLang="en-US" b="1" u="none" dirty="0">
                <a:solidFill>
                  <a:srgbClr val="000000"/>
                </a:solidFill>
                <a:latin typeface="宋体" panose="02010600030101010101" pitchFamily="2" charset="-122"/>
              </a:rPr>
              <a:t>程序执行后</a:t>
            </a:r>
            <a:r>
              <a:rPr kumimoji="0" lang="en-US" altLang="zh-CN" b="1" u="none" dirty="0">
                <a:solidFill>
                  <a:srgbClr val="000000"/>
                </a:solidFill>
                <a:latin typeface="宋体" panose="02010600030101010101" pitchFamily="2" charset="-122"/>
              </a:rPr>
              <a:t>DH=</a:t>
            </a:r>
            <a:r>
              <a:rPr kumimoji="0" lang="en-US" altLang="zh-CN" sz="2000" b="1" u="none" dirty="0">
                <a:solidFill>
                  <a:srgbClr val="000000"/>
                </a:solidFill>
                <a:latin typeface="Arial" panose="020B0604020202020204" pitchFamily="34" charset="0"/>
              </a:rPr>
              <a:t>________________</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DL= </a:t>
            </a:r>
            <a:r>
              <a:rPr kumimoji="0" lang="en-US" altLang="zh-CN" sz="2000" b="1" u="none" dirty="0">
                <a:solidFill>
                  <a:srgbClr val="000000"/>
                </a:solidFill>
                <a:latin typeface="Arial" panose="020B0604020202020204" pitchFamily="34" charset="0"/>
              </a:rPr>
              <a:t>____________</a:t>
            </a:r>
            <a:r>
              <a:rPr kumimoji="0" lang="zh-CN" altLang="en-US" b="1" u="none" dirty="0">
                <a:solidFill>
                  <a:srgbClr val="000000"/>
                </a:solidFill>
                <a:latin typeface="宋体" panose="02010600030101010101" pitchFamily="2" charset="-122"/>
              </a:rPr>
              <a:t>，</a:t>
            </a:r>
            <a:endParaRPr kumimoji="0" lang="zh-CN" altLang="en-US" b="1" u="none" dirty="0">
              <a:solidFill>
                <a:srgbClr val="000000"/>
              </a:solidFill>
              <a:latin typeface="宋体" panose="02010600030101010101" pitchFamily="2" charset="-122"/>
            </a:endParaRPr>
          </a:p>
          <a:p>
            <a:pPr eaLnBrk="1" hangingPunct="1"/>
            <a:endParaRPr kumimoji="0" lang="zh-CN" altLang="en-US" b="1" u="none" dirty="0">
              <a:solidFill>
                <a:srgbClr val="000000"/>
              </a:solidFill>
              <a:latin typeface="宋体" panose="02010600030101010101" pitchFamily="2" charset="-122"/>
            </a:endParaRPr>
          </a:p>
          <a:p>
            <a:pPr eaLnBrk="1" hangingPunct="1"/>
            <a:r>
              <a:rPr kumimoji="0" lang="zh-CN" altLang="en-US" b="1" u="none" dirty="0">
                <a:solidFill>
                  <a:srgbClr val="000000"/>
                </a:solidFill>
                <a:latin typeface="宋体" panose="02010600030101010101" pitchFamily="2" charset="-122"/>
              </a:rPr>
              <a:t>          </a:t>
            </a:r>
            <a:r>
              <a:rPr kumimoji="0" lang="en-US" altLang="zh-CN" b="1" u="none" dirty="0">
                <a:solidFill>
                  <a:srgbClr val="000000"/>
                </a:solidFill>
                <a:latin typeface="宋体" panose="02010600030101010101" pitchFamily="2" charset="-122"/>
              </a:rPr>
              <a:t>AL=</a:t>
            </a:r>
            <a:r>
              <a:rPr kumimoji="0" lang="en-US" altLang="zh-CN" sz="2000" b="1" u="none" dirty="0">
                <a:solidFill>
                  <a:srgbClr val="000000"/>
                </a:solidFill>
                <a:latin typeface="Arial" panose="020B0604020202020204" pitchFamily="34" charset="0"/>
              </a:rPr>
              <a:t>________________</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CL=</a:t>
            </a:r>
            <a:r>
              <a:rPr kumimoji="0" lang="en-US" altLang="zh-CN" sz="2000" b="1" u="none" dirty="0">
                <a:solidFill>
                  <a:srgbClr val="000000"/>
                </a:solidFill>
                <a:latin typeface="Arial" panose="020B0604020202020204" pitchFamily="34" charset="0"/>
              </a:rPr>
              <a:t>________________</a:t>
            </a:r>
            <a:r>
              <a:rPr kumimoji="0" lang="zh-CN" altLang="en-US" b="1" u="none" dirty="0">
                <a:solidFill>
                  <a:srgbClr val="000000"/>
                </a:solidFill>
                <a:latin typeface="宋体" panose="02010600030101010101" pitchFamily="2" charset="-122"/>
              </a:rPr>
              <a:t>。</a:t>
            </a:r>
            <a:endParaRPr kumimoji="0" lang="zh-CN" altLang="en-US" b="1" u="none" dirty="0">
              <a:solidFill>
                <a:srgbClr val="000000"/>
              </a:solidFill>
              <a:latin typeface="宋体" panose="02010600030101010101" pitchFamily="2" charset="-122"/>
            </a:endParaRPr>
          </a:p>
        </p:txBody>
      </p:sp>
      <p:sp>
        <p:nvSpPr>
          <p:cNvPr id="743429" name="Text Box 5"/>
          <p:cNvSpPr txBox="1">
            <a:spLocks noChangeArrowheads="1"/>
          </p:cNvSpPr>
          <p:nvPr/>
        </p:nvSpPr>
        <p:spPr bwMode="auto">
          <a:xfrm>
            <a:off x="3348038" y="3429000"/>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9</a:t>
            </a:r>
            <a:r>
              <a:rPr kumimoji="0" lang="zh-CN" altLang="en-US" b="1" u="none">
                <a:solidFill>
                  <a:srgbClr val="FF0000"/>
                </a:solidFill>
                <a:latin typeface="Arial" panose="020B0604020202020204" pitchFamily="34" charset="0"/>
              </a:rPr>
              <a:t>（或</a:t>
            </a:r>
            <a:r>
              <a:rPr kumimoji="0" lang="en-US" altLang="zh-CN" b="1" u="none">
                <a:solidFill>
                  <a:srgbClr val="FF0000"/>
                </a:solidFill>
                <a:latin typeface="Arial" panose="020B0604020202020204" pitchFamily="34" charset="0"/>
              </a:rPr>
              <a:t>9H</a:t>
            </a:r>
            <a:r>
              <a:rPr kumimoji="0" lang="zh-CN" altLang="en-US" b="1" u="none">
                <a:solidFill>
                  <a:srgbClr val="FF0000"/>
                </a:solidFill>
                <a:latin typeface="Arial" panose="020B0604020202020204" pitchFamily="34" charset="0"/>
              </a:rPr>
              <a:t>）</a:t>
            </a:r>
            <a:endParaRPr kumimoji="0" lang="zh-CN" altLang="en-US" b="1" u="none">
              <a:solidFill>
                <a:srgbClr val="FF0000"/>
              </a:solidFill>
              <a:latin typeface="Arial" panose="020B0604020202020204" pitchFamily="34" charset="0"/>
            </a:endParaRPr>
          </a:p>
        </p:txBody>
      </p:sp>
      <p:sp>
        <p:nvSpPr>
          <p:cNvPr id="743430" name="Text Box 6"/>
          <p:cNvSpPr txBox="1">
            <a:spLocks noChangeArrowheads="1"/>
          </p:cNvSpPr>
          <p:nvPr/>
        </p:nvSpPr>
        <p:spPr bwMode="auto">
          <a:xfrm>
            <a:off x="6227763" y="3429000"/>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6</a:t>
            </a:r>
            <a:r>
              <a:rPr kumimoji="0" lang="zh-CN" altLang="en-US" b="1" u="none">
                <a:solidFill>
                  <a:srgbClr val="FF0000"/>
                </a:solidFill>
                <a:latin typeface="Arial" panose="020B0604020202020204" pitchFamily="34" charset="0"/>
              </a:rPr>
              <a:t>（或</a:t>
            </a:r>
            <a:r>
              <a:rPr kumimoji="0" lang="en-US" altLang="zh-CN" b="1" u="none">
                <a:solidFill>
                  <a:srgbClr val="FF0000"/>
                </a:solidFill>
                <a:latin typeface="Arial" panose="020B0604020202020204" pitchFamily="34" charset="0"/>
              </a:rPr>
              <a:t>6H</a:t>
            </a:r>
            <a:r>
              <a:rPr kumimoji="0" lang="zh-CN" altLang="en-US" b="1" u="none">
                <a:solidFill>
                  <a:srgbClr val="FF0000"/>
                </a:solidFill>
                <a:latin typeface="Arial" panose="020B0604020202020204" pitchFamily="34" charset="0"/>
              </a:rPr>
              <a:t>）</a:t>
            </a:r>
            <a:endParaRPr kumimoji="0" lang="zh-CN" altLang="en-US" b="1" u="none">
              <a:solidFill>
                <a:srgbClr val="FF0000"/>
              </a:solidFill>
              <a:latin typeface="Arial" panose="020B0604020202020204" pitchFamily="34" charset="0"/>
            </a:endParaRPr>
          </a:p>
        </p:txBody>
      </p:sp>
      <p:sp>
        <p:nvSpPr>
          <p:cNvPr id="743431" name="Text Box 7"/>
          <p:cNvSpPr txBox="1">
            <a:spLocks noChangeArrowheads="1"/>
          </p:cNvSpPr>
          <p:nvPr/>
        </p:nvSpPr>
        <p:spPr bwMode="auto">
          <a:xfrm>
            <a:off x="3203575" y="4149725"/>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96H</a:t>
            </a:r>
            <a:endParaRPr kumimoji="0" lang="en-US" altLang="zh-CN" b="1" u="none">
              <a:solidFill>
                <a:srgbClr val="FF0000"/>
              </a:solidFill>
              <a:latin typeface="Arial" panose="020B0604020202020204" pitchFamily="34" charset="0"/>
            </a:endParaRPr>
          </a:p>
        </p:txBody>
      </p:sp>
      <p:sp>
        <p:nvSpPr>
          <p:cNvPr id="743432" name="Text Box 8"/>
          <p:cNvSpPr txBox="1">
            <a:spLocks noChangeArrowheads="1"/>
          </p:cNvSpPr>
          <p:nvPr/>
        </p:nvSpPr>
        <p:spPr bwMode="auto">
          <a:xfrm>
            <a:off x="6300788" y="4149725"/>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4</a:t>
            </a:r>
            <a:r>
              <a:rPr kumimoji="0" lang="zh-CN" altLang="en-US" b="1" u="none">
                <a:solidFill>
                  <a:srgbClr val="FF0000"/>
                </a:solidFill>
                <a:latin typeface="Arial" panose="020B0604020202020204" pitchFamily="34" charset="0"/>
              </a:rPr>
              <a:t>（或</a:t>
            </a:r>
            <a:r>
              <a:rPr kumimoji="0" lang="en-US" altLang="zh-CN" b="1" u="none">
                <a:solidFill>
                  <a:srgbClr val="FF0000"/>
                </a:solidFill>
                <a:latin typeface="Arial" panose="020B0604020202020204" pitchFamily="34" charset="0"/>
              </a:rPr>
              <a:t>4H</a:t>
            </a:r>
            <a:r>
              <a:rPr kumimoji="0" lang="zh-CN" altLang="en-US" b="1" u="none">
                <a:solidFill>
                  <a:srgbClr val="FF0000"/>
                </a:solidFill>
                <a:latin typeface="Arial" panose="020B0604020202020204" pitchFamily="34" charset="0"/>
              </a:rPr>
              <a:t>）</a:t>
            </a:r>
            <a:endParaRPr kumimoji="0" lang="zh-CN" altLang="en-US" b="1" u="none">
              <a:solidFill>
                <a:srgbClr val="FF0000"/>
              </a:solidFill>
              <a:latin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3429"/>
                                        </p:tgtEl>
                                        <p:attrNameLst>
                                          <p:attrName>style.visibility</p:attrName>
                                        </p:attrNameLst>
                                      </p:cBhvr>
                                      <p:to>
                                        <p:strVal val="visible"/>
                                      </p:to>
                                    </p:set>
                                    <p:anim calcmode="lin" valueType="num">
                                      <p:cBhvr additive="base">
                                        <p:cTn id="7" dur="500" fill="hold"/>
                                        <p:tgtEl>
                                          <p:spTgt spid="743429"/>
                                        </p:tgtEl>
                                        <p:attrNameLst>
                                          <p:attrName>ppt_x</p:attrName>
                                        </p:attrNameLst>
                                      </p:cBhvr>
                                      <p:tavLst>
                                        <p:tav tm="0">
                                          <p:val>
                                            <p:strVal val="#ppt_x"/>
                                          </p:val>
                                        </p:tav>
                                        <p:tav tm="100000">
                                          <p:val>
                                            <p:strVal val="#ppt_x"/>
                                          </p:val>
                                        </p:tav>
                                      </p:tavLst>
                                    </p:anim>
                                    <p:anim calcmode="lin" valueType="num">
                                      <p:cBhvr additive="base">
                                        <p:cTn id="8" dur="500" fill="hold"/>
                                        <p:tgtEl>
                                          <p:spTgt spid="7434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3430"/>
                                        </p:tgtEl>
                                        <p:attrNameLst>
                                          <p:attrName>style.visibility</p:attrName>
                                        </p:attrNameLst>
                                      </p:cBhvr>
                                      <p:to>
                                        <p:strVal val="visible"/>
                                      </p:to>
                                    </p:set>
                                    <p:anim calcmode="lin" valueType="num">
                                      <p:cBhvr additive="base">
                                        <p:cTn id="13" dur="500" fill="hold"/>
                                        <p:tgtEl>
                                          <p:spTgt spid="743430"/>
                                        </p:tgtEl>
                                        <p:attrNameLst>
                                          <p:attrName>ppt_x</p:attrName>
                                        </p:attrNameLst>
                                      </p:cBhvr>
                                      <p:tavLst>
                                        <p:tav tm="0">
                                          <p:val>
                                            <p:strVal val="#ppt_x"/>
                                          </p:val>
                                        </p:tav>
                                        <p:tav tm="100000">
                                          <p:val>
                                            <p:strVal val="#ppt_x"/>
                                          </p:val>
                                        </p:tav>
                                      </p:tavLst>
                                    </p:anim>
                                    <p:anim calcmode="lin" valueType="num">
                                      <p:cBhvr additive="base">
                                        <p:cTn id="14" dur="500" fill="hold"/>
                                        <p:tgtEl>
                                          <p:spTgt spid="7434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3431"/>
                                        </p:tgtEl>
                                        <p:attrNameLst>
                                          <p:attrName>style.visibility</p:attrName>
                                        </p:attrNameLst>
                                      </p:cBhvr>
                                      <p:to>
                                        <p:strVal val="visible"/>
                                      </p:to>
                                    </p:set>
                                    <p:anim calcmode="lin" valueType="num">
                                      <p:cBhvr additive="base">
                                        <p:cTn id="19" dur="500" fill="hold"/>
                                        <p:tgtEl>
                                          <p:spTgt spid="743431"/>
                                        </p:tgtEl>
                                        <p:attrNameLst>
                                          <p:attrName>ppt_x</p:attrName>
                                        </p:attrNameLst>
                                      </p:cBhvr>
                                      <p:tavLst>
                                        <p:tav tm="0">
                                          <p:val>
                                            <p:strVal val="#ppt_x"/>
                                          </p:val>
                                        </p:tav>
                                        <p:tav tm="100000">
                                          <p:val>
                                            <p:strVal val="#ppt_x"/>
                                          </p:val>
                                        </p:tav>
                                      </p:tavLst>
                                    </p:anim>
                                    <p:anim calcmode="lin" valueType="num">
                                      <p:cBhvr additive="base">
                                        <p:cTn id="20" dur="500" fill="hold"/>
                                        <p:tgtEl>
                                          <p:spTgt spid="7434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43432"/>
                                        </p:tgtEl>
                                        <p:attrNameLst>
                                          <p:attrName>style.visibility</p:attrName>
                                        </p:attrNameLst>
                                      </p:cBhvr>
                                      <p:to>
                                        <p:strVal val="visible"/>
                                      </p:to>
                                    </p:set>
                                    <p:anim calcmode="lin" valueType="num">
                                      <p:cBhvr additive="base">
                                        <p:cTn id="25" dur="500" fill="hold"/>
                                        <p:tgtEl>
                                          <p:spTgt spid="743432"/>
                                        </p:tgtEl>
                                        <p:attrNameLst>
                                          <p:attrName>ppt_x</p:attrName>
                                        </p:attrNameLst>
                                      </p:cBhvr>
                                      <p:tavLst>
                                        <p:tav tm="0">
                                          <p:val>
                                            <p:strVal val="#ppt_x"/>
                                          </p:val>
                                        </p:tav>
                                        <p:tav tm="100000">
                                          <p:val>
                                            <p:strVal val="#ppt_x"/>
                                          </p:val>
                                        </p:tav>
                                      </p:tavLst>
                                    </p:anim>
                                    <p:anim calcmode="lin" valueType="num">
                                      <p:cBhvr additive="base">
                                        <p:cTn id="26" dur="500" fill="hold"/>
                                        <p:tgtEl>
                                          <p:spTgt spid="7434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9" grpId="0"/>
      <p:bldP spid="743430" grpId="0"/>
      <p:bldP spid="743431" grpId="0"/>
      <p:bldP spid="74343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6"/>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F8A8ECE4-063F-4723-A25C-E3F93CBBC5D0}"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72707" name="Rectangle 2"/>
          <p:cNvSpPr>
            <a:spLocks noChangeArrowheads="1"/>
          </p:cNvSpPr>
          <p:nvPr/>
        </p:nvSpPr>
        <p:spPr bwMode="auto">
          <a:xfrm>
            <a:off x="1331913" y="883285"/>
            <a:ext cx="7500620" cy="452310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u="none" dirty="0">
                <a:solidFill>
                  <a:schemeClr val="tx1"/>
                </a:solidFill>
                <a:latin typeface="宋体" panose="02010600030101010101" pitchFamily="2" charset="-122"/>
              </a:rPr>
              <a:t>4</a:t>
            </a:r>
            <a:r>
              <a:rPr kumimoji="0" lang="zh-CN" altLang="en-US" b="1" u="none" dirty="0">
                <a:solidFill>
                  <a:schemeClr val="tx1"/>
                </a:solidFill>
                <a:latin typeface="宋体" panose="02010600030101010101" pitchFamily="2" charset="-122"/>
              </a:rPr>
              <a:t>．</a:t>
            </a:r>
            <a:r>
              <a:rPr kumimoji="0" lang="zh-CN" altLang="en-US" b="1" u="none" dirty="0">
                <a:solidFill>
                  <a:srgbClr val="000000"/>
                </a:solidFill>
                <a:latin typeface="宋体" panose="02010600030101010101" pitchFamily="2" charset="-122"/>
              </a:rPr>
              <a:t> </a:t>
            </a:r>
            <a:r>
              <a:rPr kumimoji="0" lang="zh-CN" altLang="es-ES" b="1" u="none" dirty="0">
                <a:solidFill>
                  <a:srgbClr val="000000"/>
                </a:solidFill>
                <a:latin typeface="宋体" panose="02010600030101010101" pitchFamily="2" charset="-122"/>
              </a:rPr>
              <a:t>有程序如下：</a:t>
            </a:r>
            <a:br>
              <a:rPr kumimoji="0" lang="zh-CN" altLang="en-US" b="1" u="none" dirty="0">
                <a:solidFill>
                  <a:srgbClr val="000000"/>
                </a:solidFill>
                <a:latin typeface="宋体" panose="02010600030101010101" pitchFamily="2" charset="-122"/>
              </a:rPr>
            </a:br>
            <a:r>
              <a:rPr kumimoji="0" lang="zh-CN" altLang="en-US" b="1" u="none" dirty="0">
                <a:solidFill>
                  <a:srgbClr val="000000"/>
                </a:solidFill>
                <a:latin typeface="宋体" panose="02010600030101010101" pitchFamily="2" charset="-122"/>
              </a:rPr>
              <a:t>          </a:t>
            </a:r>
            <a:r>
              <a:rPr kumimoji="0" lang="en-US" altLang="zh-CN" b="1" u="none" dirty="0">
                <a:solidFill>
                  <a:srgbClr val="000000"/>
                </a:solidFill>
                <a:latin typeface="宋体" panose="02010600030101010101" pitchFamily="2" charset="-122"/>
              </a:rPr>
              <a:t>MOV   AH</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0F0H</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AL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0</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CMP   AH</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AL</a:t>
            </a:r>
            <a:endParaRPr kumimoji="0" lang="en-US" altLang="zh-CN" b="1" u="none" dirty="0">
              <a:solidFill>
                <a:srgbClr val="000000"/>
              </a:solidFill>
              <a:latin typeface="宋体" panose="02010600030101010101" pitchFamily="2" charset="-122"/>
            </a:endParaRPr>
          </a:p>
          <a:p>
            <a:pPr eaLnBrk="1" hangingPunct="1"/>
            <a:r>
              <a:rPr kumimoji="0" lang="da-DK" altLang="zh-CN" b="1" u="none" dirty="0">
                <a:solidFill>
                  <a:srgbClr val="000000"/>
                </a:solidFill>
                <a:latin typeface="宋体" panose="02010600030101010101" pitchFamily="2" charset="-122"/>
              </a:rPr>
              <a:t>          JL    MINUS</a:t>
            </a:r>
            <a:endParaRPr kumimoji="0" lang="da-DK" altLang="zh-CN" b="1" u="none" dirty="0">
              <a:solidFill>
                <a:srgbClr val="000000"/>
              </a:solidFill>
              <a:latin typeface="宋体" panose="02010600030101010101" pitchFamily="2" charset="-122"/>
            </a:endParaRPr>
          </a:p>
          <a:p>
            <a:pPr eaLnBrk="1" hangingPunct="1"/>
            <a:r>
              <a:rPr kumimoji="0" lang="da-DK" altLang="zh-CN" b="1" u="none" dirty="0">
                <a:solidFill>
                  <a:srgbClr val="000000"/>
                </a:solidFill>
                <a:latin typeface="宋体" panose="02010600030101010101" pitchFamily="2" charset="-122"/>
              </a:rPr>
              <a:t>          MOV   DH</a:t>
            </a:r>
            <a:r>
              <a:rPr kumimoji="0" lang="zh-CN" altLang="da-DK" b="1" u="none" dirty="0">
                <a:solidFill>
                  <a:srgbClr val="000000"/>
                </a:solidFill>
                <a:latin typeface="宋体" panose="02010600030101010101" pitchFamily="2" charset="-122"/>
              </a:rPr>
              <a:t>，</a:t>
            </a:r>
            <a:r>
              <a:rPr kumimoji="0" lang="da-DK" altLang="zh-CN" b="1" u="none" dirty="0">
                <a:solidFill>
                  <a:srgbClr val="000000"/>
                </a:solidFill>
                <a:latin typeface="宋体" panose="02010600030101010101" pitchFamily="2" charset="-122"/>
              </a:rPr>
              <a:t>1</a:t>
            </a:r>
            <a:endParaRPr kumimoji="0" lang="da-DK"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JMP   FINISH</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MINUS: MOV   DH</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0FFH</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FINISH:</a:t>
            </a:r>
            <a:br>
              <a:rPr kumimoji="0" lang="en-US" altLang="zh-CN" b="1" u="none" dirty="0">
                <a:solidFill>
                  <a:srgbClr val="000000"/>
                </a:solidFill>
                <a:latin typeface="宋体" panose="02010600030101010101" pitchFamily="2" charset="-122"/>
              </a:rPr>
            </a:br>
            <a:r>
              <a:rPr kumimoji="0" lang="zh-CN" altLang="en-US" b="1" u="none" dirty="0">
                <a:solidFill>
                  <a:srgbClr val="000000"/>
                </a:solidFill>
                <a:latin typeface="宋体" panose="02010600030101010101" pitchFamily="2" charset="-122"/>
              </a:rPr>
              <a:t>程序执行后，</a:t>
            </a:r>
            <a:r>
              <a:rPr kumimoji="0" lang="en-US" altLang="zh-CN" b="1" u="none" dirty="0">
                <a:solidFill>
                  <a:srgbClr val="000000"/>
                </a:solidFill>
                <a:latin typeface="宋体" panose="02010600030101010101" pitchFamily="2" charset="-122"/>
              </a:rPr>
              <a:t>AH=</a:t>
            </a:r>
            <a:r>
              <a:rPr kumimoji="0" lang="en-US" altLang="zh-CN" sz="2000" b="1" u="none" dirty="0">
                <a:solidFill>
                  <a:srgbClr val="000000"/>
                </a:solidFill>
                <a:latin typeface="Arial" panose="020B0604020202020204" pitchFamily="34" charset="0"/>
              </a:rPr>
              <a:t>______________</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AL=</a:t>
            </a:r>
            <a:r>
              <a:rPr kumimoji="0" lang="en-US" altLang="zh-CN" sz="2000" b="1" u="none" dirty="0">
                <a:solidFill>
                  <a:srgbClr val="000000"/>
                </a:solidFill>
                <a:latin typeface="Arial" panose="020B0604020202020204" pitchFamily="34" charset="0"/>
              </a:rPr>
              <a:t>______________</a:t>
            </a:r>
            <a:r>
              <a:rPr kumimoji="0" lang="zh-CN" altLang="en-US" b="1" u="none" dirty="0">
                <a:solidFill>
                  <a:srgbClr val="000000"/>
                </a:solidFill>
                <a:latin typeface="宋体" panose="02010600030101010101" pitchFamily="2" charset="-122"/>
              </a:rPr>
              <a:t>，</a:t>
            </a:r>
            <a:endParaRPr kumimoji="0" lang="zh-CN" altLang="en-US" b="1" u="none" dirty="0">
              <a:solidFill>
                <a:srgbClr val="000000"/>
              </a:solidFill>
              <a:latin typeface="宋体" panose="02010600030101010101" pitchFamily="2" charset="-122"/>
            </a:endParaRPr>
          </a:p>
          <a:p>
            <a:pPr eaLnBrk="1" hangingPunct="1"/>
            <a:endParaRPr kumimoji="0" lang="zh-CN" altLang="en-US" b="1" u="none" dirty="0">
              <a:solidFill>
                <a:srgbClr val="000000"/>
              </a:solidFill>
              <a:latin typeface="宋体" panose="02010600030101010101" pitchFamily="2" charset="-122"/>
            </a:endParaRPr>
          </a:p>
          <a:p>
            <a:pPr eaLnBrk="1" hangingPunct="1"/>
            <a:r>
              <a:rPr kumimoji="0" lang="zh-CN" altLang="en-US" b="1" u="none" dirty="0">
                <a:solidFill>
                  <a:srgbClr val="000000"/>
                </a:solidFill>
                <a:latin typeface="宋体" panose="02010600030101010101" pitchFamily="2" charset="-122"/>
              </a:rPr>
              <a:t>            </a:t>
            </a:r>
            <a:r>
              <a:rPr kumimoji="0" lang="en-US" altLang="zh-CN" b="1" u="none" dirty="0">
                <a:solidFill>
                  <a:srgbClr val="000000"/>
                </a:solidFill>
                <a:latin typeface="宋体" panose="02010600030101010101" pitchFamily="2" charset="-122"/>
              </a:rPr>
              <a:t>DH=</a:t>
            </a:r>
            <a:r>
              <a:rPr kumimoji="0" lang="en-US" altLang="zh-CN" sz="2000" b="1" u="none" dirty="0">
                <a:solidFill>
                  <a:srgbClr val="000000"/>
                </a:solidFill>
                <a:latin typeface="Arial" panose="020B0604020202020204" pitchFamily="34" charset="0"/>
              </a:rPr>
              <a:t>______________</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ZF=</a:t>
            </a:r>
            <a:r>
              <a:rPr kumimoji="0" lang="en-US" altLang="zh-CN" sz="2000" b="1" u="none" dirty="0">
                <a:solidFill>
                  <a:srgbClr val="000000"/>
                </a:solidFill>
                <a:latin typeface="Arial" panose="020B0604020202020204" pitchFamily="34" charset="0"/>
              </a:rPr>
              <a:t>______________.</a:t>
            </a:r>
            <a:endParaRPr kumimoji="0" lang="en-US" altLang="zh-CN" b="1" u="none" dirty="0">
              <a:solidFill>
                <a:srgbClr val="000000"/>
              </a:solidFill>
              <a:latin typeface="宋体" panose="02010600030101010101" pitchFamily="2" charset="-122"/>
            </a:endParaRPr>
          </a:p>
        </p:txBody>
      </p:sp>
      <p:sp>
        <p:nvSpPr>
          <p:cNvPr id="744451" name="Text Box 3"/>
          <p:cNvSpPr txBox="1">
            <a:spLocks noChangeArrowheads="1"/>
          </p:cNvSpPr>
          <p:nvPr/>
        </p:nvSpPr>
        <p:spPr bwMode="auto">
          <a:xfrm>
            <a:off x="3708400" y="4149725"/>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F0H</a:t>
            </a:r>
            <a:endParaRPr kumimoji="0" lang="en-US" altLang="zh-CN" b="1" u="none">
              <a:solidFill>
                <a:srgbClr val="FF0000"/>
              </a:solidFill>
              <a:latin typeface="Arial" panose="020B0604020202020204" pitchFamily="34" charset="0"/>
            </a:endParaRPr>
          </a:p>
        </p:txBody>
      </p:sp>
      <p:sp>
        <p:nvSpPr>
          <p:cNvPr id="744452" name="Text Box 4"/>
          <p:cNvSpPr txBox="1">
            <a:spLocks noChangeArrowheads="1"/>
          </p:cNvSpPr>
          <p:nvPr/>
        </p:nvSpPr>
        <p:spPr bwMode="auto">
          <a:xfrm>
            <a:off x="6516688" y="4149725"/>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0H</a:t>
            </a:r>
            <a:r>
              <a:rPr kumimoji="0" lang="zh-CN" altLang="en-US" b="1" u="none">
                <a:solidFill>
                  <a:srgbClr val="FF0000"/>
                </a:solidFill>
                <a:latin typeface="Arial" panose="020B0604020202020204" pitchFamily="34" charset="0"/>
              </a:rPr>
              <a:t>（或</a:t>
            </a:r>
            <a:r>
              <a:rPr kumimoji="0" lang="en-US" altLang="zh-CN" b="1" u="none">
                <a:solidFill>
                  <a:srgbClr val="FF0000"/>
                </a:solidFill>
                <a:latin typeface="Arial" panose="020B0604020202020204" pitchFamily="34" charset="0"/>
              </a:rPr>
              <a:t>0</a:t>
            </a:r>
            <a:r>
              <a:rPr kumimoji="0" lang="zh-CN" altLang="en-US" b="1" u="none">
                <a:solidFill>
                  <a:srgbClr val="FF0000"/>
                </a:solidFill>
                <a:latin typeface="Arial" panose="020B0604020202020204" pitchFamily="34" charset="0"/>
              </a:rPr>
              <a:t>）</a:t>
            </a:r>
            <a:endParaRPr kumimoji="0" lang="zh-CN" altLang="en-US" b="1" u="none">
              <a:solidFill>
                <a:srgbClr val="FF0000"/>
              </a:solidFill>
              <a:latin typeface="Arial" panose="020B0604020202020204" pitchFamily="34" charset="0"/>
            </a:endParaRPr>
          </a:p>
        </p:txBody>
      </p:sp>
      <p:sp>
        <p:nvSpPr>
          <p:cNvPr id="744453" name="Text Box 5"/>
          <p:cNvSpPr txBox="1">
            <a:spLocks noChangeArrowheads="1"/>
          </p:cNvSpPr>
          <p:nvPr/>
        </p:nvSpPr>
        <p:spPr bwMode="auto">
          <a:xfrm>
            <a:off x="3708400" y="4797425"/>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FFH</a:t>
            </a:r>
            <a:endParaRPr kumimoji="0" lang="en-US" altLang="zh-CN" b="1" u="none">
              <a:solidFill>
                <a:srgbClr val="FF0000"/>
              </a:solidFill>
              <a:latin typeface="Arial" panose="020B0604020202020204" pitchFamily="34" charset="0"/>
            </a:endParaRPr>
          </a:p>
        </p:txBody>
      </p:sp>
      <p:sp>
        <p:nvSpPr>
          <p:cNvPr id="744458" name="Text Box 10"/>
          <p:cNvSpPr txBox="1">
            <a:spLocks noChangeArrowheads="1"/>
          </p:cNvSpPr>
          <p:nvPr/>
        </p:nvSpPr>
        <p:spPr bwMode="auto">
          <a:xfrm>
            <a:off x="6300788" y="4868863"/>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a:t>
            </a:r>
            <a:endParaRPr kumimoji="0" lang="en-US" altLang="zh-CN" b="1" u="none">
              <a:solidFill>
                <a:srgbClr val="FF0000"/>
              </a:solidFill>
              <a:latin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4451"/>
                                        </p:tgtEl>
                                        <p:attrNameLst>
                                          <p:attrName>style.visibility</p:attrName>
                                        </p:attrNameLst>
                                      </p:cBhvr>
                                      <p:to>
                                        <p:strVal val="visible"/>
                                      </p:to>
                                    </p:set>
                                    <p:anim calcmode="lin" valueType="num">
                                      <p:cBhvr additive="base">
                                        <p:cTn id="7" dur="500" fill="hold"/>
                                        <p:tgtEl>
                                          <p:spTgt spid="744451"/>
                                        </p:tgtEl>
                                        <p:attrNameLst>
                                          <p:attrName>ppt_x</p:attrName>
                                        </p:attrNameLst>
                                      </p:cBhvr>
                                      <p:tavLst>
                                        <p:tav tm="0">
                                          <p:val>
                                            <p:strVal val="#ppt_x"/>
                                          </p:val>
                                        </p:tav>
                                        <p:tav tm="100000">
                                          <p:val>
                                            <p:strVal val="#ppt_x"/>
                                          </p:val>
                                        </p:tav>
                                      </p:tavLst>
                                    </p:anim>
                                    <p:anim calcmode="lin" valueType="num">
                                      <p:cBhvr additive="base">
                                        <p:cTn id="8" dur="500" fill="hold"/>
                                        <p:tgtEl>
                                          <p:spTgt spid="7444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4452"/>
                                        </p:tgtEl>
                                        <p:attrNameLst>
                                          <p:attrName>style.visibility</p:attrName>
                                        </p:attrNameLst>
                                      </p:cBhvr>
                                      <p:to>
                                        <p:strVal val="visible"/>
                                      </p:to>
                                    </p:set>
                                    <p:anim calcmode="lin" valueType="num">
                                      <p:cBhvr additive="base">
                                        <p:cTn id="13" dur="500" fill="hold"/>
                                        <p:tgtEl>
                                          <p:spTgt spid="744452"/>
                                        </p:tgtEl>
                                        <p:attrNameLst>
                                          <p:attrName>ppt_x</p:attrName>
                                        </p:attrNameLst>
                                      </p:cBhvr>
                                      <p:tavLst>
                                        <p:tav tm="0">
                                          <p:val>
                                            <p:strVal val="#ppt_x"/>
                                          </p:val>
                                        </p:tav>
                                        <p:tav tm="100000">
                                          <p:val>
                                            <p:strVal val="#ppt_x"/>
                                          </p:val>
                                        </p:tav>
                                      </p:tavLst>
                                    </p:anim>
                                    <p:anim calcmode="lin" valueType="num">
                                      <p:cBhvr additive="base">
                                        <p:cTn id="14" dur="500" fill="hold"/>
                                        <p:tgtEl>
                                          <p:spTgt spid="74445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4453"/>
                                        </p:tgtEl>
                                        <p:attrNameLst>
                                          <p:attrName>style.visibility</p:attrName>
                                        </p:attrNameLst>
                                      </p:cBhvr>
                                      <p:to>
                                        <p:strVal val="visible"/>
                                      </p:to>
                                    </p:set>
                                    <p:anim calcmode="lin" valueType="num">
                                      <p:cBhvr additive="base">
                                        <p:cTn id="19" dur="500" fill="hold"/>
                                        <p:tgtEl>
                                          <p:spTgt spid="744453"/>
                                        </p:tgtEl>
                                        <p:attrNameLst>
                                          <p:attrName>ppt_x</p:attrName>
                                        </p:attrNameLst>
                                      </p:cBhvr>
                                      <p:tavLst>
                                        <p:tav tm="0">
                                          <p:val>
                                            <p:strVal val="#ppt_x"/>
                                          </p:val>
                                        </p:tav>
                                        <p:tav tm="100000">
                                          <p:val>
                                            <p:strVal val="#ppt_x"/>
                                          </p:val>
                                        </p:tav>
                                      </p:tavLst>
                                    </p:anim>
                                    <p:anim calcmode="lin" valueType="num">
                                      <p:cBhvr additive="base">
                                        <p:cTn id="20" dur="500" fill="hold"/>
                                        <p:tgtEl>
                                          <p:spTgt spid="74445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44458"/>
                                        </p:tgtEl>
                                        <p:attrNameLst>
                                          <p:attrName>style.visibility</p:attrName>
                                        </p:attrNameLst>
                                      </p:cBhvr>
                                      <p:to>
                                        <p:strVal val="visible"/>
                                      </p:to>
                                    </p:set>
                                    <p:anim calcmode="lin" valueType="num">
                                      <p:cBhvr additive="base">
                                        <p:cTn id="25" dur="500" fill="hold"/>
                                        <p:tgtEl>
                                          <p:spTgt spid="744458"/>
                                        </p:tgtEl>
                                        <p:attrNameLst>
                                          <p:attrName>ppt_x</p:attrName>
                                        </p:attrNameLst>
                                      </p:cBhvr>
                                      <p:tavLst>
                                        <p:tav tm="0">
                                          <p:val>
                                            <p:strVal val="#ppt_x"/>
                                          </p:val>
                                        </p:tav>
                                        <p:tav tm="100000">
                                          <p:val>
                                            <p:strVal val="#ppt_x"/>
                                          </p:val>
                                        </p:tav>
                                      </p:tavLst>
                                    </p:anim>
                                    <p:anim calcmode="lin" valueType="num">
                                      <p:cBhvr additive="base">
                                        <p:cTn id="26" dur="500" fill="hold"/>
                                        <p:tgtEl>
                                          <p:spTgt spid="7444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51" grpId="0"/>
      <p:bldP spid="744452" grpId="0"/>
      <p:bldP spid="744453" grpId="0"/>
      <p:bldP spid="74445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6"/>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F5692ED0-1820-4995-93E7-2F365018E88B}"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73731" name="Rectangle 2"/>
          <p:cNvSpPr>
            <a:spLocks noChangeArrowheads="1"/>
          </p:cNvSpPr>
          <p:nvPr/>
        </p:nvSpPr>
        <p:spPr bwMode="auto">
          <a:xfrm>
            <a:off x="1331913" y="631190"/>
            <a:ext cx="7631430" cy="415417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u="none" dirty="0">
                <a:solidFill>
                  <a:schemeClr val="tx1"/>
                </a:solidFill>
                <a:latin typeface="宋体" panose="02010600030101010101" pitchFamily="2" charset="-122"/>
              </a:rPr>
              <a:t>5.</a:t>
            </a:r>
            <a:r>
              <a:rPr kumimoji="0" lang="zh-CN" altLang="en-US" b="1" u="none" dirty="0">
                <a:solidFill>
                  <a:srgbClr val="000000"/>
                </a:solidFill>
                <a:latin typeface="宋体" panose="02010600030101010101" pitchFamily="2" charset="-122"/>
              </a:rPr>
              <a:t>有程序段如下：</a:t>
            </a:r>
            <a:endParaRPr kumimoji="0" lang="zh-CN" altLang="en-US"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        X     DB    ?</a:t>
            </a:r>
            <a:endParaRPr kumimoji="0" lang="es-ES" altLang="zh-CN"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        Y     DB    ?</a:t>
            </a:r>
            <a:endParaRPr kumimoji="0" lang="es-E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AX</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0102H</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WORD PTR X</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AX</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BH</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X</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BL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Y</a:t>
            </a:r>
            <a:endParaRPr kumimoji="0" lang="en-US" altLang="zh-CN" b="1" u="none" dirty="0">
              <a:solidFill>
                <a:srgbClr val="000000"/>
              </a:solidFill>
              <a:latin typeface="宋体" panose="02010600030101010101" pitchFamily="2" charset="-122"/>
            </a:endParaRPr>
          </a:p>
          <a:p>
            <a:pPr eaLnBrk="1" hangingPunct="1"/>
            <a:endParaRPr kumimoji="0" lang="en-US" altLang="zh-CN" b="1" u="none" dirty="0">
              <a:solidFill>
                <a:srgbClr val="000000"/>
              </a:solidFill>
              <a:latin typeface="宋体" panose="02010600030101010101" pitchFamily="2" charset="-122"/>
            </a:endParaRPr>
          </a:p>
          <a:p>
            <a:pPr eaLnBrk="1" hangingPunct="1"/>
            <a:r>
              <a:rPr kumimoji="0" lang="zh-CN" altLang="en-US" b="1" u="none" dirty="0">
                <a:solidFill>
                  <a:srgbClr val="000000"/>
                </a:solidFill>
                <a:latin typeface="宋体" panose="02010600030101010101" pitchFamily="2" charset="-122"/>
              </a:rPr>
              <a:t>程序运行后，</a:t>
            </a:r>
            <a:r>
              <a:rPr kumimoji="0" lang="en-US" altLang="zh-CN" b="1" u="none" dirty="0">
                <a:solidFill>
                  <a:srgbClr val="000000"/>
                </a:solidFill>
                <a:latin typeface="宋体" panose="02010600030101010101" pitchFamily="2" charset="-122"/>
              </a:rPr>
              <a:t>AH= </a:t>
            </a:r>
            <a:r>
              <a:rPr kumimoji="0" lang="en-US" altLang="zh-CN" sz="2000" b="1" u="none" dirty="0">
                <a:solidFill>
                  <a:srgbClr val="000000"/>
                </a:solidFill>
                <a:latin typeface="Arial" panose="020B0604020202020204" pitchFamily="34" charset="0"/>
              </a:rPr>
              <a:t>_______________</a:t>
            </a:r>
            <a:r>
              <a:rPr kumimoji="0" lang="en-US" altLang="zh-CN" b="1" u="none" dirty="0">
                <a:solidFill>
                  <a:srgbClr val="000000"/>
                </a:solidFill>
                <a:latin typeface="宋体" panose="02010600030101010101" pitchFamily="2" charset="-122"/>
              </a:rPr>
              <a:t> AL=</a:t>
            </a:r>
            <a:r>
              <a:rPr kumimoji="0" lang="en-US" altLang="zh-CN" sz="2000" b="1" u="none" dirty="0">
                <a:solidFill>
                  <a:srgbClr val="000000"/>
                </a:solidFill>
                <a:latin typeface="Arial" panose="020B0604020202020204" pitchFamily="34" charset="0"/>
              </a:rPr>
              <a:t>_______________</a:t>
            </a:r>
            <a:r>
              <a:rPr kumimoji="0" lang="en-US" altLang="zh-CN" b="1" u="none" dirty="0">
                <a:solidFill>
                  <a:srgbClr val="000000"/>
                </a:solidFill>
                <a:latin typeface="宋体" panose="02010600030101010101" pitchFamily="2" charset="-122"/>
              </a:rPr>
              <a:t> </a:t>
            </a:r>
            <a:endParaRPr kumimoji="0" lang="en-US" altLang="zh-CN" b="1" u="none" dirty="0">
              <a:solidFill>
                <a:srgbClr val="000000"/>
              </a:solidFill>
              <a:latin typeface="宋体" panose="02010600030101010101" pitchFamily="2" charset="-122"/>
            </a:endParaRPr>
          </a:p>
          <a:p>
            <a:pPr eaLnBrk="1" hangingPunct="1"/>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BH= </a:t>
            </a:r>
            <a:r>
              <a:rPr kumimoji="0" lang="en-US" altLang="zh-CN" sz="2000" b="1" u="none" dirty="0">
                <a:solidFill>
                  <a:srgbClr val="000000"/>
                </a:solidFill>
                <a:latin typeface="Arial" panose="020B0604020202020204" pitchFamily="34" charset="0"/>
              </a:rPr>
              <a:t>_______________</a:t>
            </a:r>
            <a:r>
              <a:rPr kumimoji="0" lang="en-US" altLang="zh-CN" b="1" u="none" dirty="0">
                <a:solidFill>
                  <a:srgbClr val="000000"/>
                </a:solidFill>
                <a:latin typeface="宋体" panose="02010600030101010101" pitchFamily="2" charset="-122"/>
              </a:rPr>
              <a:t> BL=</a:t>
            </a:r>
            <a:r>
              <a:rPr kumimoji="0" lang="en-US" altLang="zh-CN" sz="2000" b="1" u="none" dirty="0">
                <a:solidFill>
                  <a:srgbClr val="000000"/>
                </a:solidFill>
                <a:latin typeface="Arial" panose="020B0604020202020204" pitchFamily="34" charset="0"/>
              </a:rPr>
              <a:t>_______________</a:t>
            </a:r>
            <a:endParaRPr kumimoji="0" lang="en-US" altLang="zh-CN" sz="2000" b="1" u="none" dirty="0">
              <a:solidFill>
                <a:srgbClr val="000000"/>
              </a:solidFill>
              <a:latin typeface="Arial" panose="020B0604020202020204" pitchFamily="34" charset="0"/>
            </a:endParaRPr>
          </a:p>
        </p:txBody>
      </p:sp>
      <p:sp>
        <p:nvSpPr>
          <p:cNvPr id="745475" name="Text Box 3"/>
          <p:cNvSpPr txBox="1">
            <a:spLocks noChangeArrowheads="1"/>
          </p:cNvSpPr>
          <p:nvPr/>
        </p:nvSpPr>
        <p:spPr bwMode="auto">
          <a:xfrm>
            <a:off x="3779838" y="3500438"/>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01H</a:t>
            </a:r>
            <a:r>
              <a:rPr kumimoji="0" lang="zh-CN" altLang="en-US" b="1" u="none">
                <a:solidFill>
                  <a:srgbClr val="FF0000"/>
                </a:solidFill>
                <a:latin typeface="Arial" panose="020B0604020202020204" pitchFamily="34" charset="0"/>
              </a:rPr>
              <a:t>（或</a:t>
            </a:r>
            <a:r>
              <a:rPr kumimoji="0" lang="en-US" altLang="zh-CN" b="1" u="none">
                <a:solidFill>
                  <a:srgbClr val="FF0000"/>
                </a:solidFill>
                <a:latin typeface="Arial" panose="020B0604020202020204" pitchFamily="34" charset="0"/>
              </a:rPr>
              <a:t>1</a:t>
            </a:r>
            <a:r>
              <a:rPr kumimoji="0" lang="zh-CN" altLang="en-US" b="1" u="none">
                <a:solidFill>
                  <a:srgbClr val="FF0000"/>
                </a:solidFill>
                <a:latin typeface="Arial" panose="020B0604020202020204" pitchFamily="34" charset="0"/>
              </a:rPr>
              <a:t>）</a:t>
            </a:r>
            <a:endParaRPr kumimoji="0" lang="zh-CN" altLang="en-US" b="1" u="none">
              <a:solidFill>
                <a:srgbClr val="FF0000"/>
              </a:solidFill>
              <a:latin typeface="Arial" panose="020B0604020202020204" pitchFamily="34" charset="0"/>
            </a:endParaRPr>
          </a:p>
        </p:txBody>
      </p:sp>
      <p:sp>
        <p:nvSpPr>
          <p:cNvPr id="745476" name="Text Box 4"/>
          <p:cNvSpPr txBox="1">
            <a:spLocks noChangeArrowheads="1"/>
          </p:cNvSpPr>
          <p:nvPr/>
        </p:nvSpPr>
        <p:spPr bwMode="auto">
          <a:xfrm>
            <a:off x="6588125" y="3500438"/>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02H</a:t>
            </a:r>
            <a:r>
              <a:rPr kumimoji="0" lang="zh-CN" altLang="en-US" b="1" u="none">
                <a:solidFill>
                  <a:srgbClr val="FF0000"/>
                </a:solidFill>
                <a:latin typeface="Arial" panose="020B0604020202020204" pitchFamily="34" charset="0"/>
              </a:rPr>
              <a:t>（或</a:t>
            </a:r>
            <a:r>
              <a:rPr kumimoji="0" lang="en-US" altLang="zh-CN" b="1" u="none">
                <a:solidFill>
                  <a:srgbClr val="FF0000"/>
                </a:solidFill>
                <a:latin typeface="Arial" panose="020B0604020202020204" pitchFamily="34" charset="0"/>
              </a:rPr>
              <a:t>2</a:t>
            </a:r>
            <a:r>
              <a:rPr kumimoji="0" lang="zh-CN" altLang="en-US" b="1" u="none">
                <a:solidFill>
                  <a:srgbClr val="FF0000"/>
                </a:solidFill>
                <a:latin typeface="Arial" panose="020B0604020202020204" pitchFamily="34" charset="0"/>
              </a:rPr>
              <a:t>）</a:t>
            </a:r>
            <a:endParaRPr kumimoji="0" lang="zh-CN" altLang="en-US" b="1" u="none">
              <a:solidFill>
                <a:srgbClr val="FF0000"/>
              </a:solidFill>
              <a:latin typeface="Arial" panose="020B0604020202020204" pitchFamily="34" charset="0"/>
            </a:endParaRPr>
          </a:p>
        </p:txBody>
      </p:sp>
      <p:sp>
        <p:nvSpPr>
          <p:cNvPr id="745477" name="Text Box 5"/>
          <p:cNvSpPr txBox="1">
            <a:spLocks noChangeArrowheads="1"/>
          </p:cNvSpPr>
          <p:nvPr/>
        </p:nvSpPr>
        <p:spPr bwMode="auto">
          <a:xfrm>
            <a:off x="3851275" y="4221163"/>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02H</a:t>
            </a:r>
            <a:r>
              <a:rPr kumimoji="0" lang="zh-CN" altLang="en-US" b="1" u="none">
                <a:solidFill>
                  <a:srgbClr val="FF0000"/>
                </a:solidFill>
                <a:latin typeface="Arial" panose="020B0604020202020204" pitchFamily="34" charset="0"/>
              </a:rPr>
              <a:t>（或</a:t>
            </a:r>
            <a:r>
              <a:rPr kumimoji="0" lang="en-US" altLang="zh-CN" b="1" u="none">
                <a:solidFill>
                  <a:srgbClr val="FF0000"/>
                </a:solidFill>
                <a:latin typeface="Arial" panose="020B0604020202020204" pitchFamily="34" charset="0"/>
              </a:rPr>
              <a:t>2</a:t>
            </a:r>
            <a:r>
              <a:rPr kumimoji="0" lang="zh-CN" altLang="en-US" b="1" u="none">
                <a:solidFill>
                  <a:srgbClr val="FF0000"/>
                </a:solidFill>
                <a:latin typeface="Arial" panose="020B0604020202020204" pitchFamily="34" charset="0"/>
              </a:rPr>
              <a:t>）</a:t>
            </a:r>
            <a:endParaRPr kumimoji="0" lang="zh-CN" altLang="en-US" b="1" u="none">
              <a:solidFill>
                <a:srgbClr val="FF0000"/>
              </a:solidFill>
              <a:latin typeface="Arial" panose="020B0604020202020204" pitchFamily="34" charset="0"/>
            </a:endParaRPr>
          </a:p>
        </p:txBody>
      </p:sp>
      <p:sp>
        <p:nvSpPr>
          <p:cNvPr id="745478" name="Text Box 6"/>
          <p:cNvSpPr txBox="1">
            <a:spLocks noChangeArrowheads="1"/>
          </p:cNvSpPr>
          <p:nvPr/>
        </p:nvSpPr>
        <p:spPr bwMode="auto">
          <a:xfrm>
            <a:off x="6659563" y="4221163"/>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01H</a:t>
            </a:r>
            <a:r>
              <a:rPr kumimoji="0" lang="zh-CN" altLang="en-US" b="1" u="none">
                <a:solidFill>
                  <a:srgbClr val="FF0000"/>
                </a:solidFill>
                <a:latin typeface="Arial" panose="020B0604020202020204" pitchFamily="34" charset="0"/>
              </a:rPr>
              <a:t>（或</a:t>
            </a:r>
            <a:r>
              <a:rPr kumimoji="0" lang="en-US" altLang="zh-CN" b="1" u="none">
                <a:solidFill>
                  <a:srgbClr val="FF0000"/>
                </a:solidFill>
                <a:latin typeface="Arial" panose="020B0604020202020204" pitchFamily="34" charset="0"/>
              </a:rPr>
              <a:t>1</a:t>
            </a:r>
            <a:r>
              <a:rPr kumimoji="0" lang="zh-CN" altLang="en-US" b="1" u="none">
                <a:solidFill>
                  <a:srgbClr val="FF0000"/>
                </a:solidFill>
                <a:latin typeface="Arial" panose="020B0604020202020204" pitchFamily="34" charset="0"/>
              </a:rPr>
              <a:t>）</a:t>
            </a:r>
            <a:endParaRPr kumimoji="0" lang="zh-CN" altLang="en-US" b="1" u="none">
              <a:solidFill>
                <a:srgbClr val="FF0000"/>
              </a:solidFill>
              <a:latin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5475"/>
                                        </p:tgtEl>
                                        <p:attrNameLst>
                                          <p:attrName>style.visibility</p:attrName>
                                        </p:attrNameLst>
                                      </p:cBhvr>
                                      <p:to>
                                        <p:strVal val="visible"/>
                                      </p:to>
                                    </p:set>
                                    <p:anim calcmode="lin" valueType="num">
                                      <p:cBhvr additive="base">
                                        <p:cTn id="7" dur="500" fill="hold"/>
                                        <p:tgtEl>
                                          <p:spTgt spid="745475"/>
                                        </p:tgtEl>
                                        <p:attrNameLst>
                                          <p:attrName>ppt_x</p:attrName>
                                        </p:attrNameLst>
                                      </p:cBhvr>
                                      <p:tavLst>
                                        <p:tav tm="0">
                                          <p:val>
                                            <p:strVal val="#ppt_x"/>
                                          </p:val>
                                        </p:tav>
                                        <p:tav tm="100000">
                                          <p:val>
                                            <p:strVal val="#ppt_x"/>
                                          </p:val>
                                        </p:tav>
                                      </p:tavLst>
                                    </p:anim>
                                    <p:anim calcmode="lin" valueType="num">
                                      <p:cBhvr additive="base">
                                        <p:cTn id="8" dur="500" fill="hold"/>
                                        <p:tgtEl>
                                          <p:spTgt spid="7454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5476"/>
                                        </p:tgtEl>
                                        <p:attrNameLst>
                                          <p:attrName>style.visibility</p:attrName>
                                        </p:attrNameLst>
                                      </p:cBhvr>
                                      <p:to>
                                        <p:strVal val="visible"/>
                                      </p:to>
                                    </p:set>
                                    <p:anim calcmode="lin" valueType="num">
                                      <p:cBhvr additive="base">
                                        <p:cTn id="13" dur="500" fill="hold"/>
                                        <p:tgtEl>
                                          <p:spTgt spid="745476"/>
                                        </p:tgtEl>
                                        <p:attrNameLst>
                                          <p:attrName>ppt_x</p:attrName>
                                        </p:attrNameLst>
                                      </p:cBhvr>
                                      <p:tavLst>
                                        <p:tav tm="0">
                                          <p:val>
                                            <p:strVal val="#ppt_x"/>
                                          </p:val>
                                        </p:tav>
                                        <p:tav tm="100000">
                                          <p:val>
                                            <p:strVal val="#ppt_x"/>
                                          </p:val>
                                        </p:tav>
                                      </p:tavLst>
                                    </p:anim>
                                    <p:anim calcmode="lin" valueType="num">
                                      <p:cBhvr additive="base">
                                        <p:cTn id="14" dur="500" fill="hold"/>
                                        <p:tgtEl>
                                          <p:spTgt spid="74547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5477"/>
                                        </p:tgtEl>
                                        <p:attrNameLst>
                                          <p:attrName>style.visibility</p:attrName>
                                        </p:attrNameLst>
                                      </p:cBhvr>
                                      <p:to>
                                        <p:strVal val="visible"/>
                                      </p:to>
                                    </p:set>
                                    <p:anim calcmode="lin" valueType="num">
                                      <p:cBhvr additive="base">
                                        <p:cTn id="19" dur="500" fill="hold"/>
                                        <p:tgtEl>
                                          <p:spTgt spid="745477"/>
                                        </p:tgtEl>
                                        <p:attrNameLst>
                                          <p:attrName>ppt_x</p:attrName>
                                        </p:attrNameLst>
                                      </p:cBhvr>
                                      <p:tavLst>
                                        <p:tav tm="0">
                                          <p:val>
                                            <p:strVal val="#ppt_x"/>
                                          </p:val>
                                        </p:tav>
                                        <p:tav tm="100000">
                                          <p:val>
                                            <p:strVal val="#ppt_x"/>
                                          </p:val>
                                        </p:tav>
                                      </p:tavLst>
                                    </p:anim>
                                    <p:anim calcmode="lin" valueType="num">
                                      <p:cBhvr additive="base">
                                        <p:cTn id="20" dur="500" fill="hold"/>
                                        <p:tgtEl>
                                          <p:spTgt spid="74547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45478"/>
                                        </p:tgtEl>
                                        <p:attrNameLst>
                                          <p:attrName>style.visibility</p:attrName>
                                        </p:attrNameLst>
                                      </p:cBhvr>
                                      <p:to>
                                        <p:strVal val="visible"/>
                                      </p:to>
                                    </p:set>
                                    <p:anim calcmode="lin" valueType="num">
                                      <p:cBhvr additive="base">
                                        <p:cTn id="25" dur="500" fill="hold"/>
                                        <p:tgtEl>
                                          <p:spTgt spid="745478"/>
                                        </p:tgtEl>
                                        <p:attrNameLst>
                                          <p:attrName>ppt_x</p:attrName>
                                        </p:attrNameLst>
                                      </p:cBhvr>
                                      <p:tavLst>
                                        <p:tav tm="0">
                                          <p:val>
                                            <p:strVal val="#ppt_x"/>
                                          </p:val>
                                        </p:tav>
                                        <p:tav tm="100000">
                                          <p:val>
                                            <p:strVal val="#ppt_x"/>
                                          </p:val>
                                        </p:tav>
                                      </p:tavLst>
                                    </p:anim>
                                    <p:anim calcmode="lin" valueType="num">
                                      <p:cBhvr additive="base">
                                        <p:cTn id="26" dur="500" fill="hold"/>
                                        <p:tgtEl>
                                          <p:spTgt spid="7454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5" grpId="0"/>
      <p:bldP spid="745476" grpId="0"/>
      <p:bldP spid="745477" grpId="0"/>
      <p:bldP spid="74547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4"/>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7ACF91F9-DFEA-4E7E-B52C-1DAB76CF9C17}"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74755" name="Rectangle 2"/>
          <p:cNvSpPr>
            <a:spLocks noChangeArrowheads="1"/>
          </p:cNvSpPr>
          <p:nvPr/>
        </p:nvSpPr>
        <p:spPr bwMode="auto">
          <a:xfrm>
            <a:off x="1258888" y="809625"/>
            <a:ext cx="6471920" cy="48926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u="none" dirty="0">
                <a:solidFill>
                  <a:schemeClr val="tx1"/>
                </a:solidFill>
                <a:latin typeface="宋体" panose="02010600030101010101" pitchFamily="2" charset="-122"/>
              </a:rPr>
              <a:t>6</a:t>
            </a:r>
            <a:r>
              <a:rPr kumimoji="0" lang="en-US" altLang="zh-CN" b="1" u="none" dirty="0">
                <a:solidFill>
                  <a:srgbClr val="000000"/>
                </a:solidFill>
                <a:latin typeface="宋体" panose="02010600030101010101" pitchFamily="2" charset="-122"/>
              </a:rPr>
              <a:t>. </a:t>
            </a:r>
            <a:r>
              <a:rPr kumimoji="0" lang="zh-CN" altLang="en-US" b="1" u="none" dirty="0">
                <a:solidFill>
                  <a:srgbClr val="000000"/>
                </a:solidFill>
                <a:latin typeface="宋体" panose="02010600030101010101" pitchFamily="2" charset="-122"/>
              </a:rPr>
              <a:t>有程序如下：</a:t>
            </a:r>
            <a:br>
              <a:rPr kumimoji="0" lang="zh-CN" altLang="en-US" b="1" u="none" dirty="0">
                <a:solidFill>
                  <a:srgbClr val="000000"/>
                </a:solidFill>
                <a:latin typeface="宋体" panose="02010600030101010101" pitchFamily="2" charset="-122"/>
              </a:rPr>
            </a:br>
            <a:r>
              <a:rPr kumimoji="0" lang="en-US" altLang="zh-CN" b="1" u="none" dirty="0">
                <a:solidFill>
                  <a:srgbClr val="000000"/>
                </a:solidFill>
                <a:latin typeface="宋体" panose="02010600030101010101" pitchFamily="2" charset="-122"/>
              </a:rPr>
              <a:t>ARRAY  DB    0</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1</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2</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3</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4</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5</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6</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7</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8</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9</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SUM    DB    ?</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COUNT  EQU   10</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SI</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OFFSET ARRAY</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CX</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COUNT</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XOR   DL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DL</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NEXT:  ADD   DL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[SI]</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INC   SI</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LOOP  NEXT</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SUM</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DL</a:t>
            </a:r>
            <a:endParaRPr kumimoji="0" lang="en-US" altLang="zh-CN" b="1" u="none" dirty="0">
              <a:solidFill>
                <a:srgbClr val="000000"/>
              </a:solidFill>
              <a:latin typeface="宋体" panose="02010600030101010101" pitchFamily="2" charset="-122"/>
            </a:endParaRPr>
          </a:p>
          <a:p>
            <a:pPr eaLnBrk="1" hangingPunct="1"/>
            <a:br>
              <a:rPr kumimoji="0" lang="en-US" altLang="zh-CN" b="1" u="none" dirty="0">
                <a:solidFill>
                  <a:srgbClr val="000000"/>
                </a:solidFill>
                <a:latin typeface="宋体" panose="02010600030101010101" pitchFamily="2" charset="-122"/>
              </a:rPr>
            </a:br>
            <a:r>
              <a:rPr kumimoji="0" lang="zh-CN" altLang="en-US" b="1" u="none" dirty="0">
                <a:solidFill>
                  <a:srgbClr val="000000"/>
                </a:solidFill>
                <a:latin typeface="宋体" panose="02010600030101010101" pitchFamily="2" charset="-122"/>
              </a:rPr>
              <a:t>程序执行后，</a:t>
            </a:r>
            <a:r>
              <a:rPr kumimoji="0" lang="en-US" altLang="zh-CN" b="1" u="none" dirty="0">
                <a:solidFill>
                  <a:srgbClr val="000000"/>
                </a:solidFill>
                <a:latin typeface="宋体" panose="02010600030101010101" pitchFamily="2" charset="-122"/>
              </a:rPr>
              <a:t>SUM= </a:t>
            </a:r>
            <a:r>
              <a:rPr kumimoji="0" lang="en-US" altLang="zh-CN" sz="2000" b="1" u="none" dirty="0">
                <a:solidFill>
                  <a:srgbClr val="000000"/>
                </a:solidFill>
                <a:latin typeface="Arial" panose="020B0604020202020204" pitchFamily="34" charset="0"/>
              </a:rPr>
              <a:t>____________</a:t>
            </a:r>
            <a:r>
              <a:rPr kumimoji="0" lang="en-US" altLang="zh-CN" b="1" u="none" dirty="0">
                <a:solidFill>
                  <a:srgbClr val="000000"/>
                </a:solidFill>
                <a:latin typeface="宋体" panose="02010600030101010101" pitchFamily="2" charset="-122"/>
              </a:rPr>
              <a:t>,CX= </a:t>
            </a:r>
            <a:r>
              <a:rPr kumimoji="0" lang="en-US" altLang="zh-CN" sz="2000" b="1" u="none" dirty="0">
                <a:solidFill>
                  <a:srgbClr val="000000"/>
                </a:solidFill>
                <a:latin typeface="Arial" panose="020B0604020202020204" pitchFamily="34" charset="0"/>
              </a:rPr>
              <a:t>________</a:t>
            </a:r>
            <a:endParaRPr kumimoji="0" lang="en-US" altLang="zh-CN" sz="2000" b="1" u="none" dirty="0">
              <a:solidFill>
                <a:srgbClr val="000000"/>
              </a:solidFill>
              <a:latin typeface="Arial" panose="020B0604020202020204" pitchFamily="34" charset="0"/>
            </a:endParaRPr>
          </a:p>
        </p:txBody>
      </p:sp>
      <p:sp>
        <p:nvSpPr>
          <p:cNvPr id="746499" name="Text Box 3"/>
          <p:cNvSpPr txBox="1">
            <a:spLocks noChangeArrowheads="1"/>
          </p:cNvSpPr>
          <p:nvPr/>
        </p:nvSpPr>
        <p:spPr bwMode="auto">
          <a:xfrm>
            <a:off x="3779838" y="5157788"/>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45</a:t>
            </a:r>
            <a:r>
              <a:rPr kumimoji="0" lang="zh-CN" altLang="en-US" b="1" u="none">
                <a:solidFill>
                  <a:srgbClr val="FF0000"/>
                </a:solidFill>
                <a:latin typeface="Arial" panose="020B0604020202020204" pitchFamily="34" charset="0"/>
              </a:rPr>
              <a:t>（或</a:t>
            </a:r>
            <a:r>
              <a:rPr kumimoji="0" lang="en-US" altLang="zh-CN" b="1" u="none">
                <a:solidFill>
                  <a:srgbClr val="FF0000"/>
                </a:solidFill>
                <a:latin typeface="Arial" panose="020B0604020202020204" pitchFamily="34" charset="0"/>
              </a:rPr>
              <a:t>2DH</a:t>
            </a:r>
            <a:r>
              <a:rPr kumimoji="0" lang="zh-CN" altLang="en-US" b="1" u="none">
                <a:solidFill>
                  <a:srgbClr val="FF0000"/>
                </a:solidFill>
                <a:latin typeface="Arial" panose="020B0604020202020204" pitchFamily="34" charset="0"/>
              </a:rPr>
              <a:t>）</a:t>
            </a:r>
            <a:endParaRPr kumimoji="0" lang="zh-CN" altLang="en-US" b="1" u="none">
              <a:solidFill>
                <a:srgbClr val="FF0000"/>
              </a:solidFill>
              <a:latin typeface="Arial" panose="020B0604020202020204" pitchFamily="34" charset="0"/>
            </a:endParaRPr>
          </a:p>
        </p:txBody>
      </p:sp>
      <p:sp>
        <p:nvSpPr>
          <p:cNvPr id="746500" name="Text Box 4"/>
          <p:cNvSpPr txBox="1">
            <a:spLocks noChangeArrowheads="1"/>
          </p:cNvSpPr>
          <p:nvPr/>
        </p:nvSpPr>
        <p:spPr bwMode="auto">
          <a:xfrm>
            <a:off x="6084888" y="5157788"/>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0H</a:t>
            </a:r>
            <a:r>
              <a:rPr kumimoji="0" lang="zh-CN" altLang="en-US" b="1" u="none">
                <a:solidFill>
                  <a:srgbClr val="FF0000"/>
                </a:solidFill>
                <a:latin typeface="Arial" panose="020B0604020202020204" pitchFamily="34" charset="0"/>
              </a:rPr>
              <a:t>（或</a:t>
            </a:r>
            <a:r>
              <a:rPr kumimoji="0" lang="en-US" altLang="zh-CN" b="1" u="none">
                <a:solidFill>
                  <a:srgbClr val="FF0000"/>
                </a:solidFill>
                <a:latin typeface="Arial" panose="020B0604020202020204" pitchFamily="34" charset="0"/>
              </a:rPr>
              <a:t>0</a:t>
            </a:r>
            <a:r>
              <a:rPr kumimoji="0" lang="zh-CN" altLang="en-US" b="1" u="none">
                <a:solidFill>
                  <a:srgbClr val="FF0000"/>
                </a:solidFill>
                <a:latin typeface="Arial" panose="020B0604020202020204" pitchFamily="34" charset="0"/>
              </a:rPr>
              <a:t>）</a:t>
            </a:r>
            <a:endParaRPr kumimoji="0" lang="zh-CN" altLang="en-US" b="1" u="none">
              <a:solidFill>
                <a:srgbClr val="FF0000"/>
              </a:solidFill>
              <a:latin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6499"/>
                                        </p:tgtEl>
                                        <p:attrNameLst>
                                          <p:attrName>style.visibility</p:attrName>
                                        </p:attrNameLst>
                                      </p:cBhvr>
                                      <p:to>
                                        <p:strVal val="visible"/>
                                      </p:to>
                                    </p:set>
                                    <p:anim calcmode="lin" valueType="num">
                                      <p:cBhvr additive="base">
                                        <p:cTn id="7" dur="500" fill="hold"/>
                                        <p:tgtEl>
                                          <p:spTgt spid="746499"/>
                                        </p:tgtEl>
                                        <p:attrNameLst>
                                          <p:attrName>ppt_x</p:attrName>
                                        </p:attrNameLst>
                                      </p:cBhvr>
                                      <p:tavLst>
                                        <p:tav tm="0">
                                          <p:val>
                                            <p:strVal val="#ppt_x"/>
                                          </p:val>
                                        </p:tav>
                                        <p:tav tm="100000">
                                          <p:val>
                                            <p:strVal val="#ppt_x"/>
                                          </p:val>
                                        </p:tav>
                                      </p:tavLst>
                                    </p:anim>
                                    <p:anim calcmode="lin" valueType="num">
                                      <p:cBhvr additive="base">
                                        <p:cTn id="8" dur="500" fill="hold"/>
                                        <p:tgtEl>
                                          <p:spTgt spid="7464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6500"/>
                                        </p:tgtEl>
                                        <p:attrNameLst>
                                          <p:attrName>style.visibility</p:attrName>
                                        </p:attrNameLst>
                                      </p:cBhvr>
                                      <p:to>
                                        <p:strVal val="visible"/>
                                      </p:to>
                                    </p:set>
                                    <p:anim calcmode="lin" valueType="num">
                                      <p:cBhvr additive="base">
                                        <p:cTn id="13" dur="500" fill="hold"/>
                                        <p:tgtEl>
                                          <p:spTgt spid="746500"/>
                                        </p:tgtEl>
                                        <p:attrNameLst>
                                          <p:attrName>ppt_x</p:attrName>
                                        </p:attrNameLst>
                                      </p:cBhvr>
                                      <p:tavLst>
                                        <p:tav tm="0">
                                          <p:val>
                                            <p:strVal val="#ppt_x"/>
                                          </p:val>
                                        </p:tav>
                                        <p:tav tm="100000">
                                          <p:val>
                                            <p:strVal val="#ppt_x"/>
                                          </p:val>
                                        </p:tav>
                                      </p:tavLst>
                                    </p:anim>
                                    <p:anim calcmode="lin" valueType="num">
                                      <p:cBhvr additive="base">
                                        <p:cTn id="14" dur="500" fill="hold"/>
                                        <p:tgtEl>
                                          <p:spTgt spid="7465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499" grpId="0"/>
      <p:bldP spid="74650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6"/>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8FBC2426-DA36-4C3D-8FBD-11919B22E1A8}"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75779" name="Rectangle 2"/>
          <p:cNvSpPr>
            <a:spLocks noChangeArrowheads="1"/>
          </p:cNvSpPr>
          <p:nvPr/>
        </p:nvSpPr>
        <p:spPr bwMode="auto">
          <a:xfrm>
            <a:off x="1116013" y="1363028"/>
            <a:ext cx="7349490" cy="304609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u="none" dirty="0">
                <a:solidFill>
                  <a:schemeClr val="tx1"/>
                </a:solidFill>
                <a:latin typeface="宋体" panose="02010600030101010101" pitchFamily="2" charset="-122"/>
              </a:rPr>
              <a:t>7. </a:t>
            </a:r>
            <a:r>
              <a:rPr kumimoji="0" lang="zh-CN" altLang="en-US" b="1" u="none" dirty="0">
                <a:solidFill>
                  <a:srgbClr val="000000"/>
                </a:solidFill>
                <a:latin typeface="宋体" panose="02010600030101010101" pitchFamily="2" charset="-122"/>
              </a:rPr>
              <a:t>有程序如下：</a:t>
            </a:r>
            <a:endParaRPr kumimoji="0" lang="zh-CN" altLang="en-US" b="1" u="none" dirty="0">
              <a:solidFill>
                <a:srgbClr val="000000"/>
              </a:solidFill>
              <a:latin typeface="宋体" panose="02010600030101010101" pitchFamily="2" charset="-122"/>
            </a:endParaRPr>
          </a:p>
          <a:p>
            <a:pPr eaLnBrk="1" hangingPunct="1"/>
            <a:r>
              <a:rPr kumimoji="0" lang="zh-CN" altLang="en-US" b="1" u="none" dirty="0">
                <a:solidFill>
                  <a:srgbClr val="000000"/>
                </a:solidFill>
                <a:latin typeface="宋体" panose="02010600030101010101" pitchFamily="2" charset="-122"/>
              </a:rPr>
              <a:t>         </a:t>
            </a:r>
            <a:r>
              <a:rPr kumimoji="0" lang="en-US" altLang="zh-CN" b="1" u="none" dirty="0">
                <a:solidFill>
                  <a:srgbClr val="000000"/>
                </a:solidFill>
                <a:latin typeface="宋体" panose="02010600030101010101" pitchFamily="2" charset="-122"/>
              </a:rPr>
              <a:t>MOV  AL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7EH</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BL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5BH</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ADD  AL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BL</a:t>
            </a:r>
            <a:endParaRPr kumimoji="0" lang="en-US" altLang="zh-CN" b="1" u="none" dirty="0">
              <a:solidFill>
                <a:srgbClr val="000000"/>
              </a:solidFill>
              <a:latin typeface="宋体" panose="02010600030101010101" pitchFamily="2" charset="-122"/>
            </a:endParaRPr>
          </a:p>
          <a:p>
            <a:pPr eaLnBrk="1" hangingPunct="1"/>
            <a:endParaRPr kumimoji="0" lang="en-US" altLang="zh-CN" b="1" u="none" dirty="0">
              <a:solidFill>
                <a:srgbClr val="000000"/>
              </a:solidFill>
              <a:latin typeface="宋体" panose="02010600030101010101" pitchFamily="2" charset="-122"/>
            </a:endParaRPr>
          </a:p>
          <a:p>
            <a:pPr eaLnBrk="1" hangingPunct="1"/>
            <a:r>
              <a:rPr kumimoji="0" lang="zh-CN" altLang="en-US" b="1" u="none" dirty="0">
                <a:solidFill>
                  <a:srgbClr val="000000"/>
                </a:solidFill>
                <a:latin typeface="宋体" panose="02010600030101010101" pitchFamily="2" charset="-122"/>
              </a:rPr>
              <a:t>程序运行后，</a:t>
            </a:r>
            <a:r>
              <a:rPr kumimoji="0" lang="en-US" altLang="zh-CN" b="1" u="none" dirty="0">
                <a:solidFill>
                  <a:srgbClr val="000000"/>
                </a:solidFill>
                <a:latin typeface="宋体" panose="02010600030101010101" pitchFamily="2" charset="-122"/>
              </a:rPr>
              <a:t>AL= </a:t>
            </a:r>
            <a:r>
              <a:rPr kumimoji="0" lang="en-US" altLang="zh-CN" sz="2000" b="1" u="none" dirty="0">
                <a:solidFill>
                  <a:srgbClr val="000000"/>
                </a:solidFill>
                <a:latin typeface="Arial" panose="020B0604020202020204" pitchFamily="34" charset="0"/>
              </a:rPr>
              <a:t>______________</a:t>
            </a:r>
            <a:r>
              <a:rPr kumimoji="0" lang="en-US" altLang="zh-CN" b="1" u="none" dirty="0">
                <a:solidFill>
                  <a:srgbClr val="000000"/>
                </a:solidFill>
                <a:latin typeface="宋体" panose="02010600030101010101" pitchFamily="2" charset="-122"/>
              </a:rPr>
              <a:t> OF=</a:t>
            </a:r>
            <a:r>
              <a:rPr kumimoji="0" lang="en-US" altLang="zh-CN" sz="2000" b="1" u="none" dirty="0">
                <a:solidFill>
                  <a:srgbClr val="000000"/>
                </a:solidFill>
                <a:latin typeface="Arial" panose="020B0604020202020204" pitchFamily="34" charset="0"/>
              </a:rPr>
              <a:t>______________</a:t>
            </a:r>
            <a:r>
              <a:rPr kumimoji="0" lang="en-US" altLang="zh-CN" b="1" u="none" dirty="0">
                <a:solidFill>
                  <a:srgbClr val="000000"/>
                </a:solidFill>
                <a:latin typeface="宋体" panose="02010600030101010101" pitchFamily="2" charset="-122"/>
              </a:rPr>
              <a:t> </a:t>
            </a:r>
            <a:endParaRPr kumimoji="0" lang="en-US" altLang="zh-CN" b="1" u="none" dirty="0">
              <a:solidFill>
                <a:srgbClr val="000000"/>
              </a:solidFill>
              <a:latin typeface="宋体" panose="02010600030101010101" pitchFamily="2" charset="-122"/>
            </a:endParaRPr>
          </a:p>
          <a:p>
            <a:pPr eaLnBrk="1" hangingPunct="1"/>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SF= </a:t>
            </a:r>
            <a:r>
              <a:rPr kumimoji="0" lang="en-US" altLang="zh-CN" sz="2000" b="1" u="none" dirty="0">
                <a:solidFill>
                  <a:srgbClr val="000000"/>
                </a:solidFill>
                <a:latin typeface="Arial" panose="020B0604020202020204" pitchFamily="34" charset="0"/>
              </a:rPr>
              <a:t>______________</a:t>
            </a:r>
            <a:r>
              <a:rPr kumimoji="0" lang="en-US" altLang="zh-CN" b="1" u="none" dirty="0">
                <a:solidFill>
                  <a:srgbClr val="000000"/>
                </a:solidFill>
                <a:latin typeface="宋体" panose="02010600030101010101" pitchFamily="2" charset="-122"/>
              </a:rPr>
              <a:t> CF=</a:t>
            </a:r>
            <a:r>
              <a:rPr kumimoji="0" lang="en-US" altLang="zh-CN" sz="2000" b="1" u="none" dirty="0">
                <a:solidFill>
                  <a:srgbClr val="000000"/>
                </a:solidFill>
                <a:latin typeface="Arial" panose="020B0604020202020204" pitchFamily="34" charset="0"/>
              </a:rPr>
              <a:t>______________</a:t>
            </a:r>
            <a:endParaRPr kumimoji="0" lang="en-US" altLang="zh-CN" sz="2000" b="1" u="none" dirty="0">
              <a:solidFill>
                <a:srgbClr val="000000"/>
              </a:solidFill>
              <a:latin typeface="Arial" panose="020B0604020202020204" pitchFamily="34" charset="0"/>
            </a:endParaRPr>
          </a:p>
        </p:txBody>
      </p:sp>
      <p:sp>
        <p:nvSpPr>
          <p:cNvPr id="747523" name="Text Box 3"/>
          <p:cNvSpPr txBox="1">
            <a:spLocks noChangeArrowheads="1"/>
          </p:cNvSpPr>
          <p:nvPr/>
        </p:nvSpPr>
        <p:spPr bwMode="auto">
          <a:xfrm>
            <a:off x="3563938" y="3141663"/>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D9H</a:t>
            </a:r>
            <a:endParaRPr kumimoji="0" lang="en-US" altLang="zh-CN" b="1" u="none">
              <a:solidFill>
                <a:srgbClr val="FF0000"/>
              </a:solidFill>
              <a:latin typeface="Arial" panose="020B0604020202020204" pitchFamily="34" charset="0"/>
            </a:endParaRPr>
          </a:p>
        </p:txBody>
      </p:sp>
      <p:sp>
        <p:nvSpPr>
          <p:cNvPr id="747524" name="Text Box 4"/>
          <p:cNvSpPr txBox="1">
            <a:spLocks noChangeArrowheads="1"/>
          </p:cNvSpPr>
          <p:nvPr/>
        </p:nvSpPr>
        <p:spPr bwMode="auto">
          <a:xfrm>
            <a:off x="6156325" y="3141663"/>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1</a:t>
            </a:r>
            <a:endParaRPr kumimoji="0" lang="en-US" altLang="zh-CN" b="1" u="none">
              <a:solidFill>
                <a:srgbClr val="FF0000"/>
              </a:solidFill>
              <a:latin typeface="Arial" panose="020B0604020202020204" pitchFamily="34" charset="0"/>
            </a:endParaRPr>
          </a:p>
        </p:txBody>
      </p:sp>
      <p:sp>
        <p:nvSpPr>
          <p:cNvPr id="747525" name="Text Box 5"/>
          <p:cNvSpPr txBox="1">
            <a:spLocks noChangeArrowheads="1"/>
          </p:cNvSpPr>
          <p:nvPr/>
        </p:nvSpPr>
        <p:spPr bwMode="auto">
          <a:xfrm>
            <a:off x="3492500" y="3860800"/>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1</a:t>
            </a:r>
            <a:endParaRPr kumimoji="0" lang="en-US" altLang="zh-CN" b="1" u="none">
              <a:solidFill>
                <a:srgbClr val="FF0000"/>
              </a:solidFill>
              <a:latin typeface="Arial" panose="020B0604020202020204" pitchFamily="34" charset="0"/>
            </a:endParaRPr>
          </a:p>
        </p:txBody>
      </p:sp>
      <p:sp>
        <p:nvSpPr>
          <p:cNvPr id="747526" name="Text Box 6"/>
          <p:cNvSpPr txBox="1">
            <a:spLocks noChangeArrowheads="1"/>
          </p:cNvSpPr>
          <p:nvPr/>
        </p:nvSpPr>
        <p:spPr bwMode="auto">
          <a:xfrm>
            <a:off x="6156325" y="3860800"/>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a:t>
            </a:r>
            <a:endParaRPr kumimoji="0" lang="en-US" altLang="zh-CN" b="1" u="none">
              <a:solidFill>
                <a:srgbClr val="FF0000"/>
              </a:solidFill>
              <a:latin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7523"/>
                                        </p:tgtEl>
                                        <p:attrNameLst>
                                          <p:attrName>style.visibility</p:attrName>
                                        </p:attrNameLst>
                                      </p:cBhvr>
                                      <p:to>
                                        <p:strVal val="visible"/>
                                      </p:to>
                                    </p:set>
                                    <p:anim calcmode="lin" valueType="num">
                                      <p:cBhvr additive="base">
                                        <p:cTn id="7" dur="500" fill="hold"/>
                                        <p:tgtEl>
                                          <p:spTgt spid="747523"/>
                                        </p:tgtEl>
                                        <p:attrNameLst>
                                          <p:attrName>ppt_x</p:attrName>
                                        </p:attrNameLst>
                                      </p:cBhvr>
                                      <p:tavLst>
                                        <p:tav tm="0">
                                          <p:val>
                                            <p:strVal val="#ppt_x"/>
                                          </p:val>
                                        </p:tav>
                                        <p:tav tm="100000">
                                          <p:val>
                                            <p:strVal val="#ppt_x"/>
                                          </p:val>
                                        </p:tav>
                                      </p:tavLst>
                                    </p:anim>
                                    <p:anim calcmode="lin" valueType="num">
                                      <p:cBhvr additive="base">
                                        <p:cTn id="8" dur="500" fill="hold"/>
                                        <p:tgtEl>
                                          <p:spTgt spid="7475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7524"/>
                                        </p:tgtEl>
                                        <p:attrNameLst>
                                          <p:attrName>style.visibility</p:attrName>
                                        </p:attrNameLst>
                                      </p:cBhvr>
                                      <p:to>
                                        <p:strVal val="visible"/>
                                      </p:to>
                                    </p:set>
                                    <p:anim calcmode="lin" valueType="num">
                                      <p:cBhvr additive="base">
                                        <p:cTn id="13" dur="500" fill="hold"/>
                                        <p:tgtEl>
                                          <p:spTgt spid="747524"/>
                                        </p:tgtEl>
                                        <p:attrNameLst>
                                          <p:attrName>ppt_x</p:attrName>
                                        </p:attrNameLst>
                                      </p:cBhvr>
                                      <p:tavLst>
                                        <p:tav tm="0">
                                          <p:val>
                                            <p:strVal val="#ppt_x"/>
                                          </p:val>
                                        </p:tav>
                                        <p:tav tm="100000">
                                          <p:val>
                                            <p:strVal val="#ppt_x"/>
                                          </p:val>
                                        </p:tav>
                                      </p:tavLst>
                                    </p:anim>
                                    <p:anim calcmode="lin" valueType="num">
                                      <p:cBhvr additive="base">
                                        <p:cTn id="14" dur="500" fill="hold"/>
                                        <p:tgtEl>
                                          <p:spTgt spid="7475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7525"/>
                                        </p:tgtEl>
                                        <p:attrNameLst>
                                          <p:attrName>style.visibility</p:attrName>
                                        </p:attrNameLst>
                                      </p:cBhvr>
                                      <p:to>
                                        <p:strVal val="visible"/>
                                      </p:to>
                                    </p:set>
                                    <p:anim calcmode="lin" valueType="num">
                                      <p:cBhvr additive="base">
                                        <p:cTn id="19" dur="500" fill="hold"/>
                                        <p:tgtEl>
                                          <p:spTgt spid="747525"/>
                                        </p:tgtEl>
                                        <p:attrNameLst>
                                          <p:attrName>ppt_x</p:attrName>
                                        </p:attrNameLst>
                                      </p:cBhvr>
                                      <p:tavLst>
                                        <p:tav tm="0">
                                          <p:val>
                                            <p:strVal val="#ppt_x"/>
                                          </p:val>
                                        </p:tav>
                                        <p:tav tm="100000">
                                          <p:val>
                                            <p:strVal val="#ppt_x"/>
                                          </p:val>
                                        </p:tav>
                                      </p:tavLst>
                                    </p:anim>
                                    <p:anim calcmode="lin" valueType="num">
                                      <p:cBhvr additive="base">
                                        <p:cTn id="20" dur="500" fill="hold"/>
                                        <p:tgtEl>
                                          <p:spTgt spid="7475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47526"/>
                                        </p:tgtEl>
                                        <p:attrNameLst>
                                          <p:attrName>style.visibility</p:attrName>
                                        </p:attrNameLst>
                                      </p:cBhvr>
                                      <p:to>
                                        <p:strVal val="visible"/>
                                      </p:to>
                                    </p:set>
                                    <p:anim calcmode="lin" valueType="num">
                                      <p:cBhvr additive="base">
                                        <p:cTn id="25" dur="500" fill="hold"/>
                                        <p:tgtEl>
                                          <p:spTgt spid="747526"/>
                                        </p:tgtEl>
                                        <p:attrNameLst>
                                          <p:attrName>ppt_x</p:attrName>
                                        </p:attrNameLst>
                                      </p:cBhvr>
                                      <p:tavLst>
                                        <p:tav tm="0">
                                          <p:val>
                                            <p:strVal val="#ppt_x"/>
                                          </p:val>
                                        </p:tav>
                                        <p:tav tm="100000">
                                          <p:val>
                                            <p:strVal val="#ppt_x"/>
                                          </p:val>
                                        </p:tav>
                                      </p:tavLst>
                                    </p:anim>
                                    <p:anim calcmode="lin" valueType="num">
                                      <p:cBhvr additive="base">
                                        <p:cTn id="26" dur="500" fill="hold"/>
                                        <p:tgtEl>
                                          <p:spTgt spid="7475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23" grpId="0"/>
      <p:bldP spid="747524" grpId="0"/>
      <p:bldP spid="747525" grpId="0"/>
      <p:bldP spid="7475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2"/>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02AD39E4-9094-4993-88BB-B6E88F2AECC4}"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76803" name="Rectangle 2"/>
          <p:cNvSpPr>
            <a:spLocks noChangeArrowheads="1"/>
          </p:cNvSpPr>
          <p:nvPr/>
        </p:nvSpPr>
        <p:spPr bwMode="auto">
          <a:xfrm>
            <a:off x="250825" y="811848"/>
            <a:ext cx="8294370" cy="452310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u="none" dirty="0">
                <a:solidFill>
                  <a:schemeClr val="tx1"/>
                </a:solidFill>
                <a:latin typeface="宋体" panose="02010600030101010101" pitchFamily="2" charset="-122"/>
              </a:rPr>
              <a:t>8.</a:t>
            </a:r>
            <a:r>
              <a:rPr kumimoji="0" lang="zh-CN" altLang="en-US" b="1" u="none" dirty="0">
                <a:solidFill>
                  <a:srgbClr val="000000"/>
                </a:solidFill>
                <a:latin typeface="宋体" panose="02010600030101010101" pitchFamily="2" charset="-122"/>
              </a:rPr>
              <a:t>设有一字符串‘</a:t>
            </a:r>
            <a:r>
              <a:rPr kumimoji="0" lang="en-US" altLang="zh-CN" b="1" u="none" dirty="0">
                <a:solidFill>
                  <a:srgbClr val="000000"/>
                </a:solidFill>
                <a:latin typeface="宋体" panose="02010600030101010101" pitchFamily="2" charset="-122"/>
              </a:rPr>
              <a:t>scanning for the letter X’</a:t>
            </a:r>
            <a:r>
              <a:rPr kumimoji="0" lang="zh-CN" altLang="en-US" b="1" u="none" dirty="0">
                <a:solidFill>
                  <a:srgbClr val="000000"/>
                </a:solidFill>
                <a:latin typeface="宋体" panose="02010600030101010101" pitchFamily="2" charset="-122"/>
              </a:rPr>
              <a:t>，</a:t>
            </a:r>
            <a:endParaRPr kumimoji="0" lang="zh-CN" altLang="en-US" b="1" u="none" dirty="0">
              <a:solidFill>
                <a:srgbClr val="000000"/>
              </a:solidFill>
              <a:latin typeface="宋体" panose="02010600030101010101" pitchFamily="2" charset="-122"/>
            </a:endParaRPr>
          </a:p>
          <a:p>
            <a:pPr eaLnBrk="1" hangingPunct="1"/>
            <a:r>
              <a:rPr kumimoji="0" lang="zh-CN" altLang="en-US" b="1" u="none" dirty="0">
                <a:solidFill>
                  <a:srgbClr val="000000"/>
                </a:solidFill>
                <a:latin typeface="宋体" panose="02010600030101010101" pitchFamily="2" charset="-122"/>
              </a:rPr>
              <a:t>要寻找字符‘</a:t>
            </a:r>
            <a:r>
              <a:rPr kumimoji="0" lang="en-US" altLang="zh-CN" b="1" u="none" dirty="0">
                <a:solidFill>
                  <a:srgbClr val="000000"/>
                </a:solidFill>
                <a:latin typeface="宋体" panose="02010600030101010101" pitchFamily="2" charset="-122"/>
              </a:rPr>
              <a:t>X’</a:t>
            </a:r>
            <a:r>
              <a:rPr kumimoji="0" lang="zh-CN" altLang="en-US" b="1" u="none" dirty="0">
                <a:solidFill>
                  <a:srgbClr val="000000"/>
                </a:solidFill>
                <a:latin typeface="宋体" panose="02010600030101010101" pitchFamily="2" charset="-122"/>
              </a:rPr>
              <a:t>所在的位置，填写下列程序完成上述功能。</a:t>
            </a:r>
            <a:endParaRPr kumimoji="0" lang="zh-CN" altLang="en-US" b="1" u="none" dirty="0">
              <a:solidFill>
                <a:srgbClr val="000000"/>
              </a:solidFill>
              <a:latin typeface="宋体" panose="02010600030101010101" pitchFamily="2" charset="-122"/>
            </a:endParaRPr>
          </a:p>
          <a:p>
            <a:pPr eaLnBrk="1" hangingPunct="1"/>
            <a:endParaRPr kumimoji="0" lang="zh-CN" altLang="en-US"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DTS    SEGMENT</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STR    DB   ‘scanning for the letter X’</a:t>
            </a:r>
            <a:endParaRPr kumimoji="0" lang="en-US" altLang="zh-CN"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LEN    EQU  $-STR            </a:t>
            </a:r>
            <a:r>
              <a:rPr kumimoji="0" lang="zh-CN" altLang="es-ES" b="1" u="none" dirty="0">
                <a:solidFill>
                  <a:srgbClr val="000000"/>
                </a:solidFill>
                <a:latin typeface="宋体" panose="02010600030101010101" pitchFamily="2" charset="-122"/>
              </a:rPr>
              <a:t>；字符串长度</a:t>
            </a:r>
            <a:endParaRPr kumimoji="0" lang="zh-CN" altLang="es-ES"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POS    DB   0                </a:t>
            </a:r>
            <a:r>
              <a:rPr kumimoji="0" lang="zh-CN" altLang="es-ES" b="1" u="none" dirty="0">
                <a:solidFill>
                  <a:srgbClr val="000000"/>
                </a:solidFill>
                <a:latin typeface="宋体" panose="02010600030101010101" pitchFamily="2" charset="-122"/>
              </a:rPr>
              <a:t>；存放字符‘</a:t>
            </a:r>
            <a:r>
              <a:rPr kumimoji="0" lang="es-ES" altLang="zh-CN" b="1" u="none" dirty="0">
                <a:solidFill>
                  <a:srgbClr val="000000"/>
                </a:solidFill>
                <a:latin typeface="宋体" panose="02010600030101010101" pitchFamily="2" charset="-122"/>
              </a:rPr>
              <a:t>X’</a:t>
            </a:r>
            <a:r>
              <a:rPr kumimoji="0" lang="zh-CN" altLang="es-ES" b="1" u="none" dirty="0">
                <a:solidFill>
                  <a:srgbClr val="000000"/>
                </a:solidFill>
                <a:latin typeface="宋体" panose="02010600030101010101" pitchFamily="2" charset="-122"/>
              </a:rPr>
              <a:t>所在位置</a:t>
            </a:r>
            <a:endParaRPr kumimoji="0" lang="zh-CN" altLang="es-ES"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DTS    ENDS</a:t>
            </a:r>
            <a:endParaRPr kumimoji="0" lang="en-US" altLang="zh-CN" b="1" u="none" dirty="0">
              <a:solidFill>
                <a:srgbClr val="000000"/>
              </a:solidFill>
              <a:latin typeface="宋体" panose="02010600030101010101" pitchFamily="2" charset="-122"/>
            </a:endParaRPr>
          </a:p>
          <a:p>
            <a:pPr eaLnBrk="1" hangingPunct="1"/>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STS   SEGMENT STACK</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DB 100 DUP(?)</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STS   ENDS</a:t>
            </a:r>
            <a:endParaRPr kumimoji="0" lang="en-US" altLang="zh-CN" b="1" u="none" dirty="0">
              <a:solidFill>
                <a:srgbClr val="000000"/>
              </a:solidFill>
              <a:latin typeface="宋体" panose="02010600030101010101" pitchFamily="2" charset="-122"/>
            </a:endParaRPr>
          </a:p>
        </p:txBody>
      </p:sp>
    </p:spTree>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10"/>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E7D7E19D-46A9-412B-8D10-7C26334E8531}"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77827" name="Rectangle 2"/>
          <p:cNvSpPr>
            <a:spLocks noChangeArrowheads="1"/>
          </p:cNvSpPr>
          <p:nvPr/>
        </p:nvSpPr>
        <p:spPr bwMode="auto">
          <a:xfrm>
            <a:off x="323850" y="549275"/>
            <a:ext cx="8569325" cy="563118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b="1" u="none">
                <a:solidFill>
                  <a:srgbClr val="000000"/>
                </a:solidFill>
                <a:latin typeface="宋体" panose="02010600030101010101" pitchFamily="2" charset="-122"/>
              </a:rPr>
              <a:t>CDS   SEGMENT </a:t>
            </a:r>
            <a:endParaRPr kumimoji="0" lang="en-US" altLang="zh-CN" sz="2000" b="1" u="none">
              <a:solidFill>
                <a:srgbClr val="000000"/>
              </a:solidFill>
              <a:latin typeface="宋体" panose="02010600030101010101" pitchFamily="2" charset="-122"/>
            </a:endParaRPr>
          </a:p>
          <a:p>
            <a:pPr eaLnBrk="1" hangingPunct="1"/>
            <a:r>
              <a:rPr kumimoji="0" lang="en-US" altLang="zh-CN" sz="2000" b="1" u="none">
                <a:solidFill>
                  <a:srgbClr val="000000"/>
                </a:solidFill>
                <a:latin typeface="宋体" panose="02010600030101010101" pitchFamily="2" charset="-122"/>
              </a:rPr>
              <a:t>       ASSUME CS:CDS</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DS:DTS</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SS:STS</a:t>
            </a:r>
            <a:endParaRPr kumimoji="0" lang="en-US" altLang="zh-CN" sz="2000" b="1" u="none">
              <a:solidFill>
                <a:srgbClr val="000000"/>
              </a:solidFill>
              <a:latin typeface="宋体" panose="02010600030101010101" pitchFamily="2" charset="-122"/>
            </a:endParaRPr>
          </a:p>
          <a:p>
            <a:pPr eaLnBrk="1" hangingPunct="1"/>
            <a:r>
              <a:rPr kumimoji="0" lang="en-US" altLang="zh-CN" sz="2000" b="1" u="none">
                <a:solidFill>
                  <a:srgbClr val="000000"/>
                </a:solidFill>
                <a:latin typeface="宋体" panose="02010600030101010101" pitchFamily="2" charset="-122"/>
              </a:rPr>
              <a:t>MAIN:  MOV   AX</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DTS</a:t>
            </a:r>
            <a:endParaRPr kumimoji="0" lang="en-US" altLang="zh-CN" sz="2000" b="1" u="none">
              <a:solidFill>
                <a:srgbClr val="000000"/>
              </a:solidFill>
              <a:latin typeface="宋体" panose="02010600030101010101" pitchFamily="2" charset="-122"/>
            </a:endParaRPr>
          </a:p>
          <a:p>
            <a:pPr eaLnBrk="1" hangingPunct="1"/>
            <a:r>
              <a:rPr kumimoji="0" lang="en-US" altLang="zh-CN" sz="2000" b="1" u="none">
                <a:solidFill>
                  <a:srgbClr val="000000"/>
                </a:solidFill>
                <a:latin typeface="宋体" panose="02010600030101010101" pitchFamily="2" charset="-122"/>
              </a:rPr>
              <a:t>       MOV   </a:t>
            </a:r>
            <a:r>
              <a:rPr kumimoji="0" lang="en-US" altLang="zh-CN" sz="2000" b="1" u="none">
                <a:solidFill>
                  <a:srgbClr val="000000"/>
                </a:solidFill>
                <a:latin typeface="Arial" panose="020B0604020202020204" pitchFamily="34" charset="0"/>
              </a:rPr>
              <a:t>________</a:t>
            </a:r>
            <a:r>
              <a:rPr kumimoji="0" lang="en-US" altLang="zh-CN" sz="2000" b="1" u="none">
                <a:solidFill>
                  <a:srgbClr val="000000"/>
                </a:solidFill>
                <a:latin typeface="宋体" panose="02010600030101010101" pitchFamily="2" charset="-122"/>
              </a:rPr>
              <a:t> </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AX</a:t>
            </a:r>
            <a:endParaRPr kumimoji="0" lang="en-US" altLang="zh-CN" sz="2000" b="1" u="none">
              <a:solidFill>
                <a:srgbClr val="000000"/>
              </a:solidFill>
              <a:latin typeface="宋体" panose="02010600030101010101" pitchFamily="2" charset="-122"/>
            </a:endParaRPr>
          </a:p>
          <a:p>
            <a:pPr eaLnBrk="1" hangingPunct="1"/>
            <a:r>
              <a:rPr kumimoji="0" lang="en-US" altLang="zh-CN" sz="2000" b="1" u="none">
                <a:solidFill>
                  <a:srgbClr val="000000"/>
                </a:solidFill>
                <a:latin typeface="宋体" panose="02010600030101010101" pitchFamily="2" charset="-122"/>
              </a:rPr>
              <a:t>       MOV   SI</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OFFSET  </a:t>
            </a:r>
            <a:r>
              <a:rPr kumimoji="0" lang="en-US" altLang="zh-CN" sz="2000" b="1" u="none">
                <a:solidFill>
                  <a:srgbClr val="000000"/>
                </a:solidFill>
                <a:latin typeface="Arial" panose="020B0604020202020204" pitchFamily="34" charset="0"/>
              </a:rPr>
              <a:t>________</a:t>
            </a:r>
            <a:r>
              <a:rPr kumimoji="0" lang="en-US" altLang="zh-CN" sz="2000" b="1" u="none">
                <a:solidFill>
                  <a:srgbClr val="000000"/>
                </a:solidFill>
                <a:latin typeface="宋体" panose="02010600030101010101" pitchFamily="2" charset="-122"/>
              </a:rPr>
              <a:t> </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SI</a:t>
            </a:r>
            <a:r>
              <a:rPr kumimoji="0" lang="zh-CN" altLang="en-US" sz="2000" b="1" u="none">
                <a:solidFill>
                  <a:srgbClr val="000000"/>
                </a:solidFill>
                <a:latin typeface="宋体" panose="02010600030101010101" pitchFamily="2" charset="-122"/>
              </a:rPr>
              <a:t>指向字符串首地址</a:t>
            </a:r>
            <a:endParaRPr kumimoji="0" lang="zh-CN" altLang="en-US" sz="2000" b="1" u="none">
              <a:solidFill>
                <a:srgbClr val="000000"/>
              </a:solidFill>
              <a:latin typeface="宋体" panose="02010600030101010101" pitchFamily="2" charset="-122"/>
            </a:endParaRPr>
          </a:p>
          <a:p>
            <a:pPr eaLnBrk="1" hangingPunct="1"/>
            <a:r>
              <a:rPr kumimoji="0" lang="zh-CN" altLang="en-US" sz="2000" b="1" u="none">
                <a:solidFill>
                  <a:srgbClr val="000000"/>
                </a:solidFill>
                <a:latin typeface="宋体" panose="02010600030101010101" pitchFamily="2" charset="-122"/>
              </a:rPr>
              <a:t>       </a:t>
            </a:r>
            <a:r>
              <a:rPr kumimoji="0" lang="en-US" altLang="zh-CN" sz="2000" b="1" u="none">
                <a:solidFill>
                  <a:srgbClr val="000000"/>
                </a:solidFill>
                <a:latin typeface="宋体" panose="02010600030101010101" pitchFamily="2" charset="-122"/>
              </a:rPr>
              <a:t>MOV   CX</a:t>
            </a:r>
            <a:r>
              <a:rPr kumimoji="0" lang="zh-CN" altLang="en-US" sz="2000" b="1" u="none">
                <a:solidFill>
                  <a:srgbClr val="000000"/>
                </a:solidFill>
                <a:latin typeface="宋体" panose="02010600030101010101" pitchFamily="2" charset="-122"/>
              </a:rPr>
              <a:t>， </a:t>
            </a:r>
            <a:r>
              <a:rPr kumimoji="0" lang="en-US" altLang="zh-CN" sz="2000" b="1" u="none">
                <a:solidFill>
                  <a:srgbClr val="000000"/>
                </a:solidFill>
                <a:latin typeface="Arial" panose="020B0604020202020204" pitchFamily="34" charset="0"/>
              </a:rPr>
              <a:t>________</a:t>
            </a:r>
            <a:r>
              <a:rPr kumimoji="0" lang="en-US" altLang="zh-CN" sz="2000" b="1" u="none">
                <a:solidFill>
                  <a:srgbClr val="000000"/>
                </a:solidFill>
                <a:latin typeface="宋体" panose="02010600030101010101" pitchFamily="2" charset="-122"/>
              </a:rPr>
              <a:t> </a:t>
            </a:r>
            <a:r>
              <a:rPr kumimoji="0" lang="zh-CN" altLang="en-US" sz="2000" b="1" u="none">
                <a:solidFill>
                  <a:srgbClr val="000000"/>
                </a:solidFill>
                <a:latin typeface="宋体" panose="02010600030101010101" pitchFamily="2" charset="-122"/>
              </a:rPr>
              <a:t>；置</a:t>
            </a:r>
            <a:r>
              <a:rPr kumimoji="0" lang="en-US" altLang="zh-CN" sz="2000" b="1" u="none">
                <a:solidFill>
                  <a:srgbClr val="000000"/>
                </a:solidFill>
                <a:latin typeface="宋体" panose="02010600030101010101" pitchFamily="2" charset="-122"/>
              </a:rPr>
              <a:t>CX</a:t>
            </a:r>
            <a:r>
              <a:rPr kumimoji="0" lang="zh-CN" altLang="en-US" sz="2000" b="1" u="none">
                <a:solidFill>
                  <a:srgbClr val="000000"/>
                </a:solidFill>
                <a:latin typeface="宋体" panose="02010600030101010101" pitchFamily="2" charset="-122"/>
              </a:rPr>
              <a:t>为字符串长度</a:t>
            </a:r>
            <a:endParaRPr kumimoji="0" lang="zh-CN" altLang="en-US" sz="2000" b="1" u="none">
              <a:solidFill>
                <a:srgbClr val="000000"/>
              </a:solidFill>
              <a:latin typeface="宋体" panose="02010600030101010101" pitchFamily="2" charset="-122"/>
            </a:endParaRPr>
          </a:p>
          <a:p>
            <a:pPr eaLnBrk="1" hangingPunct="1"/>
            <a:r>
              <a:rPr kumimoji="0" lang="zh-CN" altLang="en-US" sz="2000" b="1" u="none">
                <a:solidFill>
                  <a:srgbClr val="000000"/>
                </a:solidFill>
                <a:latin typeface="宋体" panose="02010600030101010101" pitchFamily="2" charset="-122"/>
              </a:rPr>
              <a:t>       </a:t>
            </a:r>
            <a:r>
              <a:rPr kumimoji="0" lang="en-US" altLang="zh-CN" sz="2000" b="1" u="none">
                <a:solidFill>
                  <a:srgbClr val="000000"/>
                </a:solidFill>
                <a:latin typeface="宋体" panose="02010600030101010101" pitchFamily="2" charset="-122"/>
              </a:rPr>
              <a:t>MOV   AL</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X’       </a:t>
            </a:r>
            <a:r>
              <a:rPr kumimoji="0" lang="zh-CN" altLang="en-US" sz="2000" b="1" u="none">
                <a:solidFill>
                  <a:srgbClr val="000000"/>
                </a:solidFill>
                <a:latin typeface="宋体" panose="02010600030101010101" pitchFamily="2" charset="-122"/>
              </a:rPr>
              <a:t>；置</a:t>
            </a:r>
            <a:r>
              <a:rPr kumimoji="0" lang="en-US" altLang="zh-CN" sz="2000" b="1" u="none">
                <a:solidFill>
                  <a:srgbClr val="000000"/>
                </a:solidFill>
                <a:latin typeface="宋体" panose="02010600030101010101" pitchFamily="2" charset="-122"/>
              </a:rPr>
              <a:t>AL</a:t>
            </a:r>
            <a:r>
              <a:rPr kumimoji="0" lang="zh-CN" altLang="en-US" sz="2000" b="1" u="none">
                <a:solidFill>
                  <a:srgbClr val="000000"/>
                </a:solidFill>
                <a:latin typeface="宋体" panose="02010600030101010101" pitchFamily="2" charset="-122"/>
              </a:rPr>
              <a:t>为待查找的字符‘</a:t>
            </a:r>
            <a:r>
              <a:rPr kumimoji="0" lang="en-US" altLang="zh-CN" sz="2000" b="1" u="none">
                <a:solidFill>
                  <a:srgbClr val="000000"/>
                </a:solidFill>
                <a:latin typeface="宋体" panose="02010600030101010101" pitchFamily="2" charset="-122"/>
              </a:rPr>
              <a:t>X’</a:t>
            </a:r>
            <a:endParaRPr kumimoji="0" lang="en-US" altLang="zh-CN" sz="2000" b="1" u="none">
              <a:solidFill>
                <a:srgbClr val="000000"/>
              </a:solidFill>
              <a:latin typeface="宋体" panose="02010600030101010101" pitchFamily="2" charset="-122"/>
            </a:endParaRPr>
          </a:p>
          <a:p>
            <a:pPr eaLnBrk="1" hangingPunct="1"/>
            <a:r>
              <a:rPr kumimoji="0" lang="en-US" altLang="zh-CN" sz="2000" b="1" u="none">
                <a:solidFill>
                  <a:srgbClr val="000000"/>
                </a:solidFill>
                <a:latin typeface="宋体" panose="02010600030101010101" pitchFamily="2" charset="-122"/>
              </a:rPr>
              <a:t>       MOV   AH</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0           </a:t>
            </a:r>
            <a:r>
              <a:rPr kumimoji="0" lang="zh-CN" altLang="en-US" sz="2000" b="1" u="none">
                <a:solidFill>
                  <a:srgbClr val="000000"/>
                </a:solidFill>
                <a:latin typeface="宋体" panose="02010600030101010101" pitchFamily="2" charset="-122"/>
              </a:rPr>
              <a:t>；置</a:t>
            </a:r>
            <a:r>
              <a:rPr kumimoji="0" lang="en-US" altLang="zh-CN" sz="2000" b="1" u="none">
                <a:solidFill>
                  <a:srgbClr val="000000"/>
                </a:solidFill>
                <a:latin typeface="宋体" panose="02010600030101010101" pitchFamily="2" charset="-122"/>
              </a:rPr>
              <a:t>AH</a:t>
            </a:r>
            <a:r>
              <a:rPr kumimoji="0" lang="zh-CN" altLang="en-US" sz="2000" b="1" u="none">
                <a:solidFill>
                  <a:srgbClr val="000000"/>
                </a:solidFill>
                <a:latin typeface="宋体" panose="02010600030101010101" pitchFamily="2" charset="-122"/>
              </a:rPr>
              <a:t>为待查找字符所在位置，初始为</a:t>
            </a:r>
            <a:r>
              <a:rPr kumimoji="0" lang="en-US" altLang="zh-CN" sz="2000" b="1" u="none">
                <a:solidFill>
                  <a:srgbClr val="000000"/>
                </a:solidFill>
                <a:latin typeface="宋体" panose="02010600030101010101" pitchFamily="2" charset="-122"/>
              </a:rPr>
              <a:t>0</a:t>
            </a:r>
            <a:endParaRPr kumimoji="0" lang="en-US" altLang="zh-CN" sz="2000" b="1" u="none">
              <a:solidFill>
                <a:srgbClr val="000000"/>
              </a:solidFill>
              <a:latin typeface="宋体" panose="02010600030101010101" pitchFamily="2" charset="-122"/>
            </a:endParaRPr>
          </a:p>
          <a:p>
            <a:pPr eaLnBrk="1" hangingPunct="1"/>
            <a:r>
              <a:rPr kumimoji="0" lang="en-US" altLang="zh-CN" sz="2000" b="1" u="none">
                <a:solidFill>
                  <a:srgbClr val="000000"/>
                </a:solidFill>
                <a:latin typeface="宋体" panose="02010600030101010101" pitchFamily="2" charset="-122"/>
              </a:rPr>
              <a:t>NEXT:  CMP   </a:t>
            </a:r>
            <a:r>
              <a:rPr kumimoji="0" lang="en-US" altLang="zh-CN" sz="2000" b="1" u="none">
                <a:solidFill>
                  <a:srgbClr val="000000"/>
                </a:solidFill>
                <a:latin typeface="Arial" panose="020B0604020202020204" pitchFamily="34" charset="0"/>
              </a:rPr>
              <a:t>________ </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AL      </a:t>
            </a:r>
            <a:r>
              <a:rPr kumimoji="0" lang="zh-CN" altLang="en-US" sz="2000" b="1" u="none">
                <a:solidFill>
                  <a:srgbClr val="000000"/>
                </a:solidFill>
                <a:latin typeface="宋体" panose="02010600030101010101" pitchFamily="2" charset="-122"/>
              </a:rPr>
              <a:t>；所取的字符是否为‘</a:t>
            </a:r>
            <a:r>
              <a:rPr kumimoji="0" lang="en-US" altLang="zh-CN" sz="2000" b="1" u="none">
                <a:solidFill>
                  <a:srgbClr val="000000"/>
                </a:solidFill>
                <a:latin typeface="宋体" panose="02010600030101010101" pitchFamily="2" charset="-122"/>
              </a:rPr>
              <a:t>X’</a:t>
            </a:r>
            <a:endParaRPr kumimoji="0" lang="en-US" altLang="zh-CN" sz="2000" b="1" u="none">
              <a:solidFill>
                <a:srgbClr val="000000"/>
              </a:solidFill>
              <a:latin typeface="宋体" panose="02010600030101010101" pitchFamily="2" charset="-122"/>
            </a:endParaRPr>
          </a:p>
          <a:p>
            <a:pPr eaLnBrk="1" hangingPunct="1"/>
            <a:r>
              <a:rPr kumimoji="0" lang="en-US" altLang="zh-CN" sz="2000" b="1" u="none">
                <a:solidFill>
                  <a:srgbClr val="000000"/>
                </a:solidFill>
                <a:latin typeface="宋体" panose="02010600030101010101" pitchFamily="2" charset="-122"/>
              </a:rPr>
              <a:t>       JE    </a:t>
            </a:r>
            <a:r>
              <a:rPr kumimoji="0" lang="en-US" altLang="zh-CN" sz="2000" b="1" u="none">
                <a:solidFill>
                  <a:srgbClr val="000000"/>
                </a:solidFill>
                <a:latin typeface="Arial" panose="020B0604020202020204" pitchFamily="34" charset="0"/>
              </a:rPr>
              <a:t>________</a:t>
            </a:r>
            <a:r>
              <a:rPr kumimoji="0" lang="en-US" altLang="zh-CN" sz="2000" b="1" u="none">
                <a:solidFill>
                  <a:srgbClr val="000000"/>
                </a:solidFill>
                <a:latin typeface="宋体" panose="02010600030101010101" pitchFamily="2" charset="-122"/>
              </a:rPr>
              <a:t> </a:t>
            </a:r>
            <a:r>
              <a:rPr kumimoji="0" lang="zh-CN" altLang="en-US" sz="2000" b="1" u="none">
                <a:solidFill>
                  <a:srgbClr val="000000"/>
                </a:solidFill>
                <a:latin typeface="宋体" panose="02010600030101010101" pitchFamily="2" charset="-122"/>
              </a:rPr>
              <a:t>；是，则退出循环</a:t>
            </a:r>
            <a:endParaRPr kumimoji="0" lang="zh-CN" altLang="en-US" sz="2000" b="1" u="none">
              <a:solidFill>
                <a:srgbClr val="000000"/>
              </a:solidFill>
              <a:latin typeface="宋体" panose="02010600030101010101" pitchFamily="2" charset="-122"/>
            </a:endParaRPr>
          </a:p>
          <a:p>
            <a:pPr eaLnBrk="1" hangingPunct="1"/>
            <a:r>
              <a:rPr kumimoji="0" lang="zh-CN" altLang="en-US" sz="2000" b="1" u="none">
                <a:solidFill>
                  <a:srgbClr val="000000"/>
                </a:solidFill>
                <a:latin typeface="宋体" panose="02010600030101010101" pitchFamily="2" charset="-122"/>
              </a:rPr>
              <a:t>       </a:t>
            </a:r>
            <a:r>
              <a:rPr kumimoji="0" lang="en-US" altLang="zh-CN" sz="2000" b="1" u="none">
                <a:solidFill>
                  <a:srgbClr val="000000"/>
                </a:solidFill>
                <a:latin typeface="宋体" panose="02010600030101010101" pitchFamily="2" charset="-122"/>
              </a:rPr>
              <a:t>INC   </a:t>
            </a:r>
            <a:r>
              <a:rPr kumimoji="0" lang="en-US" altLang="zh-CN" sz="2000" b="1" u="none">
                <a:solidFill>
                  <a:srgbClr val="000000"/>
                </a:solidFill>
                <a:latin typeface="Arial" panose="020B0604020202020204" pitchFamily="34" charset="0"/>
              </a:rPr>
              <a:t>________</a:t>
            </a:r>
            <a:r>
              <a:rPr kumimoji="0" lang="en-US" altLang="zh-CN" sz="2000" b="1" u="none">
                <a:solidFill>
                  <a:srgbClr val="000000"/>
                </a:solidFill>
                <a:latin typeface="宋体" panose="02010600030101010101" pitchFamily="2" charset="-122"/>
              </a:rPr>
              <a:t> </a:t>
            </a:r>
            <a:r>
              <a:rPr kumimoji="0" lang="zh-CN" altLang="en-US" sz="2000" b="1" u="none">
                <a:solidFill>
                  <a:srgbClr val="000000"/>
                </a:solidFill>
                <a:latin typeface="宋体" panose="02010600030101010101" pitchFamily="2" charset="-122"/>
              </a:rPr>
              <a:t>；；更新待查找字符所在位置</a:t>
            </a:r>
            <a:endParaRPr kumimoji="0" lang="zh-CN" altLang="en-US" sz="2000" b="1" u="none">
              <a:solidFill>
                <a:srgbClr val="000000"/>
              </a:solidFill>
              <a:latin typeface="宋体" panose="02010600030101010101" pitchFamily="2" charset="-122"/>
            </a:endParaRPr>
          </a:p>
          <a:p>
            <a:pPr eaLnBrk="1" hangingPunct="1"/>
            <a:r>
              <a:rPr kumimoji="0" lang="zh-CN" altLang="en-US" sz="2000" b="1" u="none">
                <a:solidFill>
                  <a:srgbClr val="000000"/>
                </a:solidFill>
                <a:latin typeface="宋体" panose="02010600030101010101" pitchFamily="2" charset="-122"/>
              </a:rPr>
              <a:t>       </a:t>
            </a:r>
            <a:r>
              <a:rPr kumimoji="0" lang="en-US" altLang="zh-CN" sz="2000" b="1" u="none">
                <a:solidFill>
                  <a:srgbClr val="000000"/>
                </a:solidFill>
                <a:latin typeface="宋体" panose="02010600030101010101" pitchFamily="2" charset="-122"/>
              </a:rPr>
              <a:t>LOOP   NEXT     </a:t>
            </a:r>
            <a:r>
              <a:rPr kumimoji="0" lang="zh-CN" altLang="en-US" sz="2000" b="1" u="none">
                <a:solidFill>
                  <a:srgbClr val="000000"/>
                </a:solidFill>
                <a:latin typeface="宋体" panose="02010600030101010101" pitchFamily="2" charset="-122"/>
              </a:rPr>
              <a:t>；否则，</a:t>
            </a:r>
            <a:r>
              <a:rPr kumimoji="0" lang="en-US" altLang="zh-CN" sz="2000" b="1" u="none">
                <a:solidFill>
                  <a:srgbClr val="000000"/>
                </a:solidFill>
                <a:latin typeface="宋体" panose="02010600030101010101" pitchFamily="2" charset="-122"/>
              </a:rPr>
              <a:t>SI</a:t>
            </a:r>
            <a:r>
              <a:rPr kumimoji="0" lang="zh-CN" altLang="en-US" sz="2000" b="1" u="none">
                <a:solidFill>
                  <a:srgbClr val="000000"/>
                </a:solidFill>
                <a:latin typeface="宋体" panose="02010600030101010101" pitchFamily="2" charset="-122"/>
              </a:rPr>
              <a:t>指向下一个字符</a:t>
            </a:r>
            <a:endParaRPr kumimoji="0" lang="zh-CN" altLang="en-US" sz="2000" b="1" u="none">
              <a:solidFill>
                <a:srgbClr val="000000"/>
              </a:solidFill>
              <a:latin typeface="宋体" panose="02010600030101010101" pitchFamily="2" charset="-122"/>
            </a:endParaRPr>
          </a:p>
          <a:p>
            <a:pPr eaLnBrk="1" hangingPunct="1"/>
            <a:r>
              <a:rPr kumimoji="0" lang="zh-CN" altLang="en-US" sz="2000" b="1" u="none">
                <a:solidFill>
                  <a:srgbClr val="000000"/>
                </a:solidFill>
                <a:latin typeface="宋体" panose="02010600030101010101" pitchFamily="2" charset="-122"/>
              </a:rPr>
              <a:t>       </a:t>
            </a:r>
            <a:r>
              <a:rPr kumimoji="0" lang="en-US" altLang="zh-CN" sz="2000" b="1" u="none">
                <a:solidFill>
                  <a:srgbClr val="000000"/>
                </a:solidFill>
                <a:latin typeface="宋体" panose="02010600030101010101" pitchFamily="2" charset="-122"/>
              </a:rPr>
              <a:t>INC     AH      </a:t>
            </a:r>
            <a:r>
              <a:rPr kumimoji="0" lang="zh-CN" altLang="en-US" sz="2000" b="1" u="none">
                <a:solidFill>
                  <a:srgbClr val="000000"/>
                </a:solidFill>
                <a:latin typeface="宋体" panose="02010600030101010101" pitchFamily="2" charset="-122"/>
              </a:rPr>
              <a:t>；未处理完，则继续</a:t>
            </a:r>
            <a:endParaRPr kumimoji="0" lang="zh-CN" altLang="en-US" sz="2000" b="1" u="none">
              <a:solidFill>
                <a:srgbClr val="000000"/>
              </a:solidFill>
              <a:latin typeface="宋体" panose="02010600030101010101" pitchFamily="2" charset="-122"/>
            </a:endParaRPr>
          </a:p>
          <a:p>
            <a:pPr eaLnBrk="1" hangingPunct="1"/>
            <a:r>
              <a:rPr kumimoji="0" lang="en-US" altLang="zh-CN" sz="2000" b="1" u="none">
                <a:solidFill>
                  <a:srgbClr val="000000"/>
                </a:solidFill>
                <a:latin typeface="宋体" panose="02010600030101010101" pitchFamily="2" charset="-122"/>
              </a:rPr>
              <a:t>FOUND: MOV   </a:t>
            </a:r>
            <a:r>
              <a:rPr kumimoji="0" lang="en-US" altLang="zh-CN" sz="2000" b="1" u="none">
                <a:solidFill>
                  <a:srgbClr val="000000"/>
                </a:solidFill>
                <a:latin typeface="Arial" panose="020B0604020202020204" pitchFamily="34" charset="0"/>
              </a:rPr>
              <a:t>________ </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AH       </a:t>
            </a:r>
            <a:r>
              <a:rPr kumimoji="0" lang="zh-CN" altLang="en-US" sz="2000" b="1" u="none">
                <a:solidFill>
                  <a:srgbClr val="000000"/>
                </a:solidFill>
                <a:latin typeface="宋体" panose="02010600030101010101" pitchFamily="2" charset="-122"/>
              </a:rPr>
              <a:t>；保存待查找字符所在位置</a:t>
            </a:r>
            <a:endParaRPr kumimoji="0" lang="zh-CN" altLang="en-US" sz="2000" b="1" u="none">
              <a:solidFill>
                <a:srgbClr val="000000"/>
              </a:solidFill>
              <a:latin typeface="宋体" panose="02010600030101010101" pitchFamily="2" charset="-122"/>
            </a:endParaRPr>
          </a:p>
          <a:p>
            <a:pPr eaLnBrk="1" hangingPunct="1"/>
            <a:r>
              <a:rPr kumimoji="0" lang="zh-CN" altLang="en-US" sz="2000" b="1" u="none">
                <a:solidFill>
                  <a:srgbClr val="000000"/>
                </a:solidFill>
                <a:latin typeface="宋体" panose="02010600030101010101" pitchFamily="2" charset="-122"/>
              </a:rPr>
              <a:t>       </a:t>
            </a:r>
            <a:r>
              <a:rPr kumimoji="0" lang="en-US" altLang="zh-CN" sz="2000" b="1" u="none">
                <a:solidFill>
                  <a:srgbClr val="000000"/>
                </a:solidFill>
                <a:latin typeface="宋体" panose="02010600030101010101" pitchFamily="2" charset="-122"/>
              </a:rPr>
              <a:t>MOV   AH</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4CH         </a:t>
            </a:r>
            <a:r>
              <a:rPr kumimoji="0" lang="zh-CN" altLang="en-US" sz="2000" b="1" u="none">
                <a:solidFill>
                  <a:srgbClr val="000000"/>
                </a:solidFill>
                <a:latin typeface="宋体" panose="02010600030101010101" pitchFamily="2" charset="-122"/>
              </a:rPr>
              <a:t>；返回系统</a:t>
            </a:r>
            <a:endParaRPr kumimoji="0" lang="zh-CN" altLang="en-US" sz="2000" b="1" u="none">
              <a:solidFill>
                <a:srgbClr val="000000"/>
              </a:solidFill>
              <a:latin typeface="宋体" panose="02010600030101010101" pitchFamily="2" charset="-122"/>
            </a:endParaRPr>
          </a:p>
          <a:p>
            <a:pPr eaLnBrk="1" hangingPunct="1"/>
            <a:r>
              <a:rPr kumimoji="0" lang="zh-CN" altLang="en-US" sz="2000" b="1" u="none">
                <a:solidFill>
                  <a:srgbClr val="000000"/>
                </a:solidFill>
                <a:latin typeface="宋体" panose="02010600030101010101" pitchFamily="2" charset="-122"/>
              </a:rPr>
              <a:t>       </a:t>
            </a:r>
            <a:r>
              <a:rPr kumimoji="0" lang="en-US" altLang="zh-CN" sz="2000" b="1" u="none">
                <a:solidFill>
                  <a:srgbClr val="000000"/>
                </a:solidFill>
                <a:latin typeface="宋体" panose="02010600030101010101" pitchFamily="2" charset="-122"/>
              </a:rPr>
              <a:t>INT    21H</a:t>
            </a:r>
            <a:endParaRPr kumimoji="0" lang="en-US" altLang="zh-CN" sz="2000" b="1" u="none">
              <a:solidFill>
                <a:srgbClr val="000000"/>
              </a:solidFill>
              <a:latin typeface="宋体" panose="02010600030101010101" pitchFamily="2" charset="-122"/>
            </a:endParaRPr>
          </a:p>
          <a:p>
            <a:pPr eaLnBrk="1" hangingPunct="1"/>
            <a:r>
              <a:rPr kumimoji="0" lang="da-DK" altLang="zh-CN" sz="2000" b="1" u="none">
                <a:solidFill>
                  <a:srgbClr val="000000"/>
                </a:solidFill>
                <a:latin typeface="宋体" panose="02010600030101010101" pitchFamily="2" charset="-122"/>
              </a:rPr>
              <a:t>CDS    ENDS</a:t>
            </a:r>
            <a:endParaRPr kumimoji="0" lang="da-DK" altLang="zh-CN" sz="2000" b="1" u="none">
              <a:solidFill>
                <a:srgbClr val="000000"/>
              </a:solidFill>
              <a:latin typeface="宋体" panose="02010600030101010101" pitchFamily="2" charset="-122"/>
            </a:endParaRPr>
          </a:p>
          <a:p>
            <a:pPr eaLnBrk="1" hangingPunct="1"/>
            <a:r>
              <a:rPr kumimoji="0" lang="da-DK" altLang="zh-CN" sz="2000" b="1" u="none">
                <a:solidFill>
                  <a:srgbClr val="000000"/>
                </a:solidFill>
                <a:latin typeface="宋体" panose="02010600030101010101" pitchFamily="2" charset="-122"/>
              </a:rPr>
              <a:t>END    </a:t>
            </a:r>
            <a:r>
              <a:rPr kumimoji="0" lang="en-US" altLang="zh-CN" sz="2000" b="1" u="none">
                <a:solidFill>
                  <a:srgbClr val="000000"/>
                </a:solidFill>
                <a:latin typeface="Arial" panose="020B0604020202020204" pitchFamily="34" charset="0"/>
              </a:rPr>
              <a:t>________</a:t>
            </a:r>
            <a:r>
              <a:rPr kumimoji="0" lang="da-DK" altLang="zh-CN" sz="2000" b="1" u="none">
                <a:solidFill>
                  <a:srgbClr val="000000"/>
                </a:solidFill>
                <a:latin typeface="宋体" panose="02010600030101010101" pitchFamily="2" charset="-122"/>
              </a:rPr>
              <a:t> </a:t>
            </a:r>
            <a:r>
              <a:rPr kumimoji="0" lang="zh-CN" altLang="en-US" sz="2000" b="1" u="none">
                <a:solidFill>
                  <a:srgbClr val="000000"/>
                </a:solidFill>
                <a:latin typeface="宋体" panose="02010600030101010101" pitchFamily="2" charset="-122"/>
              </a:rPr>
              <a:t>；指明程序入口，结束汇编 </a:t>
            </a:r>
            <a:endParaRPr kumimoji="0" lang="zh-CN" altLang="en-US" sz="2000" b="1" u="none">
              <a:solidFill>
                <a:srgbClr val="000000"/>
              </a:solidFill>
              <a:latin typeface="宋体" panose="02010600030101010101" pitchFamily="2" charset="-122"/>
            </a:endParaRPr>
          </a:p>
        </p:txBody>
      </p:sp>
      <p:sp>
        <p:nvSpPr>
          <p:cNvPr id="749571" name="Text Box 3"/>
          <p:cNvSpPr txBox="1">
            <a:spLocks noChangeArrowheads="1"/>
          </p:cNvSpPr>
          <p:nvPr/>
        </p:nvSpPr>
        <p:spPr bwMode="auto">
          <a:xfrm>
            <a:off x="2124075" y="1484313"/>
            <a:ext cx="720725" cy="396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b="1" u="none">
                <a:solidFill>
                  <a:srgbClr val="FF0000"/>
                </a:solidFill>
                <a:latin typeface="Arial" panose="020B0604020202020204" pitchFamily="34" charset="0"/>
              </a:rPr>
              <a:t>DS</a:t>
            </a:r>
            <a:endParaRPr kumimoji="0" lang="en-US" altLang="zh-CN" sz="2000" b="1" u="none">
              <a:solidFill>
                <a:srgbClr val="FF0000"/>
              </a:solidFill>
              <a:latin typeface="Arial" panose="020B0604020202020204" pitchFamily="34" charset="0"/>
            </a:endParaRPr>
          </a:p>
        </p:txBody>
      </p:sp>
      <p:sp>
        <p:nvSpPr>
          <p:cNvPr id="749572" name="Text Box 4"/>
          <p:cNvSpPr txBox="1">
            <a:spLocks noChangeArrowheads="1"/>
          </p:cNvSpPr>
          <p:nvPr/>
        </p:nvSpPr>
        <p:spPr bwMode="auto">
          <a:xfrm>
            <a:off x="3563938" y="1773238"/>
            <a:ext cx="1223962" cy="396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b="1" u="none">
                <a:solidFill>
                  <a:srgbClr val="FF0000"/>
                </a:solidFill>
                <a:latin typeface="Arial" panose="020B0604020202020204" pitchFamily="34" charset="0"/>
              </a:rPr>
              <a:t>STR</a:t>
            </a:r>
            <a:endParaRPr kumimoji="0" lang="en-US" altLang="zh-CN" sz="2000" b="1" u="none">
              <a:solidFill>
                <a:srgbClr val="FF0000"/>
              </a:solidFill>
              <a:latin typeface="Arial" panose="020B0604020202020204" pitchFamily="34" charset="0"/>
            </a:endParaRPr>
          </a:p>
        </p:txBody>
      </p:sp>
      <p:sp>
        <p:nvSpPr>
          <p:cNvPr id="749573" name="Text Box 5"/>
          <p:cNvSpPr txBox="1">
            <a:spLocks noChangeArrowheads="1"/>
          </p:cNvSpPr>
          <p:nvPr/>
        </p:nvSpPr>
        <p:spPr bwMode="auto">
          <a:xfrm>
            <a:off x="2700338" y="2060575"/>
            <a:ext cx="1152525" cy="396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b="1" u="none">
                <a:solidFill>
                  <a:srgbClr val="FF0000"/>
                </a:solidFill>
                <a:latin typeface="Arial" panose="020B0604020202020204" pitchFamily="34" charset="0"/>
              </a:rPr>
              <a:t>LEN</a:t>
            </a:r>
            <a:endParaRPr kumimoji="0" lang="en-US" altLang="zh-CN" sz="2000" b="1" u="none">
              <a:solidFill>
                <a:srgbClr val="FF0000"/>
              </a:solidFill>
              <a:latin typeface="Arial" panose="020B0604020202020204" pitchFamily="34" charset="0"/>
            </a:endParaRPr>
          </a:p>
        </p:txBody>
      </p:sp>
      <p:sp>
        <p:nvSpPr>
          <p:cNvPr id="749576" name="Text Box 8"/>
          <p:cNvSpPr txBox="1">
            <a:spLocks noChangeArrowheads="1"/>
          </p:cNvSpPr>
          <p:nvPr/>
        </p:nvSpPr>
        <p:spPr bwMode="auto">
          <a:xfrm>
            <a:off x="2051050" y="2924175"/>
            <a:ext cx="1152525" cy="396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b="1" u="none">
                <a:solidFill>
                  <a:srgbClr val="FF0000"/>
                </a:solidFill>
                <a:latin typeface="Arial" panose="020B0604020202020204" pitchFamily="34" charset="0"/>
              </a:rPr>
              <a:t>[SI]</a:t>
            </a:r>
            <a:endParaRPr kumimoji="0" lang="en-US" altLang="zh-CN" sz="2000" b="1" u="none">
              <a:solidFill>
                <a:srgbClr val="FF0000"/>
              </a:solidFill>
              <a:latin typeface="Arial" panose="020B0604020202020204" pitchFamily="34" charset="0"/>
            </a:endParaRPr>
          </a:p>
        </p:txBody>
      </p:sp>
      <p:sp>
        <p:nvSpPr>
          <p:cNvPr id="749577" name="Text Box 9"/>
          <p:cNvSpPr txBox="1">
            <a:spLocks noChangeArrowheads="1"/>
          </p:cNvSpPr>
          <p:nvPr/>
        </p:nvSpPr>
        <p:spPr bwMode="auto">
          <a:xfrm>
            <a:off x="1763713" y="3284538"/>
            <a:ext cx="1657350" cy="396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b="1" u="none">
                <a:solidFill>
                  <a:srgbClr val="FF0000"/>
                </a:solidFill>
                <a:latin typeface="Arial" panose="020B0604020202020204" pitchFamily="34" charset="0"/>
              </a:rPr>
              <a:t>FOUND</a:t>
            </a:r>
            <a:endParaRPr kumimoji="0" lang="en-US" altLang="zh-CN" sz="2000" b="1" u="none">
              <a:solidFill>
                <a:srgbClr val="FF0000"/>
              </a:solidFill>
              <a:latin typeface="Arial" panose="020B0604020202020204" pitchFamily="34" charset="0"/>
            </a:endParaRPr>
          </a:p>
        </p:txBody>
      </p:sp>
      <p:sp>
        <p:nvSpPr>
          <p:cNvPr id="749579" name="Text Box 11"/>
          <p:cNvSpPr txBox="1">
            <a:spLocks noChangeArrowheads="1"/>
          </p:cNvSpPr>
          <p:nvPr/>
        </p:nvSpPr>
        <p:spPr bwMode="auto">
          <a:xfrm>
            <a:off x="2124075" y="3573463"/>
            <a:ext cx="936625" cy="396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b="1" u="none">
                <a:solidFill>
                  <a:srgbClr val="FF0000"/>
                </a:solidFill>
                <a:latin typeface="Arial" panose="020B0604020202020204" pitchFamily="34" charset="0"/>
              </a:rPr>
              <a:t>SI</a:t>
            </a:r>
            <a:endParaRPr kumimoji="0" lang="en-US" altLang="zh-CN" sz="2000" b="1" u="none">
              <a:solidFill>
                <a:srgbClr val="FF0000"/>
              </a:solidFill>
              <a:latin typeface="Arial" panose="020B0604020202020204" pitchFamily="34" charset="0"/>
            </a:endParaRPr>
          </a:p>
        </p:txBody>
      </p:sp>
      <p:sp>
        <p:nvSpPr>
          <p:cNvPr id="749580" name="Text Box 12"/>
          <p:cNvSpPr txBox="1">
            <a:spLocks noChangeArrowheads="1"/>
          </p:cNvSpPr>
          <p:nvPr/>
        </p:nvSpPr>
        <p:spPr bwMode="auto">
          <a:xfrm>
            <a:off x="2051050" y="4508500"/>
            <a:ext cx="1079500" cy="396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b="1" u="none">
                <a:solidFill>
                  <a:srgbClr val="FF0000"/>
                </a:solidFill>
                <a:latin typeface="Arial" panose="020B0604020202020204" pitchFamily="34" charset="0"/>
              </a:rPr>
              <a:t>POS</a:t>
            </a:r>
            <a:endParaRPr kumimoji="0" lang="en-US" altLang="zh-CN" sz="2000" b="1" u="none">
              <a:solidFill>
                <a:srgbClr val="FF0000"/>
              </a:solidFill>
              <a:latin typeface="Arial" panose="020B0604020202020204" pitchFamily="34" charset="0"/>
            </a:endParaRPr>
          </a:p>
        </p:txBody>
      </p:sp>
      <p:sp>
        <p:nvSpPr>
          <p:cNvPr id="749581" name="Text Box 13"/>
          <p:cNvSpPr txBox="1">
            <a:spLocks noChangeArrowheads="1"/>
          </p:cNvSpPr>
          <p:nvPr/>
        </p:nvSpPr>
        <p:spPr bwMode="auto">
          <a:xfrm>
            <a:off x="1331913" y="5734050"/>
            <a:ext cx="1008062" cy="396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b="1" u="none">
                <a:solidFill>
                  <a:srgbClr val="FF0000"/>
                </a:solidFill>
                <a:latin typeface="Arial" panose="020B0604020202020204" pitchFamily="34" charset="0"/>
              </a:rPr>
              <a:t>MAIN</a:t>
            </a:r>
            <a:endParaRPr kumimoji="0" lang="en-US" altLang="zh-CN" sz="2000" b="1" u="none">
              <a:solidFill>
                <a:srgbClr val="FF0000"/>
              </a:solidFill>
              <a:latin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9571"/>
                                        </p:tgtEl>
                                        <p:attrNameLst>
                                          <p:attrName>style.visibility</p:attrName>
                                        </p:attrNameLst>
                                      </p:cBhvr>
                                      <p:to>
                                        <p:strVal val="visible"/>
                                      </p:to>
                                    </p:set>
                                    <p:anim calcmode="lin" valueType="num">
                                      <p:cBhvr additive="base">
                                        <p:cTn id="7" dur="500" fill="hold"/>
                                        <p:tgtEl>
                                          <p:spTgt spid="749571"/>
                                        </p:tgtEl>
                                        <p:attrNameLst>
                                          <p:attrName>ppt_x</p:attrName>
                                        </p:attrNameLst>
                                      </p:cBhvr>
                                      <p:tavLst>
                                        <p:tav tm="0">
                                          <p:val>
                                            <p:strVal val="#ppt_x"/>
                                          </p:val>
                                        </p:tav>
                                        <p:tav tm="100000">
                                          <p:val>
                                            <p:strVal val="#ppt_x"/>
                                          </p:val>
                                        </p:tav>
                                      </p:tavLst>
                                    </p:anim>
                                    <p:anim calcmode="lin" valueType="num">
                                      <p:cBhvr additive="base">
                                        <p:cTn id="8" dur="500" fill="hold"/>
                                        <p:tgtEl>
                                          <p:spTgt spid="7495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9572"/>
                                        </p:tgtEl>
                                        <p:attrNameLst>
                                          <p:attrName>style.visibility</p:attrName>
                                        </p:attrNameLst>
                                      </p:cBhvr>
                                      <p:to>
                                        <p:strVal val="visible"/>
                                      </p:to>
                                    </p:set>
                                    <p:anim calcmode="lin" valueType="num">
                                      <p:cBhvr additive="base">
                                        <p:cTn id="13" dur="500" fill="hold"/>
                                        <p:tgtEl>
                                          <p:spTgt spid="749572"/>
                                        </p:tgtEl>
                                        <p:attrNameLst>
                                          <p:attrName>ppt_x</p:attrName>
                                        </p:attrNameLst>
                                      </p:cBhvr>
                                      <p:tavLst>
                                        <p:tav tm="0">
                                          <p:val>
                                            <p:strVal val="#ppt_x"/>
                                          </p:val>
                                        </p:tav>
                                        <p:tav tm="100000">
                                          <p:val>
                                            <p:strVal val="#ppt_x"/>
                                          </p:val>
                                        </p:tav>
                                      </p:tavLst>
                                    </p:anim>
                                    <p:anim calcmode="lin" valueType="num">
                                      <p:cBhvr additive="base">
                                        <p:cTn id="14" dur="500" fill="hold"/>
                                        <p:tgtEl>
                                          <p:spTgt spid="7495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9573"/>
                                        </p:tgtEl>
                                        <p:attrNameLst>
                                          <p:attrName>style.visibility</p:attrName>
                                        </p:attrNameLst>
                                      </p:cBhvr>
                                      <p:to>
                                        <p:strVal val="visible"/>
                                      </p:to>
                                    </p:set>
                                    <p:anim calcmode="lin" valueType="num">
                                      <p:cBhvr additive="base">
                                        <p:cTn id="19" dur="500" fill="hold"/>
                                        <p:tgtEl>
                                          <p:spTgt spid="749573"/>
                                        </p:tgtEl>
                                        <p:attrNameLst>
                                          <p:attrName>ppt_x</p:attrName>
                                        </p:attrNameLst>
                                      </p:cBhvr>
                                      <p:tavLst>
                                        <p:tav tm="0">
                                          <p:val>
                                            <p:strVal val="#ppt_x"/>
                                          </p:val>
                                        </p:tav>
                                        <p:tav tm="100000">
                                          <p:val>
                                            <p:strVal val="#ppt_x"/>
                                          </p:val>
                                        </p:tav>
                                      </p:tavLst>
                                    </p:anim>
                                    <p:anim calcmode="lin" valueType="num">
                                      <p:cBhvr additive="base">
                                        <p:cTn id="20" dur="500" fill="hold"/>
                                        <p:tgtEl>
                                          <p:spTgt spid="74957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49576"/>
                                        </p:tgtEl>
                                        <p:attrNameLst>
                                          <p:attrName>style.visibility</p:attrName>
                                        </p:attrNameLst>
                                      </p:cBhvr>
                                      <p:to>
                                        <p:strVal val="visible"/>
                                      </p:to>
                                    </p:set>
                                    <p:anim calcmode="lin" valueType="num">
                                      <p:cBhvr additive="base">
                                        <p:cTn id="25" dur="500" fill="hold"/>
                                        <p:tgtEl>
                                          <p:spTgt spid="749576"/>
                                        </p:tgtEl>
                                        <p:attrNameLst>
                                          <p:attrName>ppt_x</p:attrName>
                                        </p:attrNameLst>
                                      </p:cBhvr>
                                      <p:tavLst>
                                        <p:tav tm="0">
                                          <p:val>
                                            <p:strVal val="#ppt_x"/>
                                          </p:val>
                                        </p:tav>
                                        <p:tav tm="100000">
                                          <p:val>
                                            <p:strVal val="#ppt_x"/>
                                          </p:val>
                                        </p:tav>
                                      </p:tavLst>
                                    </p:anim>
                                    <p:anim calcmode="lin" valueType="num">
                                      <p:cBhvr additive="base">
                                        <p:cTn id="26" dur="500" fill="hold"/>
                                        <p:tgtEl>
                                          <p:spTgt spid="74957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49577"/>
                                        </p:tgtEl>
                                        <p:attrNameLst>
                                          <p:attrName>style.visibility</p:attrName>
                                        </p:attrNameLst>
                                      </p:cBhvr>
                                      <p:to>
                                        <p:strVal val="visible"/>
                                      </p:to>
                                    </p:set>
                                    <p:anim calcmode="lin" valueType="num">
                                      <p:cBhvr additive="base">
                                        <p:cTn id="31" dur="500" fill="hold"/>
                                        <p:tgtEl>
                                          <p:spTgt spid="749577"/>
                                        </p:tgtEl>
                                        <p:attrNameLst>
                                          <p:attrName>ppt_x</p:attrName>
                                        </p:attrNameLst>
                                      </p:cBhvr>
                                      <p:tavLst>
                                        <p:tav tm="0">
                                          <p:val>
                                            <p:strVal val="#ppt_x"/>
                                          </p:val>
                                        </p:tav>
                                        <p:tav tm="100000">
                                          <p:val>
                                            <p:strVal val="#ppt_x"/>
                                          </p:val>
                                        </p:tav>
                                      </p:tavLst>
                                    </p:anim>
                                    <p:anim calcmode="lin" valueType="num">
                                      <p:cBhvr additive="base">
                                        <p:cTn id="32" dur="500" fill="hold"/>
                                        <p:tgtEl>
                                          <p:spTgt spid="74957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49579"/>
                                        </p:tgtEl>
                                        <p:attrNameLst>
                                          <p:attrName>style.visibility</p:attrName>
                                        </p:attrNameLst>
                                      </p:cBhvr>
                                      <p:to>
                                        <p:strVal val="visible"/>
                                      </p:to>
                                    </p:set>
                                    <p:anim calcmode="lin" valueType="num">
                                      <p:cBhvr additive="base">
                                        <p:cTn id="37" dur="500" fill="hold"/>
                                        <p:tgtEl>
                                          <p:spTgt spid="749579"/>
                                        </p:tgtEl>
                                        <p:attrNameLst>
                                          <p:attrName>ppt_x</p:attrName>
                                        </p:attrNameLst>
                                      </p:cBhvr>
                                      <p:tavLst>
                                        <p:tav tm="0">
                                          <p:val>
                                            <p:strVal val="#ppt_x"/>
                                          </p:val>
                                        </p:tav>
                                        <p:tav tm="100000">
                                          <p:val>
                                            <p:strVal val="#ppt_x"/>
                                          </p:val>
                                        </p:tav>
                                      </p:tavLst>
                                    </p:anim>
                                    <p:anim calcmode="lin" valueType="num">
                                      <p:cBhvr additive="base">
                                        <p:cTn id="38" dur="500" fill="hold"/>
                                        <p:tgtEl>
                                          <p:spTgt spid="74957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49580"/>
                                        </p:tgtEl>
                                        <p:attrNameLst>
                                          <p:attrName>style.visibility</p:attrName>
                                        </p:attrNameLst>
                                      </p:cBhvr>
                                      <p:to>
                                        <p:strVal val="visible"/>
                                      </p:to>
                                    </p:set>
                                    <p:anim calcmode="lin" valueType="num">
                                      <p:cBhvr additive="base">
                                        <p:cTn id="43" dur="500" fill="hold"/>
                                        <p:tgtEl>
                                          <p:spTgt spid="749580"/>
                                        </p:tgtEl>
                                        <p:attrNameLst>
                                          <p:attrName>ppt_x</p:attrName>
                                        </p:attrNameLst>
                                      </p:cBhvr>
                                      <p:tavLst>
                                        <p:tav tm="0">
                                          <p:val>
                                            <p:strVal val="#ppt_x"/>
                                          </p:val>
                                        </p:tav>
                                        <p:tav tm="100000">
                                          <p:val>
                                            <p:strVal val="#ppt_x"/>
                                          </p:val>
                                        </p:tav>
                                      </p:tavLst>
                                    </p:anim>
                                    <p:anim calcmode="lin" valueType="num">
                                      <p:cBhvr additive="base">
                                        <p:cTn id="44" dur="500" fill="hold"/>
                                        <p:tgtEl>
                                          <p:spTgt spid="74958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49581"/>
                                        </p:tgtEl>
                                        <p:attrNameLst>
                                          <p:attrName>style.visibility</p:attrName>
                                        </p:attrNameLst>
                                      </p:cBhvr>
                                      <p:to>
                                        <p:strVal val="visible"/>
                                      </p:to>
                                    </p:set>
                                    <p:anim calcmode="lin" valueType="num">
                                      <p:cBhvr additive="base">
                                        <p:cTn id="49" dur="500" fill="hold"/>
                                        <p:tgtEl>
                                          <p:spTgt spid="749581"/>
                                        </p:tgtEl>
                                        <p:attrNameLst>
                                          <p:attrName>ppt_x</p:attrName>
                                        </p:attrNameLst>
                                      </p:cBhvr>
                                      <p:tavLst>
                                        <p:tav tm="0">
                                          <p:val>
                                            <p:strVal val="#ppt_x"/>
                                          </p:val>
                                        </p:tav>
                                        <p:tav tm="100000">
                                          <p:val>
                                            <p:strVal val="#ppt_x"/>
                                          </p:val>
                                        </p:tav>
                                      </p:tavLst>
                                    </p:anim>
                                    <p:anim calcmode="lin" valueType="num">
                                      <p:cBhvr additive="base">
                                        <p:cTn id="50" dur="500" fill="hold"/>
                                        <p:tgtEl>
                                          <p:spTgt spid="7495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1" grpId="0"/>
      <p:bldP spid="749572" grpId="0"/>
      <p:bldP spid="749573" grpId="0"/>
      <p:bldP spid="749576" grpId="0"/>
      <p:bldP spid="749577" grpId="0"/>
      <p:bldP spid="749579" grpId="0"/>
      <p:bldP spid="749580" grpId="0"/>
      <p:bldP spid="74958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6"/>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79A77592-2C75-4E4C-9D40-0BD19E3F5934}"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78851" name="Rectangle 2"/>
          <p:cNvSpPr>
            <a:spLocks noChangeArrowheads="1"/>
          </p:cNvSpPr>
          <p:nvPr/>
        </p:nvSpPr>
        <p:spPr bwMode="auto">
          <a:xfrm>
            <a:off x="1331913" y="735965"/>
            <a:ext cx="6278880" cy="526224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u="none" dirty="0">
                <a:solidFill>
                  <a:schemeClr val="tx1"/>
                </a:solidFill>
                <a:latin typeface="宋体" panose="02010600030101010101" pitchFamily="2" charset="-122"/>
              </a:rPr>
              <a:t>9.</a:t>
            </a:r>
            <a:r>
              <a:rPr kumimoji="0" lang="en-US" altLang="zh-CN" b="1" u="none" dirty="0">
                <a:solidFill>
                  <a:srgbClr val="000000"/>
                </a:solidFill>
                <a:latin typeface="宋体" panose="02010600030101010101" pitchFamily="2" charset="-122"/>
              </a:rPr>
              <a:t> </a:t>
            </a:r>
            <a:r>
              <a:rPr kumimoji="0" lang="zh-CN" altLang="en-US" b="1" u="none" dirty="0">
                <a:solidFill>
                  <a:srgbClr val="000000"/>
                </a:solidFill>
                <a:latin typeface="宋体" panose="02010600030101010101" pitchFamily="2" charset="-122"/>
              </a:rPr>
              <a:t>有程序段如下：</a:t>
            </a:r>
            <a:br>
              <a:rPr kumimoji="0" lang="zh-CN" altLang="en-US" b="1" u="none" dirty="0">
                <a:solidFill>
                  <a:srgbClr val="000000"/>
                </a:solidFill>
                <a:latin typeface="宋体" panose="02010600030101010101" pitchFamily="2" charset="-122"/>
              </a:rPr>
            </a:br>
            <a:r>
              <a:rPr kumimoji="0" lang="zh-CN" altLang="en-US" b="1" u="none" dirty="0">
                <a:solidFill>
                  <a:srgbClr val="000000"/>
                </a:solidFill>
                <a:latin typeface="宋体" panose="02010600030101010101" pitchFamily="2" charset="-122"/>
              </a:rPr>
              <a:t>    </a:t>
            </a:r>
            <a:r>
              <a:rPr kumimoji="0" lang="en-US" altLang="zh-CN" b="1" u="none" dirty="0">
                <a:solidFill>
                  <a:srgbClr val="000000"/>
                </a:solidFill>
                <a:latin typeface="宋体" panose="02010600030101010101" pitchFamily="2" charset="-122"/>
              </a:rPr>
              <a:t>MOV BX</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OFFSET X</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AL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[BX][6]</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AH</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[BX][7]</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SI</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4</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DL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[BX][SI][2]</a:t>
            </a:r>
            <a:endParaRPr kumimoji="0" lang="en-US" altLang="zh-CN"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    MOV DH</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[BX][SI][3]</a:t>
            </a:r>
            <a:endParaRPr kumimoji="0" lang="es-ES" altLang="zh-CN"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X   DB  1</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2</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3</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4</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5</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6</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7</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8</a:t>
            </a:r>
            <a:endParaRPr kumimoji="0" lang="es-ES" altLang="zh-CN" b="1" u="none" dirty="0">
              <a:solidFill>
                <a:srgbClr val="000000"/>
              </a:solidFill>
              <a:latin typeface="宋体" panose="02010600030101010101" pitchFamily="2" charset="-122"/>
            </a:endParaRPr>
          </a:p>
          <a:p>
            <a:pPr eaLnBrk="1" hangingPunct="1"/>
            <a:endParaRPr kumimoji="0" lang="zh-CN" altLang="es-ES" b="1" u="none" dirty="0">
              <a:solidFill>
                <a:srgbClr val="000000"/>
              </a:solidFill>
              <a:latin typeface="宋体" panose="02010600030101010101" pitchFamily="2" charset="-122"/>
            </a:endParaRPr>
          </a:p>
          <a:p>
            <a:pPr eaLnBrk="1" hangingPunct="1"/>
            <a:r>
              <a:rPr kumimoji="0" lang="zh-CN" altLang="es-ES" b="1" u="none" dirty="0">
                <a:solidFill>
                  <a:srgbClr val="000000"/>
                </a:solidFill>
                <a:latin typeface="宋体" panose="02010600030101010101" pitchFamily="2" charset="-122"/>
              </a:rPr>
              <a:t>执行该程序段后，</a:t>
            </a:r>
            <a:endParaRPr kumimoji="0" lang="zh-CN" altLang="es-ES" b="1" u="none" dirty="0">
              <a:solidFill>
                <a:srgbClr val="000000"/>
              </a:solidFill>
              <a:latin typeface="宋体" panose="02010600030101010101" pitchFamily="2" charset="-122"/>
            </a:endParaRPr>
          </a:p>
          <a:p>
            <a:pPr eaLnBrk="1" hangingPunct="1"/>
            <a:endParaRPr kumimoji="0" lang="es-ES" altLang="zh-CN"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AL =</a:t>
            </a:r>
            <a:r>
              <a:rPr kumimoji="0" lang="en-US" altLang="zh-CN" sz="2000" b="1" u="none" dirty="0">
                <a:solidFill>
                  <a:srgbClr val="000000"/>
                </a:solidFill>
                <a:latin typeface="Arial" panose="020B0604020202020204" pitchFamily="34" charset="0"/>
              </a:rPr>
              <a:t>______________</a:t>
            </a:r>
            <a:r>
              <a:rPr kumimoji="0" lang="es-ES" altLang="zh-CN" b="1" u="none" dirty="0">
                <a:solidFill>
                  <a:srgbClr val="000000"/>
                </a:solidFill>
                <a:latin typeface="宋体" panose="02010600030101010101" pitchFamily="2" charset="-122"/>
              </a:rPr>
              <a:t> </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AH =</a:t>
            </a:r>
            <a:r>
              <a:rPr kumimoji="0" lang="en-US" altLang="zh-CN" sz="2000" b="1" u="none" dirty="0">
                <a:solidFill>
                  <a:srgbClr val="000000"/>
                </a:solidFill>
                <a:latin typeface="Arial" panose="020B0604020202020204" pitchFamily="34" charset="0"/>
              </a:rPr>
              <a:t>______________</a:t>
            </a:r>
            <a:r>
              <a:rPr kumimoji="0" lang="es-ES" altLang="zh-CN" b="1" u="none" dirty="0">
                <a:solidFill>
                  <a:srgbClr val="000000"/>
                </a:solidFill>
                <a:latin typeface="宋体" panose="02010600030101010101" pitchFamily="2" charset="-122"/>
              </a:rPr>
              <a:t> </a:t>
            </a:r>
            <a:r>
              <a:rPr kumimoji="0" lang="zh-CN" altLang="es-ES" b="1" u="none" dirty="0">
                <a:solidFill>
                  <a:srgbClr val="000000"/>
                </a:solidFill>
                <a:latin typeface="宋体" panose="02010600030101010101" pitchFamily="2" charset="-122"/>
              </a:rPr>
              <a:t>，</a:t>
            </a:r>
            <a:endParaRPr kumimoji="0" lang="zh-CN" altLang="es-ES" b="1" u="none" dirty="0">
              <a:solidFill>
                <a:srgbClr val="000000"/>
              </a:solidFill>
              <a:latin typeface="宋体" panose="02010600030101010101" pitchFamily="2" charset="-122"/>
            </a:endParaRPr>
          </a:p>
          <a:p>
            <a:pPr eaLnBrk="1" hangingPunct="1"/>
            <a:endParaRPr kumimoji="0" lang="es-ES" altLang="zh-CN"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DL =</a:t>
            </a:r>
            <a:r>
              <a:rPr kumimoji="0" lang="en-US" altLang="zh-CN" sz="2000" b="1" u="none" dirty="0">
                <a:solidFill>
                  <a:srgbClr val="000000"/>
                </a:solidFill>
                <a:latin typeface="Arial" panose="020B0604020202020204" pitchFamily="34" charset="0"/>
              </a:rPr>
              <a:t>______________</a:t>
            </a:r>
            <a:r>
              <a:rPr kumimoji="0" lang="es-ES" altLang="zh-CN" b="1" u="none" dirty="0">
                <a:solidFill>
                  <a:srgbClr val="000000"/>
                </a:solidFill>
                <a:latin typeface="宋体" panose="02010600030101010101" pitchFamily="2" charset="-122"/>
              </a:rPr>
              <a:t> </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DH =</a:t>
            </a:r>
            <a:r>
              <a:rPr kumimoji="0" lang="en-US" altLang="zh-CN" sz="2000" b="1" u="none" dirty="0">
                <a:solidFill>
                  <a:srgbClr val="000000"/>
                </a:solidFill>
                <a:latin typeface="Arial" panose="020B0604020202020204" pitchFamily="34" charset="0"/>
              </a:rPr>
              <a:t>______________</a:t>
            </a:r>
            <a:endParaRPr kumimoji="0" lang="es-ES" altLang="zh-CN" sz="2000" b="1" u="none" dirty="0">
              <a:solidFill>
                <a:srgbClr val="000000"/>
              </a:solidFill>
              <a:latin typeface="Arial" panose="020B0604020202020204" pitchFamily="34" charset="0"/>
            </a:endParaRPr>
          </a:p>
        </p:txBody>
      </p:sp>
      <p:sp>
        <p:nvSpPr>
          <p:cNvPr id="750595" name="Text Box 3"/>
          <p:cNvSpPr txBox="1">
            <a:spLocks noChangeArrowheads="1"/>
          </p:cNvSpPr>
          <p:nvPr/>
        </p:nvSpPr>
        <p:spPr bwMode="auto">
          <a:xfrm>
            <a:off x="2124075" y="4724400"/>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07H</a:t>
            </a:r>
            <a:r>
              <a:rPr kumimoji="0" lang="zh-CN" altLang="en-US" b="1" u="none">
                <a:solidFill>
                  <a:srgbClr val="FF0000"/>
                </a:solidFill>
                <a:latin typeface="Arial" panose="020B0604020202020204" pitchFamily="34" charset="0"/>
              </a:rPr>
              <a:t>（或</a:t>
            </a:r>
            <a:r>
              <a:rPr kumimoji="0" lang="en-US" altLang="zh-CN" b="1" u="none">
                <a:solidFill>
                  <a:srgbClr val="FF0000"/>
                </a:solidFill>
                <a:latin typeface="Arial" panose="020B0604020202020204" pitchFamily="34" charset="0"/>
              </a:rPr>
              <a:t>7</a:t>
            </a:r>
            <a:r>
              <a:rPr kumimoji="0" lang="zh-CN" altLang="en-US" b="1" u="none">
                <a:solidFill>
                  <a:srgbClr val="FF0000"/>
                </a:solidFill>
                <a:latin typeface="Arial" panose="020B0604020202020204" pitchFamily="34" charset="0"/>
              </a:rPr>
              <a:t>）</a:t>
            </a:r>
            <a:endParaRPr kumimoji="0" lang="zh-CN" altLang="en-US" b="1" u="none">
              <a:solidFill>
                <a:srgbClr val="FF0000"/>
              </a:solidFill>
              <a:latin typeface="Arial" panose="020B0604020202020204" pitchFamily="34" charset="0"/>
            </a:endParaRPr>
          </a:p>
        </p:txBody>
      </p:sp>
      <p:sp>
        <p:nvSpPr>
          <p:cNvPr id="750596" name="Text Box 4"/>
          <p:cNvSpPr txBox="1">
            <a:spLocks noChangeArrowheads="1"/>
          </p:cNvSpPr>
          <p:nvPr/>
        </p:nvSpPr>
        <p:spPr bwMode="auto">
          <a:xfrm>
            <a:off x="4932363" y="4724400"/>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08H</a:t>
            </a:r>
            <a:r>
              <a:rPr kumimoji="0" lang="zh-CN" altLang="en-US" b="1" u="none">
                <a:solidFill>
                  <a:srgbClr val="FF0000"/>
                </a:solidFill>
                <a:latin typeface="Arial" panose="020B0604020202020204" pitchFamily="34" charset="0"/>
              </a:rPr>
              <a:t>（或</a:t>
            </a:r>
            <a:r>
              <a:rPr kumimoji="0" lang="en-US" altLang="zh-CN" b="1" u="none">
                <a:solidFill>
                  <a:srgbClr val="FF0000"/>
                </a:solidFill>
                <a:latin typeface="Arial" panose="020B0604020202020204" pitchFamily="34" charset="0"/>
              </a:rPr>
              <a:t>8</a:t>
            </a:r>
            <a:r>
              <a:rPr kumimoji="0" lang="zh-CN" altLang="en-US" b="1" u="none">
                <a:solidFill>
                  <a:srgbClr val="FF0000"/>
                </a:solidFill>
                <a:latin typeface="Arial" panose="020B0604020202020204" pitchFamily="34" charset="0"/>
              </a:rPr>
              <a:t>）</a:t>
            </a:r>
            <a:endParaRPr kumimoji="0" lang="zh-CN" altLang="en-US" b="1" u="none">
              <a:solidFill>
                <a:srgbClr val="FF0000"/>
              </a:solidFill>
              <a:latin typeface="Arial" panose="020B0604020202020204" pitchFamily="34" charset="0"/>
            </a:endParaRPr>
          </a:p>
        </p:txBody>
      </p:sp>
      <p:sp>
        <p:nvSpPr>
          <p:cNvPr id="750597" name="Text Box 5"/>
          <p:cNvSpPr txBox="1">
            <a:spLocks noChangeArrowheads="1"/>
          </p:cNvSpPr>
          <p:nvPr/>
        </p:nvSpPr>
        <p:spPr bwMode="auto">
          <a:xfrm>
            <a:off x="2051050" y="5516563"/>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07H</a:t>
            </a:r>
            <a:r>
              <a:rPr kumimoji="0" lang="zh-CN" altLang="en-US" b="1" u="none">
                <a:solidFill>
                  <a:srgbClr val="FF0000"/>
                </a:solidFill>
                <a:latin typeface="Arial" panose="020B0604020202020204" pitchFamily="34" charset="0"/>
              </a:rPr>
              <a:t>（或</a:t>
            </a:r>
            <a:r>
              <a:rPr kumimoji="0" lang="en-US" altLang="zh-CN" b="1" u="none">
                <a:solidFill>
                  <a:srgbClr val="FF0000"/>
                </a:solidFill>
                <a:latin typeface="Arial" panose="020B0604020202020204" pitchFamily="34" charset="0"/>
              </a:rPr>
              <a:t>7</a:t>
            </a:r>
            <a:r>
              <a:rPr kumimoji="0" lang="zh-CN" altLang="en-US" b="1" u="none">
                <a:solidFill>
                  <a:srgbClr val="FF0000"/>
                </a:solidFill>
                <a:latin typeface="Arial" panose="020B0604020202020204" pitchFamily="34" charset="0"/>
              </a:rPr>
              <a:t>）</a:t>
            </a:r>
            <a:endParaRPr kumimoji="0" lang="zh-CN" altLang="en-US" b="1" u="none">
              <a:solidFill>
                <a:srgbClr val="FF0000"/>
              </a:solidFill>
              <a:latin typeface="Arial" panose="020B0604020202020204" pitchFamily="34" charset="0"/>
            </a:endParaRPr>
          </a:p>
        </p:txBody>
      </p:sp>
      <p:sp>
        <p:nvSpPr>
          <p:cNvPr id="750598" name="Text Box 6"/>
          <p:cNvSpPr txBox="1">
            <a:spLocks noChangeArrowheads="1"/>
          </p:cNvSpPr>
          <p:nvPr/>
        </p:nvSpPr>
        <p:spPr bwMode="auto">
          <a:xfrm>
            <a:off x="5076825" y="5445125"/>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08H</a:t>
            </a:r>
            <a:r>
              <a:rPr kumimoji="0" lang="zh-CN" altLang="en-US" b="1" u="none">
                <a:solidFill>
                  <a:srgbClr val="FF0000"/>
                </a:solidFill>
                <a:latin typeface="Arial" panose="020B0604020202020204" pitchFamily="34" charset="0"/>
              </a:rPr>
              <a:t>（或</a:t>
            </a:r>
            <a:r>
              <a:rPr kumimoji="0" lang="en-US" altLang="zh-CN" b="1" u="none">
                <a:solidFill>
                  <a:srgbClr val="FF0000"/>
                </a:solidFill>
                <a:latin typeface="Arial" panose="020B0604020202020204" pitchFamily="34" charset="0"/>
              </a:rPr>
              <a:t>8</a:t>
            </a:r>
            <a:r>
              <a:rPr kumimoji="0" lang="zh-CN" altLang="en-US" b="1" u="none">
                <a:solidFill>
                  <a:srgbClr val="FF0000"/>
                </a:solidFill>
                <a:latin typeface="Arial" panose="020B0604020202020204" pitchFamily="34" charset="0"/>
              </a:rPr>
              <a:t>）</a:t>
            </a:r>
            <a:endParaRPr kumimoji="0" lang="zh-CN" altLang="en-US" b="1" u="none">
              <a:solidFill>
                <a:srgbClr val="FF0000"/>
              </a:solidFill>
              <a:latin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0595"/>
                                        </p:tgtEl>
                                        <p:attrNameLst>
                                          <p:attrName>style.visibility</p:attrName>
                                        </p:attrNameLst>
                                      </p:cBhvr>
                                      <p:to>
                                        <p:strVal val="visible"/>
                                      </p:to>
                                    </p:set>
                                    <p:anim calcmode="lin" valueType="num">
                                      <p:cBhvr additive="base">
                                        <p:cTn id="7" dur="500" fill="hold"/>
                                        <p:tgtEl>
                                          <p:spTgt spid="750595"/>
                                        </p:tgtEl>
                                        <p:attrNameLst>
                                          <p:attrName>ppt_x</p:attrName>
                                        </p:attrNameLst>
                                      </p:cBhvr>
                                      <p:tavLst>
                                        <p:tav tm="0">
                                          <p:val>
                                            <p:strVal val="#ppt_x"/>
                                          </p:val>
                                        </p:tav>
                                        <p:tav tm="100000">
                                          <p:val>
                                            <p:strVal val="#ppt_x"/>
                                          </p:val>
                                        </p:tav>
                                      </p:tavLst>
                                    </p:anim>
                                    <p:anim calcmode="lin" valueType="num">
                                      <p:cBhvr additive="base">
                                        <p:cTn id="8" dur="500" fill="hold"/>
                                        <p:tgtEl>
                                          <p:spTgt spid="7505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0596"/>
                                        </p:tgtEl>
                                        <p:attrNameLst>
                                          <p:attrName>style.visibility</p:attrName>
                                        </p:attrNameLst>
                                      </p:cBhvr>
                                      <p:to>
                                        <p:strVal val="visible"/>
                                      </p:to>
                                    </p:set>
                                    <p:anim calcmode="lin" valueType="num">
                                      <p:cBhvr additive="base">
                                        <p:cTn id="13" dur="500" fill="hold"/>
                                        <p:tgtEl>
                                          <p:spTgt spid="750596"/>
                                        </p:tgtEl>
                                        <p:attrNameLst>
                                          <p:attrName>ppt_x</p:attrName>
                                        </p:attrNameLst>
                                      </p:cBhvr>
                                      <p:tavLst>
                                        <p:tav tm="0">
                                          <p:val>
                                            <p:strVal val="#ppt_x"/>
                                          </p:val>
                                        </p:tav>
                                        <p:tav tm="100000">
                                          <p:val>
                                            <p:strVal val="#ppt_x"/>
                                          </p:val>
                                        </p:tav>
                                      </p:tavLst>
                                    </p:anim>
                                    <p:anim calcmode="lin" valueType="num">
                                      <p:cBhvr additive="base">
                                        <p:cTn id="14" dur="500" fill="hold"/>
                                        <p:tgtEl>
                                          <p:spTgt spid="75059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50597"/>
                                        </p:tgtEl>
                                        <p:attrNameLst>
                                          <p:attrName>style.visibility</p:attrName>
                                        </p:attrNameLst>
                                      </p:cBhvr>
                                      <p:to>
                                        <p:strVal val="visible"/>
                                      </p:to>
                                    </p:set>
                                    <p:anim calcmode="lin" valueType="num">
                                      <p:cBhvr additive="base">
                                        <p:cTn id="19" dur="500" fill="hold"/>
                                        <p:tgtEl>
                                          <p:spTgt spid="750597"/>
                                        </p:tgtEl>
                                        <p:attrNameLst>
                                          <p:attrName>ppt_x</p:attrName>
                                        </p:attrNameLst>
                                      </p:cBhvr>
                                      <p:tavLst>
                                        <p:tav tm="0">
                                          <p:val>
                                            <p:strVal val="#ppt_x"/>
                                          </p:val>
                                        </p:tav>
                                        <p:tav tm="100000">
                                          <p:val>
                                            <p:strVal val="#ppt_x"/>
                                          </p:val>
                                        </p:tav>
                                      </p:tavLst>
                                    </p:anim>
                                    <p:anim calcmode="lin" valueType="num">
                                      <p:cBhvr additive="base">
                                        <p:cTn id="20" dur="500" fill="hold"/>
                                        <p:tgtEl>
                                          <p:spTgt spid="75059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50598"/>
                                        </p:tgtEl>
                                        <p:attrNameLst>
                                          <p:attrName>style.visibility</p:attrName>
                                        </p:attrNameLst>
                                      </p:cBhvr>
                                      <p:to>
                                        <p:strVal val="visible"/>
                                      </p:to>
                                    </p:set>
                                    <p:anim calcmode="lin" valueType="num">
                                      <p:cBhvr additive="base">
                                        <p:cTn id="25" dur="500" fill="hold"/>
                                        <p:tgtEl>
                                          <p:spTgt spid="750598"/>
                                        </p:tgtEl>
                                        <p:attrNameLst>
                                          <p:attrName>ppt_x</p:attrName>
                                        </p:attrNameLst>
                                      </p:cBhvr>
                                      <p:tavLst>
                                        <p:tav tm="0">
                                          <p:val>
                                            <p:strVal val="#ppt_x"/>
                                          </p:val>
                                        </p:tav>
                                        <p:tav tm="100000">
                                          <p:val>
                                            <p:strVal val="#ppt_x"/>
                                          </p:val>
                                        </p:tav>
                                      </p:tavLst>
                                    </p:anim>
                                    <p:anim calcmode="lin" valueType="num">
                                      <p:cBhvr additive="base">
                                        <p:cTn id="26" dur="500" fill="hold"/>
                                        <p:tgtEl>
                                          <p:spTgt spid="7505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5" grpId="0"/>
      <p:bldP spid="750596" grpId="0"/>
      <p:bldP spid="750597" grpId="0"/>
      <p:bldP spid="75059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4"/>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1AE1243B-1D8A-44BE-8A7D-1C16C30D9D61}"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79875" name="Rectangle 2"/>
          <p:cNvSpPr>
            <a:spLocks noChangeArrowheads="1"/>
          </p:cNvSpPr>
          <p:nvPr/>
        </p:nvSpPr>
        <p:spPr bwMode="auto">
          <a:xfrm>
            <a:off x="1476375" y="445136"/>
            <a:ext cx="5537200" cy="563118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es-ES" b="1" u="none" dirty="0">
                <a:solidFill>
                  <a:schemeClr val="tx1"/>
                </a:solidFill>
                <a:latin typeface="宋体" panose="02010600030101010101" pitchFamily="2" charset="-122"/>
              </a:rPr>
              <a:t>10</a:t>
            </a:r>
            <a:r>
              <a:rPr kumimoji="0" lang="zh-CN" altLang="es-ES" b="1" u="none" dirty="0">
                <a:solidFill>
                  <a:schemeClr val="tx1"/>
                </a:solidFill>
                <a:latin typeface="宋体" panose="02010600030101010101" pitchFamily="2" charset="-122"/>
              </a:rPr>
              <a:t>．</a:t>
            </a:r>
            <a:r>
              <a:rPr kumimoji="0" lang="zh-CN" altLang="es-ES" b="1" u="none" dirty="0">
                <a:solidFill>
                  <a:srgbClr val="000000"/>
                </a:solidFill>
                <a:latin typeface="宋体" panose="02010600030101010101" pitchFamily="2" charset="-122"/>
              </a:rPr>
              <a:t>有程序段如下：</a:t>
            </a:r>
            <a:br>
              <a:rPr kumimoji="0" lang="zh-CN" altLang="es-ES" b="1" u="none" dirty="0">
                <a:solidFill>
                  <a:srgbClr val="000000"/>
                </a:solidFill>
                <a:latin typeface="宋体" panose="02010600030101010101" pitchFamily="2" charset="-122"/>
              </a:rPr>
            </a:br>
            <a:r>
              <a:rPr kumimoji="0" lang="zh-CN" altLang="es-ES" b="1" u="none" dirty="0">
                <a:solidFill>
                  <a:srgbClr val="000000"/>
                </a:solidFill>
                <a:latin typeface="宋体" panose="02010600030101010101" pitchFamily="2" charset="-122"/>
              </a:rPr>
              <a:t>         </a:t>
            </a:r>
            <a:r>
              <a:rPr kumimoji="0" lang="es-ES" altLang="zh-CN" b="1" u="none" dirty="0">
                <a:solidFill>
                  <a:srgbClr val="000000"/>
                </a:solidFill>
                <a:latin typeface="宋体" panose="02010600030101010101" pitchFamily="2" charset="-122"/>
              </a:rPr>
              <a:t>VAR1  DW   0010H</a:t>
            </a:r>
            <a:endParaRPr kumimoji="0" lang="es-ES" altLang="zh-CN" b="1" u="none" dirty="0">
              <a:solidFill>
                <a:srgbClr val="000000"/>
              </a:solidFill>
              <a:latin typeface="宋体" panose="02010600030101010101" pitchFamily="2" charset="-122"/>
            </a:endParaRPr>
          </a:p>
          <a:p>
            <a:pPr eaLnBrk="1" hangingPunct="1"/>
            <a:r>
              <a:rPr kumimoji="0" lang="da-DK" altLang="zh-CN" b="1" u="none" dirty="0">
                <a:solidFill>
                  <a:srgbClr val="000000"/>
                </a:solidFill>
                <a:latin typeface="宋体" panose="02010600030101010101" pitchFamily="2" charset="-122"/>
              </a:rPr>
              <a:t>         VAR2  DW   0020H</a:t>
            </a:r>
            <a:endParaRPr kumimoji="0" lang="da-DK" altLang="zh-CN" b="1" u="none" dirty="0">
              <a:solidFill>
                <a:srgbClr val="000000"/>
              </a:solidFill>
              <a:latin typeface="宋体" panose="02010600030101010101" pitchFamily="2" charset="-122"/>
            </a:endParaRPr>
          </a:p>
          <a:p>
            <a:pPr eaLnBrk="1" hangingPunct="1"/>
            <a:r>
              <a:rPr kumimoji="0" lang="da-DK" altLang="zh-CN" b="1" u="none" dirty="0">
                <a:solidFill>
                  <a:srgbClr val="000000"/>
                </a:solidFill>
                <a:latin typeface="宋体" panose="02010600030101010101" pitchFamily="2" charset="-122"/>
              </a:rPr>
              <a:t>               MOV AX</a:t>
            </a:r>
            <a:r>
              <a:rPr kumimoji="0" lang="zh-CN" altLang="da-DK" b="1" u="none" dirty="0">
                <a:solidFill>
                  <a:srgbClr val="000000"/>
                </a:solidFill>
                <a:latin typeface="宋体" panose="02010600030101010101" pitchFamily="2" charset="-122"/>
              </a:rPr>
              <a:t>，</a:t>
            </a:r>
            <a:r>
              <a:rPr kumimoji="0" lang="da-DK" altLang="zh-CN" b="1" u="none" dirty="0">
                <a:solidFill>
                  <a:srgbClr val="000000"/>
                </a:solidFill>
                <a:latin typeface="宋体" panose="02010600030101010101" pitchFamily="2" charset="-122"/>
              </a:rPr>
              <a:t>VAR1</a:t>
            </a:r>
            <a:endParaRPr kumimoji="0" lang="da-DK"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BX</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VAR2</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PUSH AX</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PUSH BX</a:t>
            </a:r>
            <a:endParaRPr kumimoji="0" lang="en-US" altLang="zh-CN" b="1" u="none" dirty="0">
              <a:solidFill>
                <a:srgbClr val="000000"/>
              </a:solidFill>
              <a:latin typeface="宋体" panose="02010600030101010101" pitchFamily="2" charset="-122"/>
            </a:endParaRPr>
          </a:p>
          <a:p>
            <a:pPr eaLnBrk="1" hangingPunct="1"/>
            <a:r>
              <a:rPr kumimoji="0" lang="da-DK" altLang="zh-CN" b="1" u="none" dirty="0">
                <a:solidFill>
                  <a:srgbClr val="000000"/>
                </a:solidFill>
                <a:latin typeface="宋体" panose="02010600030101010101" pitchFamily="2" charset="-122"/>
              </a:rPr>
              <a:t>               POP AX</a:t>
            </a:r>
            <a:endParaRPr kumimoji="0" lang="da-DK" altLang="zh-CN" b="1" u="none" dirty="0">
              <a:solidFill>
                <a:srgbClr val="000000"/>
              </a:solidFill>
              <a:latin typeface="宋体" panose="02010600030101010101" pitchFamily="2" charset="-122"/>
            </a:endParaRPr>
          </a:p>
          <a:p>
            <a:pPr eaLnBrk="1" hangingPunct="1"/>
            <a:r>
              <a:rPr kumimoji="0" lang="da-DK" altLang="zh-CN" b="1" u="none" dirty="0">
                <a:solidFill>
                  <a:srgbClr val="000000"/>
                </a:solidFill>
                <a:latin typeface="宋体" panose="02010600030101010101" pitchFamily="2" charset="-122"/>
              </a:rPr>
              <a:t>               POP BX</a:t>
            </a:r>
            <a:endParaRPr kumimoji="0" lang="da-DK" altLang="zh-CN" b="1" u="none" dirty="0">
              <a:solidFill>
                <a:srgbClr val="000000"/>
              </a:solidFill>
              <a:latin typeface="宋体" panose="02010600030101010101" pitchFamily="2" charset="-122"/>
            </a:endParaRPr>
          </a:p>
          <a:p>
            <a:pPr eaLnBrk="1" hangingPunct="1"/>
            <a:r>
              <a:rPr kumimoji="0" lang="da-DK" altLang="zh-CN" b="1" u="none" dirty="0">
                <a:solidFill>
                  <a:srgbClr val="000000"/>
                </a:solidFill>
                <a:latin typeface="宋体" panose="02010600030101010101" pitchFamily="2" charset="-122"/>
              </a:rPr>
              <a:t>               MOV VAR1</a:t>
            </a:r>
            <a:r>
              <a:rPr kumimoji="0" lang="zh-CN" altLang="da-DK" b="1" u="none" dirty="0">
                <a:solidFill>
                  <a:srgbClr val="000000"/>
                </a:solidFill>
                <a:latin typeface="宋体" panose="02010600030101010101" pitchFamily="2" charset="-122"/>
              </a:rPr>
              <a:t>，</a:t>
            </a:r>
            <a:r>
              <a:rPr kumimoji="0" lang="da-DK" altLang="zh-CN" b="1" u="none" dirty="0">
                <a:solidFill>
                  <a:srgbClr val="000000"/>
                </a:solidFill>
                <a:latin typeface="宋体" panose="02010600030101010101" pitchFamily="2" charset="-122"/>
              </a:rPr>
              <a:t>AX</a:t>
            </a:r>
            <a:endParaRPr kumimoji="0" lang="da-DK" altLang="zh-CN" b="1" u="none" dirty="0">
              <a:solidFill>
                <a:srgbClr val="000000"/>
              </a:solidFill>
              <a:latin typeface="宋体" panose="02010600030101010101" pitchFamily="2" charset="-122"/>
            </a:endParaRPr>
          </a:p>
          <a:p>
            <a:pPr eaLnBrk="1" hangingPunct="1"/>
            <a:r>
              <a:rPr kumimoji="0" lang="da-DK" altLang="zh-CN" b="1" u="none" dirty="0">
                <a:solidFill>
                  <a:srgbClr val="000000"/>
                </a:solidFill>
                <a:latin typeface="宋体" panose="02010600030101010101" pitchFamily="2" charset="-122"/>
              </a:rPr>
              <a:t>               MOV VAR2</a:t>
            </a:r>
            <a:r>
              <a:rPr kumimoji="0" lang="zh-CN" altLang="da-DK" b="1" u="none" dirty="0">
                <a:solidFill>
                  <a:srgbClr val="000000"/>
                </a:solidFill>
                <a:latin typeface="宋体" panose="02010600030101010101" pitchFamily="2" charset="-122"/>
              </a:rPr>
              <a:t>，</a:t>
            </a:r>
            <a:r>
              <a:rPr kumimoji="0" lang="da-DK" altLang="zh-CN" b="1" u="none" dirty="0">
                <a:solidFill>
                  <a:srgbClr val="000000"/>
                </a:solidFill>
                <a:latin typeface="宋体" panose="02010600030101010101" pitchFamily="2" charset="-122"/>
              </a:rPr>
              <a:t>BX</a:t>
            </a:r>
            <a:endParaRPr kumimoji="0" lang="da-DK" altLang="zh-CN" b="1" u="none" dirty="0">
              <a:solidFill>
                <a:srgbClr val="000000"/>
              </a:solidFill>
              <a:latin typeface="宋体" panose="02010600030101010101" pitchFamily="2" charset="-122"/>
            </a:endParaRPr>
          </a:p>
          <a:p>
            <a:pPr eaLnBrk="1" hangingPunct="1"/>
            <a:r>
              <a:rPr kumimoji="0" lang="da-DK" altLang="zh-CN" b="1" u="none" dirty="0">
                <a:solidFill>
                  <a:srgbClr val="000000"/>
                </a:solidFill>
                <a:latin typeface="宋体" panose="02010600030101010101" pitchFamily="2" charset="-122"/>
              </a:rPr>
              <a:t>               ........</a:t>
            </a:r>
            <a:endParaRPr kumimoji="0" lang="da-DK" altLang="zh-CN" b="1" u="none" dirty="0">
              <a:solidFill>
                <a:srgbClr val="000000"/>
              </a:solidFill>
              <a:latin typeface="宋体" panose="02010600030101010101" pitchFamily="2" charset="-122"/>
            </a:endParaRPr>
          </a:p>
          <a:p>
            <a:pPr eaLnBrk="1" hangingPunct="1"/>
            <a:r>
              <a:rPr kumimoji="0" lang="zh-CN" altLang="da-DK" b="1" u="none" dirty="0">
                <a:solidFill>
                  <a:srgbClr val="000000"/>
                </a:solidFill>
                <a:latin typeface="宋体" panose="02010600030101010101" pitchFamily="2" charset="-122"/>
              </a:rPr>
              <a:t>执行该程序段后，</a:t>
            </a:r>
            <a:r>
              <a:rPr kumimoji="0" lang="da-DK" altLang="zh-CN" b="1" u="none" dirty="0">
                <a:solidFill>
                  <a:srgbClr val="000000"/>
                </a:solidFill>
                <a:latin typeface="宋体" panose="02010600030101010101" pitchFamily="2" charset="-122"/>
              </a:rPr>
              <a:t>VAR1=</a:t>
            </a:r>
            <a:r>
              <a:rPr kumimoji="0" lang="en-US" altLang="zh-CN" sz="2000" b="1" u="none" dirty="0">
                <a:solidFill>
                  <a:srgbClr val="000000"/>
                </a:solidFill>
                <a:latin typeface="Arial" panose="020B0604020202020204" pitchFamily="34" charset="0"/>
              </a:rPr>
              <a:t>______________</a:t>
            </a:r>
            <a:r>
              <a:rPr kumimoji="0" lang="da-DK" altLang="zh-CN" b="1" u="none" dirty="0">
                <a:solidFill>
                  <a:srgbClr val="000000"/>
                </a:solidFill>
                <a:latin typeface="宋体" panose="02010600030101010101" pitchFamily="2" charset="-122"/>
              </a:rPr>
              <a:t>,</a:t>
            </a:r>
            <a:endParaRPr kumimoji="0" lang="da-DK" altLang="zh-CN" b="1" u="none" dirty="0">
              <a:solidFill>
                <a:srgbClr val="000000"/>
              </a:solidFill>
              <a:latin typeface="宋体" panose="02010600030101010101" pitchFamily="2" charset="-122"/>
            </a:endParaRPr>
          </a:p>
          <a:p>
            <a:pPr eaLnBrk="1" hangingPunct="1"/>
            <a:endParaRPr kumimoji="0" lang="da-DK" altLang="zh-CN" b="1" u="none" dirty="0">
              <a:solidFill>
                <a:srgbClr val="000000"/>
              </a:solidFill>
              <a:latin typeface="宋体" panose="02010600030101010101" pitchFamily="2" charset="-122"/>
            </a:endParaRPr>
          </a:p>
          <a:p>
            <a:pPr eaLnBrk="1" hangingPunct="1"/>
            <a:r>
              <a:rPr kumimoji="0" lang="da-DK" altLang="zh-CN" b="1" u="none" dirty="0">
                <a:solidFill>
                  <a:srgbClr val="000000"/>
                </a:solidFill>
                <a:latin typeface="宋体" panose="02010600030101010101" pitchFamily="2" charset="-122"/>
              </a:rPr>
              <a:t>                VAR2=</a:t>
            </a:r>
            <a:r>
              <a:rPr kumimoji="0" lang="en-US" altLang="zh-CN" sz="2000" b="1" u="none" dirty="0">
                <a:solidFill>
                  <a:srgbClr val="000000"/>
                </a:solidFill>
                <a:latin typeface="Arial" panose="020B0604020202020204" pitchFamily="34" charset="0"/>
              </a:rPr>
              <a:t>______________</a:t>
            </a:r>
            <a:r>
              <a:rPr kumimoji="0" lang="da-DK" altLang="zh-CN" b="1" u="none" dirty="0">
                <a:solidFill>
                  <a:srgbClr val="000000"/>
                </a:solidFill>
                <a:latin typeface="宋体" panose="02010600030101010101" pitchFamily="2" charset="-122"/>
              </a:rPr>
              <a:t> </a:t>
            </a:r>
            <a:endParaRPr kumimoji="0" lang="da-DK" altLang="zh-CN" b="1" u="none" dirty="0">
              <a:solidFill>
                <a:srgbClr val="000000"/>
              </a:solidFill>
              <a:latin typeface="宋体" panose="02010600030101010101" pitchFamily="2" charset="-122"/>
            </a:endParaRPr>
          </a:p>
        </p:txBody>
      </p:sp>
      <p:sp>
        <p:nvSpPr>
          <p:cNvPr id="751619" name="Text Box 3"/>
          <p:cNvSpPr txBox="1">
            <a:spLocks noChangeArrowheads="1"/>
          </p:cNvSpPr>
          <p:nvPr/>
        </p:nvSpPr>
        <p:spPr bwMode="auto">
          <a:xfrm>
            <a:off x="4716463" y="4797425"/>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0020H</a:t>
            </a:r>
            <a:endParaRPr kumimoji="0" lang="en-US" altLang="zh-CN" b="1" u="none">
              <a:solidFill>
                <a:srgbClr val="FF0000"/>
              </a:solidFill>
              <a:latin typeface="Arial" panose="020B0604020202020204" pitchFamily="34" charset="0"/>
            </a:endParaRPr>
          </a:p>
        </p:txBody>
      </p:sp>
      <p:sp>
        <p:nvSpPr>
          <p:cNvPr id="751621" name="Text Box 5"/>
          <p:cNvSpPr txBox="1">
            <a:spLocks noChangeArrowheads="1"/>
          </p:cNvSpPr>
          <p:nvPr/>
        </p:nvSpPr>
        <p:spPr bwMode="auto">
          <a:xfrm>
            <a:off x="4716463" y="5589588"/>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0010H</a:t>
            </a:r>
            <a:endParaRPr kumimoji="0" lang="en-US" altLang="zh-CN" b="1" u="none">
              <a:solidFill>
                <a:srgbClr val="FF0000"/>
              </a:solidFill>
              <a:latin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1619"/>
                                        </p:tgtEl>
                                        <p:attrNameLst>
                                          <p:attrName>style.visibility</p:attrName>
                                        </p:attrNameLst>
                                      </p:cBhvr>
                                      <p:to>
                                        <p:strVal val="visible"/>
                                      </p:to>
                                    </p:set>
                                    <p:anim calcmode="lin" valueType="num">
                                      <p:cBhvr additive="base">
                                        <p:cTn id="7" dur="500" fill="hold"/>
                                        <p:tgtEl>
                                          <p:spTgt spid="751619"/>
                                        </p:tgtEl>
                                        <p:attrNameLst>
                                          <p:attrName>ppt_x</p:attrName>
                                        </p:attrNameLst>
                                      </p:cBhvr>
                                      <p:tavLst>
                                        <p:tav tm="0">
                                          <p:val>
                                            <p:strVal val="#ppt_x"/>
                                          </p:val>
                                        </p:tav>
                                        <p:tav tm="100000">
                                          <p:val>
                                            <p:strVal val="#ppt_x"/>
                                          </p:val>
                                        </p:tav>
                                      </p:tavLst>
                                    </p:anim>
                                    <p:anim calcmode="lin" valueType="num">
                                      <p:cBhvr additive="base">
                                        <p:cTn id="8" dur="500" fill="hold"/>
                                        <p:tgtEl>
                                          <p:spTgt spid="7516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1621"/>
                                        </p:tgtEl>
                                        <p:attrNameLst>
                                          <p:attrName>style.visibility</p:attrName>
                                        </p:attrNameLst>
                                      </p:cBhvr>
                                      <p:to>
                                        <p:strVal val="visible"/>
                                      </p:to>
                                    </p:set>
                                    <p:anim calcmode="lin" valueType="num">
                                      <p:cBhvr additive="base">
                                        <p:cTn id="13" dur="500" fill="hold"/>
                                        <p:tgtEl>
                                          <p:spTgt spid="751621"/>
                                        </p:tgtEl>
                                        <p:attrNameLst>
                                          <p:attrName>ppt_x</p:attrName>
                                        </p:attrNameLst>
                                      </p:cBhvr>
                                      <p:tavLst>
                                        <p:tav tm="0">
                                          <p:val>
                                            <p:strVal val="#ppt_x"/>
                                          </p:val>
                                        </p:tav>
                                        <p:tav tm="100000">
                                          <p:val>
                                            <p:strVal val="#ppt_x"/>
                                          </p:val>
                                        </p:tav>
                                      </p:tavLst>
                                    </p:anim>
                                    <p:anim calcmode="lin" valueType="num">
                                      <p:cBhvr additive="base">
                                        <p:cTn id="14" dur="500" fill="hold"/>
                                        <p:tgtEl>
                                          <p:spTgt spid="7516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9" grpId="0"/>
      <p:bldP spid="75162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4"/>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D3E78217-8D8A-4917-97C7-0E135CFA322C}"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80899" name="Rectangle 2"/>
          <p:cNvSpPr>
            <a:spLocks noChangeArrowheads="1"/>
          </p:cNvSpPr>
          <p:nvPr/>
        </p:nvSpPr>
        <p:spPr bwMode="auto">
          <a:xfrm>
            <a:off x="900113" y="303848"/>
            <a:ext cx="6911975" cy="624713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da-DK" sz="2000" b="1" u="none" dirty="0">
                <a:solidFill>
                  <a:schemeClr val="tx1"/>
                </a:solidFill>
                <a:latin typeface="宋体" panose="02010600030101010101" pitchFamily="2" charset="-122"/>
              </a:rPr>
              <a:t>11</a:t>
            </a:r>
            <a:r>
              <a:rPr kumimoji="0" lang="zh-CN" altLang="da-DK" sz="2000" b="1" u="none" dirty="0">
                <a:solidFill>
                  <a:schemeClr val="tx1"/>
                </a:solidFill>
                <a:latin typeface="宋体" panose="02010600030101010101" pitchFamily="2" charset="-122"/>
              </a:rPr>
              <a:t>．</a:t>
            </a:r>
            <a:r>
              <a:rPr kumimoji="0" lang="zh-CN" altLang="da-DK" sz="2000" b="1" u="none" dirty="0">
                <a:solidFill>
                  <a:srgbClr val="000000"/>
                </a:solidFill>
                <a:latin typeface="宋体" panose="02010600030101010101" pitchFamily="2" charset="-122"/>
              </a:rPr>
              <a:t>有程序段如下：</a:t>
            </a:r>
            <a:br>
              <a:rPr kumimoji="0" lang="zh-CN" altLang="da-DK" sz="2000" b="1" u="none" dirty="0">
                <a:solidFill>
                  <a:srgbClr val="000000"/>
                </a:solidFill>
                <a:latin typeface="宋体" panose="02010600030101010101" pitchFamily="2" charset="-122"/>
              </a:rPr>
            </a:br>
            <a:r>
              <a:rPr kumimoji="0" lang="da-DK" altLang="zh-CN" sz="2000" b="1" u="none" dirty="0">
                <a:solidFill>
                  <a:srgbClr val="000000"/>
                </a:solidFill>
                <a:latin typeface="宋体" panose="02010600030101010101" pitchFamily="2" charset="-122"/>
              </a:rPr>
              <a:t>X   DB   0AH</a:t>
            </a:r>
            <a:r>
              <a:rPr kumimoji="0" lang="zh-CN" altLang="da-DK" sz="2000" b="1" u="none" dirty="0">
                <a:solidFill>
                  <a:srgbClr val="000000"/>
                </a:solidFill>
                <a:latin typeface="宋体" panose="02010600030101010101" pitchFamily="2" charset="-122"/>
              </a:rPr>
              <a:t>，</a:t>
            </a:r>
            <a:r>
              <a:rPr kumimoji="0" lang="da-DK" altLang="zh-CN" sz="2000" b="1" u="none" dirty="0">
                <a:solidFill>
                  <a:srgbClr val="000000"/>
                </a:solidFill>
                <a:latin typeface="宋体" panose="02010600030101010101" pitchFamily="2" charset="-122"/>
              </a:rPr>
              <a:t>0BH</a:t>
            </a:r>
            <a:r>
              <a:rPr kumimoji="0" lang="zh-CN" altLang="da-DK" sz="2000" b="1" u="none" dirty="0">
                <a:solidFill>
                  <a:srgbClr val="000000"/>
                </a:solidFill>
                <a:latin typeface="宋体" panose="02010600030101010101" pitchFamily="2" charset="-122"/>
              </a:rPr>
              <a:t>，</a:t>
            </a:r>
            <a:r>
              <a:rPr kumimoji="0" lang="da-DK" altLang="zh-CN" sz="2000" b="1" u="none" dirty="0">
                <a:solidFill>
                  <a:srgbClr val="000000"/>
                </a:solidFill>
                <a:latin typeface="宋体" panose="02010600030101010101" pitchFamily="2" charset="-122"/>
              </a:rPr>
              <a:t>0CH</a:t>
            </a:r>
            <a:r>
              <a:rPr kumimoji="0" lang="zh-CN" altLang="da-DK" sz="2000" b="1" u="none" dirty="0">
                <a:solidFill>
                  <a:srgbClr val="000000"/>
                </a:solidFill>
                <a:latin typeface="宋体" panose="02010600030101010101" pitchFamily="2" charset="-122"/>
              </a:rPr>
              <a:t>，</a:t>
            </a:r>
            <a:r>
              <a:rPr kumimoji="0" lang="da-DK" altLang="zh-CN" sz="2000" b="1" u="none" dirty="0">
                <a:solidFill>
                  <a:srgbClr val="000000"/>
                </a:solidFill>
                <a:latin typeface="宋体" panose="02010600030101010101" pitchFamily="2" charset="-122"/>
              </a:rPr>
              <a:t>0DH</a:t>
            </a:r>
            <a:endParaRPr kumimoji="0" lang="da-DK" altLang="zh-CN" sz="2000" b="1" u="none" dirty="0">
              <a:solidFill>
                <a:srgbClr val="000000"/>
              </a:solidFill>
              <a:latin typeface="宋体" panose="02010600030101010101" pitchFamily="2" charset="-122"/>
            </a:endParaRPr>
          </a:p>
          <a:p>
            <a:pPr eaLnBrk="1" hangingPunct="1"/>
            <a:r>
              <a:rPr kumimoji="0" lang="da-DK" altLang="zh-CN" sz="2000" b="1" u="none" dirty="0">
                <a:solidFill>
                  <a:srgbClr val="000000"/>
                </a:solidFill>
                <a:latin typeface="宋体" panose="02010600030101010101" pitchFamily="2" charset="-122"/>
              </a:rPr>
              <a:t>Y   DB   10H</a:t>
            </a:r>
            <a:r>
              <a:rPr kumimoji="0" lang="zh-CN" altLang="da-DK" sz="2000" b="1" u="none" dirty="0">
                <a:solidFill>
                  <a:srgbClr val="000000"/>
                </a:solidFill>
                <a:latin typeface="宋体" panose="02010600030101010101" pitchFamily="2" charset="-122"/>
              </a:rPr>
              <a:t>，</a:t>
            </a:r>
            <a:r>
              <a:rPr kumimoji="0" lang="da-DK" altLang="zh-CN" sz="2000" b="1" u="none" dirty="0">
                <a:solidFill>
                  <a:srgbClr val="000000"/>
                </a:solidFill>
                <a:latin typeface="宋体" panose="02010600030101010101" pitchFamily="2" charset="-122"/>
              </a:rPr>
              <a:t>20H</a:t>
            </a:r>
            <a:r>
              <a:rPr kumimoji="0" lang="zh-CN" altLang="da-DK" sz="2000" b="1" u="none" dirty="0">
                <a:solidFill>
                  <a:srgbClr val="000000"/>
                </a:solidFill>
                <a:latin typeface="宋体" panose="02010600030101010101" pitchFamily="2" charset="-122"/>
              </a:rPr>
              <a:t>，</a:t>
            </a:r>
            <a:r>
              <a:rPr kumimoji="0" lang="da-DK" altLang="zh-CN" sz="2000" b="1" u="none" dirty="0">
                <a:solidFill>
                  <a:srgbClr val="000000"/>
                </a:solidFill>
                <a:latin typeface="宋体" panose="02010600030101010101" pitchFamily="2" charset="-122"/>
              </a:rPr>
              <a:t>30H</a:t>
            </a:r>
            <a:r>
              <a:rPr kumimoji="0" lang="zh-CN" altLang="da-DK" sz="2000" b="1" u="none" dirty="0">
                <a:solidFill>
                  <a:srgbClr val="000000"/>
                </a:solidFill>
                <a:latin typeface="宋体" panose="02010600030101010101" pitchFamily="2" charset="-122"/>
              </a:rPr>
              <a:t>，</a:t>
            </a:r>
            <a:r>
              <a:rPr kumimoji="0" lang="da-DK" altLang="zh-CN" sz="2000" b="1" u="none" dirty="0">
                <a:solidFill>
                  <a:srgbClr val="000000"/>
                </a:solidFill>
                <a:latin typeface="宋体" panose="02010600030101010101" pitchFamily="2" charset="-122"/>
              </a:rPr>
              <a:t>40H</a:t>
            </a:r>
            <a:endParaRPr kumimoji="0" lang="da-DK" altLang="zh-CN" sz="2000" b="1" u="none" dirty="0">
              <a:solidFill>
                <a:srgbClr val="000000"/>
              </a:solidFill>
              <a:latin typeface="宋体" panose="02010600030101010101" pitchFamily="2" charset="-122"/>
            </a:endParaRPr>
          </a:p>
          <a:p>
            <a:pPr eaLnBrk="1" hangingPunct="1"/>
            <a:r>
              <a:rPr kumimoji="0" lang="da-DK" altLang="zh-CN" sz="2000" b="1" u="none" dirty="0">
                <a:solidFill>
                  <a:srgbClr val="000000"/>
                </a:solidFill>
                <a:latin typeface="宋体" panose="02010600030101010101" pitchFamily="2" charset="-122"/>
              </a:rPr>
              <a:t>Z   DB   4 DUP(?)</a:t>
            </a:r>
            <a:endParaRPr kumimoji="0" lang="da-DK" altLang="zh-CN" sz="2000" b="1" u="none" dirty="0">
              <a:solidFill>
                <a:srgbClr val="000000"/>
              </a:solidFill>
              <a:latin typeface="宋体" panose="02010600030101010101" pitchFamily="2" charset="-122"/>
            </a:endParaRPr>
          </a:p>
          <a:p>
            <a:pPr eaLnBrk="1" hangingPunct="1"/>
            <a:r>
              <a:rPr kumimoji="0" lang="da-DK" altLang="zh-CN" sz="2000" b="1" u="none" dirty="0">
                <a:solidFill>
                  <a:srgbClr val="000000"/>
                </a:solidFill>
                <a:latin typeface="宋体" panose="02010600030101010101" pitchFamily="2" charset="-122"/>
              </a:rPr>
              <a:t>........</a:t>
            </a:r>
            <a:endParaRPr kumimoji="0" lang="da-DK" altLang="zh-CN" sz="2000" b="1" u="none" dirty="0">
              <a:solidFill>
                <a:srgbClr val="000000"/>
              </a:solidFill>
              <a:latin typeface="宋体" panose="02010600030101010101" pitchFamily="2" charset="-122"/>
            </a:endParaRPr>
          </a:p>
          <a:p>
            <a:pPr eaLnBrk="1" hangingPunct="1"/>
            <a:r>
              <a:rPr kumimoji="0" lang="da-DK" altLang="zh-CN" sz="2000" b="1" u="none" dirty="0">
                <a:solidFill>
                  <a:srgbClr val="000000"/>
                </a:solidFill>
                <a:latin typeface="宋体" panose="02010600030101010101" pitchFamily="2" charset="-122"/>
              </a:rPr>
              <a:t>    MOV BX</a:t>
            </a:r>
            <a:r>
              <a:rPr kumimoji="0" lang="zh-CN" altLang="da-DK" sz="2000" b="1" u="none" dirty="0">
                <a:solidFill>
                  <a:srgbClr val="000000"/>
                </a:solidFill>
                <a:latin typeface="宋体" panose="02010600030101010101" pitchFamily="2" charset="-122"/>
              </a:rPr>
              <a:t>，</a:t>
            </a:r>
            <a:r>
              <a:rPr kumimoji="0" lang="da-DK" altLang="zh-CN" sz="2000" b="1" u="none" dirty="0">
                <a:solidFill>
                  <a:srgbClr val="000000"/>
                </a:solidFill>
                <a:latin typeface="宋体" panose="02010600030101010101" pitchFamily="2" charset="-122"/>
              </a:rPr>
              <a:t>OFFSET X</a:t>
            </a:r>
            <a:endParaRPr kumimoji="0" lang="da-DK" altLang="zh-CN" sz="2000" b="1" u="none" dirty="0">
              <a:solidFill>
                <a:srgbClr val="000000"/>
              </a:solidFill>
              <a:latin typeface="宋体" panose="02010600030101010101" pitchFamily="2" charset="-122"/>
            </a:endParaRPr>
          </a:p>
          <a:p>
            <a:pPr eaLnBrk="1" hangingPunct="1"/>
            <a:r>
              <a:rPr kumimoji="0" lang="da-DK" altLang="zh-CN" sz="2000" b="1" u="none" dirty="0">
                <a:solidFill>
                  <a:srgbClr val="000000"/>
                </a:solidFill>
                <a:latin typeface="宋体" panose="02010600030101010101" pitchFamily="2" charset="-122"/>
              </a:rPr>
              <a:t>    MOV SI</a:t>
            </a:r>
            <a:r>
              <a:rPr kumimoji="0" lang="zh-CN" altLang="da-DK" sz="2000" b="1" u="none" dirty="0">
                <a:solidFill>
                  <a:srgbClr val="000000"/>
                </a:solidFill>
                <a:latin typeface="宋体" panose="02010600030101010101" pitchFamily="2" charset="-122"/>
              </a:rPr>
              <a:t>，</a:t>
            </a:r>
            <a:r>
              <a:rPr kumimoji="0" lang="da-DK" altLang="zh-CN" sz="2000" b="1" u="none" dirty="0">
                <a:solidFill>
                  <a:srgbClr val="000000"/>
                </a:solidFill>
                <a:latin typeface="宋体" panose="02010600030101010101" pitchFamily="2" charset="-122"/>
              </a:rPr>
              <a:t>OFFSET Y</a:t>
            </a:r>
            <a:endParaRPr kumimoji="0" lang="da-DK" altLang="zh-CN" sz="2000" b="1" u="none" dirty="0">
              <a:solidFill>
                <a:srgbClr val="000000"/>
              </a:solidFill>
              <a:latin typeface="宋体" panose="02010600030101010101" pitchFamily="2" charset="-122"/>
            </a:endParaRPr>
          </a:p>
          <a:p>
            <a:pPr eaLnBrk="1" hangingPunct="1"/>
            <a:r>
              <a:rPr kumimoji="0" lang="en-US" altLang="zh-CN" sz="2000" b="1" u="none" dirty="0">
                <a:solidFill>
                  <a:srgbClr val="000000"/>
                </a:solidFill>
                <a:latin typeface="宋体" panose="02010600030101010101" pitchFamily="2" charset="-122"/>
              </a:rPr>
              <a:t>    MOV DI</a:t>
            </a:r>
            <a:r>
              <a:rPr kumimoji="0" lang="zh-CN" altLang="en-US" sz="2000" b="1" u="none" dirty="0">
                <a:solidFill>
                  <a:srgbClr val="000000"/>
                </a:solidFill>
                <a:latin typeface="宋体" panose="02010600030101010101" pitchFamily="2" charset="-122"/>
              </a:rPr>
              <a:t>，</a:t>
            </a:r>
            <a:r>
              <a:rPr kumimoji="0" lang="en-US" altLang="zh-CN" sz="2000" b="1" u="none" dirty="0">
                <a:solidFill>
                  <a:srgbClr val="000000"/>
                </a:solidFill>
                <a:latin typeface="宋体" panose="02010600030101010101" pitchFamily="2" charset="-122"/>
              </a:rPr>
              <a:t>OFFSET Z</a:t>
            </a:r>
            <a:endParaRPr kumimoji="0" lang="en-US" altLang="zh-CN" sz="2000" b="1" u="none" dirty="0">
              <a:solidFill>
                <a:srgbClr val="000000"/>
              </a:solidFill>
              <a:latin typeface="宋体" panose="02010600030101010101" pitchFamily="2" charset="-122"/>
            </a:endParaRPr>
          </a:p>
          <a:p>
            <a:pPr eaLnBrk="1" hangingPunct="1"/>
            <a:r>
              <a:rPr kumimoji="0" lang="da-DK" altLang="zh-CN" sz="2000" b="1" u="none" dirty="0">
                <a:solidFill>
                  <a:srgbClr val="000000"/>
                </a:solidFill>
                <a:latin typeface="宋体" panose="02010600030101010101" pitchFamily="2" charset="-122"/>
              </a:rPr>
              <a:t>    MOV CX</a:t>
            </a:r>
            <a:r>
              <a:rPr kumimoji="0" lang="zh-CN" altLang="da-DK" sz="2000" b="1" u="none" dirty="0">
                <a:solidFill>
                  <a:srgbClr val="000000"/>
                </a:solidFill>
                <a:latin typeface="宋体" panose="02010600030101010101" pitchFamily="2" charset="-122"/>
              </a:rPr>
              <a:t>，</a:t>
            </a:r>
            <a:r>
              <a:rPr kumimoji="0" lang="da-DK" altLang="zh-CN" sz="2000" b="1" u="none" dirty="0">
                <a:solidFill>
                  <a:srgbClr val="000000"/>
                </a:solidFill>
                <a:latin typeface="宋体" panose="02010600030101010101" pitchFamily="2" charset="-122"/>
              </a:rPr>
              <a:t>4</a:t>
            </a:r>
            <a:endParaRPr kumimoji="0" lang="da-DK" altLang="zh-CN" sz="2000" b="1" u="none" dirty="0">
              <a:solidFill>
                <a:srgbClr val="000000"/>
              </a:solidFill>
              <a:latin typeface="宋体" panose="02010600030101010101" pitchFamily="2" charset="-122"/>
            </a:endParaRPr>
          </a:p>
          <a:p>
            <a:pPr eaLnBrk="1" hangingPunct="1"/>
            <a:r>
              <a:rPr kumimoji="0" lang="es-ES" altLang="zh-CN" sz="2000" b="1" u="none" dirty="0">
                <a:solidFill>
                  <a:srgbClr val="000000"/>
                </a:solidFill>
                <a:latin typeface="宋体" panose="02010600030101010101" pitchFamily="2" charset="-122"/>
              </a:rPr>
              <a:t>    CLC</a:t>
            </a:r>
            <a:endParaRPr kumimoji="0" lang="es-ES" altLang="zh-CN" sz="2000" b="1" u="none" dirty="0">
              <a:solidFill>
                <a:srgbClr val="000000"/>
              </a:solidFill>
              <a:latin typeface="宋体" panose="02010600030101010101" pitchFamily="2" charset="-122"/>
            </a:endParaRPr>
          </a:p>
          <a:p>
            <a:pPr eaLnBrk="1" hangingPunct="1"/>
            <a:r>
              <a:rPr kumimoji="0" lang="da-DK" altLang="zh-CN" sz="2000" b="1" u="none" dirty="0">
                <a:solidFill>
                  <a:srgbClr val="000000"/>
                </a:solidFill>
                <a:latin typeface="宋体" panose="02010600030101010101" pitchFamily="2" charset="-122"/>
              </a:rPr>
              <a:t>L1</a:t>
            </a:r>
            <a:r>
              <a:rPr kumimoji="0" lang="zh-CN" altLang="da-DK" sz="2000" b="1" u="none" dirty="0">
                <a:solidFill>
                  <a:srgbClr val="000000"/>
                </a:solidFill>
                <a:latin typeface="宋体" panose="02010600030101010101" pitchFamily="2" charset="-122"/>
              </a:rPr>
              <a:t>：</a:t>
            </a:r>
            <a:r>
              <a:rPr kumimoji="0" lang="da-DK" altLang="zh-CN" sz="2000" b="1" u="none" dirty="0">
                <a:solidFill>
                  <a:srgbClr val="000000"/>
                </a:solidFill>
                <a:latin typeface="宋体" panose="02010600030101010101" pitchFamily="2" charset="-122"/>
              </a:rPr>
              <a:t>MOV AL</a:t>
            </a:r>
            <a:r>
              <a:rPr kumimoji="0" lang="zh-CN" altLang="da-DK" sz="2000" b="1" u="none" dirty="0">
                <a:solidFill>
                  <a:srgbClr val="000000"/>
                </a:solidFill>
                <a:latin typeface="宋体" panose="02010600030101010101" pitchFamily="2" charset="-122"/>
              </a:rPr>
              <a:t>，</a:t>
            </a:r>
            <a:r>
              <a:rPr kumimoji="0" lang="da-DK" altLang="zh-CN" sz="2000" b="1" u="none" dirty="0">
                <a:solidFill>
                  <a:srgbClr val="000000"/>
                </a:solidFill>
                <a:latin typeface="宋体" panose="02010600030101010101" pitchFamily="2" charset="-122"/>
              </a:rPr>
              <a:t>[BX]</a:t>
            </a:r>
            <a:endParaRPr kumimoji="0" lang="da-DK" altLang="zh-CN" sz="2000" b="1" u="none" dirty="0">
              <a:solidFill>
                <a:srgbClr val="000000"/>
              </a:solidFill>
              <a:latin typeface="宋体" panose="02010600030101010101" pitchFamily="2" charset="-122"/>
            </a:endParaRPr>
          </a:p>
          <a:p>
            <a:pPr eaLnBrk="1" hangingPunct="1"/>
            <a:r>
              <a:rPr kumimoji="0" lang="es-ES" altLang="zh-CN" sz="2000" b="1" u="none" dirty="0">
                <a:solidFill>
                  <a:srgbClr val="000000"/>
                </a:solidFill>
                <a:latin typeface="宋体" panose="02010600030101010101" pitchFamily="2" charset="-122"/>
              </a:rPr>
              <a:t>    ADC AL</a:t>
            </a:r>
            <a:r>
              <a:rPr kumimoji="0" lang="zh-CN" altLang="es-ES" sz="2000" b="1" u="none" dirty="0">
                <a:solidFill>
                  <a:srgbClr val="000000"/>
                </a:solidFill>
                <a:latin typeface="宋体" panose="02010600030101010101" pitchFamily="2" charset="-122"/>
              </a:rPr>
              <a:t>，</a:t>
            </a:r>
            <a:r>
              <a:rPr kumimoji="0" lang="es-ES" altLang="zh-CN" sz="2000" b="1" u="none" dirty="0">
                <a:solidFill>
                  <a:srgbClr val="000000"/>
                </a:solidFill>
                <a:latin typeface="宋体" panose="02010600030101010101" pitchFamily="2" charset="-122"/>
              </a:rPr>
              <a:t>[SI]</a:t>
            </a:r>
            <a:endParaRPr kumimoji="0" lang="es-ES" altLang="zh-CN" sz="2000" b="1" u="none" dirty="0">
              <a:solidFill>
                <a:srgbClr val="000000"/>
              </a:solidFill>
              <a:latin typeface="宋体" panose="02010600030101010101" pitchFamily="2" charset="-122"/>
            </a:endParaRPr>
          </a:p>
          <a:p>
            <a:pPr eaLnBrk="1" hangingPunct="1"/>
            <a:r>
              <a:rPr kumimoji="0" lang="es-ES" altLang="zh-CN" sz="2000" b="1" u="none" dirty="0">
                <a:solidFill>
                  <a:srgbClr val="000000"/>
                </a:solidFill>
                <a:latin typeface="宋体" panose="02010600030101010101" pitchFamily="2" charset="-122"/>
              </a:rPr>
              <a:t>    MOV [DI]</a:t>
            </a:r>
            <a:r>
              <a:rPr kumimoji="0" lang="zh-CN" altLang="es-ES" sz="2000" b="1" u="none" dirty="0">
                <a:solidFill>
                  <a:srgbClr val="000000"/>
                </a:solidFill>
                <a:latin typeface="宋体" panose="02010600030101010101" pitchFamily="2" charset="-122"/>
              </a:rPr>
              <a:t>，</a:t>
            </a:r>
            <a:r>
              <a:rPr kumimoji="0" lang="es-ES" altLang="zh-CN" sz="2000" b="1" u="none" dirty="0">
                <a:solidFill>
                  <a:srgbClr val="000000"/>
                </a:solidFill>
                <a:latin typeface="宋体" panose="02010600030101010101" pitchFamily="2" charset="-122"/>
              </a:rPr>
              <a:t>AL</a:t>
            </a:r>
            <a:endParaRPr kumimoji="0" lang="es-ES" altLang="zh-CN" sz="2000" b="1" u="none" dirty="0">
              <a:solidFill>
                <a:srgbClr val="000000"/>
              </a:solidFill>
              <a:latin typeface="宋体" panose="02010600030101010101" pitchFamily="2" charset="-122"/>
            </a:endParaRPr>
          </a:p>
          <a:p>
            <a:pPr eaLnBrk="1" hangingPunct="1"/>
            <a:r>
              <a:rPr kumimoji="0" lang="es-ES" altLang="zh-CN" sz="2000" b="1" u="none" dirty="0">
                <a:solidFill>
                  <a:srgbClr val="000000"/>
                </a:solidFill>
                <a:latin typeface="宋体" panose="02010600030101010101" pitchFamily="2" charset="-122"/>
              </a:rPr>
              <a:t>    INC BX</a:t>
            </a:r>
            <a:endParaRPr kumimoji="0" lang="es-ES" altLang="zh-CN" sz="2000" b="1" u="none" dirty="0">
              <a:solidFill>
                <a:srgbClr val="000000"/>
              </a:solidFill>
              <a:latin typeface="宋体" panose="02010600030101010101" pitchFamily="2" charset="-122"/>
            </a:endParaRPr>
          </a:p>
          <a:p>
            <a:pPr eaLnBrk="1" hangingPunct="1"/>
            <a:r>
              <a:rPr kumimoji="0" lang="es-ES" altLang="zh-CN" sz="2000" b="1" u="none" dirty="0">
                <a:solidFill>
                  <a:srgbClr val="000000"/>
                </a:solidFill>
                <a:latin typeface="宋体" panose="02010600030101010101" pitchFamily="2" charset="-122"/>
              </a:rPr>
              <a:t>    INC SI</a:t>
            </a:r>
            <a:endParaRPr kumimoji="0" lang="es-ES" altLang="zh-CN" sz="2000" b="1" u="none" dirty="0">
              <a:solidFill>
                <a:srgbClr val="000000"/>
              </a:solidFill>
              <a:latin typeface="宋体" panose="02010600030101010101" pitchFamily="2" charset="-122"/>
            </a:endParaRPr>
          </a:p>
          <a:p>
            <a:pPr eaLnBrk="1" hangingPunct="1"/>
            <a:r>
              <a:rPr kumimoji="0" lang="es-ES" altLang="zh-CN" sz="2000" b="1" u="none" dirty="0">
                <a:solidFill>
                  <a:srgbClr val="000000"/>
                </a:solidFill>
                <a:latin typeface="宋体" panose="02010600030101010101" pitchFamily="2" charset="-122"/>
              </a:rPr>
              <a:t>    INC DI</a:t>
            </a:r>
            <a:endParaRPr kumimoji="0" lang="es-ES" altLang="zh-CN" sz="2000" b="1" u="none" dirty="0">
              <a:solidFill>
                <a:srgbClr val="000000"/>
              </a:solidFill>
              <a:latin typeface="宋体" panose="02010600030101010101" pitchFamily="2" charset="-122"/>
            </a:endParaRPr>
          </a:p>
          <a:p>
            <a:pPr eaLnBrk="1" hangingPunct="1"/>
            <a:r>
              <a:rPr kumimoji="0" lang="es-ES" altLang="zh-CN" sz="2000" b="1" u="none" dirty="0">
                <a:solidFill>
                  <a:srgbClr val="000000"/>
                </a:solidFill>
                <a:latin typeface="宋体" panose="02010600030101010101" pitchFamily="2" charset="-122"/>
              </a:rPr>
              <a:t>    LOOP L1</a:t>
            </a:r>
            <a:endParaRPr kumimoji="0" lang="es-ES" altLang="zh-CN" sz="2000" b="1" u="none" dirty="0">
              <a:solidFill>
                <a:srgbClr val="000000"/>
              </a:solidFill>
              <a:latin typeface="宋体" panose="02010600030101010101" pitchFamily="2" charset="-122"/>
            </a:endParaRPr>
          </a:p>
          <a:p>
            <a:pPr eaLnBrk="1" hangingPunct="1"/>
            <a:r>
              <a:rPr kumimoji="0" lang="zh-CN" altLang="es-ES" sz="2000" b="1" u="none" dirty="0">
                <a:solidFill>
                  <a:srgbClr val="000000"/>
                </a:solidFill>
                <a:latin typeface="宋体" panose="02010600030101010101" pitchFamily="2" charset="-122"/>
              </a:rPr>
              <a:t>执行该程序段后，变量</a:t>
            </a:r>
            <a:r>
              <a:rPr kumimoji="0" lang="es-ES" altLang="zh-CN" sz="2000" b="1" u="none" dirty="0">
                <a:solidFill>
                  <a:srgbClr val="000000"/>
                </a:solidFill>
                <a:latin typeface="宋体" panose="02010600030101010101" pitchFamily="2" charset="-122"/>
              </a:rPr>
              <a:t>Z</a:t>
            </a:r>
            <a:r>
              <a:rPr kumimoji="0" lang="zh-CN" altLang="es-ES" sz="2000" b="1" u="none" dirty="0">
                <a:solidFill>
                  <a:srgbClr val="000000"/>
                </a:solidFill>
                <a:latin typeface="宋体" panose="02010600030101010101" pitchFamily="2" charset="-122"/>
              </a:rPr>
              <a:t>的首字节为</a:t>
            </a:r>
            <a:r>
              <a:rPr kumimoji="0" lang="en-US" altLang="zh-CN" sz="2000" b="1" u="none" dirty="0">
                <a:solidFill>
                  <a:srgbClr val="000000"/>
                </a:solidFill>
                <a:latin typeface="Arial" panose="020B0604020202020204" pitchFamily="34" charset="0"/>
              </a:rPr>
              <a:t>______________</a:t>
            </a:r>
            <a:r>
              <a:rPr kumimoji="0" lang="zh-CN" altLang="es-ES" sz="2000" b="1" u="none" dirty="0">
                <a:solidFill>
                  <a:srgbClr val="000000"/>
                </a:solidFill>
                <a:latin typeface="宋体" panose="02010600030101010101" pitchFamily="2" charset="-122"/>
              </a:rPr>
              <a:t>，</a:t>
            </a:r>
            <a:endParaRPr kumimoji="0" lang="zh-CN" altLang="es-ES" sz="2000" b="1" u="none" dirty="0">
              <a:solidFill>
                <a:srgbClr val="000000"/>
              </a:solidFill>
              <a:latin typeface="宋体" panose="02010600030101010101" pitchFamily="2" charset="-122"/>
            </a:endParaRPr>
          </a:p>
          <a:p>
            <a:pPr eaLnBrk="1" hangingPunct="1"/>
            <a:endParaRPr kumimoji="0" lang="zh-CN" altLang="es-ES" sz="2000" b="1" u="none" dirty="0">
              <a:solidFill>
                <a:srgbClr val="000000"/>
              </a:solidFill>
              <a:latin typeface="宋体" panose="02010600030101010101" pitchFamily="2" charset="-122"/>
            </a:endParaRPr>
          </a:p>
          <a:p>
            <a:pPr eaLnBrk="1" hangingPunct="1"/>
            <a:r>
              <a:rPr kumimoji="0" lang="zh-CN" altLang="es-ES" sz="2000" b="1" u="none" dirty="0">
                <a:solidFill>
                  <a:srgbClr val="000000"/>
                </a:solidFill>
                <a:latin typeface="宋体" panose="02010600030101010101" pitchFamily="2" charset="-122"/>
              </a:rPr>
              <a:t>该程序的功能是</a:t>
            </a:r>
            <a:r>
              <a:rPr kumimoji="0" lang="en-US" altLang="zh-CN" sz="2000" b="1" u="none" dirty="0">
                <a:solidFill>
                  <a:srgbClr val="000000"/>
                </a:solidFill>
                <a:latin typeface="Arial" panose="020B0604020202020204" pitchFamily="34" charset="0"/>
              </a:rPr>
              <a:t>____________________________</a:t>
            </a:r>
            <a:r>
              <a:rPr kumimoji="0" lang="zh-CN" altLang="es-ES" sz="2000" b="1" u="none" dirty="0">
                <a:solidFill>
                  <a:srgbClr val="000000"/>
                </a:solidFill>
                <a:latin typeface="宋体" panose="02010600030101010101" pitchFamily="2" charset="-122"/>
              </a:rPr>
              <a:t>。 </a:t>
            </a:r>
            <a:endParaRPr kumimoji="0" lang="zh-CN" altLang="es-ES" sz="2000" b="1" u="none" dirty="0">
              <a:solidFill>
                <a:srgbClr val="000000"/>
              </a:solidFill>
              <a:latin typeface="宋体" panose="02010600030101010101" pitchFamily="2" charset="-122"/>
            </a:endParaRPr>
          </a:p>
        </p:txBody>
      </p:sp>
      <p:sp>
        <p:nvSpPr>
          <p:cNvPr id="752643" name="Text Box 3"/>
          <p:cNvSpPr txBox="1">
            <a:spLocks noChangeArrowheads="1"/>
          </p:cNvSpPr>
          <p:nvPr/>
        </p:nvSpPr>
        <p:spPr bwMode="auto">
          <a:xfrm>
            <a:off x="4787900" y="5445125"/>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1AH</a:t>
            </a:r>
            <a:endParaRPr kumimoji="0" lang="en-US" altLang="zh-CN" b="1" u="none">
              <a:solidFill>
                <a:srgbClr val="FF0000"/>
              </a:solidFill>
              <a:latin typeface="Arial" panose="020B0604020202020204" pitchFamily="34" charset="0"/>
            </a:endParaRPr>
          </a:p>
        </p:txBody>
      </p:sp>
      <p:sp>
        <p:nvSpPr>
          <p:cNvPr id="752644" name="Text Box 4"/>
          <p:cNvSpPr txBox="1">
            <a:spLocks noChangeArrowheads="1"/>
          </p:cNvSpPr>
          <p:nvPr/>
        </p:nvSpPr>
        <p:spPr bwMode="auto">
          <a:xfrm>
            <a:off x="2627313" y="6021388"/>
            <a:ext cx="4608512"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zh-CN" altLang="en-US" b="1" u="none">
                <a:solidFill>
                  <a:srgbClr val="FF0000"/>
                </a:solidFill>
                <a:latin typeface="Arial" panose="020B0604020202020204" pitchFamily="34" charset="0"/>
              </a:rPr>
              <a:t>实现</a:t>
            </a:r>
            <a:r>
              <a:rPr kumimoji="0" lang="en-US" altLang="zh-CN" b="1" u="none">
                <a:solidFill>
                  <a:srgbClr val="FF0000"/>
                </a:solidFill>
                <a:latin typeface="Arial" panose="020B0604020202020204" pitchFamily="34" charset="0"/>
              </a:rPr>
              <a:t>32</a:t>
            </a:r>
            <a:r>
              <a:rPr kumimoji="0" lang="zh-CN" altLang="en-US" b="1" u="none">
                <a:solidFill>
                  <a:srgbClr val="FF0000"/>
                </a:solidFill>
                <a:latin typeface="Arial" panose="020B0604020202020204" pitchFamily="34" charset="0"/>
              </a:rPr>
              <a:t>位加法运算（或</a:t>
            </a:r>
            <a:r>
              <a:rPr kumimoji="0" lang="en-US" altLang="zh-CN" b="1" u="none">
                <a:solidFill>
                  <a:srgbClr val="FF0000"/>
                </a:solidFill>
                <a:latin typeface="Arial" panose="020B0604020202020204" pitchFamily="34" charset="0"/>
              </a:rPr>
              <a:t>Z=X+Y</a:t>
            </a:r>
            <a:r>
              <a:rPr kumimoji="0" lang="zh-CN" altLang="en-US" b="1" u="none">
                <a:solidFill>
                  <a:srgbClr val="FF0000"/>
                </a:solidFill>
                <a:latin typeface="Arial" panose="020B0604020202020204" pitchFamily="34" charset="0"/>
              </a:rPr>
              <a:t>）</a:t>
            </a:r>
            <a:endParaRPr kumimoji="0" lang="zh-CN" altLang="en-US" b="1" u="none">
              <a:solidFill>
                <a:srgbClr val="FF0000"/>
              </a:solidFill>
              <a:latin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2643"/>
                                        </p:tgtEl>
                                        <p:attrNameLst>
                                          <p:attrName>style.visibility</p:attrName>
                                        </p:attrNameLst>
                                      </p:cBhvr>
                                      <p:to>
                                        <p:strVal val="visible"/>
                                      </p:to>
                                    </p:set>
                                    <p:anim calcmode="lin" valueType="num">
                                      <p:cBhvr additive="base">
                                        <p:cTn id="7" dur="500" fill="hold"/>
                                        <p:tgtEl>
                                          <p:spTgt spid="752643"/>
                                        </p:tgtEl>
                                        <p:attrNameLst>
                                          <p:attrName>ppt_x</p:attrName>
                                        </p:attrNameLst>
                                      </p:cBhvr>
                                      <p:tavLst>
                                        <p:tav tm="0">
                                          <p:val>
                                            <p:strVal val="#ppt_x"/>
                                          </p:val>
                                        </p:tav>
                                        <p:tav tm="100000">
                                          <p:val>
                                            <p:strVal val="#ppt_x"/>
                                          </p:val>
                                        </p:tav>
                                      </p:tavLst>
                                    </p:anim>
                                    <p:anim calcmode="lin" valueType="num">
                                      <p:cBhvr additive="base">
                                        <p:cTn id="8" dur="500" fill="hold"/>
                                        <p:tgtEl>
                                          <p:spTgt spid="7526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2644"/>
                                        </p:tgtEl>
                                        <p:attrNameLst>
                                          <p:attrName>style.visibility</p:attrName>
                                        </p:attrNameLst>
                                      </p:cBhvr>
                                      <p:to>
                                        <p:strVal val="visible"/>
                                      </p:to>
                                    </p:set>
                                    <p:anim calcmode="lin" valueType="num">
                                      <p:cBhvr additive="base">
                                        <p:cTn id="13" dur="500" fill="hold"/>
                                        <p:tgtEl>
                                          <p:spTgt spid="752644"/>
                                        </p:tgtEl>
                                        <p:attrNameLst>
                                          <p:attrName>ppt_x</p:attrName>
                                        </p:attrNameLst>
                                      </p:cBhvr>
                                      <p:tavLst>
                                        <p:tav tm="0">
                                          <p:val>
                                            <p:strVal val="#ppt_x"/>
                                          </p:val>
                                        </p:tav>
                                        <p:tav tm="100000">
                                          <p:val>
                                            <p:strVal val="#ppt_x"/>
                                          </p:val>
                                        </p:tav>
                                      </p:tavLst>
                                    </p:anim>
                                    <p:anim calcmode="lin" valueType="num">
                                      <p:cBhvr additive="base">
                                        <p:cTn id="14" dur="500" fill="hold"/>
                                        <p:tgtEl>
                                          <p:spTgt spid="7526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3" grpId="0"/>
      <p:bldP spid="7526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1619250" y="1700530"/>
            <a:ext cx="5867400"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kumimoji="0" lang="en-US" altLang="zh-CN" sz="2400" u="none">
                <a:solidFill>
                  <a:srgbClr val="000000"/>
                </a:solidFill>
              </a:rPr>
              <a:t>8086/8088</a:t>
            </a:r>
            <a:r>
              <a:rPr kumimoji="0" lang="zh-CN" altLang="en-US" sz="2400" u="none">
                <a:solidFill>
                  <a:srgbClr val="000000"/>
                </a:solidFill>
              </a:rPr>
              <a:t>寄存器组：</a:t>
            </a:r>
            <a:endParaRPr lang="zh-CN" altLang="en-US" sz="2400" u="none">
              <a:solidFill>
                <a:srgbClr val="000000"/>
              </a:solidFill>
            </a:endParaRPr>
          </a:p>
          <a:p>
            <a:pPr eaLnBrk="1" hangingPunct="1">
              <a:lnSpc>
                <a:spcPct val="140000"/>
              </a:lnSpc>
              <a:spcBef>
                <a:spcPct val="0"/>
              </a:spcBef>
              <a:buClrTx/>
              <a:buFontTx/>
              <a:buNone/>
            </a:pPr>
            <a:r>
              <a:rPr lang="zh-CN" altLang="en-US" sz="2400" u="none">
                <a:solidFill>
                  <a:srgbClr val="0000FF"/>
                </a:solidFill>
                <a:ea typeface="楷体_GB2312" pitchFamily="49" charset="-122"/>
              </a:rPr>
              <a:t>数据寄存器：</a:t>
            </a:r>
            <a:endParaRPr lang="zh-CN" altLang="en-US" sz="2400" u="none">
              <a:solidFill>
                <a:srgbClr val="0000FF"/>
              </a:solidFill>
              <a:ea typeface="楷体_GB2312" pitchFamily="49" charset="-122"/>
            </a:endParaRPr>
          </a:p>
          <a:p>
            <a:pPr eaLnBrk="1" hangingPunct="1">
              <a:lnSpc>
                <a:spcPct val="140000"/>
              </a:lnSpc>
              <a:spcBef>
                <a:spcPct val="0"/>
              </a:spcBef>
              <a:buClrTx/>
              <a:buFontTx/>
              <a:buNone/>
            </a:pPr>
            <a:endParaRPr lang="zh-CN" altLang="en-US" sz="2400" u="none">
              <a:solidFill>
                <a:srgbClr val="000000"/>
              </a:solidFill>
              <a:ea typeface="楷体_GB2312" pitchFamily="49" charset="-122"/>
            </a:endParaRPr>
          </a:p>
          <a:p>
            <a:pPr eaLnBrk="1" hangingPunct="1">
              <a:lnSpc>
                <a:spcPct val="140000"/>
              </a:lnSpc>
              <a:spcBef>
                <a:spcPct val="0"/>
              </a:spcBef>
              <a:buClrTx/>
              <a:buFontTx/>
              <a:buNone/>
            </a:pPr>
            <a:endParaRPr lang="zh-CN" altLang="en-US" sz="2400" u="none">
              <a:solidFill>
                <a:srgbClr val="000000"/>
              </a:solidFill>
              <a:ea typeface="楷体_GB2312" pitchFamily="49" charset="-122"/>
            </a:endParaRPr>
          </a:p>
          <a:p>
            <a:pPr eaLnBrk="1" hangingPunct="1">
              <a:lnSpc>
                <a:spcPct val="140000"/>
              </a:lnSpc>
              <a:spcBef>
                <a:spcPct val="0"/>
              </a:spcBef>
              <a:buClrTx/>
              <a:buFontTx/>
              <a:buNone/>
            </a:pPr>
            <a:endParaRPr lang="zh-CN" altLang="en-US" sz="2400" u="none">
              <a:solidFill>
                <a:srgbClr val="000000"/>
              </a:solidFill>
              <a:ea typeface="楷体_GB2312" pitchFamily="49" charset="-122"/>
            </a:endParaRPr>
          </a:p>
          <a:p>
            <a:pPr eaLnBrk="1" hangingPunct="1">
              <a:lnSpc>
                <a:spcPct val="140000"/>
              </a:lnSpc>
              <a:spcBef>
                <a:spcPct val="0"/>
              </a:spcBef>
              <a:buClrTx/>
              <a:buFontTx/>
              <a:buNone/>
            </a:pPr>
            <a:endParaRPr kumimoji="0" lang="zh-CN" altLang="en-US" sz="2400" u="none">
              <a:solidFill>
                <a:srgbClr val="0000FF"/>
              </a:solidFill>
              <a:ea typeface="楷体_GB2312" pitchFamily="49" charset="-122"/>
            </a:endParaRPr>
          </a:p>
          <a:p>
            <a:pPr eaLnBrk="1" hangingPunct="1">
              <a:lnSpc>
                <a:spcPct val="140000"/>
              </a:lnSpc>
              <a:spcBef>
                <a:spcPct val="0"/>
              </a:spcBef>
              <a:buClrTx/>
              <a:buFontTx/>
              <a:buNone/>
            </a:pPr>
            <a:r>
              <a:rPr kumimoji="0" lang="zh-CN" altLang="en-US" sz="2400" u="none">
                <a:solidFill>
                  <a:srgbClr val="0000FF"/>
                </a:solidFill>
                <a:ea typeface="楷体_GB2312" pitchFamily="49" charset="-122"/>
              </a:rPr>
              <a:t>指针及变址寄存器：</a:t>
            </a:r>
            <a:r>
              <a:rPr kumimoji="0" lang="en-US" altLang="zh-CN" sz="2400" u="none">
                <a:solidFill>
                  <a:srgbClr val="000000"/>
                </a:solidFill>
                <a:ea typeface="楷体_GB2312" pitchFamily="49" charset="-122"/>
              </a:rPr>
              <a:t>SP</a:t>
            </a:r>
            <a:r>
              <a:rPr kumimoji="0" lang="zh-CN" altLang="en-US" sz="2400" u="none">
                <a:solidFill>
                  <a:srgbClr val="000000"/>
                </a:solidFill>
                <a:ea typeface="楷体_GB2312" pitchFamily="49" charset="-122"/>
              </a:rPr>
              <a:t>、</a:t>
            </a:r>
            <a:r>
              <a:rPr kumimoji="0" lang="en-US" altLang="zh-CN" sz="2400" u="none">
                <a:solidFill>
                  <a:srgbClr val="000000"/>
                </a:solidFill>
                <a:ea typeface="楷体_GB2312" pitchFamily="49" charset="-122"/>
              </a:rPr>
              <a:t>BP</a:t>
            </a:r>
            <a:r>
              <a:rPr kumimoji="0" lang="zh-CN" altLang="en-US" sz="2400" u="none">
                <a:solidFill>
                  <a:srgbClr val="000000"/>
                </a:solidFill>
                <a:ea typeface="楷体_GB2312" pitchFamily="49" charset="-122"/>
              </a:rPr>
              <a:t>、</a:t>
            </a:r>
            <a:r>
              <a:rPr kumimoji="0" lang="en-US" altLang="zh-CN" sz="2400" u="none">
                <a:solidFill>
                  <a:srgbClr val="000000"/>
                </a:solidFill>
                <a:ea typeface="楷体_GB2312" pitchFamily="49" charset="-122"/>
              </a:rPr>
              <a:t>SI</a:t>
            </a:r>
            <a:r>
              <a:rPr kumimoji="0" lang="zh-CN" altLang="en-US" sz="2400" u="none">
                <a:solidFill>
                  <a:srgbClr val="000000"/>
                </a:solidFill>
                <a:ea typeface="楷体_GB2312" pitchFamily="49" charset="-122"/>
              </a:rPr>
              <a:t>、</a:t>
            </a:r>
            <a:r>
              <a:rPr kumimoji="0" lang="en-US" altLang="zh-CN" sz="2400" u="none">
                <a:solidFill>
                  <a:srgbClr val="000000"/>
                </a:solidFill>
                <a:ea typeface="楷体_GB2312" pitchFamily="49" charset="-122"/>
              </a:rPr>
              <a:t>DI</a:t>
            </a:r>
            <a:endParaRPr kumimoji="0" lang="en-US" altLang="zh-CN" sz="2400" u="none">
              <a:solidFill>
                <a:srgbClr val="000000"/>
              </a:solidFill>
              <a:ea typeface="楷体_GB2312" pitchFamily="49" charset="-122"/>
            </a:endParaRPr>
          </a:p>
          <a:p>
            <a:pPr eaLnBrk="1" hangingPunct="1">
              <a:lnSpc>
                <a:spcPct val="140000"/>
              </a:lnSpc>
              <a:spcBef>
                <a:spcPct val="0"/>
              </a:spcBef>
              <a:buClrTx/>
              <a:buFontTx/>
              <a:buNone/>
            </a:pPr>
            <a:r>
              <a:rPr kumimoji="0" lang="zh-CN" altLang="en-US" sz="2400" u="none">
                <a:solidFill>
                  <a:srgbClr val="0000FF"/>
                </a:solidFill>
                <a:ea typeface="楷体_GB2312" pitchFamily="49" charset="-122"/>
              </a:rPr>
              <a:t>段寄存器：                </a:t>
            </a:r>
            <a:r>
              <a:rPr kumimoji="0" lang="en-US" altLang="zh-CN" sz="2400" u="none">
                <a:solidFill>
                  <a:srgbClr val="000000"/>
                </a:solidFill>
                <a:ea typeface="楷体_GB2312" pitchFamily="49" charset="-122"/>
              </a:rPr>
              <a:t>CS</a:t>
            </a:r>
            <a:r>
              <a:rPr kumimoji="0" lang="zh-CN" altLang="en-US" sz="2400" u="none">
                <a:solidFill>
                  <a:srgbClr val="000000"/>
                </a:solidFill>
                <a:ea typeface="楷体_GB2312" pitchFamily="49" charset="-122"/>
              </a:rPr>
              <a:t>、</a:t>
            </a:r>
            <a:r>
              <a:rPr kumimoji="0" lang="en-US" altLang="zh-CN" sz="2400" u="none">
                <a:solidFill>
                  <a:srgbClr val="000000"/>
                </a:solidFill>
                <a:ea typeface="楷体_GB2312" pitchFamily="49" charset="-122"/>
              </a:rPr>
              <a:t>DS</a:t>
            </a:r>
            <a:r>
              <a:rPr kumimoji="0" lang="zh-CN" altLang="en-US" sz="2400" u="none">
                <a:solidFill>
                  <a:srgbClr val="000000"/>
                </a:solidFill>
                <a:ea typeface="楷体_GB2312" pitchFamily="49" charset="-122"/>
              </a:rPr>
              <a:t>、</a:t>
            </a:r>
            <a:r>
              <a:rPr kumimoji="0" lang="en-US" altLang="zh-CN" sz="2400" u="none">
                <a:solidFill>
                  <a:srgbClr val="000000"/>
                </a:solidFill>
                <a:ea typeface="楷体_GB2312" pitchFamily="49" charset="-122"/>
              </a:rPr>
              <a:t>SS</a:t>
            </a:r>
            <a:r>
              <a:rPr kumimoji="0" lang="zh-CN" altLang="en-US" sz="2400" u="none">
                <a:solidFill>
                  <a:srgbClr val="000000"/>
                </a:solidFill>
                <a:ea typeface="楷体_GB2312" pitchFamily="49" charset="-122"/>
              </a:rPr>
              <a:t>、</a:t>
            </a:r>
            <a:r>
              <a:rPr kumimoji="0" lang="en-US" altLang="zh-CN" sz="2400" u="none">
                <a:solidFill>
                  <a:srgbClr val="000000"/>
                </a:solidFill>
                <a:ea typeface="楷体_GB2312" pitchFamily="49" charset="-122"/>
              </a:rPr>
              <a:t>ES</a:t>
            </a:r>
            <a:endParaRPr kumimoji="0" lang="en-US" altLang="zh-CN" sz="2400" u="none">
              <a:solidFill>
                <a:srgbClr val="000000"/>
              </a:solidFill>
              <a:ea typeface="楷体_GB2312" pitchFamily="49" charset="-122"/>
            </a:endParaRPr>
          </a:p>
          <a:p>
            <a:pPr eaLnBrk="1" hangingPunct="1">
              <a:lnSpc>
                <a:spcPct val="140000"/>
              </a:lnSpc>
              <a:spcBef>
                <a:spcPct val="0"/>
              </a:spcBef>
              <a:buClrTx/>
              <a:buFontTx/>
              <a:buNone/>
            </a:pPr>
            <a:r>
              <a:rPr kumimoji="0" lang="zh-CN" altLang="en-US" sz="2400" u="none">
                <a:solidFill>
                  <a:srgbClr val="0000FF"/>
                </a:solidFill>
                <a:ea typeface="楷体_GB2312" pitchFamily="49" charset="-122"/>
              </a:rPr>
              <a:t>控制寄存器：            </a:t>
            </a:r>
            <a:r>
              <a:rPr kumimoji="0" lang="en-US" altLang="zh-CN" sz="2400" u="none">
                <a:solidFill>
                  <a:srgbClr val="000000"/>
                </a:solidFill>
                <a:ea typeface="楷体_GB2312" pitchFamily="49" charset="-122"/>
              </a:rPr>
              <a:t>IP</a:t>
            </a:r>
            <a:r>
              <a:rPr kumimoji="0" lang="zh-CN" altLang="en-US" sz="2400" u="none">
                <a:solidFill>
                  <a:srgbClr val="000000"/>
                </a:solidFill>
                <a:ea typeface="楷体_GB2312" pitchFamily="49" charset="-122"/>
              </a:rPr>
              <a:t>、</a:t>
            </a:r>
            <a:r>
              <a:rPr kumimoji="0" lang="en-US" altLang="zh-CN" sz="2400" u="none">
                <a:solidFill>
                  <a:srgbClr val="000000"/>
                </a:solidFill>
                <a:ea typeface="楷体_GB2312" pitchFamily="49" charset="-122"/>
              </a:rPr>
              <a:t>FLAGS</a:t>
            </a:r>
            <a:endParaRPr kumimoji="0" lang="en-US" altLang="zh-CN" sz="2400" u="none">
              <a:solidFill>
                <a:srgbClr val="000000"/>
              </a:solidFill>
              <a:ea typeface="楷体_GB2312" pitchFamily="49" charset="-122"/>
            </a:endParaRPr>
          </a:p>
        </p:txBody>
      </p:sp>
      <p:sp>
        <p:nvSpPr>
          <p:cNvPr id="11267" name="Rectangle 4"/>
          <p:cNvSpPr>
            <a:spLocks noChangeArrowheads="1"/>
          </p:cNvSpPr>
          <p:nvPr/>
        </p:nvSpPr>
        <p:spPr bwMode="auto">
          <a:xfrm>
            <a:off x="1677670" y="476885"/>
            <a:ext cx="63992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0" lang="en-US" altLang="zh-CN" sz="2400" u="none">
                <a:solidFill>
                  <a:srgbClr val="000000"/>
                </a:solidFill>
              </a:rPr>
              <a:t>CPU</a:t>
            </a:r>
            <a:r>
              <a:rPr kumimoji="0" lang="zh-CN" altLang="en-US" sz="2400" u="none">
                <a:solidFill>
                  <a:srgbClr val="000000"/>
                </a:solidFill>
              </a:rPr>
              <a:t>组成：算术逻辑部件</a:t>
            </a:r>
            <a:r>
              <a:rPr kumimoji="0" lang="en-US" altLang="zh-CN" sz="2400" u="none">
                <a:solidFill>
                  <a:srgbClr val="000000"/>
                </a:solidFill>
              </a:rPr>
              <a:t>ALU</a:t>
            </a:r>
            <a:r>
              <a:rPr kumimoji="0" lang="zh-CN" altLang="en-US" sz="2400" u="none">
                <a:solidFill>
                  <a:srgbClr val="000000"/>
                </a:solidFill>
              </a:rPr>
              <a:t>、控制逻辑、</a:t>
            </a:r>
            <a:endParaRPr kumimoji="0" lang="zh-CN" altLang="en-US" sz="2400" u="none">
              <a:solidFill>
                <a:srgbClr val="000000"/>
              </a:solidFill>
            </a:endParaRPr>
          </a:p>
          <a:p>
            <a:pPr>
              <a:spcBef>
                <a:spcPct val="0"/>
              </a:spcBef>
              <a:buClrTx/>
              <a:buFontTx/>
              <a:buNone/>
            </a:pPr>
            <a:r>
              <a:rPr kumimoji="0" lang="zh-CN" altLang="en-US" sz="2400" u="none">
                <a:solidFill>
                  <a:srgbClr val="000000"/>
                </a:solidFill>
              </a:rPr>
              <a:t>                    工作寄存器</a:t>
            </a:r>
            <a:endParaRPr kumimoji="0" lang="zh-CN" altLang="en-US" sz="2400" u="none">
              <a:solidFill>
                <a:srgbClr val="000000"/>
              </a:solidFill>
            </a:endParaRPr>
          </a:p>
        </p:txBody>
      </p:sp>
      <p:grpSp>
        <p:nvGrpSpPr>
          <p:cNvPr id="11268" name="Group 5"/>
          <p:cNvGrpSpPr/>
          <p:nvPr/>
        </p:nvGrpSpPr>
        <p:grpSpPr bwMode="auto">
          <a:xfrm>
            <a:off x="2362200" y="2743200"/>
            <a:ext cx="4724400" cy="2201863"/>
            <a:chOff x="720" y="2784"/>
            <a:chExt cx="2976" cy="1387"/>
          </a:xfrm>
        </p:grpSpPr>
        <p:sp>
          <p:nvSpPr>
            <p:cNvPr id="11269" name="Text Box 6"/>
            <p:cNvSpPr txBox="1">
              <a:spLocks noChangeArrowheads="1"/>
            </p:cNvSpPr>
            <p:nvPr/>
          </p:nvSpPr>
          <p:spPr bwMode="auto">
            <a:xfrm>
              <a:off x="720" y="3072"/>
              <a:ext cx="1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en-US" sz="2000" b="0" u="none">
                  <a:solidFill>
                    <a:srgbClr val="000000"/>
                  </a:solidFill>
                </a:rPr>
                <a:t>                 AX</a:t>
              </a:r>
              <a:endParaRPr lang="en-US" altLang="zh-CN" sz="2400" b="0" u="none">
                <a:solidFill>
                  <a:srgbClr val="000000"/>
                </a:solidFill>
              </a:endParaRPr>
            </a:p>
          </p:txBody>
        </p:sp>
        <p:sp>
          <p:nvSpPr>
            <p:cNvPr id="11270" name="Text Box 7"/>
            <p:cNvSpPr txBox="1">
              <a:spLocks noChangeArrowheads="1"/>
            </p:cNvSpPr>
            <p:nvPr/>
          </p:nvSpPr>
          <p:spPr bwMode="auto">
            <a:xfrm>
              <a:off x="720" y="3360"/>
              <a:ext cx="1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en-US" sz="2000" b="0" u="none">
                  <a:solidFill>
                    <a:srgbClr val="000000"/>
                  </a:solidFill>
                </a:rPr>
                <a:t>                 BX</a:t>
              </a:r>
              <a:endParaRPr lang="en-US" altLang="zh-CN" sz="2400" b="0" u="none">
                <a:solidFill>
                  <a:srgbClr val="000000"/>
                </a:solidFill>
              </a:endParaRPr>
            </a:p>
          </p:txBody>
        </p:sp>
        <p:sp>
          <p:nvSpPr>
            <p:cNvPr id="11271" name="Text Box 8"/>
            <p:cNvSpPr txBox="1">
              <a:spLocks noChangeArrowheads="1"/>
            </p:cNvSpPr>
            <p:nvPr/>
          </p:nvSpPr>
          <p:spPr bwMode="auto">
            <a:xfrm>
              <a:off x="768" y="3648"/>
              <a:ext cx="1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en-US" sz="2000" b="0" u="none">
                  <a:solidFill>
                    <a:srgbClr val="000000"/>
                  </a:solidFill>
                </a:rPr>
                <a:t>                CX</a:t>
              </a:r>
              <a:endParaRPr lang="en-US" altLang="zh-CN" sz="2400" b="0" u="none">
                <a:solidFill>
                  <a:srgbClr val="000000"/>
                </a:solidFill>
              </a:endParaRPr>
            </a:p>
          </p:txBody>
        </p:sp>
        <p:sp>
          <p:nvSpPr>
            <p:cNvPr id="11272" name="Text Box 9"/>
            <p:cNvSpPr txBox="1">
              <a:spLocks noChangeArrowheads="1"/>
            </p:cNvSpPr>
            <p:nvPr/>
          </p:nvSpPr>
          <p:spPr bwMode="auto">
            <a:xfrm>
              <a:off x="768" y="3921"/>
              <a:ext cx="1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en-US" sz="2000" b="0" u="none">
                  <a:solidFill>
                    <a:srgbClr val="000000"/>
                  </a:solidFill>
                </a:rPr>
                <a:t>                DX</a:t>
              </a:r>
              <a:endParaRPr lang="en-US" altLang="zh-CN" sz="2400" b="0" u="none">
                <a:solidFill>
                  <a:srgbClr val="000000"/>
                </a:solidFill>
              </a:endParaRPr>
            </a:p>
          </p:txBody>
        </p:sp>
        <p:grpSp>
          <p:nvGrpSpPr>
            <p:cNvPr id="11273" name="Group 10"/>
            <p:cNvGrpSpPr/>
            <p:nvPr/>
          </p:nvGrpSpPr>
          <p:grpSpPr bwMode="auto">
            <a:xfrm>
              <a:off x="1872" y="2784"/>
              <a:ext cx="1824" cy="1378"/>
              <a:chOff x="1872" y="2784"/>
              <a:chExt cx="1824" cy="1378"/>
            </a:xfrm>
          </p:grpSpPr>
          <p:grpSp>
            <p:nvGrpSpPr>
              <p:cNvPr id="11274" name="Group 11"/>
              <p:cNvGrpSpPr/>
              <p:nvPr/>
            </p:nvGrpSpPr>
            <p:grpSpPr bwMode="auto">
              <a:xfrm>
                <a:off x="1872" y="3035"/>
                <a:ext cx="1728" cy="1127"/>
                <a:chOff x="1968" y="3072"/>
                <a:chExt cx="1728" cy="1127"/>
              </a:xfrm>
            </p:grpSpPr>
            <p:sp>
              <p:nvSpPr>
                <p:cNvPr id="11276" name="Text Box 12"/>
                <p:cNvSpPr txBox="1">
                  <a:spLocks noChangeArrowheads="1"/>
                </p:cNvSpPr>
                <p:nvPr/>
              </p:nvSpPr>
              <p:spPr bwMode="auto">
                <a:xfrm>
                  <a:off x="1968" y="3072"/>
                  <a:ext cx="1728"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en-US" sz="2000" b="0" u="none">
                      <a:solidFill>
                        <a:srgbClr val="000000"/>
                      </a:solidFill>
                    </a:rPr>
                    <a:t>       AH                AL</a:t>
                  </a:r>
                  <a:endParaRPr lang="en-US" altLang="zh-CN" sz="2400" b="0" u="none">
                    <a:solidFill>
                      <a:srgbClr val="000000"/>
                    </a:solidFill>
                  </a:endParaRPr>
                </a:p>
              </p:txBody>
            </p:sp>
            <p:sp>
              <p:nvSpPr>
                <p:cNvPr id="11277" name="Line 13"/>
                <p:cNvSpPr>
                  <a:spLocks noChangeShapeType="1"/>
                </p:cNvSpPr>
                <p:nvPr/>
              </p:nvSpPr>
              <p:spPr bwMode="auto">
                <a:xfrm>
                  <a:off x="2832" y="3072"/>
                  <a:ext cx="0" cy="2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8" name="Text Box 14"/>
                <p:cNvSpPr txBox="1">
                  <a:spLocks noChangeArrowheads="1"/>
                </p:cNvSpPr>
                <p:nvPr/>
              </p:nvSpPr>
              <p:spPr bwMode="auto">
                <a:xfrm>
                  <a:off x="1968" y="3360"/>
                  <a:ext cx="1728"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en-US" sz="2000" b="0" u="none">
                      <a:solidFill>
                        <a:srgbClr val="000000"/>
                      </a:solidFill>
                    </a:rPr>
                    <a:t>       BH                 BL</a:t>
                  </a:r>
                  <a:endParaRPr lang="en-US" altLang="zh-CN" sz="2400" b="0" u="none">
                    <a:solidFill>
                      <a:srgbClr val="000000"/>
                    </a:solidFill>
                  </a:endParaRPr>
                </a:p>
              </p:txBody>
            </p:sp>
            <p:sp>
              <p:nvSpPr>
                <p:cNvPr id="11279" name="Text Box 15"/>
                <p:cNvSpPr txBox="1">
                  <a:spLocks noChangeArrowheads="1"/>
                </p:cNvSpPr>
                <p:nvPr/>
              </p:nvSpPr>
              <p:spPr bwMode="auto">
                <a:xfrm>
                  <a:off x="1968" y="3648"/>
                  <a:ext cx="1728"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en-US" sz="2000" b="0" u="none">
                      <a:solidFill>
                        <a:srgbClr val="000000"/>
                      </a:solidFill>
                    </a:rPr>
                    <a:t>       CH                 CL</a:t>
                  </a:r>
                  <a:endParaRPr lang="en-US" altLang="zh-CN" sz="2400" b="0" u="none">
                    <a:solidFill>
                      <a:srgbClr val="000000"/>
                    </a:solidFill>
                  </a:endParaRPr>
                </a:p>
              </p:txBody>
            </p:sp>
            <p:sp>
              <p:nvSpPr>
                <p:cNvPr id="11280" name="Text Box 16"/>
                <p:cNvSpPr txBox="1">
                  <a:spLocks noChangeArrowheads="1"/>
                </p:cNvSpPr>
                <p:nvPr/>
              </p:nvSpPr>
              <p:spPr bwMode="auto">
                <a:xfrm>
                  <a:off x="1968" y="3935"/>
                  <a:ext cx="1728" cy="25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en-US" sz="2000" b="0" u="none">
                      <a:solidFill>
                        <a:srgbClr val="000000"/>
                      </a:solidFill>
                    </a:rPr>
                    <a:t>       DH                 DL</a:t>
                  </a:r>
                  <a:endParaRPr lang="en-US" altLang="zh-CN" sz="2400" b="0" u="none">
                    <a:solidFill>
                      <a:srgbClr val="000000"/>
                    </a:solidFill>
                  </a:endParaRPr>
                </a:p>
              </p:txBody>
            </p:sp>
            <p:sp>
              <p:nvSpPr>
                <p:cNvPr id="11281" name="Line 17"/>
                <p:cNvSpPr>
                  <a:spLocks noChangeShapeType="1"/>
                </p:cNvSpPr>
                <p:nvPr/>
              </p:nvSpPr>
              <p:spPr bwMode="auto">
                <a:xfrm>
                  <a:off x="2832" y="3360"/>
                  <a:ext cx="0" cy="2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2" name="Line 18"/>
                <p:cNvSpPr>
                  <a:spLocks noChangeShapeType="1"/>
                </p:cNvSpPr>
                <p:nvPr/>
              </p:nvSpPr>
              <p:spPr bwMode="auto">
                <a:xfrm>
                  <a:off x="2832" y="3648"/>
                  <a:ext cx="0" cy="2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3" name="Line 19"/>
                <p:cNvSpPr>
                  <a:spLocks noChangeShapeType="1"/>
                </p:cNvSpPr>
                <p:nvPr/>
              </p:nvSpPr>
              <p:spPr bwMode="auto">
                <a:xfrm>
                  <a:off x="2832" y="3936"/>
                  <a:ext cx="0" cy="2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275" name="Text Box 20"/>
              <p:cNvSpPr txBox="1">
                <a:spLocks noChangeArrowheads="1"/>
              </p:cNvSpPr>
              <p:nvPr/>
            </p:nvSpPr>
            <p:spPr bwMode="auto">
              <a:xfrm>
                <a:off x="1920" y="2784"/>
                <a:ext cx="17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kumimoji="0" lang="en-US" altLang="zh-CN" sz="2000" b="0" u="none">
                    <a:solidFill>
                      <a:srgbClr val="000000"/>
                    </a:solidFill>
                    <a:ea typeface="楷体_GB2312" pitchFamily="49" charset="-122"/>
                  </a:rPr>
                  <a:t>    </a:t>
                </a:r>
                <a:r>
                  <a:rPr kumimoji="0" lang="zh-CN" altLang="en-US" sz="2000" u="none">
                    <a:solidFill>
                      <a:srgbClr val="000000"/>
                    </a:solidFill>
                    <a:ea typeface="楷体_GB2312" pitchFamily="49" charset="-122"/>
                  </a:rPr>
                  <a:t>高</a:t>
                </a:r>
                <a:r>
                  <a:rPr kumimoji="0" lang="en-US" altLang="zh-CN" sz="2000" u="none">
                    <a:solidFill>
                      <a:srgbClr val="000000"/>
                    </a:solidFill>
                    <a:ea typeface="楷体_GB2312" pitchFamily="49" charset="-122"/>
                  </a:rPr>
                  <a:t>8</a:t>
                </a:r>
                <a:r>
                  <a:rPr kumimoji="0" lang="zh-CN" altLang="en-US" sz="2000" u="none">
                    <a:solidFill>
                      <a:srgbClr val="000000"/>
                    </a:solidFill>
                    <a:ea typeface="楷体_GB2312" pitchFamily="49" charset="-122"/>
                  </a:rPr>
                  <a:t>位           低</a:t>
                </a:r>
                <a:r>
                  <a:rPr kumimoji="0" lang="en-US" altLang="zh-CN" sz="2000" u="none">
                    <a:solidFill>
                      <a:srgbClr val="000000"/>
                    </a:solidFill>
                    <a:ea typeface="楷体_GB2312" pitchFamily="49" charset="-122"/>
                  </a:rPr>
                  <a:t>8</a:t>
                </a:r>
                <a:r>
                  <a:rPr kumimoji="0" lang="zh-CN" altLang="en-US" sz="2000" u="none">
                    <a:solidFill>
                      <a:srgbClr val="000000"/>
                    </a:solidFill>
                    <a:ea typeface="楷体_GB2312" pitchFamily="49" charset="-122"/>
                  </a:rPr>
                  <a:t>位</a:t>
                </a:r>
                <a:endParaRPr kumimoji="0" lang="zh-CN" altLang="en-US" sz="2000" u="none">
                  <a:solidFill>
                    <a:srgbClr val="000000"/>
                  </a:solidFill>
                  <a:ea typeface="楷体_GB2312" pitchFamily="49" charset="-122"/>
                </a:endParaRPr>
              </a:p>
            </p:txBody>
          </p:sp>
        </p:grpSp>
      </p:gr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4"/>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1A45F9A1-BD17-49B4-BDAE-EBE4FE55D5F0}"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81923" name="Rectangle 2"/>
          <p:cNvSpPr>
            <a:spLocks noChangeArrowheads="1"/>
          </p:cNvSpPr>
          <p:nvPr/>
        </p:nvSpPr>
        <p:spPr bwMode="auto">
          <a:xfrm>
            <a:off x="1116013" y="887413"/>
            <a:ext cx="7961630" cy="37846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n-US" b="1" u="none" dirty="0">
                <a:solidFill>
                  <a:schemeClr val="tx1"/>
                </a:solidFill>
                <a:latin typeface="宋体" panose="02010600030101010101" pitchFamily="2" charset="-122"/>
              </a:rPr>
              <a:t>12</a:t>
            </a:r>
            <a:r>
              <a:rPr kumimoji="0" lang="es-ES" altLang="zh-CN" b="1" u="none" dirty="0">
                <a:solidFill>
                  <a:schemeClr val="tx1"/>
                </a:solidFill>
                <a:latin typeface="宋体" panose="02010600030101010101" pitchFamily="2" charset="-122"/>
              </a:rPr>
              <a:t>.</a:t>
            </a:r>
            <a:r>
              <a:rPr kumimoji="0" lang="zh-CN" altLang="es-ES" b="1" u="none" dirty="0">
                <a:solidFill>
                  <a:srgbClr val="000000"/>
                </a:solidFill>
                <a:latin typeface="宋体" panose="02010600030101010101" pitchFamily="2" charset="-122"/>
              </a:rPr>
              <a:t>有程序段如下：</a:t>
            </a:r>
            <a:endParaRPr kumimoji="0" lang="zh-CN" altLang="es-ES"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         MOV  AL</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9’</a:t>
            </a:r>
            <a:endParaRPr kumimoji="0" lang="es-ES" altLang="zh-CN"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         SUB  AL</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0’</a:t>
            </a:r>
            <a:endParaRPr kumimoji="0" lang="es-E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BL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35H</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AND  BL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0FH</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CL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4</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SHL  AL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CL</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OR   AL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BL</a:t>
            </a:r>
            <a:endParaRPr kumimoji="0" lang="en-US" altLang="zh-CN" b="1" u="none" dirty="0">
              <a:solidFill>
                <a:srgbClr val="000000"/>
              </a:solidFill>
              <a:latin typeface="宋体" panose="02010600030101010101" pitchFamily="2" charset="-122"/>
            </a:endParaRPr>
          </a:p>
          <a:p>
            <a:pPr eaLnBrk="1" hangingPunct="1"/>
            <a:endParaRPr kumimoji="0" lang="en-US" altLang="zh-CN" b="1" u="none" dirty="0">
              <a:solidFill>
                <a:srgbClr val="000000"/>
              </a:solidFill>
              <a:latin typeface="宋体" panose="02010600030101010101" pitchFamily="2" charset="-122"/>
            </a:endParaRPr>
          </a:p>
          <a:p>
            <a:pPr eaLnBrk="1" hangingPunct="1"/>
            <a:r>
              <a:rPr kumimoji="0" lang="zh-CN" altLang="en-US" b="1" u="none" dirty="0">
                <a:solidFill>
                  <a:srgbClr val="000000"/>
                </a:solidFill>
                <a:latin typeface="宋体" panose="02010600030101010101" pitchFamily="2" charset="-122"/>
              </a:rPr>
              <a:t>执行该程序段后，</a:t>
            </a:r>
            <a:r>
              <a:rPr kumimoji="0" lang="en-US" altLang="zh-CN" b="1" u="none" dirty="0">
                <a:solidFill>
                  <a:srgbClr val="000000"/>
                </a:solidFill>
                <a:latin typeface="宋体" panose="02010600030101010101" pitchFamily="2" charset="-122"/>
              </a:rPr>
              <a:t>AL= </a:t>
            </a:r>
            <a:r>
              <a:rPr kumimoji="0" lang="en-US" altLang="zh-CN" sz="2000" b="1" u="none" dirty="0">
                <a:solidFill>
                  <a:srgbClr val="000000"/>
                </a:solidFill>
                <a:latin typeface="Arial" panose="020B0604020202020204" pitchFamily="34" charset="0"/>
              </a:rPr>
              <a:t>______________</a:t>
            </a:r>
            <a:r>
              <a:rPr kumimoji="0" lang="en-US" altLang="zh-CN" b="1" u="none" dirty="0">
                <a:solidFill>
                  <a:srgbClr val="000000"/>
                </a:solidFill>
                <a:latin typeface="宋体" panose="02010600030101010101" pitchFamily="2" charset="-122"/>
              </a:rPr>
              <a:t> BL=</a:t>
            </a:r>
            <a:r>
              <a:rPr kumimoji="0" lang="en-US" altLang="zh-CN" sz="2000" b="1" u="none" dirty="0">
                <a:solidFill>
                  <a:srgbClr val="000000"/>
                </a:solidFill>
                <a:latin typeface="Arial" panose="020B0604020202020204" pitchFamily="34" charset="0"/>
              </a:rPr>
              <a:t>______________</a:t>
            </a:r>
            <a:r>
              <a:rPr kumimoji="0" lang="en-US" altLang="zh-CN" b="1" u="none" dirty="0">
                <a:solidFill>
                  <a:srgbClr val="000000"/>
                </a:solidFill>
                <a:latin typeface="宋体" panose="02010600030101010101" pitchFamily="2" charset="-122"/>
              </a:rPr>
              <a:t> </a:t>
            </a:r>
            <a:endParaRPr kumimoji="0" lang="en-US" altLang="zh-CN" b="1" u="none" dirty="0">
              <a:solidFill>
                <a:srgbClr val="000000"/>
              </a:solidFill>
              <a:latin typeface="宋体" panose="02010600030101010101" pitchFamily="2" charset="-122"/>
            </a:endParaRPr>
          </a:p>
        </p:txBody>
      </p:sp>
      <p:sp>
        <p:nvSpPr>
          <p:cNvPr id="753667" name="Text Box 3"/>
          <p:cNvSpPr txBox="1">
            <a:spLocks noChangeArrowheads="1"/>
          </p:cNvSpPr>
          <p:nvPr/>
        </p:nvSpPr>
        <p:spPr bwMode="auto">
          <a:xfrm>
            <a:off x="4211638" y="4149725"/>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95H</a:t>
            </a:r>
            <a:endParaRPr kumimoji="0" lang="en-US" altLang="zh-CN" b="1" u="none">
              <a:solidFill>
                <a:srgbClr val="FF0000"/>
              </a:solidFill>
              <a:latin typeface="Arial" panose="020B0604020202020204" pitchFamily="34" charset="0"/>
            </a:endParaRPr>
          </a:p>
        </p:txBody>
      </p:sp>
      <p:sp>
        <p:nvSpPr>
          <p:cNvPr id="753668" name="Text Box 4"/>
          <p:cNvSpPr txBox="1">
            <a:spLocks noChangeArrowheads="1"/>
          </p:cNvSpPr>
          <p:nvPr/>
        </p:nvSpPr>
        <p:spPr bwMode="auto">
          <a:xfrm>
            <a:off x="6732588" y="4149725"/>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05H</a:t>
            </a:r>
            <a:endParaRPr kumimoji="0" lang="en-US" altLang="zh-CN" b="1" u="none">
              <a:solidFill>
                <a:srgbClr val="FF0000"/>
              </a:solidFill>
              <a:latin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3667"/>
                                        </p:tgtEl>
                                        <p:attrNameLst>
                                          <p:attrName>style.visibility</p:attrName>
                                        </p:attrNameLst>
                                      </p:cBhvr>
                                      <p:to>
                                        <p:strVal val="visible"/>
                                      </p:to>
                                    </p:set>
                                    <p:anim calcmode="lin" valueType="num">
                                      <p:cBhvr additive="base">
                                        <p:cTn id="7" dur="500" fill="hold"/>
                                        <p:tgtEl>
                                          <p:spTgt spid="753667"/>
                                        </p:tgtEl>
                                        <p:attrNameLst>
                                          <p:attrName>ppt_x</p:attrName>
                                        </p:attrNameLst>
                                      </p:cBhvr>
                                      <p:tavLst>
                                        <p:tav tm="0">
                                          <p:val>
                                            <p:strVal val="#ppt_x"/>
                                          </p:val>
                                        </p:tav>
                                        <p:tav tm="100000">
                                          <p:val>
                                            <p:strVal val="#ppt_x"/>
                                          </p:val>
                                        </p:tav>
                                      </p:tavLst>
                                    </p:anim>
                                    <p:anim calcmode="lin" valueType="num">
                                      <p:cBhvr additive="base">
                                        <p:cTn id="8" dur="500" fill="hold"/>
                                        <p:tgtEl>
                                          <p:spTgt spid="7536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3668"/>
                                        </p:tgtEl>
                                        <p:attrNameLst>
                                          <p:attrName>style.visibility</p:attrName>
                                        </p:attrNameLst>
                                      </p:cBhvr>
                                      <p:to>
                                        <p:strVal val="visible"/>
                                      </p:to>
                                    </p:set>
                                    <p:anim calcmode="lin" valueType="num">
                                      <p:cBhvr additive="base">
                                        <p:cTn id="13" dur="500" fill="hold"/>
                                        <p:tgtEl>
                                          <p:spTgt spid="753668"/>
                                        </p:tgtEl>
                                        <p:attrNameLst>
                                          <p:attrName>ppt_x</p:attrName>
                                        </p:attrNameLst>
                                      </p:cBhvr>
                                      <p:tavLst>
                                        <p:tav tm="0">
                                          <p:val>
                                            <p:strVal val="#ppt_x"/>
                                          </p:val>
                                        </p:tav>
                                        <p:tav tm="100000">
                                          <p:val>
                                            <p:strVal val="#ppt_x"/>
                                          </p:val>
                                        </p:tav>
                                      </p:tavLst>
                                    </p:anim>
                                    <p:anim calcmode="lin" valueType="num">
                                      <p:cBhvr additive="base">
                                        <p:cTn id="14" dur="500" fill="hold"/>
                                        <p:tgtEl>
                                          <p:spTgt spid="7536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7" grpId="0"/>
      <p:bldP spid="75366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6"/>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74267222-875B-434D-B031-36434CD38AC7}"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82947" name="Rectangle 2"/>
          <p:cNvSpPr>
            <a:spLocks noChangeArrowheads="1"/>
          </p:cNvSpPr>
          <p:nvPr/>
        </p:nvSpPr>
        <p:spPr bwMode="auto">
          <a:xfrm>
            <a:off x="1187450" y="885190"/>
            <a:ext cx="7575550" cy="415417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u="none" dirty="0">
                <a:solidFill>
                  <a:schemeClr val="tx1"/>
                </a:solidFill>
                <a:latin typeface="宋体" panose="02010600030101010101" pitchFamily="2" charset="-122"/>
              </a:rPr>
              <a:t>13.</a:t>
            </a:r>
            <a:r>
              <a:rPr kumimoji="0" lang="en-US" altLang="zh-CN" b="1" u="none" dirty="0">
                <a:solidFill>
                  <a:srgbClr val="000000"/>
                </a:solidFill>
                <a:latin typeface="宋体" panose="02010600030101010101" pitchFamily="2" charset="-122"/>
              </a:rPr>
              <a:t> </a:t>
            </a:r>
            <a:r>
              <a:rPr kumimoji="0" lang="zh-CN" altLang="en-US" b="1" u="none" dirty="0">
                <a:solidFill>
                  <a:srgbClr val="000000"/>
                </a:solidFill>
                <a:latin typeface="宋体" panose="02010600030101010101" pitchFamily="2" charset="-122"/>
              </a:rPr>
              <a:t>有程序段如下：</a:t>
            </a:r>
            <a:br>
              <a:rPr kumimoji="0" lang="zh-CN" altLang="en-US" b="1" u="none" dirty="0">
                <a:solidFill>
                  <a:srgbClr val="000000"/>
                </a:solidFill>
                <a:latin typeface="宋体" panose="02010600030101010101" pitchFamily="2" charset="-122"/>
              </a:rPr>
            </a:br>
            <a:r>
              <a:rPr kumimoji="0" lang="zh-CN" altLang="en-US" b="1" u="none" dirty="0">
                <a:solidFill>
                  <a:srgbClr val="000000"/>
                </a:solidFill>
                <a:latin typeface="宋体" panose="02010600030101010101" pitchFamily="2" charset="-122"/>
              </a:rPr>
              <a:t>         </a:t>
            </a:r>
            <a:r>
              <a:rPr kumimoji="0" lang="en-US" altLang="zh-CN" b="1" u="none" dirty="0">
                <a:solidFill>
                  <a:srgbClr val="000000"/>
                </a:solidFill>
                <a:latin typeface="宋体" panose="02010600030101010101" pitchFamily="2" charset="-122"/>
              </a:rPr>
              <a:t>MOV  SI</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OFFSET BUF</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AL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[SI]</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INC  SI</a:t>
            </a:r>
            <a:endParaRPr kumimoji="0" lang="en-US" altLang="zh-CN"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   L1</a:t>
            </a:r>
            <a:r>
              <a:rPr kumimoji="0" lang="zh-CN" altLang="es-ES" b="1" u="none" dirty="0">
                <a:solidFill>
                  <a:srgbClr val="000000"/>
                </a:solidFill>
                <a:latin typeface="宋体" panose="02010600030101010101" pitchFamily="2" charset="-122"/>
              </a:rPr>
              <a:t>：  </a:t>
            </a:r>
            <a:r>
              <a:rPr kumimoji="0" lang="es-ES" altLang="zh-CN" b="1" u="none" dirty="0">
                <a:solidFill>
                  <a:srgbClr val="000000"/>
                </a:solidFill>
                <a:latin typeface="宋体" panose="02010600030101010101" pitchFamily="2" charset="-122"/>
              </a:rPr>
              <a:t>ADD  AL</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[SI]</a:t>
            </a:r>
            <a:endParaRPr kumimoji="0" lang="es-ES" altLang="zh-CN"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   L2</a:t>
            </a:r>
            <a:r>
              <a:rPr kumimoji="0" lang="zh-CN" altLang="es-ES" b="1" u="none" dirty="0">
                <a:solidFill>
                  <a:srgbClr val="000000"/>
                </a:solidFill>
                <a:latin typeface="宋体" panose="02010600030101010101" pitchFamily="2" charset="-122"/>
              </a:rPr>
              <a:t>：  </a:t>
            </a:r>
            <a:r>
              <a:rPr kumimoji="0" lang="es-ES" altLang="zh-CN" b="1" u="none" dirty="0">
                <a:solidFill>
                  <a:srgbClr val="000000"/>
                </a:solidFill>
                <a:latin typeface="宋体" panose="02010600030101010101" pitchFamily="2" charset="-122"/>
              </a:rPr>
              <a:t>ADD  AL</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1</a:t>
            </a:r>
            <a:endParaRPr kumimoji="0" lang="es-ES" altLang="zh-CN"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   BUF   DB   69H</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96H</a:t>
            </a:r>
            <a:br>
              <a:rPr kumimoji="0" lang="es-ES" altLang="zh-CN" b="1" u="none" dirty="0">
                <a:solidFill>
                  <a:srgbClr val="000000"/>
                </a:solidFill>
                <a:latin typeface="宋体" panose="02010600030101010101" pitchFamily="2" charset="-122"/>
              </a:rPr>
            </a:br>
            <a:endParaRPr kumimoji="0" lang="es-ES" altLang="zh-CN" b="1" u="none" dirty="0">
              <a:solidFill>
                <a:srgbClr val="000000"/>
              </a:solidFill>
              <a:latin typeface="宋体" panose="02010600030101010101" pitchFamily="2" charset="-122"/>
            </a:endParaRPr>
          </a:p>
          <a:p>
            <a:pPr eaLnBrk="1" hangingPunct="1"/>
            <a:r>
              <a:rPr kumimoji="0" lang="zh-CN" altLang="es-ES" b="1" u="none" dirty="0">
                <a:solidFill>
                  <a:srgbClr val="000000"/>
                </a:solidFill>
                <a:latin typeface="宋体" panose="02010600030101010101" pitchFamily="2" charset="-122"/>
              </a:rPr>
              <a:t>语句</a:t>
            </a:r>
            <a:r>
              <a:rPr kumimoji="0" lang="es-ES" altLang="zh-CN" b="1" u="none" dirty="0">
                <a:solidFill>
                  <a:srgbClr val="000000"/>
                </a:solidFill>
                <a:latin typeface="宋体" panose="02010600030101010101" pitchFamily="2" charset="-122"/>
              </a:rPr>
              <a:t>L1</a:t>
            </a:r>
            <a:r>
              <a:rPr kumimoji="0" lang="zh-CN" altLang="es-ES" b="1" u="none" dirty="0">
                <a:solidFill>
                  <a:srgbClr val="000000"/>
                </a:solidFill>
                <a:latin typeface="宋体" panose="02010600030101010101" pitchFamily="2" charset="-122"/>
              </a:rPr>
              <a:t>执行完成后，</a:t>
            </a:r>
            <a:r>
              <a:rPr kumimoji="0" lang="es-ES" altLang="zh-CN" b="1" u="none" dirty="0">
                <a:solidFill>
                  <a:srgbClr val="000000"/>
                </a:solidFill>
                <a:latin typeface="宋体" panose="02010600030101010101" pitchFamily="2" charset="-122"/>
              </a:rPr>
              <a:t>CF=</a:t>
            </a:r>
            <a:r>
              <a:rPr kumimoji="0" lang="en-US" altLang="zh-CN" sz="2000" b="1" u="none" dirty="0">
                <a:solidFill>
                  <a:srgbClr val="000000"/>
                </a:solidFill>
                <a:latin typeface="Arial" panose="020B0604020202020204" pitchFamily="34" charset="0"/>
              </a:rPr>
              <a:t>___________</a:t>
            </a:r>
            <a:r>
              <a:rPr kumimoji="0" lang="es-ES" altLang="zh-CN" b="1" u="none" dirty="0">
                <a:solidFill>
                  <a:srgbClr val="000000"/>
                </a:solidFill>
                <a:latin typeface="宋体" panose="02010600030101010101" pitchFamily="2" charset="-122"/>
              </a:rPr>
              <a:t>,ZF=</a:t>
            </a:r>
            <a:r>
              <a:rPr kumimoji="0" lang="en-US" altLang="zh-CN" sz="2000" b="1" u="none" dirty="0">
                <a:solidFill>
                  <a:srgbClr val="000000"/>
                </a:solidFill>
                <a:latin typeface="Arial" panose="020B0604020202020204" pitchFamily="34" charset="0"/>
              </a:rPr>
              <a:t>___________</a:t>
            </a:r>
            <a:r>
              <a:rPr kumimoji="0" lang="zh-CN" altLang="es-ES" b="1" u="none" dirty="0">
                <a:solidFill>
                  <a:srgbClr val="000000"/>
                </a:solidFill>
                <a:latin typeface="宋体" panose="02010600030101010101" pitchFamily="2" charset="-122"/>
              </a:rPr>
              <a:t>，</a:t>
            </a:r>
            <a:endParaRPr kumimoji="0" lang="zh-CN" altLang="en-US" b="1" u="none" dirty="0">
              <a:solidFill>
                <a:srgbClr val="000000"/>
              </a:solidFill>
              <a:latin typeface="宋体" panose="02010600030101010101" pitchFamily="2" charset="-122"/>
            </a:endParaRPr>
          </a:p>
          <a:p>
            <a:pPr eaLnBrk="1" hangingPunct="1"/>
            <a:endParaRPr kumimoji="0" lang="zh-CN" altLang="en-US" b="1" u="none" dirty="0">
              <a:solidFill>
                <a:srgbClr val="000000"/>
              </a:solidFill>
              <a:latin typeface="宋体" panose="02010600030101010101" pitchFamily="2" charset="-122"/>
            </a:endParaRPr>
          </a:p>
          <a:p>
            <a:pPr eaLnBrk="1" hangingPunct="1"/>
            <a:r>
              <a:rPr kumimoji="0" lang="zh-CN" altLang="en-US" b="1" u="none" dirty="0">
                <a:solidFill>
                  <a:srgbClr val="000000"/>
                </a:solidFill>
                <a:latin typeface="宋体" panose="02010600030101010101" pitchFamily="2" charset="-122"/>
              </a:rPr>
              <a:t>语句</a:t>
            </a:r>
            <a:r>
              <a:rPr kumimoji="0" lang="es-ES" altLang="zh-CN" b="1" u="none" dirty="0">
                <a:solidFill>
                  <a:srgbClr val="000000"/>
                </a:solidFill>
                <a:latin typeface="宋体" panose="02010600030101010101" pitchFamily="2" charset="-122"/>
              </a:rPr>
              <a:t>L2</a:t>
            </a:r>
            <a:r>
              <a:rPr kumimoji="0" lang="zh-CN" altLang="en-US" b="1" u="none" dirty="0">
                <a:solidFill>
                  <a:srgbClr val="000000"/>
                </a:solidFill>
                <a:latin typeface="宋体" panose="02010600030101010101" pitchFamily="2" charset="-122"/>
              </a:rPr>
              <a:t>执行完成后</a:t>
            </a:r>
            <a:r>
              <a:rPr kumimoji="0" lang="zh-CN" altLang="es-ES" b="1" u="none" dirty="0">
                <a:solidFill>
                  <a:srgbClr val="000000"/>
                </a:solidFill>
                <a:latin typeface="宋体" panose="02010600030101010101" pitchFamily="2" charset="-122"/>
              </a:rPr>
              <a:t>，</a:t>
            </a:r>
            <a:r>
              <a:rPr kumimoji="0" lang="es-ES" altLang="zh-CN" b="1" u="none" dirty="0">
                <a:solidFill>
                  <a:srgbClr val="000000"/>
                </a:solidFill>
                <a:latin typeface="宋体" panose="02010600030101010101" pitchFamily="2" charset="-122"/>
              </a:rPr>
              <a:t>CF=</a:t>
            </a:r>
            <a:r>
              <a:rPr kumimoji="0" lang="en-US" altLang="zh-CN" sz="2000" b="1" u="none" dirty="0">
                <a:solidFill>
                  <a:srgbClr val="000000"/>
                </a:solidFill>
                <a:latin typeface="Arial" panose="020B0604020202020204" pitchFamily="34" charset="0"/>
              </a:rPr>
              <a:t>___________</a:t>
            </a:r>
            <a:r>
              <a:rPr kumimoji="0" lang="es-ES" altLang="zh-CN" b="1" u="none" dirty="0">
                <a:solidFill>
                  <a:srgbClr val="000000"/>
                </a:solidFill>
                <a:latin typeface="宋体" panose="02010600030101010101" pitchFamily="2" charset="-122"/>
              </a:rPr>
              <a:t>,ZF=</a:t>
            </a:r>
            <a:r>
              <a:rPr kumimoji="0" lang="en-US" altLang="zh-CN" sz="2000" b="1" u="none" dirty="0">
                <a:solidFill>
                  <a:srgbClr val="000000"/>
                </a:solidFill>
                <a:latin typeface="Arial" panose="020B0604020202020204" pitchFamily="34" charset="0"/>
              </a:rPr>
              <a:t>___________</a:t>
            </a:r>
            <a:r>
              <a:rPr kumimoji="0" lang="zh-CN" altLang="es-ES" b="1" u="none" dirty="0">
                <a:solidFill>
                  <a:srgbClr val="000000"/>
                </a:solidFill>
                <a:latin typeface="宋体" panose="02010600030101010101" pitchFamily="2" charset="-122"/>
              </a:rPr>
              <a:t>。 </a:t>
            </a:r>
            <a:endParaRPr kumimoji="0" lang="zh-CN" altLang="es-ES" b="1" u="none" dirty="0">
              <a:solidFill>
                <a:srgbClr val="000000"/>
              </a:solidFill>
              <a:latin typeface="宋体" panose="02010600030101010101" pitchFamily="2" charset="-122"/>
            </a:endParaRPr>
          </a:p>
        </p:txBody>
      </p:sp>
      <p:sp>
        <p:nvSpPr>
          <p:cNvPr id="755715" name="Text Box 3"/>
          <p:cNvSpPr txBox="1">
            <a:spLocks noChangeArrowheads="1"/>
          </p:cNvSpPr>
          <p:nvPr/>
        </p:nvSpPr>
        <p:spPr bwMode="auto">
          <a:xfrm>
            <a:off x="4716463" y="3789363"/>
            <a:ext cx="1150937"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a:t>
            </a:r>
            <a:endParaRPr kumimoji="0" lang="en-US" altLang="zh-CN" b="1" u="none">
              <a:solidFill>
                <a:srgbClr val="FF0000"/>
              </a:solidFill>
              <a:latin typeface="Arial" panose="020B0604020202020204" pitchFamily="34" charset="0"/>
            </a:endParaRPr>
          </a:p>
        </p:txBody>
      </p:sp>
      <p:sp>
        <p:nvSpPr>
          <p:cNvPr id="755716" name="Text Box 4"/>
          <p:cNvSpPr txBox="1">
            <a:spLocks noChangeArrowheads="1"/>
          </p:cNvSpPr>
          <p:nvPr/>
        </p:nvSpPr>
        <p:spPr bwMode="auto">
          <a:xfrm>
            <a:off x="6732588" y="3789363"/>
            <a:ext cx="1150937"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a:t>
            </a:r>
            <a:endParaRPr kumimoji="0" lang="en-US" altLang="zh-CN" b="1" u="none">
              <a:solidFill>
                <a:srgbClr val="FF0000"/>
              </a:solidFill>
              <a:latin typeface="Arial" panose="020B0604020202020204" pitchFamily="34" charset="0"/>
            </a:endParaRPr>
          </a:p>
        </p:txBody>
      </p:sp>
      <p:sp>
        <p:nvSpPr>
          <p:cNvPr id="755717" name="Text Box 5"/>
          <p:cNvSpPr txBox="1">
            <a:spLocks noChangeArrowheads="1"/>
          </p:cNvSpPr>
          <p:nvPr/>
        </p:nvSpPr>
        <p:spPr bwMode="auto">
          <a:xfrm>
            <a:off x="4643438" y="4508500"/>
            <a:ext cx="1150937"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1</a:t>
            </a:r>
            <a:endParaRPr kumimoji="0" lang="en-US" altLang="zh-CN" b="1" u="none">
              <a:solidFill>
                <a:srgbClr val="FF0000"/>
              </a:solidFill>
              <a:latin typeface="Arial" panose="020B0604020202020204" pitchFamily="34" charset="0"/>
            </a:endParaRPr>
          </a:p>
        </p:txBody>
      </p:sp>
      <p:sp>
        <p:nvSpPr>
          <p:cNvPr id="755718" name="Text Box 6"/>
          <p:cNvSpPr txBox="1">
            <a:spLocks noChangeArrowheads="1"/>
          </p:cNvSpPr>
          <p:nvPr/>
        </p:nvSpPr>
        <p:spPr bwMode="auto">
          <a:xfrm>
            <a:off x="6804025" y="4508500"/>
            <a:ext cx="1150938"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1</a:t>
            </a:r>
            <a:endParaRPr kumimoji="0" lang="en-US" altLang="zh-CN" b="1" u="none">
              <a:solidFill>
                <a:srgbClr val="FF0000"/>
              </a:solidFill>
              <a:latin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5715"/>
                                        </p:tgtEl>
                                        <p:attrNameLst>
                                          <p:attrName>style.visibility</p:attrName>
                                        </p:attrNameLst>
                                      </p:cBhvr>
                                      <p:to>
                                        <p:strVal val="visible"/>
                                      </p:to>
                                    </p:set>
                                    <p:anim calcmode="lin" valueType="num">
                                      <p:cBhvr additive="base">
                                        <p:cTn id="7" dur="500" fill="hold"/>
                                        <p:tgtEl>
                                          <p:spTgt spid="755715"/>
                                        </p:tgtEl>
                                        <p:attrNameLst>
                                          <p:attrName>ppt_x</p:attrName>
                                        </p:attrNameLst>
                                      </p:cBhvr>
                                      <p:tavLst>
                                        <p:tav tm="0">
                                          <p:val>
                                            <p:strVal val="#ppt_x"/>
                                          </p:val>
                                        </p:tav>
                                        <p:tav tm="100000">
                                          <p:val>
                                            <p:strVal val="#ppt_x"/>
                                          </p:val>
                                        </p:tav>
                                      </p:tavLst>
                                    </p:anim>
                                    <p:anim calcmode="lin" valueType="num">
                                      <p:cBhvr additive="base">
                                        <p:cTn id="8" dur="500" fill="hold"/>
                                        <p:tgtEl>
                                          <p:spTgt spid="7557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5716"/>
                                        </p:tgtEl>
                                        <p:attrNameLst>
                                          <p:attrName>style.visibility</p:attrName>
                                        </p:attrNameLst>
                                      </p:cBhvr>
                                      <p:to>
                                        <p:strVal val="visible"/>
                                      </p:to>
                                    </p:set>
                                    <p:anim calcmode="lin" valueType="num">
                                      <p:cBhvr additive="base">
                                        <p:cTn id="13" dur="500" fill="hold"/>
                                        <p:tgtEl>
                                          <p:spTgt spid="755716"/>
                                        </p:tgtEl>
                                        <p:attrNameLst>
                                          <p:attrName>ppt_x</p:attrName>
                                        </p:attrNameLst>
                                      </p:cBhvr>
                                      <p:tavLst>
                                        <p:tav tm="0">
                                          <p:val>
                                            <p:strVal val="#ppt_x"/>
                                          </p:val>
                                        </p:tav>
                                        <p:tav tm="100000">
                                          <p:val>
                                            <p:strVal val="#ppt_x"/>
                                          </p:val>
                                        </p:tav>
                                      </p:tavLst>
                                    </p:anim>
                                    <p:anim calcmode="lin" valueType="num">
                                      <p:cBhvr additive="base">
                                        <p:cTn id="14" dur="500" fill="hold"/>
                                        <p:tgtEl>
                                          <p:spTgt spid="7557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55717"/>
                                        </p:tgtEl>
                                        <p:attrNameLst>
                                          <p:attrName>style.visibility</p:attrName>
                                        </p:attrNameLst>
                                      </p:cBhvr>
                                      <p:to>
                                        <p:strVal val="visible"/>
                                      </p:to>
                                    </p:set>
                                    <p:anim calcmode="lin" valueType="num">
                                      <p:cBhvr additive="base">
                                        <p:cTn id="19" dur="500" fill="hold"/>
                                        <p:tgtEl>
                                          <p:spTgt spid="755717"/>
                                        </p:tgtEl>
                                        <p:attrNameLst>
                                          <p:attrName>ppt_x</p:attrName>
                                        </p:attrNameLst>
                                      </p:cBhvr>
                                      <p:tavLst>
                                        <p:tav tm="0">
                                          <p:val>
                                            <p:strVal val="#ppt_x"/>
                                          </p:val>
                                        </p:tav>
                                        <p:tav tm="100000">
                                          <p:val>
                                            <p:strVal val="#ppt_x"/>
                                          </p:val>
                                        </p:tav>
                                      </p:tavLst>
                                    </p:anim>
                                    <p:anim calcmode="lin" valueType="num">
                                      <p:cBhvr additive="base">
                                        <p:cTn id="20" dur="500" fill="hold"/>
                                        <p:tgtEl>
                                          <p:spTgt spid="7557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55718"/>
                                        </p:tgtEl>
                                        <p:attrNameLst>
                                          <p:attrName>style.visibility</p:attrName>
                                        </p:attrNameLst>
                                      </p:cBhvr>
                                      <p:to>
                                        <p:strVal val="visible"/>
                                      </p:to>
                                    </p:set>
                                    <p:anim calcmode="lin" valueType="num">
                                      <p:cBhvr additive="base">
                                        <p:cTn id="25" dur="500" fill="hold"/>
                                        <p:tgtEl>
                                          <p:spTgt spid="755718"/>
                                        </p:tgtEl>
                                        <p:attrNameLst>
                                          <p:attrName>ppt_x</p:attrName>
                                        </p:attrNameLst>
                                      </p:cBhvr>
                                      <p:tavLst>
                                        <p:tav tm="0">
                                          <p:val>
                                            <p:strVal val="#ppt_x"/>
                                          </p:val>
                                        </p:tav>
                                        <p:tav tm="100000">
                                          <p:val>
                                            <p:strVal val="#ppt_x"/>
                                          </p:val>
                                        </p:tav>
                                      </p:tavLst>
                                    </p:anim>
                                    <p:anim calcmode="lin" valueType="num">
                                      <p:cBhvr additive="base">
                                        <p:cTn id="26" dur="500" fill="hold"/>
                                        <p:tgtEl>
                                          <p:spTgt spid="7557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5715" grpId="0"/>
      <p:bldP spid="755716" grpId="0"/>
      <p:bldP spid="755717" grpId="0"/>
      <p:bldP spid="75571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4"/>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8897CD16-ADB6-40F9-B20F-E831750E9FA6}"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83971" name="Rectangle 2"/>
          <p:cNvSpPr>
            <a:spLocks noChangeArrowheads="1"/>
          </p:cNvSpPr>
          <p:nvPr/>
        </p:nvSpPr>
        <p:spPr bwMode="auto">
          <a:xfrm>
            <a:off x="1403350" y="520065"/>
            <a:ext cx="6289040" cy="526224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n-US" b="1" u="none" dirty="0">
                <a:solidFill>
                  <a:schemeClr val="tx1"/>
                </a:solidFill>
                <a:latin typeface="宋体" panose="02010600030101010101" pitchFamily="2" charset="-122"/>
              </a:rPr>
              <a:t>14</a:t>
            </a:r>
            <a:r>
              <a:rPr kumimoji="0" lang="es-ES" altLang="zh-CN" b="1" u="none" dirty="0">
                <a:solidFill>
                  <a:schemeClr val="tx1"/>
                </a:solidFill>
                <a:latin typeface="宋体" panose="02010600030101010101" pitchFamily="2" charset="-122"/>
              </a:rPr>
              <a:t>. </a:t>
            </a:r>
            <a:r>
              <a:rPr kumimoji="0" lang="zh-CN" altLang="es-ES" b="1" u="none" dirty="0">
                <a:solidFill>
                  <a:srgbClr val="000000"/>
                </a:solidFill>
                <a:latin typeface="宋体" panose="02010600030101010101" pitchFamily="2" charset="-122"/>
              </a:rPr>
              <a:t>有程序段如下：</a:t>
            </a:r>
            <a:endParaRPr kumimoji="0" lang="zh-CN" altLang="es-ES" b="1" u="none" dirty="0">
              <a:solidFill>
                <a:srgbClr val="000000"/>
              </a:solidFill>
              <a:latin typeface="宋体" panose="02010600030101010101" pitchFamily="2" charset="-122"/>
            </a:endParaRPr>
          </a:p>
          <a:p>
            <a:pPr eaLnBrk="1" hangingPunct="1"/>
            <a:r>
              <a:rPr kumimoji="0" lang="da-DK" altLang="zh-CN" b="1" u="none" dirty="0">
                <a:solidFill>
                  <a:srgbClr val="000000"/>
                </a:solidFill>
                <a:latin typeface="宋体" panose="02010600030101010101" pitchFamily="2" charset="-122"/>
              </a:rPr>
              <a:t>         VAR    DB  ‘A’</a:t>
            </a:r>
            <a:endParaRPr kumimoji="0" lang="da-DK"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CX</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8</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NEXT:  ROL  VAR</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1</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DL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VAR</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AND  DL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1</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ADD  DL</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30H</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MOV  AH</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2</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INT   21H</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LOOP  NEXT</a:t>
            </a:r>
            <a:endParaRPr kumimoji="0" lang="en-US" altLang="zh-CN" b="1" u="none" dirty="0">
              <a:solidFill>
                <a:srgbClr val="000000"/>
              </a:solidFill>
              <a:latin typeface="宋体" panose="02010600030101010101" pitchFamily="2" charset="-122"/>
            </a:endParaRPr>
          </a:p>
          <a:p>
            <a:pPr eaLnBrk="1" hangingPunct="1"/>
            <a:endParaRPr kumimoji="0" lang="en-US" altLang="zh-CN" b="1" u="none" dirty="0">
              <a:solidFill>
                <a:srgbClr val="000000"/>
              </a:solidFill>
              <a:latin typeface="宋体" panose="02010600030101010101" pitchFamily="2" charset="-122"/>
            </a:endParaRPr>
          </a:p>
          <a:p>
            <a:pPr eaLnBrk="1" hangingPunct="1"/>
            <a:r>
              <a:rPr kumimoji="0" lang="zh-CN" altLang="en-US" b="1" u="none" dirty="0">
                <a:solidFill>
                  <a:srgbClr val="000000"/>
                </a:solidFill>
                <a:latin typeface="宋体" panose="02010600030101010101" pitchFamily="2" charset="-122"/>
              </a:rPr>
              <a:t>执行该程序段后，屏幕显示</a:t>
            </a:r>
            <a:r>
              <a:rPr kumimoji="0" lang="en-US" altLang="zh-CN" sz="2000" b="1" u="none" dirty="0">
                <a:solidFill>
                  <a:srgbClr val="000000"/>
                </a:solidFill>
                <a:latin typeface="Arial" panose="020B0604020202020204" pitchFamily="34" charset="0"/>
              </a:rPr>
              <a:t>______________</a:t>
            </a:r>
            <a:r>
              <a:rPr kumimoji="0" lang="es-ES" altLang="zh-CN" b="1" u="none" dirty="0">
                <a:solidFill>
                  <a:srgbClr val="000000"/>
                </a:solidFill>
                <a:latin typeface="宋体" panose="02010600030101010101" pitchFamily="2" charset="-122"/>
              </a:rPr>
              <a:t> </a:t>
            </a:r>
            <a:r>
              <a:rPr kumimoji="0" lang="zh-CN" altLang="es-ES" b="1" u="none" dirty="0">
                <a:solidFill>
                  <a:srgbClr val="000000"/>
                </a:solidFill>
                <a:latin typeface="宋体" panose="02010600030101010101" pitchFamily="2" charset="-122"/>
              </a:rPr>
              <a:t>，</a:t>
            </a:r>
            <a:endParaRPr kumimoji="0" lang="zh-CN" altLang="es-ES" b="1" u="none" dirty="0">
              <a:solidFill>
                <a:srgbClr val="000000"/>
              </a:solidFill>
              <a:latin typeface="宋体" panose="02010600030101010101" pitchFamily="2" charset="-122"/>
            </a:endParaRPr>
          </a:p>
          <a:p>
            <a:pPr eaLnBrk="1" hangingPunct="1"/>
            <a:endParaRPr kumimoji="0" lang="es-ES" altLang="zh-CN" b="1" u="none" dirty="0">
              <a:solidFill>
                <a:srgbClr val="000000"/>
              </a:solidFill>
              <a:latin typeface="宋体" panose="02010600030101010101" pitchFamily="2" charset="-122"/>
            </a:endParaRPr>
          </a:p>
          <a:p>
            <a:pPr eaLnBrk="1" hangingPunct="1"/>
            <a:r>
              <a:rPr kumimoji="0" lang="es-ES" altLang="zh-CN" b="1" u="none" dirty="0">
                <a:solidFill>
                  <a:srgbClr val="000000"/>
                </a:solidFill>
                <a:latin typeface="宋体" panose="02010600030101010101" pitchFamily="2" charset="-122"/>
              </a:rPr>
              <a:t>                   </a:t>
            </a:r>
            <a:r>
              <a:rPr kumimoji="0" lang="en-US" altLang="zh-CN" b="1" u="none" dirty="0">
                <a:solidFill>
                  <a:srgbClr val="000000"/>
                </a:solidFill>
                <a:latin typeface="宋体" panose="02010600030101010101" pitchFamily="2" charset="-122"/>
              </a:rPr>
              <a:t>VAR= </a:t>
            </a:r>
            <a:r>
              <a:rPr kumimoji="0" lang="en-US" altLang="zh-CN" sz="2000" b="1" u="none" dirty="0">
                <a:solidFill>
                  <a:srgbClr val="000000"/>
                </a:solidFill>
                <a:latin typeface="Arial" panose="020B0604020202020204" pitchFamily="34" charset="0"/>
              </a:rPr>
              <a:t>______________</a:t>
            </a:r>
            <a:r>
              <a:rPr kumimoji="0" lang="zh-CN" altLang="es-ES" b="1" u="none" dirty="0">
                <a:solidFill>
                  <a:srgbClr val="000000"/>
                </a:solidFill>
                <a:latin typeface="宋体" panose="02010600030101010101" pitchFamily="2" charset="-122"/>
              </a:rPr>
              <a:t>。</a:t>
            </a:r>
            <a:endParaRPr kumimoji="0" lang="zh-CN" altLang="es-ES" b="1" u="none" dirty="0">
              <a:solidFill>
                <a:srgbClr val="000000"/>
              </a:solidFill>
              <a:latin typeface="宋体" panose="02010600030101010101" pitchFamily="2" charset="-122"/>
            </a:endParaRPr>
          </a:p>
        </p:txBody>
      </p:sp>
      <p:sp>
        <p:nvSpPr>
          <p:cNvPr id="756739" name="Text Box 3"/>
          <p:cNvSpPr txBox="1">
            <a:spLocks noChangeArrowheads="1"/>
          </p:cNvSpPr>
          <p:nvPr/>
        </p:nvSpPr>
        <p:spPr bwMode="auto">
          <a:xfrm>
            <a:off x="5003800" y="4508500"/>
            <a:ext cx="223202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01000001</a:t>
            </a:r>
            <a:endParaRPr kumimoji="0" lang="en-US" altLang="zh-CN" b="1" u="none">
              <a:solidFill>
                <a:srgbClr val="FF0000"/>
              </a:solidFill>
              <a:latin typeface="Arial" panose="020B0604020202020204" pitchFamily="34" charset="0"/>
            </a:endParaRPr>
          </a:p>
        </p:txBody>
      </p:sp>
      <p:sp>
        <p:nvSpPr>
          <p:cNvPr id="756740" name="Text Box 4"/>
          <p:cNvSpPr txBox="1">
            <a:spLocks noChangeArrowheads="1"/>
          </p:cNvSpPr>
          <p:nvPr/>
        </p:nvSpPr>
        <p:spPr bwMode="auto">
          <a:xfrm>
            <a:off x="5003800" y="5229225"/>
            <a:ext cx="2232025" cy="82232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b="1" u="none">
                <a:solidFill>
                  <a:srgbClr val="FF0000"/>
                </a:solidFill>
                <a:latin typeface="Arial" panose="020B0604020202020204" pitchFamily="34" charset="0"/>
              </a:rPr>
              <a:t>‘A’(</a:t>
            </a:r>
            <a:r>
              <a:rPr kumimoji="0" lang="zh-CN" altLang="en-US" b="1" u="none">
                <a:solidFill>
                  <a:srgbClr val="FF0000"/>
                </a:solidFill>
                <a:latin typeface="Arial" panose="020B0604020202020204" pitchFamily="34" charset="0"/>
              </a:rPr>
              <a:t>或</a:t>
            </a:r>
            <a:r>
              <a:rPr kumimoji="0" lang="en-US" altLang="zh-CN" b="1" u="none">
                <a:solidFill>
                  <a:srgbClr val="FF0000"/>
                </a:solidFill>
                <a:latin typeface="Arial" panose="020B0604020202020204" pitchFamily="34" charset="0"/>
              </a:rPr>
              <a:t>41H</a:t>
            </a:r>
            <a:r>
              <a:rPr kumimoji="0" lang="zh-CN" altLang="en-US" b="1" u="none">
                <a:solidFill>
                  <a:srgbClr val="FF0000"/>
                </a:solidFill>
                <a:latin typeface="Arial" panose="020B0604020202020204" pitchFamily="34" charset="0"/>
              </a:rPr>
              <a:t>或</a:t>
            </a:r>
            <a:r>
              <a:rPr kumimoji="0" lang="en-US" altLang="zh-CN" b="1" u="none">
                <a:solidFill>
                  <a:srgbClr val="FF0000"/>
                </a:solidFill>
                <a:latin typeface="Arial" panose="020B0604020202020204" pitchFamily="34" charset="0"/>
              </a:rPr>
              <a:t>01000001B)</a:t>
            </a:r>
            <a:endParaRPr kumimoji="0" lang="en-US" altLang="zh-CN" b="1" u="none">
              <a:solidFill>
                <a:srgbClr val="FF0000"/>
              </a:solidFill>
              <a:latin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6739"/>
                                        </p:tgtEl>
                                        <p:attrNameLst>
                                          <p:attrName>style.visibility</p:attrName>
                                        </p:attrNameLst>
                                      </p:cBhvr>
                                      <p:to>
                                        <p:strVal val="visible"/>
                                      </p:to>
                                    </p:set>
                                    <p:anim calcmode="lin" valueType="num">
                                      <p:cBhvr additive="base">
                                        <p:cTn id="7" dur="500" fill="hold"/>
                                        <p:tgtEl>
                                          <p:spTgt spid="756739"/>
                                        </p:tgtEl>
                                        <p:attrNameLst>
                                          <p:attrName>ppt_x</p:attrName>
                                        </p:attrNameLst>
                                      </p:cBhvr>
                                      <p:tavLst>
                                        <p:tav tm="0">
                                          <p:val>
                                            <p:strVal val="#ppt_x"/>
                                          </p:val>
                                        </p:tav>
                                        <p:tav tm="100000">
                                          <p:val>
                                            <p:strVal val="#ppt_x"/>
                                          </p:val>
                                        </p:tav>
                                      </p:tavLst>
                                    </p:anim>
                                    <p:anim calcmode="lin" valueType="num">
                                      <p:cBhvr additive="base">
                                        <p:cTn id="8" dur="500" fill="hold"/>
                                        <p:tgtEl>
                                          <p:spTgt spid="7567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6740"/>
                                        </p:tgtEl>
                                        <p:attrNameLst>
                                          <p:attrName>style.visibility</p:attrName>
                                        </p:attrNameLst>
                                      </p:cBhvr>
                                      <p:to>
                                        <p:strVal val="visible"/>
                                      </p:to>
                                    </p:set>
                                    <p:anim calcmode="lin" valueType="num">
                                      <p:cBhvr additive="base">
                                        <p:cTn id="13" dur="500" fill="hold"/>
                                        <p:tgtEl>
                                          <p:spTgt spid="756740"/>
                                        </p:tgtEl>
                                        <p:attrNameLst>
                                          <p:attrName>ppt_x</p:attrName>
                                        </p:attrNameLst>
                                      </p:cBhvr>
                                      <p:tavLst>
                                        <p:tav tm="0">
                                          <p:val>
                                            <p:strVal val="#ppt_x"/>
                                          </p:val>
                                        </p:tav>
                                        <p:tav tm="100000">
                                          <p:val>
                                            <p:strVal val="#ppt_x"/>
                                          </p:val>
                                        </p:tav>
                                      </p:tavLst>
                                    </p:anim>
                                    <p:anim calcmode="lin" valueType="num">
                                      <p:cBhvr additive="base">
                                        <p:cTn id="14" dur="500" fill="hold"/>
                                        <p:tgtEl>
                                          <p:spTgt spid="7567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39" grpId="0"/>
      <p:bldP spid="75674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2"/>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FBE9357D-E1DE-438E-9DBC-C572DFEE3C29}"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84995" name="Rectangle 2"/>
          <p:cNvSpPr>
            <a:spLocks noChangeArrowheads="1"/>
          </p:cNvSpPr>
          <p:nvPr/>
        </p:nvSpPr>
        <p:spPr bwMode="auto">
          <a:xfrm>
            <a:off x="468313" y="669290"/>
            <a:ext cx="7691120" cy="415417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u="none" dirty="0">
                <a:solidFill>
                  <a:schemeClr val="tx1"/>
                </a:solidFill>
                <a:latin typeface="宋体" panose="02010600030101010101" pitchFamily="2" charset="-122"/>
              </a:rPr>
              <a:t>15.</a:t>
            </a:r>
            <a:r>
              <a:rPr kumimoji="0" lang="zh-CN" altLang="en-US" b="1" u="none" dirty="0">
                <a:solidFill>
                  <a:srgbClr val="000000"/>
                </a:solidFill>
                <a:latin typeface="宋体" panose="02010600030101010101" pitchFamily="2" charset="-122"/>
              </a:rPr>
              <a:t>已知</a:t>
            </a:r>
            <a:r>
              <a:rPr kumimoji="0" lang="en-US" altLang="zh-CN" b="1" u="none" dirty="0">
                <a:solidFill>
                  <a:srgbClr val="000000"/>
                </a:solidFill>
                <a:latin typeface="宋体" panose="02010600030101010101" pitchFamily="2" charset="-122"/>
              </a:rPr>
              <a:t>10</a:t>
            </a:r>
            <a:r>
              <a:rPr kumimoji="0" lang="zh-CN" altLang="en-US" b="1" u="none" dirty="0">
                <a:solidFill>
                  <a:srgbClr val="000000"/>
                </a:solidFill>
                <a:latin typeface="宋体" panose="02010600030101010101" pitchFamily="2" charset="-122"/>
              </a:rPr>
              <a:t>个无符号数</a:t>
            </a:r>
            <a:r>
              <a:rPr kumimoji="0" lang="en-US" altLang="zh-CN" b="1" u="none" dirty="0">
                <a:solidFill>
                  <a:srgbClr val="000000"/>
                </a:solidFill>
                <a:latin typeface="宋体" panose="02010600030101010101" pitchFamily="2" charset="-122"/>
              </a:rPr>
              <a:t>0</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1</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2</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3</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4</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5</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6</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7</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8</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9</a:t>
            </a:r>
            <a:r>
              <a:rPr kumimoji="0" lang="zh-CN" altLang="en-US" b="1" u="none" dirty="0">
                <a:solidFill>
                  <a:srgbClr val="000000"/>
                </a:solidFill>
                <a:latin typeface="宋体" panose="02010600030101010101" pitchFamily="2" charset="-122"/>
              </a:rPr>
              <a:t>，</a:t>
            </a:r>
            <a:endParaRPr kumimoji="0" lang="zh-CN" altLang="en-US" b="1" u="none" dirty="0">
              <a:solidFill>
                <a:srgbClr val="000000"/>
              </a:solidFill>
              <a:latin typeface="宋体" panose="02010600030101010101" pitchFamily="2" charset="-122"/>
            </a:endParaRPr>
          </a:p>
          <a:p>
            <a:pPr eaLnBrk="1" hangingPunct="1"/>
            <a:r>
              <a:rPr kumimoji="0" lang="zh-CN" altLang="en-US" b="1" u="none" dirty="0">
                <a:solidFill>
                  <a:srgbClr val="000000"/>
                </a:solidFill>
                <a:latin typeface="宋体" panose="02010600030101010101" pitchFamily="2" charset="-122"/>
              </a:rPr>
              <a:t>查找其中的最大值，请填写下列程序以完成上述功能。</a:t>
            </a:r>
            <a:endParaRPr kumimoji="0" lang="zh-CN" altLang="en-US" b="1" u="none" dirty="0">
              <a:solidFill>
                <a:srgbClr val="000000"/>
              </a:solidFill>
              <a:latin typeface="宋体" panose="02010600030101010101" pitchFamily="2" charset="-122"/>
            </a:endParaRPr>
          </a:p>
          <a:p>
            <a:pPr eaLnBrk="1" hangingPunct="1"/>
            <a:endParaRPr kumimoji="0" lang="zh-CN" altLang="en-US"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DTS   SEGMENT</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DATA  DB 0</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1</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2</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3</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4</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5</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6</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7</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8</a:t>
            </a:r>
            <a:r>
              <a:rPr kumimoji="0" lang="zh-CN" altLang="en-US" b="1" u="none" dirty="0">
                <a:solidFill>
                  <a:srgbClr val="000000"/>
                </a:solidFill>
                <a:latin typeface="宋体" panose="02010600030101010101" pitchFamily="2" charset="-122"/>
              </a:rPr>
              <a:t>，</a:t>
            </a:r>
            <a:r>
              <a:rPr kumimoji="0" lang="en-US" altLang="zh-CN" b="1" u="none" dirty="0">
                <a:solidFill>
                  <a:srgbClr val="000000"/>
                </a:solidFill>
                <a:latin typeface="宋体" panose="02010600030101010101" pitchFamily="2" charset="-122"/>
              </a:rPr>
              <a:t>9</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MAX   DB   ?</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DTS   ENDS</a:t>
            </a:r>
            <a:endParaRPr kumimoji="0" lang="en-US" altLang="zh-CN" b="1" u="none" dirty="0">
              <a:solidFill>
                <a:srgbClr val="000000"/>
              </a:solidFill>
              <a:latin typeface="宋体" panose="02010600030101010101" pitchFamily="2" charset="-122"/>
            </a:endParaRPr>
          </a:p>
          <a:p>
            <a:pPr eaLnBrk="1" hangingPunct="1"/>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STS    SEGMENT STACK</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       DB 100 DUP(?)</a:t>
            </a:r>
            <a:endParaRPr kumimoji="0" lang="en-US" altLang="zh-CN" b="1" u="none" dirty="0">
              <a:solidFill>
                <a:srgbClr val="000000"/>
              </a:solidFill>
              <a:latin typeface="宋体" panose="02010600030101010101" pitchFamily="2" charset="-122"/>
            </a:endParaRPr>
          </a:p>
          <a:p>
            <a:pPr eaLnBrk="1" hangingPunct="1"/>
            <a:r>
              <a:rPr kumimoji="0" lang="en-US" altLang="zh-CN" b="1" u="none" dirty="0">
                <a:solidFill>
                  <a:srgbClr val="000000"/>
                </a:solidFill>
                <a:latin typeface="宋体" panose="02010600030101010101" pitchFamily="2" charset="-122"/>
              </a:rPr>
              <a:t>STS    ENDS</a:t>
            </a:r>
            <a:endParaRPr kumimoji="0" lang="en-US" altLang="zh-CN" b="1" u="none" dirty="0">
              <a:solidFill>
                <a:srgbClr val="000000"/>
              </a:solidFill>
              <a:latin typeface="宋体" panose="02010600030101010101" pitchFamily="2" charset="-122"/>
            </a:endParaRPr>
          </a:p>
        </p:txBody>
      </p:sp>
    </p:spTree>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10"/>
          <p:cNvSpPr>
            <a:spLocks noGrp="1"/>
          </p:cNvSpPr>
          <p:nvPr>
            <p:ph type="sldNum" sz="quarter" idx="12"/>
          </p:nvPr>
        </p:nvSpPr>
        <p:spPr>
          <a:noFill/>
        </p:spPr>
        <p:txBody>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fld id="{52FA1795-CF78-4E38-B65A-AB110244093F}" type="slidenum">
              <a:rPr kumimoji="0" lang="en-US" altLang="zh-CN" sz="1400" u="none" smtClean="0">
                <a:solidFill>
                  <a:srgbClr val="000000"/>
                </a:solidFill>
                <a:latin typeface="Arial" panose="020B0604020202020204" pitchFamily="34" charset="0"/>
              </a:rPr>
            </a:fld>
            <a:endParaRPr kumimoji="0" lang="en-US" altLang="zh-CN" sz="1400" u="none">
              <a:solidFill>
                <a:srgbClr val="000000"/>
              </a:solidFill>
              <a:latin typeface="Arial" panose="020B0604020202020204" pitchFamily="34" charset="0"/>
            </a:endParaRPr>
          </a:p>
        </p:txBody>
      </p:sp>
      <p:sp>
        <p:nvSpPr>
          <p:cNvPr id="86019" name="Rectangle 2"/>
          <p:cNvSpPr>
            <a:spLocks noChangeArrowheads="1"/>
          </p:cNvSpPr>
          <p:nvPr/>
        </p:nvSpPr>
        <p:spPr bwMode="auto">
          <a:xfrm>
            <a:off x="755650" y="476250"/>
            <a:ext cx="7920038" cy="58832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b="1" u="none">
                <a:solidFill>
                  <a:srgbClr val="000000"/>
                </a:solidFill>
                <a:latin typeface="宋体" panose="02010600030101010101" pitchFamily="2" charset="-122"/>
              </a:rPr>
              <a:t>CDS    SEGMENT</a:t>
            </a:r>
            <a:endParaRPr kumimoji="0" lang="en-US" altLang="zh-CN" sz="2000" b="1" u="none">
              <a:solidFill>
                <a:srgbClr val="000000"/>
              </a:solidFill>
              <a:latin typeface="宋体" panose="02010600030101010101" pitchFamily="2" charset="-122"/>
            </a:endParaRPr>
          </a:p>
          <a:p>
            <a:pPr eaLnBrk="1" hangingPunct="1"/>
            <a:r>
              <a:rPr kumimoji="0" lang="en-US" altLang="zh-CN" sz="2000" b="1" u="none">
                <a:solidFill>
                  <a:srgbClr val="000000"/>
                </a:solidFill>
                <a:latin typeface="宋体" panose="02010600030101010101" pitchFamily="2" charset="-122"/>
              </a:rPr>
              <a:t>       ASSUME CS:CDS</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DS:DTS</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SS:STS</a:t>
            </a:r>
            <a:endParaRPr kumimoji="0" lang="en-US" altLang="zh-CN" sz="2000" b="1" u="none">
              <a:solidFill>
                <a:srgbClr val="000000"/>
              </a:solidFill>
              <a:latin typeface="宋体" panose="02010600030101010101" pitchFamily="2" charset="-122"/>
            </a:endParaRPr>
          </a:p>
          <a:p>
            <a:pPr eaLnBrk="1" hangingPunct="1"/>
            <a:r>
              <a:rPr kumimoji="0" lang="en-US" altLang="zh-CN" sz="2000" b="1" u="none">
                <a:solidFill>
                  <a:srgbClr val="000000"/>
                </a:solidFill>
                <a:latin typeface="宋体" panose="02010600030101010101" pitchFamily="2" charset="-122"/>
              </a:rPr>
              <a:t>MAIN:  MOV  </a:t>
            </a:r>
            <a:r>
              <a:rPr kumimoji="0" lang="en-US" altLang="zh-CN" sz="2000" b="1" u="none">
                <a:solidFill>
                  <a:srgbClr val="000000"/>
                </a:solidFill>
                <a:latin typeface="Arial" panose="020B0604020202020204" pitchFamily="34" charset="0"/>
              </a:rPr>
              <a:t>________</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DTS</a:t>
            </a:r>
            <a:endParaRPr kumimoji="0" lang="en-US" altLang="zh-CN" sz="2000" b="1" u="none">
              <a:solidFill>
                <a:srgbClr val="000000"/>
              </a:solidFill>
              <a:latin typeface="宋体" panose="02010600030101010101" pitchFamily="2" charset="-122"/>
            </a:endParaRPr>
          </a:p>
          <a:p>
            <a:pPr eaLnBrk="1" hangingPunct="1"/>
            <a:r>
              <a:rPr kumimoji="0" lang="en-US" altLang="zh-CN" sz="2000" b="1" u="none">
                <a:solidFill>
                  <a:srgbClr val="000000"/>
                </a:solidFill>
                <a:latin typeface="宋体" panose="02010600030101010101" pitchFamily="2" charset="-122"/>
              </a:rPr>
              <a:t>       MOV  </a:t>
            </a:r>
            <a:r>
              <a:rPr kumimoji="0" lang="en-US" altLang="zh-CN" sz="2000" b="1" u="none">
                <a:solidFill>
                  <a:srgbClr val="000000"/>
                </a:solidFill>
                <a:latin typeface="Arial" panose="020B0604020202020204" pitchFamily="34" charset="0"/>
              </a:rPr>
              <a:t>________ </a:t>
            </a:r>
            <a:r>
              <a:rPr kumimoji="0" lang="zh-CN" altLang="en-US" sz="2000" b="1" u="none">
                <a:solidFill>
                  <a:srgbClr val="000000"/>
                </a:solidFill>
                <a:latin typeface="宋体" panose="02010600030101010101" pitchFamily="2" charset="-122"/>
              </a:rPr>
              <a:t>， </a:t>
            </a:r>
            <a:r>
              <a:rPr kumimoji="0" lang="en-US" altLang="zh-CN" sz="2000" b="1" u="none">
                <a:solidFill>
                  <a:srgbClr val="000000"/>
                </a:solidFill>
                <a:latin typeface="宋体" panose="02010600030101010101" pitchFamily="2" charset="-122"/>
              </a:rPr>
              <a:t>AX</a:t>
            </a:r>
            <a:endParaRPr kumimoji="0" lang="en-US" altLang="zh-CN" sz="2000" b="1" u="none">
              <a:solidFill>
                <a:srgbClr val="000000"/>
              </a:solidFill>
              <a:latin typeface="宋体" panose="02010600030101010101" pitchFamily="2" charset="-122"/>
            </a:endParaRPr>
          </a:p>
          <a:p>
            <a:pPr eaLnBrk="1" hangingPunct="1"/>
            <a:r>
              <a:rPr kumimoji="0" lang="es-ES" altLang="zh-CN" sz="2000" b="1" u="none">
                <a:solidFill>
                  <a:srgbClr val="000000"/>
                </a:solidFill>
                <a:latin typeface="宋体" panose="02010600030101010101" pitchFamily="2" charset="-122"/>
              </a:rPr>
              <a:t>       LEA   SI, </a:t>
            </a:r>
            <a:r>
              <a:rPr kumimoji="0" lang="en-US" altLang="zh-CN" sz="2000" b="1" u="none">
                <a:solidFill>
                  <a:srgbClr val="000000"/>
                </a:solidFill>
                <a:latin typeface="Arial" panose="020B0604020202020204" pitchFamily="34" charset="0"/>
              </a:rPr>
              <a:t>________</a:t>
            </a:r>
            <a:r>
              <a:rPr kumimoji="0" lang="es-ES" altLang="zh-CN" sz="2000" b="1" u="none">
                <a:solidFill>
                  <a:srgbClr val="000000"/>
                </a:solidFill>
                <a:latin typeface="宋体" panose="02010600030101010101" pitchFamily="2" charset="-122"/>
              </a:rPr>
              <a:t> </a:t>
            </a:r>
            <a:r>
              <a:rPr kumimoji="0" lang="zh-CN" altLang="es-ES" sz="2000" b="1" u="none">
                <a:solidFill>
                  <a:srgbClr val="000000"/>
                </a:solidFill>
                <a:latin typeface="宋体" panose="02010600030101010101" pitchFamily="2" charset="-122"/>
              </a:rPr>
              <a:t>；</a:t>
            </a:r>
            <a:r>
              <a:rPr kumimoji="0" lang="es-ES" altLang="zh-CN" sz="2000" b="1" u="none">
                <a:solidFill>
                  <a:srgbClr val="000000"/>
                </a:solidFill>
                <a:latin typeface="宋体" panose="02010600030101010101" pitchFamily="2" charset="-122"/>
              </a:rPr>
              <a:t>SI</a:t>
            </a:r>
            <a:r>
              <a:rPr kumimoji="0" lang="zh-CN" altLang="es-ES" sz="2000" b="1" u="none">
                <a:solidFill>
                  <a:srgbClr val="000000"/>
                </a:solidFill>
                <a:latin typeface="宋体" panose="02010600030101010101" pitchFamily="2" charset="-122"/>
              </a:rPr>
              <a:t>指向数据块首地址</a:t>
            </a:r>
            <a:endParaRPr kumimoji="0" lang="zh-CN" altLang="es-ES" sz="2000" b="1" u="none">
              <a:solidFill>
                <a:srgbClr val="000000"/>
              </a:solidFill>
              <a:latin typeface="宋体" panose="02010600030101010101" pitchFamily="2" charset="-122"/>
            </a:endParaRPr>
          </a:p>
          <a:p>
            <a:pPr eaLnBrk="1" hangingPunct="1"/>
            <a:r>
              <a:rPr kumimoji="0" lang="es-ES" altLang="zh-CN" sz="2000" b="1" u="none">
                <a:solidFill>
                  <a:srgbClr val="000000"/>
                </a:solidFill>
                <a:latin typeface="宋体" panose="02010600030101010101" pitchFamily="2" charset="-122"/>
              </a:rPr>
              <a:t>       MOV  CX</a:t>
            </a:r>
            <a:r>
              <a:rPr kumimoji="0" lang="zh-CN" altLang="es-ES" sz="2000" b="1" u="none">
                <a:solidFill>
                  <a:srgbClr val="000000"/>
                </a:solidFill>
                <a:latin typeface="宋体" panose="02010600030101010101" pitchFamily="2" charset="-122"/>
              </a:rPr>
              <a:t>，</a:t>
            </a:r>
            <a:r>
              <a:rPr kumimoji="0" lang="es-ES" altLang="zh-CN" sz="2000" b="1" u="none">
                <a:solidFill>
                  <a:srgbClr val="000000"/>
                </a:solidFill>
                <a:latin typeface="宋体" panose="02010600030101010101" pitchFamily="2" charset="-122"/>
              </a:rPr>
              <a:t>10             </a:t>
            </a:r>
            <a:r>
              <a:rPr kumimoji="0" lang="zh-CN" altLang="es-ES" sz="2000" b="1" u="none">
                <a:solidFill>
                  <a:srgbClr val="000000"/>
                </a:solidFill>
                <a:latin typeface="宋体" panose="02010600030101010101" pitchFamily="2" charset="-122"/>
              </a:rPr>
              <a:t>；置</a:t>
            </a:r>
            <a:r>
              <a:rPr kumimoji="0" lang="es-ES" altLang="zh-CN" sz="2000" b="1" u="none">
                <a:solidFill>
                  <a:srgbClr val="000000"/>
                </a:solidFill>
                <a:latin typeface="宋体" panose="02010600030101010101" pitchFamily="2" charset="-122"/>
              </a:rPr>
              <a:t>CX</a:t>
            </a:r>
            <a:r>
              <a:rPr kumimoji="0" lang="zh-CN" altLang="es-ES" sz="2000" b="1" u="none">
                <a:solidFill>
                  <a:srgbClr val="000000"/>
                </a:solidFill>
                <a:latin typeface="宋体" panose="02010600030101010101" pitchFamily="2" charset="-122"/>
              </a:rPr>
              <a:t>为数据块中数据的个数</a:t>
            </a:r>
            <a:endParaRPr kumimoji="0" lang="zh-CN" altLang="es-ES" sz="2000" b="1" u="none">
              <a:solidFill>
                <a:srgbClr val="000000"/>
              </a:solidFill>
              <a:latin typeface="宋体" panose="02010600030101010101" pitchFamily="2" charset="-122"/>
            </a:endParaRPr>
          </a:p>
          <a:p>
            <a:pPr eaLnBrk="1" hangingPunct="1"/>
            <a:r>
              <a:rPr kumimoji="0" lang="zh-CN" altLang="en-US" sz="2000" b="1" u="none">
                <a:solidFill>
                  <a:srgbClr val="000000"/>
                </a:solidFill>
                <a:latin typeface="宋体" panose="02010600030101010101" pitchFamily="2" charset="-122"/>
              </a:rPr>
              <a:t>       </a:t>
            </a:r>
            <a:r>
              <a:rPr kumimoji="0" lang="en-US" altLang="zh-CN" sz="2000" b="1" u="none">
                <a:solidFill>
                  <a:srgbClr val="000000"/>
                </a:solidFill>
                <a:latin typeface="宋体" panose="02010600030101010101" pitchFamily="2" charset="-122"/>
              </a:rPr>
              <a:t>CLD                     </a:t>
            </a:r>
            <a:r>
              <a:rPr kumimoji="0" lang="zh-CN" altLang="en-US" sz="2000" b="1" u="none">
                <a:solidFill>
                  <a:srgbClr val="000000"/>
                </a:solidFill>
                <a:latin typeface="宋体" panose="02010600030101010101" pitchFamily="2" charset="-122"/>
              </a:rPr>
              <a:t>；置</a:t>
            </a:r>
            <a:r>
              <a:rPr kumimoji="0" lang="en-US" altLang="zh-CN" sz="2000" b="1" u="none">
                <a:solidFill>
                  <a:srgbClr val="000000"/>
                </a:solidFill>
                <a:latin typeface="宋体" panose="02010600030101010101" pitchFamily="2" charset="-122"/>
              </a:rPr>
              <a:t>DF=0</a:t>
            </a:r>
            <a:r>
              <a:rPr kumimoji="0" lang="zh-CN" altLang="en-US" sz="2000" b="1" u="none">
                <a:solidFill>
                  <a:srgbClr val="000000"/>
                </a:solidFill>
                <a:latin typeface="宋体" panose="02010600030101010101" pitchFamily="2" charset="-122"/>
              </a:rPr>
              <a:t>，使</a:t>
            </a:r>
            <a:r>
              <a:rPr kumimoji="0" lang="en-US" altLang="zh-CN" sz="2000" b="1" u="none">
                <a:solidFill>
                  <a:srgbClr val="000000"/>
                </a:solidFill>
                <a:latin typeface="宋体" panose="02010600030101010101" pitchFamily="2" charset="-122"/>
              </a:rPr>
              <a:t>SI</a:t>
            </a:r>
            <a:r>
              <a:rPr kumimoji="0" lang="zh-CN" altLang="en-US" sz="2000" b="1" u="none">
                <a:solidFill>
                  <a:srgbClr val="000000"/>
                </a:solidFill>
                <a:latin typeface="宋体" panose="02010600030101010101" pitchFamily="2" charset="-122"/>
              </a:rPr>
              <a:t>递增</a:t>
            </a:r>
            <a:endParaRPr kumimoji="0" lang="zh-CN" altLang="en-US" sz="2000" b="1" u="none">
              <a:solidFill>
                <a:srgbClr val="000000"/>
              </a:solidFill>
              <a:latin typeface="宋体" panose="02010600030101010101" pitchFamily="2" charset="-122"/>
            </a:endParaRPr>
          </a:p>
          <a:p>
            <a:pPr eaLnBrk="1" hangingPunct="1"/>
            <a:r>
              <a:rPr kumimoji="0" lang="zh-CN" altLang="en-US" sz="2000" b="1" u="none">
                <a:solidFill>
                  <a:srgbClr val="000000"/>
                </a:solidFill>
                <a:latin typeface="宋体" panose="02010600030101010101" pitchFamily="2" charset="-122"/>
              </a:rPr>
              <a:t>       </a:t>
            </a:r>
            <a:r>
              <a:rPr kumimoji="0" lang="en-US" altLang="zh-CN" sz="2000" b="1" u="none">
                <a:solidFill>
                  <a:srgbClr val="000000"/>
                </a:solidFill>
                <a:latin typeface="宋体" panose="02010600030101010101" pitchFamily="2" charset="-122"/>
              </a:rPr>
              <a:t>LODSB                  </a:t>
            </a:r>
            <a:r>
              <a:rPr kumimoji="0" lang="zh-CN" altLang="en-US" sz="2000" b="1" u="none">
                <a:solidFill>
                  <a:srgbClr val="000000"/>
                </a:solidFill>
                <a:latin typeface="宋体" panose="02010600030101010101" pitchFamily="2" charset="-122"/>
              </a:rPr>
              <a:t>；取第一个数据</a:t>
            </a:r>
            <a:endParaRPr kumimoji="0" lang="zh-CN" altLang="en-US" sz="2000" b="1" u="none">
              <a:solidFill>
                <a:srgbClr val="000000"/>
              </a:solidFill>
              <a:latin typeface="宋体" panose="02010600030101010101" pitchFamily="2" charset="-122"/>
            </a:endParaRPr>
          </a:p>
          <a:p>
            <a:pPr eaLnBrk="1" hangingPunct="1"/>
            <a:r>
              <a:rPr kumimoji="0" lang="zh-CN" altLang="en-US" sz="2000" b="1" u="none">
                <a:solidFill>
                  <a:srgbClr val="000000"/>
                </a:solidFill>
                <a:latin typeface="宋体" panose="02010600030101010101" pitchFamily="2" charset="-122"/>
              </a:rPr>
              <a:t>       </a:t>
            </a:r>
            <a:r>
              <a:rPr kumimoji="0" lang="en-US" altLang="zh-CN" sz="2000" b="1" u="none">
                <a:solidFill>
                  <a:srgbClr val="000000"/>
                </a:solidFill>
                <a:latin typeface="宋体" panose="02010600030101010101" pitchFamily="2" charset="-122"/>
              </a:rPr>
              <a:t>MOV  MAX</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AL            </a:t>
            </a:r>
            <a:r>
              <a:rPr kumimoji="0" lang="zh-CN" altLang="en-US" sz="2000" b="1" u="none">
                <a:solidFill>
                  <a:srgbClr val="000000"/>
                </a:solidFill>
                <a:latin typeface="宋体" panose="02010600030101010101" pitchFamily="2" charset="-122"/>
              </a:rPr>
              <a:t>；存当前最大值</a:t>
            </a:r>
            <a:endParaRPr kumimoji="0" lang="zh-CN" altLang="en-US" sz="2000" b="1" u="none">
              <a:solidFill>
                <a:srgbClr val="000000"/>
              </a:solidFill>
              <a:latin typeface="宋体" panose="02010600030101010101" pitchFamily="2" charset="-122"/>
            </a:endParaRPr>
          </a:p>
          <a:p>
            <a:pPr eaLnBrk="1" hangingPunct="1"/>
            <a:r>
              <a:rPr kumimoji="0" lang="zh-CN" altLang="en-US" sz="2000" b="1" u="none">
                <a:solidFill>
                  <a:srgbClr val="000000"/>
                </a:solidFill>
                <a:latin typeface="宋体" panose="02010600030101010101" pitchFamily="2" charset="-122"/>
              </a:rPr>
              <a:t>       </a:t>
            </a:r>
            <a:r>
              <a:rPr kumimoji="0" lang="en-US" altLang="zh-CN" sz="2000" b="1" u="none">
                <a:solidFill>
                  <a:srgbClr val="000000"/>
                </a:solidFill>
                <a:latin typeface="宋体" panose="02010600030101010101" pitchFamily="2" charset="-122"/>
              </a:rPr>
              <a:t>DEC  </a:t>
            </a:r>
            <a:r>
              <a:rPr kumimoji="0" lang="en-US" altLang="zh-CN" sz="2000" b="1" u="none">
                <a:solidFill>
                  <a:srgbClr val="000000"/>
                </a:solidFill>
                <a:latin typeface="Arial" panose="020B0604020202020204" pitchFamily="34" charset="0"/>
              </a:rPr>
              <a:t>_______</a:t>
            </a:r>
            <a:r>
              <a:rPr kumimoji="0" lang="en-US" altLang="zh-CN" sz="2000" b="1" u="none">
                <a:solidFill>
                  <a:srgbClr val="000000"/>
                </a:solidFill>
                <a:latin typeface="宋体" panose="02010600030101010101" pitchFamily="2" charset="-122"/>
              </a:rPr>
              <a:t>         </a:t>
            </a:r>
            <a:r>
              <a:rPr kumimoji="0" lang="zh-CN" altLang="es-ES" sz="2000" b="1" u="none">
                <a:solidFill>
                  <a:srgbClr val="000000"/>
                </a:solidFill>
                <a:latin typeface="宋体" panose="02010600030101010101" pitchFamily="2" charset="-122"/>
              </a:rPr>
              <a:t>；递减已处理数据的数量</a:t>
            </a:r>
            <a:endParaRPr kumimoji="0" lang="zh-CN" altLang="es-ES" sz="2000" b="1" u="none">
              <a:solidFill>
                <a:srgbClr val="000000"/>
              </a:solidFill>
              <a:latin typeface="宋体" panose="02010600030101010101" pitchFamily="2" charset="-122"/>
            </a:endParaRPr>
          </a:p>
          <a:p>
            <a:pPr eaLnBrk="1" hangingPunct="1"/>
            <a:r>
              <a:rPr kumimoji="0" lang="en-US" altLang="zh-CN" sz="2000" b="1" u="none">
                <a:solidFill>
                  <a:srgbClr val="000000"/>
                </a:solidFill>
                <a:latin typeface="宋体" panose="02010600030101010101" pitchFamily="2" charset="-122"/>
              </a:rPr>
              <a:t>NEXT:  LODSB                   </a:t>
            </a:r>
            <a:r>
              <a:rPr kumimoji="0" lang="zh-CN" altLang="en-US" sz="2000" b="1" u="none">
                <a:solidFill>
                  <a:srgbClr val="000000"/>
                </a:solidFill>
                <a:latin typeface="宋体" panose="02010600030101010101" pitchFamily="2" charset="-122"/>
              </a:rPr>
              <a:t>；取一个新数据</a:t>
            </a:r>
            <a:endParaRPr kumimoji="0" lang="zh-CN" altLang="en-US" sz="2000" b="1" u="none">
              <a:solidFill>
                <a:srgbClr val="000000"/>
              </a:solidFill>
              <a:latin typeface="宋体" panose="02010600030101010101" pitchFamily="2" charset="-122"/>
            </a:endParaRPr>
          </a:p>
          <a:p>
            <a:pPr eaLnBrk="1" hangingPunct="1"/>
            <a:r>
              <a:rPr kumimoji="0" lang="zh-CN" altLang="en-US" sz="2000" b="1" u="none">
                <a:solidFill>
                  <a:srgbClr val="000000"/>
                </a:solidFill>
                <a:latin typeface="宋体" panose="02010600030101010101" pitchFamily="2" charset="-122"/>
              </a:rPr>
              <a:t>       </a:t>
            </a:r>
            <a:r>
              <a:rPr kumimoji="0" lang="en-US" altLang="zh-CN" sz="2000" b="1" u="none">
                <a:solidFill>
                  <a:srgbClr val="000000"/>
                </a:solidFill>
                <a:latin typeface="宋体" panose="02010600030101010101" pitchFamily="2" charset="-122"/>
              </a:rPr>
              <a:t>CMP  AL</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MAX            </a:t>
            </a:r>
            <a:r>
              <a:rPr kumimoji="0" lang="zh-CN" altLang="en-US" sz="2000" b="1" u="none">
                <a:solidFill>
                  <a:srgbClr val="000000"/>
                </a:solidFill>
                <a:latin typeface="宋体" panose="02010600030101010101" pitchFamily="2" charset="-122"/>
              </a:rPr>
              <a:t>；</a:t>
            </a:r>
            <a:r>
              <a:rPr kumimoji="0" lang="zh-CN" altLang="da-DK" sz="2000" b="1" u="none">
                <a:solidFill>
                  <a:srgbClr val="000000"/>
                </a:solidFill>
                <a:latin typeface="宋体" panose="02010600030101010101" pitchFamily="2" charset="-122"/>
              </a:rPr>
              <a:t>新数据与当前最大值作比较</a:t>
            </a:r>
            <a:endParaRPr kumimoji="0" lang="zh-CN" altLang="da-DK" sz="2000" b="1" u="none">
              <a:solidFill>
                <a:srgbClr val="000000"/>
              </a:solidFill>
              <a:latin typeface="宋体" panose="02010600030101010101" pitchFamily="2" charset="-122"/>
            </a:endParaRPr>
          </a:p>
          <a:p>
            <a:pPr eaLnBrk="1" hangingPunct="1"/>
            <a:r>
              <a:rPr kumimoji="0" lang="zh-CN" altLang="en-US" sz="2000" b="1" u="none">
                <a:solidFill>
                  <a:srgbClr val="000000"/>
                </a:solidFill>
                <a:latin typeface="宋体" panose="02010600030101010101" pitchFamily="2" charset="-122"/>
              </a:rPr>
              <a:t>       </a:t>
            </a:r>
            <a:r>
              <a:rPr kumimoji="0" lang="en-US" altLang="zh-CN" sz="2000" b="1" u="none">
                <a:solidFill>
                  <a:srgbClr val="000000"/>
                </a:solidFill>
                <a:latin typeface="Arial" panose="020B0604020202020204" pitchFamily="34" charset="0"/>
              </a:rPr>
              <a:t>________</a:t>
            </a:r>
            <a:r>
              <a:rPr kumimoji="0" lang="en-US" altLang="zh-CN" sz="2000" b="1" u="none">
                <a:solidFill>
                  <a:srgbClr val="000000"/>
                </a:solidFill>
                <a:latin typeface="宋体" panose="02010600030101010101" pitchFamily="2" charset="-122"/>
              </a:rPr>
              <a:t> OVER           </a:t>
            </a:r>
            <a:r>
              <a:rPr kumimoji="0" lang="zh-CN" altLang="en-US" sz="2000" b="1" u="none">
                <a:solidFill>
                  <a:srgbClr val="000000"/>
                </a:solidFill>
                <a:latin typeface="宋体" panose="02010600030101010101" pitchFamily="2" charset="-122"/>
              </a:rPr>
              <a:t>；</a:t>
            </a:r>
            <a:r>
              <a:rPr kumimoji="0" lang="zh-CN" altLang="da-DK" sz="2000" b="1" u="none">
                <a:solidFill>
                  <a:srgbClr val="000000"/>
                </a:solidFill>
                <a:latin typeface="宋体" panose="02010600030101010101" pitchFamily="2" charset="-122"/>
              </a:rPr>
              <a:t>新数据小于当前最大值</a:t>
            </a:r>
            <a:endParaRPr kumimoji="0" lang="zh-CN" altLang="da-DK" sz="2000" b="1" u="none">
              <a:solidFill>
                <a:srgbClr val="000000"/>
              </a:solidFill>
              <a:latin typeface="宋体" panose="02010600030101010101" pitchFamily="2" charset="-122"/>
            </a:endParaRPr>
          </a:p>
          <a:p>
            <a:pPr eaLnBrk="1" hangingPunct="1"/>
            <a:r>
              <a:rPr kumimoji="0" lang="zh-CN" altLang="en-US" sz="2000" b="1" u="none">
                <a:solidFill>
                  <a:srgbClr val="000000"/>
                </a:solidFill>
                <a:latin typeface="宋体" panose="02010600030101010101" pitchFamily="2" charset="-122"/>
              </a:rPr>
              <a:t>       </a:t>
            </a:r>
            <a:r>
              <a:rPr kumimoji="0" lang="en-US" altLang="zh-CN" sz="2000" b="1" u="none">
                <a:solidFill>
                  <a:srgbClr val="000000"/>
                </a:solidFill>
                <a:latin typeface="宋体" panose="02010600030101010101" pitchFamily="2" charset="-122"/>
              </a:rPr>
              <a:t>MOV  </a:t>
            </a:r>
            <a:r>
              <a:rPr kumimoji="0" lang="en-US" altLang="zh-CN" sz="2000" b="1" u="none">
                <a:solidFill>
                  <a:srgbClr val="000000"/>
                </a:solidFill>
                <a:latin typeface="Arial" panose="020B0604020202020204" pitchFamily="34" charset="0"/>
              </a:rPr>
              <a:t>________ </a:t>
            </a:r>
            <a:r>
              <a:rPr kumimoji="0" lang="zh-CN" altLang="en-US" sz="2000" b="1" u="none">
                <a:solidFill>
                  <a:srgbClr val="000000"/>
                </a:solidFill>
                <a:latin typeface="宋体" panose="02010600030101010101" pitchFamily="2" charset="-122"/>
              </a:rPr>
              <a:t>，</a:t>
            </a:r>
            <a:r>
              <a:rPr kumimoji="0" lang="en-US" altLang="zh-CN" sz="2000" b="1" u="none">
                <a:solidFill>
                  <a:srgbClr val="000000"/>
                </a:solidFill>
                <a:latin typeface="宋体" panose="02010600030101010101" pitchFamily="2" charset="-122"/>
              </a:rPr>
              <a:t>AL      </a:t>
            </a:r>
            <a:r>
              <a:rPr kumimoji="0" lang="zh-CN" altLang="en-US" sz="2000" b="1" u="none">
                <a:solidFill>
                  <a:srgbClr val="000000"/>
                </a:solidFill>
                <a:latin typeface="宋体" panose="02010600030101010101" pitchFamily="2" charset="-122"/>
              </a:rPr>
              <a:t>；</a:t>
            </a:r>
            <a:r>
              <a:rPr kumimoji="0" lang="zh-CN" altLang="da-DK" sz="2000" b="1" u="none">
                <a:solidFill>
                  <a:srgbClr val="000000"/>
                </a:solidFill>
                <a:latin typeface="宋体" panose="02010600030101010101" pitchFamily="2" charset="-122"/>
              </a:rPr>
              <a:t>新数据作为当前最大值</a:t>
            </a:r>
            <a:endParaRPr kumimoji="0" lang="zh-CN" altLang="da-DK" sz="2000" b="1" u="none">
              <a:solidFill>
                <a:srgbClr val="000000"/>
              </a:solidFill>
              <a:latin typeface="宋体" panose="02010600030101010101" pitchFamily="2" charset="-122"/>
            </a:endParaRPr>
          </a:p>
          <a:p>
            <a:pPr eaLnBrk="1" hangingPunct="1"/>
            <a:r>
              <a:rPr kumimoji="0" lang="en-US" altLang="zh-CN" sz="2000" b="1" u="none">
                <a:solidFill>
                  <a:srgbClr val="000000"/>
                </a:solidFill>
                <a:latin typeface="宋体" panose="02010600030101010101" pitchFamily="2" charset="-122"/>
              </a:rPr>
              <a:t>OVER:  LOOP </a:t>
            </a:r>
            <a:r>
              <a:rPr kumimoji="0" lang="en-US" altLang="zh-CN" sz="2000" b="1" u="none">
                <a:solidFill>
                  <a:srgbClr val="000000"/>
                </a:solidFill>
                <a:latin typeface="Arial" panose="020B0604020202020204" pitchFamily="34" charset="0"/>
              </a:rPr>
              <a:t>________</a:t>
            </a:r>
            <a:r>
              <a:rPr kumimoji="0" lang="en-US" altLang="zh-CN" sz="2000" b="1" u="none">
                <a:solidFill>
                  <a:srgbClr val="000000"/>
                </a:solidFill>
                <a:latin typeface="宋体" panose="02010600030101010101" pitchFamily="2" charset="-122"/>
              </a:rPr>
              <a:t> </a:t>
            </a:r>
            <a:r>
              <a:rPr kumimoji="0" lang="zh-CN" altLang="en-US" sz="2000" b="1" u="none">
                <a:solidFill>
                  <a:srgbClr val="000000"/>
                </a:solidFill>
                <a:latin typeface="宋体" panose="02010600030101010101" pitchFamily="2" charset="-122"/>
              </a:rPr>
              <a:t>；</a:t>
            </a:r>
            <a:r>
              <a:rPr kumimoji="0" lang="zh-CN" altLang="da-DK" sz="2000" b="1" u="none">
                <a:solidFill>
                  <a:srgbClr val="000000"/>
                </a:solidFill>
                <a:latin typeface="宋体" panose="02010600030101010101" pitchFamily="2" charset="-122"/>
              </a:rPr>
              <a:t>未处理完，则继续</a:t>
            </a:r>
            <a:endParaRPr kumimoji="0" lang="zh-CN" altLang="da-DK" sz="2000" b="1" u="none">
              <a:solidFill>
                <a:srgbClr val="000000"/>
              </a:solidFill>
              <a:latin typeface="宋体" panose="02010600030101010101" pitchFamily="2" charset="-122"/>
            </a:endParaRPr>
          </a:p>
          <a:p>
            <a:pPr eaLnBrk="1" hangingPunct="1"/>
            <a:r>
              <a:rPr kumimoji="0" lang="da-DK" altLang="zh-CN" sz="2000" b="1" u="none">
                <a:solidFill>
                  <a:srgbClr val="000000"/>
                </a:solidFill>
                <a:latin typeface="宋体" panose="02010600030101010101" pitchFamily="2" charset="-122"/>
              </a:rPr>
              <a:t>       MOV  AH</a:t>
            </a:r>
            <a:r>
              <a:rPr kumimoji="0" lang="zh-CN" altLang="da-DK" sz="2000" b="1" u="none">
                <a:solidFill>
                  <a:srgbClr val="000000"/>
                </a:solidFill>
                <a:latin typeface="宋体" panose="02010600030101010101" pitchFamily="2" charset="-122"/>
              </a:rPr>
              <a:t>，</a:t>
            </a:r>
            <a:r>
              <a:rPr kumimoji="0" lang="da-DK" altLang="zh-CN" sz="2000" b="1" u="none">
                <a:solidFill>
                  <a:srgbClr val="000000"/>
                </a:solidFill>
                <a:latin typeface="宋体" panose="02010600030101010101" pitchFamily="2" charset="-122"/>
              </a:rPr>
              <a:t>4CH</a:t>
            </a:r>
            <a:endParaRPr kumimoji="0" lang="da-DK" altLang="zh-CN" sz="2000" b="1" u="none">
              <a:solidFill>
                <a:srgbClr val="000000"/>
              </a:solidFill>
              <a:latin typeface="宋体" panose="02010600030101010101" pitchFamily="2" charset="-122"/>
            </a:endParaRPr>
          </a:p>
          <a:p>
            <a:pPr eaLnBrk="1" hangingPunct="1"/>
            <a:r>
              <a:rPr kumimoji="0" lang="da-DK" altLang="zh-CN" sz="2000" b="1" u="none">
                <a:solidFill>
                  <a:srgbClr val="000000"/>
                </a:solidFill>
                <a:latin typeface="宋体" panose="02010600030101010101" pitchFamily="2" charset="-122"/>
              </a:rPr>
              <a:t>       INT   21H</a:t>
            </a:r>
            <a:endParaRPr kumimoji="0" lang="da-DK" altLang="zh-CN" sz="2000" b="1" u="none">
              <a:solidFill>
                <a:srgbClr val="000000"/>
              </a:solidFill>
              <a:latin typeface="宋体" panose="02010600030101010101" pitchFamily="2" charset="-122"/>
            </a:endParaRPr>
          </a:p>
          <a:p>
            <a:pPr eaLnBrk="1" hangingPunct="1"/>
            <a:r>
              <a:rPr kumimoji="0" lang="da-DK" altLang="zh-CN" sz="2000" b="1" u="none">
                <a:solidFill>
                  <a:srgbClr val="000000"/>
                </a:solidFill>
                <a:latin typeface="宋体" panose="02010600030101010101" pitchFamily="2" charset="-122"/>
              </a:rPr>
              <a:t>CDS    ENDS</a:t>
            </a:r>
            <a:endParaRPr kumimoji="0" lang="da-DK" altLang="zh-CN" sz="2000" b="1" u="none">
              <a:solidFill>
                <a:srgbClr val="000000"/>
              </a:solidFill>
              <a:latin typeface="宋体" panose="02010600030101010101" pitchFamily="2" charset="-122"/>
            </a:endParaRPr>
          </a:p>
          <a:p>
            <a:pPr eaLnBrk="1" hangingPunct="1"/>
            <a:r>
              <a:rPr kumimoji="0" lang="da-DK" altLang="zh-CN" sz="2000" b="1" u="none">
                <a:solidFill>
                  <a:srgbClr val="000000"/>
                </a:solidFill>
                <a:latin typeface="宋体" panose="02010600030101010101" pitchFamily="2" charset="-122"/>
              </a:rPr>
              <a:t>       END </a:t>
            </a:r>
            <a:r>
              <a:rPr kumimoji="0" lang="en-US" altLang="zh-CN" sz="2000" b="1" u="none">
                <a:solidFill>
                  <a:srgbClr val="000000"/>
                </a:solidFill>
                <a:latin typeface="Arial" panose="020B0604020202020204" pitchFamily="34" charset="0"/>
              </a:rPr>
              <a:t>________</a:t>
            </a:r>
            <a:r>
              <a:rPr kumimoji="0" lang="es-ES" altLang="zh-CN" sz="2000" b="1" u="none">
                <a:solidFill>
                  <a:srgbClr val="000000"/>
                </a:solidFill>
                <a:latin typeface="宋体" panose="02010600030101010101" pitchFamily="2" charset="-122"/>
              </a:rPr>
              <a:t> </a:t>
            </a:r>
            <a:r>
              <a:rPr kumimoji="0" lang="zh-CN" altLang="es-ES" sz="2000" b="1" u="none">
                <a:solidFill>
                  <a:srgbClr val="000000"/>
                </a:solidFill>
                <a:latin typeface="宋体" panose="02010600030101010101" pitchFamily="2" charset="-122"/>
              </a:rPr>
              <a:t>；指明程序入口，结束汇编 </a:t>
            </a:r>
            <a:endParaRPr kumimoji="0" lang="zh-CN" altLang="es-ES" sz="2000" b="1" u="none">
              <a:solidFill>
                <a:srgbClr val="000000"/>
              </a:solidFill>
              <a:latin typeface="宋体" panose="02010600030101010101" pitchFamily="2" charset="-122"/>
            </a:endParaRPr>
          </a:p>
        </p:txBody>
      </p:sp>
      <p:sp>
        <p:nvSpPr>
          <p:cNvPr id="758787" name="Text Box 3"/>
          <p:cNvSpPr txBox="1">
            <a:spLocks noChangeArrowheads="1"/>
          </p:cNvSpPr>
          <p:nvPr/>
        </p:nvSpPr>
        <p:spPr bwMode="auto">
          <a:xfrm>
            <a:off x="2484438" y="1052513"/>
            <a:ext cx="792162" cy="396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b="1" u="none">
                <a:solidFill>
                  <a:srgbClr val="FF0000"/>
                </a:solidFill>
                <a:latin typeface="Arial" panose="020B0604020202020204" pitchFamily="34" charset="0"/>
              </a:rPr>
              <a:t>AX</a:t>
            </a:r>
            <a:endParaRPr kumimoji="0" lang="en-US" altLang="zh-CN" sz="2000" b="1" u="none">
              <a:solidFill>
                <a:srgbClr val="FF0000"/>
              </a:solidFill>
              <a:latin typeface="Arial" panose="020B0604020202020204" pitchFamily="34" charset="0"/>
            </a:endParaRPr>
          </a:p>
        </p:txBody>
      </p:sp>
      <p:sp>
        <p:nvSpPr>
          <p:cNvPr id="758788" name="Text Box 4"/>
          <p:cNvSpPr txBox="1">
            <a:spLocks noChangeArrowheads="1"/>
          </p:cNvSpPr>
          <p:nvPr/>
        </p:nvSpPr>
        <p:spPr bwMode="auto">
          <a:xfrm>
            <a:off x="2484438" y="1341438"/>
            <a:ext cx="863600" cy="396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b="1" u="none">
                <a:solidFill>
                  <a:srgbClr val="FF0000"/>
                </a:solidFill>
                <a:latin typeface="Arial" panose="020B0604020202020204" pitchFamily="34" charset="0"/>
              </a:rPr>
              <a:t>DS</a:t>
            </a:r>
            <a:endParaRPr kumimoji="0" lang="en-US" altLang="zh-CN" sz="2000" b="1" u="none">
              <a:solidFill>
                <a:srgbClr val="FF0000"/>
              </a:solidFill>
              <a:latin typeface="Arial" panose="020B0604020202020204" pitchFamily="34" charset="0"/>
            </a:endParaRPr>
          </a:p>
        </p:txBody>
      </p:sp>
      <p:sp>
        <p:nvSpPr>
          <p:cNvPr id="758791" name="Text Box 7"/>
          <p:cNvSpPr txBox="1">
            <a:spLocks noChangeArrowheads="1"/>
          </p:cNvSpPr>
          <p:nvPr/>
        </p:nvSpPr>
        <p:spPr bwMode="auto">
          <a:xfrm>
            <a:off x="2771775" y="1700213"/>
            <a:ext cx="1657350" cy="396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b="1" u="none">
                <a:solidFill>
                  <a:srgbClr val="FF0000"/>
                </a:solidFill>
                <a:latin typeface="Arial" panose="020B0604020202020204" pitchFamily="34" charset="0"/>
              </a:rPr>
              <a:t>DATA</a:t>
            </a:r>
            <a:endParaRPr kumimoji="0" lang="en-US" altLang="zh-CN" sz="2000" b="1" u="none">
              <a:solidFill>
                <a:srgbClr val="FF0000"/>
              </a:solidFill>
              <a:latin typeface="Arial" panose="020B0604020202020204" pitchFamily="34" charset="0"/>
            </a:endParaRPr>
          </a:p>
        </p:txBody>
      </p:sp>
      <p:sp>
        <p:nvSpPr>
          <p:cNvPr id="758792" name="Text Box 8"/>
          <p:cNvSpPr txBox="1">
            <a:spLocks noChangeArrowheads="1"/>
          </p:cNvSpPr>
          <p:nvPr/>
        </p:nvSpPr>
        <p:spPr bwMode="auto">
          <a:xfrm>
            <a:off x="2411413" y="3213100"/>
            <a:ext cx="1081087" cy="396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b="1" u="none">
                <a:solidFill>
                  <a:srgbClr val="FF0000"/>
                </a:solidFill>
                <a:latin typeface="Arial" panose="020B0604020202020204" pitchFamily="34" charset="0"/>
              </a:rPr>
              <a:t>CX</a:t>
            </a:r>
            <a:endParaRPr kumimoji="0" lang="en-US" altLang="zh-CN" sz="2000" b="1" u="none">
              <a:solidFill>
                <a:srgbClr val="FF0000"/>
              </a:solidFill>
              <a:latin typeface="Arial" panose="020B0604020202020204" pitchFamily="34" charset="0"/>
            </a:endParaRPr>
          </a:p>
        </p:txBody>
      </p:sp>
      <p:sp>
        <p:nvSpPr>
          <p:cNvPr id="758793" name="Text Box 9"/>
          <p:cNvSpPr txBox="1">
            <a:spLocks noChangeArrowheads="1"/>
          </p:cNvSpPr>
          <p:nvPr/>
        </p:nvSpPr>
        <p:spPr bwMode="auto">
          <a:xfrm>
            <a:off x="1403350" y="4076700"/>
            <a:ext cx="1152525" cy="396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b="1" u="none">
                <a:solidFill>
                  <a:srgbClr val="FF0000"/>
                </a:solidFill>
                <a:latin typeface="Arial" panose="020B0604020202020204" pitchFamily="34" charset="0"/>
              </a:rPr>
              <a:t>JB</a:t>
            </a:r>
            <a:endParaRPr kumimoji="0" lang="en-US" altLang="zh-CN" sz="2000" b="1" u="none">
              <a:solidFill>
                <a:srgbClr val="FF0000"/>
              </a:solidFill>
              <a:latin typeface="Arial" panose="020B0604020202020204" pitchFamily="34" charset="0"/>
            </a:endParaRPr>
          </a:p>
        </p:txBody>
      </p:sp>
      <p:sp>
        <p:nvSpPr>
          <p:cNvPr id="758796" name="Text Box 12"/>
          <p:cNvSpPr txBox="1">
            <a:spLocks noChangeArrowheads="1"/>
          </p:cNvSpPr>
          <p:nvPr/>
        </p:nvSpPr>
        <p:spPr bwMode="auto">
          <a:xfrm>
            <a:off x="2195513" y="4437063"/>
            <a:ext cx="1657350" cy="396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b="1" u="none">
                <a:solidFill>
                  <a:srgbClr val="FF0000"/>
                </a:solidFill>
                <a:latin typeface="Arial" panose="020B0604020202020204" pitchFamily="34" charset="0"/>
              </a:rPr>
              <a:t>MAX</a:t>
            </a:r>
            <a:endParaRPr kumimoji="0" lang="en-US" altLang="zh-CN" sz="2000" b="1" u="none">
              <a:solidFill>
                <a:srgbClr val="FF0000"/>
              </a:solidFill>
              <a:latin typeface="Arial" panose="020B0604020202020204" pitchFamily="34" charset="0"/>
            </a:endParaRPr>
          </a:p>
        </p:txBody>
      </p:sp>
      <p:sp>
        <p:nvSpPr>
          <p:cNvPr id="758797" name="Text Box 13"/>
          <p:cNvSpPr txBox="1">
            <a:spLocks noChangeArrowheads="1"/>
          </p:cNvSpPr>
          <p:nvPr/>
        </p:nvSpPr>
        <p:spPr bwMode="auto">
          <a:xfrm>
            <a:off x="2195513" y="4724400"/>
            <a:ext cx="1657350" cy="396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b="1" u="none">
                <a:solidFill>
                  <a:srgbClr val="FF0000"/>
                </a:solidFill>
                <a:latin typeface="Arial" panose="020B0604020202020204" pitchFamily="34" charset="0"/>
              </a:rPr>
              <a:t>NEXT</a:t>
            </a:r>
            <a:endParaRPr kumimoji="0" lang="en-US" altLang="zh-CN" sz="2000" b="1" u="none">
              <a:solidFill>
                <a:srgbClr val="FF0000"/>
              </a:solidFill>
              <a:latin typeface="Arial" panose="020B0604020202020204" pitchFamily="34" charset="0"/>
            </a:endParaRPr>
          </a:p>
        </p:txBody>
      </p:sp>
      <p:sp>
        <p:nvSpPr>
          <p:cNvPr id="758798" name="Text Box 14"/>
          <p:cNvSpPr txBox="1">
            <a:spLocks noChangeArrowheads="1"/>
          </p:cNvSpPr>
          <p:nvPr/>
        </p:nvSpPr>
        <p:spPr bwMode="auto">
          <a:xfrm>
            <a:off x="1979613" y="5949950"/>
            <a:ext cx="1657350" cy="39687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b="1" u="none">
                <a:solidFill>
                  <a:srgbClr val="FF0000"/>
                </a:solidFill>
                <a:latin typeface="Arial" panose="020B0604020202020204" pitchFamily="34" charset="0"/>
              </a:rPr>
              <a:t>MAIN</a:t>
            </a:r>
            <a:endParaRPr kumimoji="0" lang="en-US" altLang="zh-CN" sz="2000" b="1" u="none">
              <a:solidFill>
                <a:srgbClr val="FF0000"/>
              </a:solidFill>
              <a:latin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8787"/>
                                        </p:tgtEl>
                                        <p:attrNameLst>
                                          <p:attrName>style.visibility</p:attrName>
                                        </p:attrNameLst>
                                      </p:cBhvr>
                                      <p:to>
                                        <p:strVal val="visible"/>
                                      </p:to>
                                    </p:set>
                                    <p:anim calcmode="lin" valueType="num">
                                      <p:cBhvr additive="base">
                                        <p:cTn id="7" dur="500" fill="hold"/>
                                        <p:tgtEl>
                                          <p:spTgt spid="758787"/>
                                        </p:tgtEl>
                                        <p:attrNameLst>
                                          <p:attrName>ppt_x</p:attrName>
                                        </p:attrNameLst>
                                      </p:cBhvr>
                                      <p:tavLst>
                                        <p:tav tm="0">
                                          <p:val>
                                            <p:strVal val="#ppt_x"/>
                                          </p:val>
                                        </p:tav>
                                        <p:tav tm="100000">
                                          <p:val>
                                            <p:strVal val="#ppt_x"/>
                                          </p:val>
                                        </p:tav>
                                      </p:tavLst>
                                    </p:anim>
                                    <p:anim calcmode="lin" valueType="num">
                                      <p:cBhvr additive="base">
                                        <p:cTn id="8" dur="500" fill="hold"/>
                                        <p:tgtEl>
                                          <p:spTgt spid="75878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8788"/>
                                        </p:tgtEl>
                                        <p:attrNameLst>
                                          <p:attrName>style.visibility</p:attrName>
                                        </p:attrNameLst>
                                      </p:cBhvr>
                                      <p:to>
                                        <p:strVal val="visible"/>
                                      </p:to>
                                    </p:set>
                                    <p:anim calcmode="lin" valueType="num">
                                      <p:cBhvr additive="base">
                                        <p:cTn id="13" dur="500" fill="hold"/>
                                        <p:tgtEl>
                                          <p:spTgt spid="758788"/>
                                        </p:tgtEl>
                                        <p:attrNameLst>
                                          <p:attrName>ppt_x</p:attrName>
                                        </p:attrNameLst>
                                      </p:cBhvr>
                                      <p:tavLst>
                                        <p:tav tm="0">
                                          <p:val>
                                            <p:strVal val="#ppt_x"/>
                                          </p:val>
                                        </p:tav>
                                        <p:tav tm="100000">
                                          <p:val>
                                            <p:strVal val="#ppt_x"/>
                                          </p:val>
                                        </p:tav>
                                      </p:tavLst>
                                    </p:anim>
                                    <p:anim calcmode="lin" valueType="num">
                                      <p:cBhvr additive="base">
                                        <p:cTn id="14" dur="500" fill="hold"/>
                                        <p:tgtEl>
                                          <p:spTgt spid="75878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58791"/>
                                        </p:tgtEl>
                                        <p:attrNameLst>
                                          <p:attrName>style.visibility</p:attrName>
                                        </p:attrNameLst>
                                      </p:cBhvr>
                                      <p:to>
                                        <p:strVal val="visible"/>
                                      </p:to>
                                    </p:set>
                                    <p:anim calcmode="lin" valueType="num">
                                      <p:cBhvr additive="base">
                                        <p:cTn id="19" dur="500" fill="hold"/>
                                        <p:tgtEl>
                                          <p:spTgt spid="758791"/>
                                        </p:tgtEl>
                                        <p:attrNameLst>
                                          <p:attrName>ppt_x</p:attrName>
                                        </p:attrNameLst>
                                      </p:cBhvr>
                                      <p:tavLst>
                                        <p:tav tm="0">
                                          <p:val>
                                            <p:strVal val="#ppt_x"/>
                                          </p:val>
                                        </p:tav>
                                        <p:tav tm="100000">
                                          <p:val>
                                            <p:strVal val="#ppt_x"/>
                                          </p:val>
                                        </p:tav>
                                      </p:tavLst>
                                    </p:anim>
                                    <p:anim calcmode="lin" valueType="num">
                                      <p:cBhvr additive="base">
                                        <p:cTn id="20" dur="500" fill="hold"/>
                                        <p:tgtEl>
                                          <p:spTgt spid="75879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58792"/>
                                        </p:tgtEl>
                                        <p:attrNameLst>
                                          <p:attrName>style.visibility</p:attrName>
                                        </p:attrNameLst>
                                      </p:cBhvr>
                                      <p:to>
                                        <p:strVal val="visible"/>
                                      </p:to>
                                    </p:set>
                                    <p:anim calcmode="lin" valueType="num">
                                      <p:cBhvr additive="base">
                                        <p:cTn id="25" dur="500" fill="hold"/>
                                        <p:tgtEl>
                                          <p:spTgt spid="758792"/>
                                        </p:tgtEl>
                                        <p:attrNameLst>
                                          <p:attrName>ppt_x</p:attrName>
                                        </p:attrNameLst>
                                      </p:cBhvr>
                                      <p:tavLst>
                                        <p:tav tm="0">
                                          <p:val>
                                            <p:strVal val="#ppt_x"/>
                                          </p:val>
                                        </p:tav>
                                        <p:tav tm="100000">
                                          <p:val>
                                            <p:strVal val="#ppt_x"/>
                                          </p:val>
                                        </p:tav>
                                      </p:tavLst>
                                    </p:anim>
                                    <p:anim calcmode="lin" valueType="num">
                                      <p:cBhvr additive="base">
                                        <p:cTn id="26" dur="500" fill="hold"/>
                                        <p:tgtEl>
                                          <p:spTgt spid="75879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58793"/>
                                        </p:tgtEl>
                                        <p:attrNameLst>
                                          <p:attrName>style.visibility</p:attrName>
                                        </p:attrNameLst>
                                      </p:cBhvr>
                                      <p:to>
                                        <p:strVal val="visible"/>
                                      </p:to>
                                    </p:set>
                                    <p:anim calcmode="lin" valueType="num">
                                      <p:cBhvr additive="base">
                                        <p:cTn id="31" dur="500" fill="hold"/>
                                        <p:tgtEl>
                                          <p:spTgt spid="758793"/>
                                        </p:tgtEl>
                                        <p:attrNameLst>
                                          <p:attrName>ppt_x</p:attrName>
                                        </p:attrNameLst>
                                      </p:cBhvr>
                                      <p:tavLst>
                                        <p:tav tm="0">
                                          <p:val>
                                            <p:strVal val="#ppt_x"/>
                                          </p:val>
                                        </p:tav>
                                        <p:tav tm="100000">
                                          <p:val>
                                            <p:strVal val="#ppt_x"/>
                                          </p:val>
                                        </p:tav>
                                      </p:tavLst>
                                    </p:anim>
                                    <p:anim calcmode="lin" valueType="num">
                                      <p:cBhvr additive="base">
                                        <p:cTn id="32" dur="500" fill="hold"/>
                                        <p:tgtEl>
                                          <p:spTgt spid="75879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58796"/>
                                        </p:tgtEl>
                                        <p:attrNameLst>
                                          <p:attrName>style.visibility</p:attrName>
                                        </p:attrNameLst>
                                      </p:cBhvr>
                                      <p:to>
                                        <p:strVal val="visible"/>
                                      </p:to>
                                    </p:set>
                                    <p:anim calcmode="lin" valueType="num">
                                      <p:cBhvr additive="base">
                                        <p:cTn id="37" dur="500" fill="hold"/>
                                        <p:tgtEl>
                                          <p:spTgt spid="758796"/>
                                        </p:tgtEl>
                                        <p:attrNameLst>
                                          <p:attrName>ppt_x</p:attrName>
                                        </p:attrNameLst>
                                      </p:cBhvr>
                                      <p:tavLst>
                                        <p:tav tm="0">
                                          <p:val>
                                            <p:strVal val="#ppt_x"/>
                                          </p:val>
                                        </p:tav>
                                        <p:tav tm="100000">
                                          <p:val>
                                            <p:strVal val="#ppt_x"/>
                                          </p:val>
                                        </p:tav>
                                      </p:tavLst>
                                    </p:anim>
                                    <p:anim calcmode="lin" valueType="num">
                                      <p:cBhvr additive="base">
                                        <p:cTn id="38" dur="500" fill="hold"/>
                                        <p:tgtEl>
                                          <p:spTgt spid="75879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58797"/>
                                        </p:tgtEl>
                                        <p:attrNameLst>
                                          <p:attrName>style.visibility</p:attrName>
                                        </p:attrNameLst>
                                      </p:cBhvr>
                                      <p:to>
                                        <p:strVal val="visible"/>
                                      </p:to>
                                    </p:set>
                                    <p:anim calcmode="lin" valueType="num">
                                      <p:cBhvr additive="base">
                                        <p:cTn id="43" dur="500" fill="hold"/>
                                        <p:tgtEl>
                                          <p:spTgt spid="758797"/>
                                        </p:tgtEl>
                                        <p:attrNameLst>
                                          <p:attrName>ppt_x</p:attrName>
                                        </p:attrNameLst>
                                      </p:cBhvr>
                                      <p:tavLst>
                                        <p:tav tm="0">
                                          <p:val>
                                            <p:strVal val="#ppt_x"/>
                                          </p:val>
                                        </p:tav>
                                        <p:tav tm="100000">
                                          <p:val>
                                            <p:strVal val="#ppt_x"/>
                                          </p:val>
                                        </p:tav>
                                      </p:tavLst>
                                    </p:anim>
                                    <p:anim calcmode="lin" valueType="num">
                                      <p:cBhvr additive="base">
                                        <p:cTn id="44" dur="500" fill="hold"/>
                                        <p:tgtEl>
                                          <p:spTgt spid="75879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58798"/>
                                        </p:tgtEl>
                                        <p:attrNameLst>
                                          <p:attrName>style.visibility</p:attrName>
                                        </p:attrNameLst>
                                      </p:cBhvr>
                                      <p:to>
                                        <p:strVal val="visible"/>
                                      </p:to>
                                    </p:set>
                                    <p:anim calcmode="lin" valueType="num">
                                      <p:cBhvr additive="base">
                                        <p:cTn id="49" dur="500" fill="hold"/>
                                        <p:tgtEl>
                                          <p:spTgt spid="758798"/>
                                        </p:tgtEl>
                                        <p:attrNameLst>
                                          <p:attrName>ppt_x</p:attrName>
                                        </p:attrNameLst>
                                      </p:cBhvr>
                                      <p:tavLst>
                                        <p:tav tm="0">
                                          <p:val>
                                            <p:strVal val="#ppt_x"/>
                                          </p:val>
                                        </p:tav>
                                        <p:tav tm="100000">
                                          <p:val>
                                            <p:strVal val="#ppt_x"/>
                                          </p:val>
                                        </p:tav>
                                      </p:tavLst>
                                    </p:anim>
                                    <p:anim calcmode="lin" valueType="num">
                                      <p:cBhvr additive="base">
                                        <p:cTn id="50" dur="500" fill="hold"/>
                                        <p:tgtEl>
                                          <p:spTgt spid="7587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87" grpId="0"/>
      <p:bldP spid="758788" grpId="0"/>
      <p:bldP spid="758791" grpId="0"/>
      <p:bldP spid="758792" grpId="0"/>
      <p:bldP spid="758793" grpId="0"/>
      <p:bldP spid="758796" grpId="0"/>
      <p:bldP spid="758797" grpId="0"/>
      <p:bldP spid="75879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96938" y="742950"/>
            <a:ext cx="7772400" cy="762000"/>
          </a:xfrm>
        </p:spPr>
        <p:txBody>
          <a:bodyPr/>
          <a:lstStyle/>
          <a:p>
            <a:pPr eaLnBrk="1" hangingPunct="1">
              <a:defRPr/>
            </a:pPr>
            <a:r>
              <a:rPr lang="zh-CN" altLang="en-US" dirty="0"/>
              <a:t>第</a:t>
            </a:r>
            <a:r>
              <a:rPr lang="en-US" altLang="zh-CN" dirty="0"/>
              <a:t>3</a:t>
            </a:r>
            <a:r>
              <a:rPr lang="zh-CN" altLang="en-US" dirty="0"/>
              <a:t>章  汇编语言源程序组成</a:t>
            </a:r>
            <a:endParaRPr lang="zh-CN" altLang="en-US" dirty="0"/>
          </a:p>
        </p:txBody>
      </p:sp>
      <p:sp>
        <p:nvSpPr>
          <p:cNvPr id="21507" name="Rectangle 4"/>
          <p:cNvSpPr>
            <a:spLocks noGrp="1" noChangeArrowheads="1"/>
          </p:cNvSpPr>
          <p:nvPr>
            <p:ph type="body" idx="1"/>
          </p:nvPr>
        </p:nvSpPr>
        <p:spPr>
          <a:xfrm>
            <a:off x="914400" y="1988820"/>
            <a:ext cx="7772400" cy="3962400"/>
          </a:xfrm>
        </p:spPr>
        <p:txBody>
          <a:bodyPr/>
          <a:lstStyle/>
          <a:p>
            <a:pPr marL="0" indent="0" eaLnBrk="1" hangingPunct="1">
              <a:lnSpc>
                <a:spcPct val="150000"/>
              </a:lnSpc>
              <a:spcBef>
                <a:spcPct val="0"/>
              </a:spcBef>
              <a:buClr>
                <a:schemeClr val="tx2"/>
              </a:buClr>
              <a:buSzPct val="90000"/>
              <a:buNone/>
            </a:pPr>
            <a:r>
              <a:rPr lang="zh-CN" altLang="en-US" b="0">
                <a:latin typeface="Arial" panose="020B0604020202020204" pitchFamily="34" charset="0"/>
              </a:rPr>
              <a:t>重点：</a:t>
            </a:r>
            <a:r>
              <a:rPr lang="en-US" altLang="zh-CN" b="0">
                <a:latin typeface="Arial" panose="020B0604020202020204" pitchFamily="34" charset="0"/>
              </a:rPr>
              <a:t> </a:t>
            </a:r>
            <a:r>
              <a:rPr lang="en-US" altLang="zh-CN">
                <a:latin typeface="Arial" panose="020B0604020202020204" pitchFamily="34" charset="0"/>
                <a:sym typeface="Symbol" panose="05050102010706020507" pitchFamily="18" charset="2"/>
              </a:rPr>
              <a:t>  </a:t>
            </a:r>
            <a:r>
              <a:rPr lang="zh-CN" altLang="en-US">
                <a:latin typeface="Arial" panose="020B0604020202020204" pitchFamily="34" charset="0"/>
              </a:rPr>
              <a:t>汇编程序分段结构</a:t>
            </a:r>
            <a:endParaRPr lang="zh-CN" altLang="en-US">
              <a:latin typeface="Arial" panose="020B0604020202020204" pitchFamily="34" charset="0"/>
            </a:endParaRPr>
          </a:p>
          <a:p>
            <a:pPr marL="0" indent="0" eaLnBrk="1" hangingPunct="1">
              <a:lnSpc>
                <a:spcPct val="150000"/>
              </a:lnSpc>
              <a:spcBef>
                <a:spcPct val="0"/>
              </a:spcBef>
              <a:buClr>
                <a:schemeClr val="tx2"/>
              </a:buClr>
              <a:buSzPct val="90000"/>
              <a:buNone/>
            </a:pPr>
            <a:r>
              <a:rPr lang="zh-CN" altLang="en-US">
                <a:latin typeface="Arial" panose="020B0604020202020204" pitchFamily="34" charset="0"/>
                <a:sym typeface="Symbol" panose="05050102010706020507" pitchFamily="18" charset="2"/>
              </a:rPr>
              <a:t> </a:t>
            </a:r>
            <a:r>
              <a:rPr lang="en-US" altLang="zh-CN">
                <a:latin typeface="Arial" panose="020B0604020202020204" pitchFamily="34" charset="0"/>
                <a:sym typeface="Symbol" panose="05050102010706020507" pitchFamily="18" charset="2"/>
              </a:rPr>
              <a:t>	</a:t>
            </a:r>
            <a:r>
              <a:rPr lang="zh-CN" altLang="en-US">
                <a:latin typeface="Arial" panose="020B0604020202020204" pitchFamily="34" charset="0"/>
                <a:sym typeface="Symbol" panose="05050102010706020507" pitchFamily="18" charset="2"/>
              </a:rPr>
              <a:t>  </a:t>
            </a:r>
            <a:r>
              <a:rPr lang="en-US" altLang="zh-CN">
                <a:latin typeface="Arial" panose="020B0604020202020204" pitchFamily="34" charset="0"/>
                <a:sym typeface="Symbol" panose="05050102010706020507" pitchFamily="18" charset="2"/>
              </a:rPr>
              <a:t> </a:t>
            </a:r>
            <a:r>
              <a:rPr lang="zh-CN" altLang="en-US">
                <a:latin typeface="Arial" panose="020B0604020202020204" pitchFamily="34" charset="0"/>
                <a:sym typeface="Symbol" panose="05050102010706020507" pitchFamily="18" charset="2"/>
              </a:rPr>
              <a:t>常用</a:t>
            </a:r>
            <a:r>
              <a:rPr lang="zh-CN" altLang="en-US">
                <a:latin typeface="Arial" panose="020B0604020202020204" pitchFamily="34" charset="0"/>
              </a:rPr>
              <a:t>伪操作</a:t>
            </a:r>
            <a:endParaRPr lang="zh-CN" altLang="en-US">
              <a:latin typeface="Arial" panose="020B0604020202020204" pitchFamily="34" charset="0"/>
            </a:endParaRPr>
          </a:p>
          <a:p>
            <a:pPr indent="0" eaLnBrk="1" hangingPunct="1">
              <a:lnSpc>
                <a:spcPct val="150000"/>
              </a:lnSpc>
              <a:spcBef>
                <a:spcPct val="0"/>
              </a:spcBef>
              <a:buClr>
                <a:schemeClr val="tx2"/>
              </a:buClr>
              <a:buSzPct val="90000"/>
              <a:buNone/>
            </a:pPr>
            <a:r>
              <a:rPr lang="zh-CN" altLang="en-US">
                <a:latin typeface="Arial" panose="020B0604020202020204" pitchFamily="34" charset="0"/>
              </a:rPr>
              <a:t> </a:t>
            </a:r>
            <a:r>
              <a:rPr lang="zh-CN" altLang="en-US">
                <a:latin typeface="Arial" panose="020B0604020202020204" pitchFamily="34" charset="0"/>
                <a:sym typeface="Symbol" panose="05050102010706020507" pitchFamily="18" charset="2"/>
              </a:rPr>
              <a:t>  </a:t>
            </a:r>
            <a:r>
              <a:rPr lang="en-US" altLang="zh-CN">
                <a:latin typeface="Arial" panose="020B0604020202020204" pitchFamily="34" charset="0"/>
                <a:sym typeface="Symbol" panose="05050102010706020507" pitchFamily="18" charset="2"/>
              </a:rPr>
              <a:t>        </a:t>
            </a:r>
            <a:r>
              <a:rPr lang="zh-CN" altLang="en-US">
                <a:latin typeface="Arial" panose="020B0604020202020204" pitchFamily="34" charset="0"/>
              </a:rPr>
              <a:t>汇编语言程序格式（</a:t>
            </a:r>
            <a:r>
              <a:rPr lang="zh-CN" altLang="en-US">
                <a:latin typeface="Arial" panose="020B0604020202020204" pitchFamily="34" charset="0"/>
                <a:sym typeface="+mn-ea"/>
              </a:rPr>
              <a:t>完整段定义、简化段定义</a:t>
            </a:r>
            <a:r>
              <a:rPr lang="zh-CN" altLang="en-US">
                <a:latin typeface="Arial" panose="020B0604020202020204" pitchFamily="34" charset="0"/>
              </a:rPr>
              <a:t>）</a:t>
            </a:r>
            <a:endParaRPr lang="zh-CN" altLang="en-US">
              <a:latin typeface="Arial" panose="020B0604020202020204" pitchFamily="34" charset="0"/>
            </a:endParaRPr>
          </a:p>
          <a:p>
            <a:pPr indent="0" eaLnBrk="1" hangingPunct="1">
              <a:lnSpc>
                <a:spcPct val="150000"/>
              </a:lnSpc>
              <a:spcBef>
                <a:spcPct val="0"/>
              </a:spcBef>
              <a:buClr>
                <a:schemeClr val="tx2"/>
              </a:buClr>
              <a:buSzPct val="90000"/>
              <a:buNone/>
            </a:pPr>
            <a:r>
              <a:rPr lang="zh-CN" altLang="en-US">
                <a:latin typeface="Arial" panose="020B0604020202020204" pitchFamily="34" charset="0"/>
                <a:sym typeface="Symbol" panose="05050102010706020507" pitchFamily="18" charset="2"/>
              </a:rPr>
              <a:t>   </a:t>
            </a:r>
            <a:r>
              <a:rPr lang="en-US" altLang="zh-CN">
                <a:latin typeface="Arial" panose="020B0604020202020204" pitchFamily="34" charset="0"/>
                <a:sym typeface="Symbol" panose="05050102010706020507" pitchFamily="18" charset="2"/>
              </a:rPr>
              <a:t>        </a:t>
            </a:r>
            <a:r>
              <a:rPr lang="zh-CN" altLang="en-US">
                <a:latin typeface="Arial" panose="020B0604020202020204" pitchFamily="34" charset="0"/>
              </a:rPr>
              <a:t>汇编语言程序的上机过程（工具软件的使用）</a:t>
            </a:r>
            <a:endParaRPr lang="zh-CN" altLang="en-US">
              <a:latin typeface="Arial" panose="020B0604020202020204" pitchFamily="34" charset="0"/>
            </a:endParaRPr>
          </a:p>
          <a:p>
            <a:pPr marL="685800" lvl="2" indent="0" eaLnBrk="1" hangingPunct="1">
              <a:lnSpc>
                <a:spcPct val="150000"/>
              </a:lnSpc>
              <a:spcBef>
                <a:spcPct val="0"/>
              </a:spcBef>
              <a:buClr>
                <a:schemeClr val="tx2"/>
              </a:buClr>
              <a:buSzPct val="90000"/>
              <a:buNone/>
            </a:pPr>
            <a:r>
              <a:rPr lang="en-US" altLang="zh-CN" sz="2400">
                <a:latin typeface="Arial" panose="020B0604020202020204" pitchFamily="34" charset="0"/>
                <a:cs typeface="+mn-cs"/>
                <a:sym typeface="Symbol" panose="05050102010706020507" pitchFamily="18" charset="2"/>
              </a:rPr>
              <a:t>      </a:t>
            </a:r>
            <a:r>
              <a:rPr lang="zh-CN" altLang="en-US" sz="2400">
                <a:latin typeface="Arial" panose="020B0604020202020204" pitchFamily="34" charset="0"/>
                <a:cs typeface="+mn-cs"/>
                <a:sym typeface="Symbol" panose="05050102010706020507" pitchFamily="18" charset="2"/>
              </a:rPr>
              <a:t>雨课堂作业</a:t>
            </a:r>
            <a:endParaRPr lang="zh-CN" altLang="en-US" sz="2400">
              <a:latin typeface="Arial" panose="020B0604020202020204" pitchFamily="34" charset="0"/>
              <a:cs typeface="+mn-cs"/>
              <a:sym typeface="Symbol" panose="05050102010706020507" pitchFamily="18" charset="2"/>
            </a:endParaRPr>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53"/>
          <p:cNvSpPr>
            <a:spLocks noGrp="1"/>
          </p:cNvSpPr>
          <p:nvPr>
            <p:ph type="sldNum" sz="quarter" idx="12"/>
          </p:nvPr>
        </p:nvSpPr>
        <p:spPr/>
        <p:txBody>
          <a:bodyPr/>
          <a:lstStyle/>
          <a:p>
            <a:pPr>
              <a:defRPr/>
            </a:pPr>
            <a:fld id="{9687F8C8-2B7B-4E96-8BC7-B801CE771CEE}" type="slidenum">
              <a:rPr lang="en-US" altLang="zh-CN"/>
            </a:fld>
            <a:endParaRPr lang="en-US" altLang="zh-CN"/>
          </a:p>
        </p:txBody>
      </p:sp>
      <p:graphicFrame>
        <p:nvGraphicFramePr>
          <p:cNvPr id="762882" name="Group 2"/>
          <p:cNvGraphicFramePr>
            <a:graphicFrameLocks noGrp="1"/>
          </p:cNvGraphicFramePr>
          <p:nvPr>
            <p:ph/>
          </p:nvPr>
        </p:nvGraphicFramePr>
        <p:xfrm>
          <a:off x="179388" y="404813"/>
          <a:ext cx="8758237" cy="5641978"/>
        </p:xfrm>
        <a:graphic>
          <a:graphicData uri="http://schemas.openxmlformats.org/drawingml/2006/table">
            <a:tbl>
              <a:tblPr/>
              <a:tblGrid>
                <a:gridCol w="1617662"/>
                <a:gridCol w="1046163"/>
                <a:gridCol w="3024187"/>
                <a:gridCol w="3070225"/>
              </a:tblGrid>
              <a:tr h="763587">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类别</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伪操作名</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格式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功能</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rowSpan="6">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段定义伪操作</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0000"/>
                          </a:solidFill>
                          <a:effectLst/>
                          <a:latin typeface="宋体" panose="02010600030101010101" pitchFamily="2" charset="-122"/>
                          <a:ea typeface="宋体" panose="02010600030101010101" pitchFamily="2" charset="-122"/>
                        </a:rPr>
                        <a:t>SEGMENT</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段名 </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SEGMENT[</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定位类型</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rowSpan="4">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定义一个逻辑段</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4500">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组合类型</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类别</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vMerge="1">
                  <a:tcPr/>
                </a:tc>
              </a:tr>
              <a:tr h="442913">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0000"/>
                          </a:solidFill>
                          <a:effectLst/>
                          <a:latin typeface="宋体" panose="02010600030101010101" pitchFamily="2" charset="-122"/>
                          <a:ea typeface="宋体" panose="02010600030101010101" pitchFamily="2" charset="-122"/>
                        </a:rPr>
                        <a:t>ENDS</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vMerge="1">
                  <a:tcPr/>
                </a:tc>
              </a:tr>
              <a:tr h="442913">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段名 </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ENDS</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vMerge="1">
                  <a:tcPr/>
                </a:tc>
              </a:tr>
              <a:tr h="444500">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0000"/>
                          </a:solidFill>
                          <a:effectLst/>
                          <a:latin typeface="宋体" panose="02010600030101010101" pitchFamily="2" charset="-122"/>
                          <a:ea typeface="宋体" panose="02010600030101010101" pitchFamily="2" charset="-122"/>
                        </a:rPr>
                        <a:t>ASSUME</a:t>
                      </a:r>
                      <a:endPar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ASSUME </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段寄存器名：段段名</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设定逻辑段段址所在的段寄存器</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ORG</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ORG </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表达式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将地址计数器置为表达式的值</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4500">
                <a:tc rowSpan="5">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数据定义伪操作</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0000"/>
                          </a:solidFill>
                          <a:effectLst/>
                          <a:latin typeface="宋体" panose="02010600030101010101" pitchFamily="2" charset="-122"/>
                          <a:ea typeface="宋体" panose="02010600030101010101" pitchFamily="2" charset="-122"/>
                        </a:rPr>
                        <a:t>DB</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变量名</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DB </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操作数</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定义字节变量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0000"/>
                          </a:solidFill>
                          <a:effectLst/>
                          <a:latin typeface="宋体" panose="02010600030101010101" pitchFamily="2" charset="-122"/>
                          <a:ea typeface="宋体" panose="02010600030101010101" pitchFamily="2" charset="-122"/>
                        </a:rPr>
                        <a:t>DW</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变量名</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DW </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操作数</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定义字（</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字节）变量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DD</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变量名</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DD </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操作数</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定义双字（</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4</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字节）变量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4500">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DQ</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变量名</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DQ </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操作数</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定义四字（</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8</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字节）变量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DT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变量名</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 DT </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操作数</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定义十字节（</a:t>
                      </a: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10</a:t>
                      </a: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字节）变量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灯片编号占位符 54"/>
          <p:cNvSpPr>
            <a:spLocks noGrp="1"/>
          </p:cNvSpPr>
          <p:nvPr>
            <p:ph type="sldNum" sz="quarter" idx="12"/>
          </p:nvPr>
        </p:nvSpPr>
        <p:spPr/>
        <p:txBody>
          <a:bodyPr/>
          <a:lstStyle/>
          <a:p>
            <a:pPr>
              <a:defRPr/>
            </a:pPr>
            <a:fld id="{91AB8BD0-BFDE-42B6-ACCD-6454402A7361}" type="slidenum">
              <a:rPr lang="en-US" altLang="zh-CN"/>
            </a:fld>
            <a:endParaRPr lang="en-US" altLang="zh-CN"/>
          </a:p>
        </p:txBody>
      </p:sp>
      <p:graphicFrame>
        <p:nvGraphicFramePr>
          <p:cNvPr id="763906" name="Group 2"/>
          <p:cNvGraphicFramePr>
            <a:graphicFrameLocks noGrp="1"/>
          </p:cNvGraphicFramePr>
          <p:nvPr>
            <p:ph/>
          </p:nvPr>
        </p:nvGraphicFramePr>
        <p:xfrm>
          <a:off x="250825" y="1052513"/>
          <a:ext cx="8640763" cy="4297614"/>
        </p:xfrm>
        <a:graphic>
          <a:graphicData uri="http://schemas.openxmlformats.org/drawingml/2006/table">
            <a:tbl>
              <a:tblPr/>
              <a:tblGrid>
                <a:gridCol w="1295400"/>
                <a:gridCol w="960438"/>
                <a:gridCol w="3417887"/>
                <a:gridCol w="2967038"/>
              </a:tblGrid>
              <a:tr h="640033">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类别</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伪操作名</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格式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功能</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33">
                <a:tc rowSpan="3">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符号定义伪操作</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宋体" panose="02010600030101010101" pitchFamily="2" charset="-122"/>
                          <a:ea typeface="宋体" panose="02010600030101010101" pitchFamily="2" charset="-122"/>
                        </a:rPr>
                        <a:t>EQU</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名字 </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EQU </a:t>
                      </a: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表达式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给名字赋值</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33">
                <a:tc vMerge="1">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名字 </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表达式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同上，但允许重复赋值</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33">
                <a:tc vMerge="1">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LABEL</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名字 </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LABEL </a:t>
                      </a: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表达式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定义变量或标号的类型</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33">
                <a:tc rowSpan="3">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过程定义伪操作</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宋体" panose="02010600030101010101" pitchFamily="2" charset="-122"/>
                          <a:ea typeface="宋体" panose="02010600030101010101" pitchFamily="2" charset="-122"/>
                        </a:rPr>
                        <a:t>PROC</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过程名 </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PROC [NEAR/FAR]</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定义一个过程</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33">
                <a:tc vMerge="1">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r>
              <a:tr h="365733">
                <a:tc vMerge="1">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宋体" panose="02010600030101010101" pitchFamily="2" charset="-122"/>
                          <a:ea typeface="宋体" panose="02010600030101010101" pitchFamily="2" charset="-122"/>
                        </a:rPr>
                        <a:t>ENDP</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过程名 </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ENDP</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r>
              <a:tr h="365733">
                <a:tc rowSpan="4">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模块定义与连接伪操作</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NAME</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NAME </a:t>
                      </a: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模块名</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指定模块名</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33">
                <a:tc vMerge="1">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宋体" panose="02010600030101010101" pitchFamily="2" charset="-122"/>
                          <a:ea typeface="宋体" panose="02010600030101010101" pitchFamily="2" charset="-122"/>
                        </a:rPr>
                        <a:t>END</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END [</a:t>
                      </a: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标号</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表示源程序结束</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33">
                <a:tc vMerge="1">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PUBLIC</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PUBLIC </a:t>
                      </a: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符号</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说明本模块中的公共符号</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33">
                <a:tc vMerge="1">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EXTRN</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EXTRN </a:t>
                      </a: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名字：类型</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说明本模块中所用外部符号</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752600" y="609600"/>
            <a:ext cx="38909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3600" u="none">
                <a:solidFill>
                  <a:srgbClr val="000000"/>
                </a:solidFill>
                <a:latin typeface="Arial" panose="020B0604020202020204" pitchFamily="34" charset="0"/>
              </a:rPr>
              <a:t>汇编语言程序格式</a:t>
            </a:r>
            <a:endParaRPr lang="zh-CN" altLang="en-US" sz="3600" u="none">
              <a:solidFill>
                <a:srgbClr val="000000"/>
              </a:solidFill>
              <a:latin typeface="Arial" panose="020B0604020202020204" pitchFamily="34" charset="0"/>
            </a:endParaRPr>
          </a:p>
        </p:txBody>
      </p:sp>
      <p:sp>
        <p:nvSpPr>
          <p:cNvPr id="25603" name="Text Box 3"/>
          <p:cNvSpPr txBox="1">
            <a:spLocks noChangeArrowheads="1"/>
          </p:cNvSpPr>
          <p:nvPr/>
        </p:nvSpPr>
        <p:spPr bwMode="auto">
          <a:xfrm>
            <a:off x="1905000" y="56388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ctr">
              <a:spcBef>
                <a:spcPct val="50000"/>
              </a:spcBef>
              <a:buClrTx/>
              <a:buFontTx/>
              <a:buNone/>
            </a:pPr>
            <a:r>
              <a:rPr lang="zh-CN" altLang="en-US" u="none">
                <a:solidFill>
                  <a:srgbClr val="0000FF"/>
                </a:solidFill>
                <a:latin typeface="楷体_GB2312" pitchFamily="49" charset="-122"/>
                <a:ea typeface="楷体_GB2312" pitchFamily="49" charset="-122"/>
              </a:rPr>
              <a:t>表达式</a:t>
            </a:r>
            <a:r>
              <a:rPr lang="zh-CN" altLang="en-US" u="none">
                <a:solidFill>
                  <a:srgbClr val="000000"/>
                </a:solidFill>
                <a:latin typeface="楷体_GB2312" pitchFamily="49" charset="-122"/>
                <a:ea typeface="楷体_GB2312" pitchFamily="49" charset="-122"/>
              </a:rPr>
              <a:t>：数字表达式  地址表达式</a:t>
            </a:r>
            <a:endParaRPr lang="zh-CN" altLang="en-US" b="0" u="none">
              <a:solidFill>
                <a:srgbClr val="000000"/>
              </a:solidFill>
              <a:latin typeface="楷体_GB2312" pitchFamily="49" charset="-122"/>
              <a:ea typeface="楷体_GB2312" pitchFamily="49" charset="-122"/>
            </a:endParaRPr>
          </a:p>
        </p:txBody>
      </p:sp>
      <p:grpSp>
        <p:nvGrpSpPr>
          <p:cNvPr id="25604" name="Group 4"/>
          <p:cNvGrpSpPr/>
          <p:nvPr/>
        </p:nvGrpSpPr>
        <p:grpSpPr bwMode="auto">
          <a:xfrm>
            <a:off x="1908175" y="1341438"/>
            <a:ext cx="6584950" cy="3792537"/>
            <a:chOff x="1200" y="576"/>
            <a:chExt cx="4148" cy="2389"/>
          </a:xfrm>
        </p:grpSpPr>
        <p:sp>
          <p:nvSpPr>
            <p:cNvPr id="25605" name="Text Box 5"/>
            <p:cNvSpPr txBox="1">
              <a:spLocks noChangeArrowheads="1"/>
            </p:cNvSpPr>
            <p:nvPr/>
          </p:nvSpPr>
          <p:spPr bwMode="auto">
            <a:xfrm>
              <a:off x="1488" y="1872"/>
              <a:ext cx="3860" cy="1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nSpc>
                  <a:spcPct val="50000"/>
                </a:lnSpc>
                <a:spcBef>
                  <a:spcPct val="50000"/>
                </a:spcBef>
                <a:buClrTx/>
                <a:buFontTx/>
                <a:buNone/>
              </a:pPr>
              <a:r>
                <a:rPr lang="zh-CN" altLang="en-US" u="none">
                  <a:solidFill>
                    <a:srgbClr val="0000FF"/>
                  </a:solidFill>
                  <a:latin typeface="楷体_GB2312" pitchFamily="49" charset="-122"/>
                  <a:ea typeface="楷体_GB2312" pitchFamily="49" charset="-122"/>
                </a:rPr>
                <a:t>标号     指令    寄存器  说明程序或语句</a:t>
              </a:r>
              <a:endParaRPr lang="zh-CN" altLang="en-US" u="none">
                <a:solidFill>
                  <a:srgbClr val="0000FF"/>
                </a:solidFill>
                <a:latin typeface="楷体_GB2312" pitchFamily="49" charset="-122"/>
                <a:ea typeface="楷体_GB2312" pitchFamily="49" charset="-122"/>
              </a:endParaRPr>
            </a:p>
            <a:p>
              <a:pPr>
                <a:lnSpc>
                  <a:spcPct val="50000"/>
                </a:lnSpc>
                <a:spcBef>
                  <a:spcPct val="50000"/>
                </a:spcBef>
                <a:buClrTx/>
                <a:buFontTx/>
                <a:buNone/>
              </a:pPr>
              <a:r>
                <a:rPr lang="zh-CN" altLang="en-US" u="none">
                  <a:solidFill>
                    <a:srgbClr val="0000FF"/>
                  </a:solidFill>
                  <a:latin typeface="楷体_GB2312" pitchFamily="49" charset="-122"/>
                  <a:ea typeface="楷体_GB2312" pitchFamily="49" charset="-122"/>
                </a:rPr>
                <a:t>变量     伪指令  标号    的功能</a:t>
              </a:r>
              <a:endParaRPr lang="zh-CN" altLang="en-US" u="none">
                <a:solidFill>
                  <a:srgbClr val="0000FF"/>
                </a:solidFill>
                <a:latin typeface="楷体_GB2312" pitchFamily="49" charset="-122"/>
                <a:ea typeface="楷体_GB2312" pitchFamily="49" charset="-122"/>
              </a:endParaRPr>
            </a:p>
            <a:p>
              <a:pPr>
                <a:lnSpc>
                  <a:spcPct val="50000"/>
                </a:lnSpc>
                <a:spcBef>
                  <a:spcPct val="50000"/>
                </a:spcBef>
                <a:buClrTx/>
                <a:buFontTx/>
                <a:buNone/>
              </a:pPr>
              <a:r>
                <a:rPr lang="zh-CN" altLang="en-US" u="none">
                  <a:solidFill>
                    <a:srgbClr val="000000"/>
                  </a:solidFill>
                  <a:latin typeface="楷体_GB2312" pitchFamily="49" charset="-122"/>
                  <a:ea typeface="楷体_GB2312" pitchFamily="49" charset="-122"/>
                </a:rPr>
                <a:t>         </a:t>
              </a:r>
              <a:r>
                <a:rPr lang="zh-CN" altLang="en-US" u="none">
                  <a:solidFill>
                    <a:srgbClr val="0000FF"/>
                  </a:solidFill>
                  <a:latin typeface="楷体_GB2312" pitchFamily="49" charset="-122"/>
                  <a:ea typeface="楷体_GB2312" pitchFamily="49" charset="-122"/>
                </a:rPr>
                <a:t>宏指令</a:t>
              </a:r>
              <a:r>
                <a:rPr lang="zh-CN" altLang="en-US" u="none">
                  <a:solidFill>
                    <a:srgbClr val="000000"/>
                  </a:solidFill>
                  <a:latin typeface="楷体_GB2312" pitchFamily="49" charset="-122"/>
                  <a:ea typeface="楷体_GB2312" pitchFamily="49" charset="-122"/>
                </a:rPr>
                <a:t>  </a:t>
              </a:r>
              <a:r>
                <a:rPr lang="zh-CN" altLang="en-US" u="none">
                  <a:solidFill>
                    <a:srgbClr val="0000FF"/>
                  </a:solidFill>
                  <a:latin typeface="楷体_GB2312" pitchFamily="49" charset="-122"/>
                  <a:ea typeface="楷体_GB2312" pitchFamily="49" charset="-122"/>
                </a:rPr>
                <a:t>变量</a:t>
              </a:r>
              <a:endParaRPr lang="zh-CN" altLang="en-US" u="none">
                <a:solidFill>
                  <a:srgbClr val="0000FF"/>
                </a:solidFill>
                <a:latin typeface="楷体_GB2312" pitchFamily="49" charset="-122"/>
                <a:ea typeface="楷体_GB2312" pitchFamily="49" charset="-122"/>
              </a:endParaRPr>
            </a:p>
            <a:p>
              <a:pPr>
                <a:lnSpc>
                  <a:spcPct val="50000"/>
                </a:lnSpc>
                <a:spcBef>
                  <a:spcPct val="50000"/>
                </a:spcBef>
                <a:buClrTx/>
                <a:buFontTx/>
                <a:buNone/>
              </a:pPr>
              <a:r>
                <a:rPr lang="zh-CN" altLang="en-US" u="none">
                  <a:solidFill>
                    <a:srgbClr val="000000"/>
                  </a:solidFill>
                  <a:latin typeface="楷体_GB2312" pitchFamily="49" charset="-122"/>
                  <a:ea typeface="楷体_GB2312" pitchFamily="49" charset="-122"/>
                </a:rPr>
                <a:t>                 </a:t>
              </a:r>
              <a:r>
                <a:rPr lang="zh-CN" altLang="en-US" u="none">
                  <a:solidFill>
                    <a:srgbClr val="0000FF"/>
                  </a:solidFill>
                  <a:latin typeface="楷体_GB2312" pitchFamily="49" charset="-122"/>
                  <a:ea typeface="楷体_GB2312" pitchFamily="49" charset="-122"/>
                </a:rPr>
                <a:t>常数</a:t>
              </a:r>
              <a:endParaRPr lang="zh-CN" altLang="en-US" u="none">
                <a:solidFill>
                  <a:srgbClr val="0000FF"/>
                </a:solidFill>
                <a:latin typeface="楷体_GB2312" pitchFamily="49" charset="-122"/>
                <a:ea typeface="楷体_GB2312" pitchFamily="49" charset="-122"/>
              </a:endParaRPr>
            </a:p>
            <a:p>
              <a:pPr>
                <a:lnSpc>
                  <a:spcPct val="50000"/>
                </a:lnSpc>
                <a:spcBef>
                  <a:spcPct val="50000"/>
                </a:spcBef>
                <a:buClrTx/>
                <a:buFontTx/>
                <a:buNone/>
              </a:pPr>
              <a:r>
                <a:rPr lang="zh-CN" altLang="en-US" u="none">
                  <a:solidFill>
                    <a:srgbClr val="000000"/>
                  </a:solidFill>
                  <a:latin typeface="楷体_GB2312" pitchFamily="49" charset="-122"/>
                  <a:ea typeface="楷体_GB2312" pitchFamily="49" charset="-122"/>
                </a:rPr>
                <a:t>                 </a:t>
              </a:r>
              <a:r>
                <a:rPr lang="zh-CN" altLang="en-US" u="none">
                  <a:solidFill>
                    <a:srgbClr val="0000FF"/>
                  </a:solidFill>
                  <a:latin typeface="楷体_GB2312" pitchFamily="49" charset="-122"/>
                  <a:ea typeface="楷体_GB2312" pitchFamily="49" charset="-122"/>
                </a:rPr>
                <a:t>表达式</a:t>
              </a:r>
              <a:endParaRPr lang="zh-CN" altLang="en-US" u="none">
                <a:solidFill>
                  <a:srgbClr val="0000FF"/>
                </a:solidFill>
                <a:latin typeface="楷体_GB2312" pitchFamily="49" charset="-122"/>
                <a:ea typeface="楷体_GB2312" pitchFamily="49" charset="-122"/>
              </a:endParaRPr>
            </a:p>
          </p:txBody>
        </p:sp>
        <p:sp>
          <p:nvSpPr>
            <p:cNvPr id="25606" name="Line 6"/>
            <p:cNvSpPr>
              <a:spLocks noChangeShapeType="1"/>
            </p:cNvSpPr>
            <p:nvPr/>
          </p:nvSpPr>
          <p:spPr bwMode="auto">
            <a:xfrm>
              <a:off x="1728" y="1536"/>
              <a:ext cx="0" cy="24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07" name="Line 7"/>
            <p:cNvSpPr>
              <a:spLocks noChangeShapeType="1"/>
            </p:cNvSpPr>
            <p:nvPr/>
          </p:nvSpPr>
          <p:spPr bwMode="auto">
            <a:xfrm>
              <a:off x="2592" y="1536"/>
              <a:ext cx="0" cy="24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08" name="Line 8"/>
            <p:cNvSpPr>
              <a:spLocks noChangeShapeType="1"/>
            </p:cNvSpPr>
            <p:nvPr/>
          </p:nvSpPr>
          <p:spPr bwMode="auto">
            <a:xfrm>
              <a:off x="3408" y="1536"/>
              <a:ext cx="0" cy="24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09" name="Line 9"/>
            <p:cNvSpPr>
              <a:spLocks noChangeShapeType="1"/>
            </p:cNvSpPr>
            <p:nvPr/>
          </p:nvSpPr>
          <p:spPr bwMode="auto">
            <a:xfrm>
              <a:off x="4368" y="1536"/>
              <a:ext cx="0" cy="240"/>
            </a:xfrm>
            <a:prstGeom prst="line">
              <a:avLst/>
            </a:prstGeom>
            <a:noFill/>
            <a:ln w="12700" cap="sq">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10" name="Text Box 10"/>
            <p:cNvSpPr txBox="1">
              <a:spLocks noChangeArrowheads="1"/>
            </p:cNvSpPr>
            <p:nvPr/>
          </p:nvSpPr>
          <p:spPr bwMode="auto">
            <a:xfrm>
              <a:off x="1200" y="576"/>
              <a:ext cx="3600" cy="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nSpc>
                  <a:spcPct val="190000"/>
                </a:lnSpc>
                <a:spcBef>
                  <a:spcPct val="0"/>
                </a:spcBef>
                <a:buClrTx/>
                <a:buFontTx/>
                <a:buNone/>
              </a:pPr>
              <a:r>
                <a:rPr lang="zh-CN" altLang="en-US" sz="2600" u="none">
                  <a:solidFill>
                    <a:srgbClr val="000000"/>
                  </a:solidFill>
                  <a:latin typeface="宋体" panose="02010600030101010101" pitchFamily="2" charset="-122"/>
                </a:rPr>
                <a:t>源程序的每条语句可表示为：</a:t>
              </a:r>
              <a:endParaRPr lang="zh-CN" altLang="en-US" sz="2600" u="none">
                <a:solidFill>
                  <a:srgbClr val="000000"/>
                </a:solidFill>
                <a:latin typeface="宋体" panose="02010600030101010101" pitchFamily="2" charset="-122"/>
              </a:endParaRPr>
            </a:p>
            <a:p>
              <a:pPr>
                <a:lnSpc>
                  <a:spcPct val="190000"/>
                </a:lnSpc>
                <a:spcBef>
                  <a:spcPct val="0"/>
                </a:spcBef>
                <a:buClrTx/>
                <a:buFontTx/>
                <a:buNone/>
              </a:pPr>
              <a:r>
                <a:rPr lang="en-US" altLang="zh-CN" u="none">
                  <a:solidFill>
                    <a:srgbClr val="000000"/>
                  </a:solidFill>
                  <a:latin typeface="楷体_GB2312" pitchFamily="49" charset="-122"/>
                  <a:ea typeface="楷体_GB2312" pitchFamily="49" charset="-122"/>
                </a:rPr>
                <a:t>[</a:t>
              </a:r>
              <a:r>
                <a:rPr lang="zh-CN" altLang="en-US" u="none">
                  <a:solidFill>
                    <a:srgbClr val="000000"/>
                  </a:solidFill>
                  <a:latin typeface="宋体" panose="02010600030101010101" pitchFamily="2" charset="-122"/>
                </a:rPr>
                <a:t>符号地址</a:t>
              </a:r>
              <a:r>
                <a:rPr lang="en-US" altLang="zh-CN" u="none">
                  <a:solidFill>
                    <a:srgbClr val="000000"/>
                  </a:solidFill>
                  <a:latin typeface="宋体" panose="02010600030101010101" pitchFamily="2" charset="-122"/>
                </a:rPr>
                <a:t>]  </a:t>
              </a:r>
              <a:r>
                <a:rPr lang="zh-CN" altLang="en-US" u="none">
                  <a:solidFill>
                    <a:srgbClr val="000000"/>
                  </a:solidFill>
                  <a:latin typeface="宋体" panose="02010600030101010101" pitchFamily="2" charset="-122"/>
                </a:rPr>
                <a:t>操作   操作数   </a:t>
              </a:r>
              <a:r>
                <a:rPr lang="en-US" altLang="zh-CN" u="none">
                  <a:solidFill>
                    <a:srgbClr val="000000"/>
                  </a:solidFill>
                  <a:latin typeface="宋体" panose="02010600030101010101" pitchFamily="2" charset="-122"/>
                </a:rPr>
                <a:t>[</a:t>
              </a:r>
              <a:r>
                <a:rPr lang="en-US" altLang="zh-CN" u="none">
                  <a:solidFill>
                    <a:srgbClr val="000000"/>
                  </a:solidFill>
                </a:rPr>
                <a:t>; </a:t>
              </a:r>
              <a:r>
                <a:rPr lang="zh-CN" altLang="en-US" u="none">
                  <a:solidFill>
                    <a:srgbClr val="000000"/>
                  </a:solidFill>
                  <a:latin typeface="宋体" panose="02010600030101010101" pitchFamily="2" charset="-122"/>
                </a:rPr>
                <a:t>注释</a:t>
              </a:r>
              <a:r>
                <a:rPr lang="en-US" altLang="zh-CN" u="none">
                  <a:solidFill>
                    <a:srgbClr val="000000"/>
                  </a:solidFill>
                  <a:latin typeface="宋体" panose="02010600030101010101" pitchFamily="2" charset="-122"/>
                </a:rPr>
                <a:t>]</a:t>
              </a:r>
              <a:endParaRPr lang="en-US" altLang="zh-CN" b="0" u="none">
                <a:solidFill>
                  <a:srgbClr val="000000"/>
                </a:solidFill>
              </a:endParaRPr>
            </a:p>
          </p:txBody>
        </p:sp>
      </p:gr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11F24FC2-62CC-4566-82D8-47B977E2DA3D}" type="slidenum">
              <a:rPr lang="en-US" altLang="zh-CN"/>
            </a:fld>
            <a:endParaRPr lang="en-US" altLang="zh-CN"/>
          </a:p>
        </p:txBody>
      </p:sp>
      <p:sp>
        <p:nvSpPr>
          <p:cNvPr id="506882" name="Rectangle 2"/>
          <p:cNvSpPr>
            <a:spLocks noGrp="1" noRot="1" noChangeArrowheads="1"/>
          </p:cNvSpPr>
          <p:nvPr>
            <p:ph type="title"/>
          </p:nvPr>
        </p:nvSpPr>
        <p:spPr>
          <a:xfrm>
            <a:off x="323850" y="404813"/>
            <a:ext cx="3406775" cy="671512"/>
          </a:xfrm>
        </p:spPr>
        <p:txBody>
          <a:bodyPr/>
          <a:lstStyle/>
          <a:p>
            <a:pPr algn="l">
              <a:defRPr/>
            </a:pPr>
            <a:r>
              <a:rPr lang="zh-CN" altLang="en-US" sz="3200"/>
              <a:t>标号</a:t>
            </a:r>
            <a:r>
              <a:rPr lang="en-US" altLang="zh-CN" sz="3200"/>
              <a:t>/</a:t>
            </a:r>
            <a:r>
              <a:rPr lang="zh-CN" altLang="en-US" sz="3200"/>
              <a:t>名字的命名</a:t>
            </a:r>
            <a:endParaRPr lang="zh-CN" altLang="en-US" sz="3200"/>
          </a:p>
        </p:txBody>
      </p:sp>
      <p:sp>
        <p:nvSpPr>
          <p:cNvPr id="26628" name="Rectangle 3"/>
          <p:cNvSpPr>
            <a:spLocks noGrp="1" noRot="1" noChangeArrowheads="1"/>
          </p:cNvSpPr>
          <p:nvPr>
            <p:ph type="body" idx="1"/>
          </p:nvPr>
        </p:nvSpPr>
        <p:spPr>
          <a:xfrm>
            <a:off x="250825" y="1484313"/>
            <a:ext cx="8540750" cy="3384550"/>
          </a:xfrm>
        </p:spPr>
        <p:txBody>
          <a:bodyPr/>
          <a:lstStyle/>
          <a:p>
            <a:pPr>
              <a:buFont typeface="Wingdings" panose="05000000000000000000" pitchFamily="2" charset="2"/>
              <a:buNone/>
            </a:pPr>
            <a:r>
              <a:rPr lang="en-US" altLang="zh-CN" sz="2800"/>
              <a:t>	</a:t>
            </a:r>
            <a:r>
              <a:rPr lang="zh-CN" altLang="en-US"/>
              <a:t>约定：	</a:t>
            </a:r>
            <a:endParaRPr lang="zh-CN" altLang="en-US"/>
          </a:p>
          <a:p>
            <a:pPr lvl="1"/>
            <a:r>
              <a:rPr lang="zh-CN" altLang="en-US" sz="2400"/>
              <a:t>	最长</a:t>
            </a:r>
            <a:r>
              <a:rPr lang="en-US" altLang="zh-CN" sz="2400"/>
              <a:t>31</a:t>
            </a:r>
            <a:r>
              <a:rPr lang="zh-CN" altLang="en-US" sz="2400"/>
              <a:t>个字符</a:t>
            </a:r>
            <a:endParaRPr lang="zh-CN" altLang="en-US" sz="2400"/>
          </a:p>
          <a:p>
            <a:pPr lvl="1"/>
            <a:r>
              <a:rPr lang="zh-CN" altLang="en-US" sz="2400"/>
              <a:t>	第一个字符不能是数字</a:t>
            </a:r>
            <a:endParaRPr lang="zh-CN" altLang="en-US" sz="2400"/>
          </a:p>
          <a:p>
            <a:pPr lvl="1"/>
            <a:r>
              <a:rPr lang="zh-CN" altLang="en-US" sz="2400"/>
              <a:t>	</a:t>
            </a:r>
            <a:r>
              <a:rPr lang="en-US" altLang="zh-CN" sz="2400">
                <a:solidFill>
                  <a:srgbClr val="FF0000"/>
                </a:solidFill>
              </a:rPr>
              <a:t>? $ _ @</a:t>
            </a:r>
            <a:r>
              <a:rPr lang="zh-CN" altLang="en-US" sz="2400"/>
              <a:t>可出现在标号的任意位置，但</a:t>
            </a:r>
            <a:r>
              <a:rPr lang="en-US" altLang="zh-CN" sz="2400"/>
              <a:t>? $</a:t>
            </a:r>
            <a:r>
              <a:rPr lang="zh-CN" altLang="en-US" sz="2400"/>
              <a:t>不能单独使用</a:t>
            </a:r>
            <a:endParaRPr lang="zh-CN" altLang="en-US" sz="2400"/>
          </a:p>
          <a:p>
            <a:pPr lvl="1"/>
            <a:r>
              <a:rPr lang="zh-CN" altLang="en-US" sz="2400"/>
              <a:t>	</a:t>
            </a:r>
            <a:r>
              <a:rPr lang="en-US" altLang="zh-CN" sz="2400">
                <a:solidFill>
                  <a:srgbClr val="FF0000"/>
                </a:solidFill>
              </a:rPr>
              <a:t>. </a:t>
            </a:r>
            <a:r>
              <a:rPr lang="zh-CN" altLang="en-US" sz="2400"/>
              <a:t>只能出现在起始位置</a:t>
            </a:r>
            <a:endParaRPr lang="zh-CN" altLang="en-US" sz="2400"/>
          </a:p>
          <a:p>
            <a:pPr lvl="1"/>
            <a:r>
              <a:rPr lang="zh-CN" altLang="en-US" sz="2400"/>
              <a:t>	一个程序中，每个标识符的定义是唯一的，且不能与任何</a:t>
            </a:r>
            <a:r>
              <a:rPr lang="zh-CN" altLang="en-US" sz="2400">
                <a:solidFill>
                  <a:srgbClr val="FF0000"/>
                </a:solidFill>
              </a:rPr>
              <a:t>保留字</a:t>
            </a:r>
            <a:r>
              <a:rPr lang="zh-CN" altLang="en-US" sz="2400"/>
              <a:t>相同</a:t>
            </a:r>
            <a:endParaRPr lang="zh-CN" altLang="en-US" sz="2400"/>
          </a:p>
        </p:txBody>
      </p:sp>
      <p:sp>
        <p:nvSpPr>
          <p:cNvPr id="26629" name="Rectangle 4"/>
          <p:cNvSpPr>
            <a:spLocks noChangeArrowheads="1"/>
          </p:cNvSpPr>
          <p:nvPr/>
        </p:nvSpPr>
        <p:spPr bwMode="auto">
          <a:xfrm>
            <a:off x="3779838" y="620713"/>
            <a:ext cx="4332287" cy="13335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Font typeface="Wingdings" panose="05000000000000000000" pitchFamily="2" charset="2"/>
              <a:buNone/>
            </a:pPr>
            <a:r>
              <a:rPr lang="zh-CN" altLang="en-US"/>
              <a:t>字母：</a:t>
            </a:r>
            <a:r>
              <a:rPr lang="en-US" altLang="zh-CN">
                <a:solidFill>
                  <a:srgbClr val="FF3300"/>
                </a:solidFill>
              </a:rPr>
              <a:t>A ~ Z</a:t>
            </a:r>
            <a:r>
              <a:rPr lang="en-US" altLang="zh-CN"/>
              <a:t> </a:t>
            </a:r>
            <a:r>
              <a:rPr lang="zh-CN" altLang="en-US"/>
              <a:t>； </a:t>
            </a:r>
            <a:endParaRPr lang="zh-CN" altLang="en-US"/>
          </a:p>
          <a:p>
            <a:pPr eaLnBrk="1" hangingPunct="1">
              <a:spcBef>
                <a:spcPct val="20000"/>
              </a:spcBef>
              <a:buFont typeface="Wingdings" panose="05000000000000000000" pitchFamily="2" charset="2"/>
              <a:buNone/>
            </a:pPr>
            <a:r>
              <a:rPr lang="zh-CN" altLang="en-US"/>
              <a:t>数字：</a:t>
            </a:r>
            <a:r>
              <a:rPr lang="en-US" altLang="zh-CN">
                <a:solidFill>
                  <a:srgbClr val="FF3300"/>
                </a:solidFill>
              </a:rPr>
              <a:t>0 ~ 9</a:t>
            </a:r>
            <a:r>
              <a:rPr lang="en-US" altLang="zh-CN"/>
              <a:t> </a:t>
            </a:r>
            <a:r>
              <a:rPr lang="zh-CN" altLang="en-US"/>
              <a:t>； </a:t>
            </a:r>
            <a:endParaRPr lang="zh-CN" altLang="en-US"/>
          </a:p>
          <a:p>
            <a:pPr eaLnBrk="1" hangingPunct="1">
              <a:spcBef>
                <a:spcPct val="20000"/>
              </a:spcBef>
              <a:buFont typeface="Wingdings" panose="05000000000000000000" pitchFamily="2" charset="2"/>
              <a:buNone/>
            </a:pPr>
            <a:r>
              <a:rPr lang="zh-CN" altLang="en-US"/>
              <a:t>特殊字符：</a:t>
            </a:r>
            <a:r>
              <a:rPr lang="en-US" altLang="zh-CN">
                <a:solidFill>
                  <a:srgbClr val="FF3300"/>
                </a:solidFill>
              </a:rPr>
              <a:t>?</a:t>
            </a:r>
            <a:r>
              <a:rPr lang="zh-CN" altLang="en-US"/>
              <a:t>、</a:t>
            </a:r>
            <a:r>
              <a:rPr lang="en-US" altLang="zh-CN">
                <a:solidFill>
                  <a:srgbClr val="FF3300"/>
                </a:solidFill>
              </a:rPr>
              <a:t>· </a:t>
            </a:r>
            <a:r>
              <a:rPr lang="zh-CN" altLang="en-US"/>
              <a:t>、</a:t>
            </a:r>
            <a:r>
              <a:rPr lang="zh-CN" altLang="en-US">
                <a:solidFill>
                  <a:srgbClr val="FF3300"/>
                </a:solidFill>
              </a:rPr>
              <a:t>＠</a:t>
            </a:r>
            <a:r>
              <a:rPr lang="zh-CN" altLang="en-US"/>
              <a:t>、</a:t>
            </a:r>
            <a:r>
              <a:rPr lang="en-US" altLang="zh-CN">
                <a:solidFill>
                  <a:srgbClr val="FF3300"/>
                </a:solidFill>
              </a:rPr>
              <a:t>_</a:t>
            </a:r>
            <a:r>
              <a:rPr lang="zh-CN" altLang="en-US"/>
              <a:t>、</a:t>
            </a:r>
            <a:r>
              <a:rPr lang="en-US" altLang="zh-CN">
                <a:solidFill>
                  <a:srgbClr val="FF3300"/>
                </a:solidFill>
              </a:rPr>
              <a:t>$ </a:t>
            </a:r>
            <a:r>
              <a:rPr lang="zh-CN" altLang="en-US"/>
              <a:t>。</a:t>
            </a:r>
            <a:endParaRPr lang="zh-CN" altLang="en-US"/>
          </a:p>
        </p:txBody>
      </p:sp>
      <p:sp>
        <p:nvSpPr>
          <p:cNvPr id="26630" name="Text Box 5"/>
          <p:cNvSpPr txBox="1">
            <a:spLocks noChangeArrowheads="1"/>
          </p:cNvSpPr>
          <p:nvPr/>
        </p:nvSpPr>
        <p:spPr bwMode="auto">
          <a:xfrm>
            <a:off x="539750" y="4797425"/>
            <a:ext cx="8077200" cy="135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58825" indent="-301625">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949325"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5000"/>
              </a:lnSpc>
              <a:spcBef>
                <a:spcPct val="50000"/>
              </a:spcBef>
              <a:buClrTx/>
              <a:buFontTx/>
              <a:buNone/>
            </a:pPr>
            <a:r>
              <a:rPr lang="zh-CN" altLang="en-US" b="0">
                <a:solidFill>
                  <a:srgbClr val="FF0000"/>
                </a:solidFill>
                <a:latin typeface="宋体" panose="02010600030101010101" pitchFamily="2" charset="-122"/>
              </a:rPr>
              <a:t>保留字</a:t>
            </a:r>
            <a:r>
              <a:rPr lang="zh-CN" altLang="en-US" b="0">
                <a:latin typeface="宋体" panose="02010600030101010101" pitchFamily="2" charset="-122"/>
              </a:rPr>
              <a:t>是一个汇编语言中预先保留下来的具有特殊含义的符号，只能作为固定的用途。凡是</a:t>
            </a:r>
            <a:r>
              <a:rPr lang="en-US" altLang="zh-CN" b="0">
                <a:latin typeface="宋体" panose="02010600030101010101" pitchFamily="2" charset="-122"/>
              </a:rPr>
              <a:t>8086</a:t>
            </a:r>
            <a:r>
              <a:rPr lang="zh-CN" altLang="en-US" b="0">
                <a:latin typeface="宋体" panose="02010600030101010101" pitchFamily="2" charset="-122"/>
              </a:rPr>
              <a:t>的指令、伪指令、寄存器名等都是保留字。</a:t>
            </a:r>
            <a:r>
              <a:rPr lang="zh-CN" altLang="en-US" b="0">
                <a:solidFill>
                  <a:srgbClr val="0000FF"/>
                </a:solidFill>
                <a:latin typeface="宋体" panose="02010600030101010101" pitchFamily="2" charset="-122"/>
              </a:rPr>
              <a:t>     </a:t>
            </a:r>
            <a:endParaRPr lang="zh-CN" altLang="en-US" b="0">
              <a:solidFill>
                <a:srgbClr val="0000FF"/>
              </a:solidFill>
              <a:latin typeface="宋体" panose="02010600030101010101" pitchFamily="2" charset="-122"/>
            </a:endParaRP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752600" y="685800"/>
            <a:ext cx="609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kumimoji="0" lang="zh-CN" altLang="en-US" sz="2800" u="none">
                <a:solidFill>
                  <a:srgbClr val="000000"/>
                </a:solidFill>
              </a:rPr>
              <a:t>标志寄存器（</a:t>
            </a:r>
            <a:r>
              <a:rPr kumimoji="0" lang="zh-CN" altLang="en-US" sz="2400" u="none">
                <a:solidFill>
                  <a:srgbClr val="000000"/>
                </a:solidFill>
              </a:rPr>
              <a:t>程序状态字寄存器 </a:t>
            </a:r>
            <a:r>
              <a:rPr kumimoji="0" lang="en-US" altLang="zh-CN" sz="2400" u="none">
                <a:solidFill>
                  <a:srgbClr val="000000"/>
                </a:solidFill>
              </a:rPr>
              <a:t>PSW</a:t>
            </a:r>
            <a:r>
              <a:rPr kumimoji="0" lang="zh-CN" altLang="en-US" sz="2400" u="none">
                <a:solidFill>
                  <a:srgbClr val="000000"/>
                </a:solidFill>
              </a:rPr>
              <a:t>）</a:t>
            </a:r>
            <a:endParaRPr kumimoji="0" lang="zh-CN" altLang="en-US" sz="2400" u="none">
              <a:solidFill>
                <a:srgbClr val="000000"/>
              </a:solidFill>
            </a:endParaRPr>
          </a:p>
        </p:txBody>
      </p:sp>
      <p:grpSp>
        <p:nvGrpSpPr>
          <p:cNvPr id="13315" name="Group 3"/>
          <p:cNvGrpSpPr/>
          <p:nvPr/>
        </p:nvGrpSpPr>
        <p:grpSpPr bwMode="auto">
          <a:xfrm>
            <a:off x="1447800" y="1752600"/>
            <a:ext cx="7315200" cy="409575"/>
            <a:chOff x="192" y="2256"/>
            <a:chExt cx="5376" cy="258"/>
          </a:xfrm>
        </p:grpSpPr>
        <p:sp>
          <p:nvSpPr>
            <p:cNvPr id="13320" name="Text Box 4"/>
            <p:cNvSpPr txBox="1">
              <a:spLocks noChangeArrowheads="1"/>
            </p:cNvSpPr>
            <p:nvPr/>
          </p:nvSpPr>
          <p:spPr bwMode="auto">
            <a:xfrm>
              <a:off x="192" y="2256"/>
              <a:ext cx="33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endParaRPr kumimoji="0" lang="zh-CN" altLang="zh-CN" sz="2000" b="0" u="none">
                <a:solidFill>
                  <a:srgbClr val="000000"/>
                </a:solidFill>
              </a:endParaRPr>
            </a:p>
          </p:txBody>
        </p:sp>
        <p:sp>
          <p:nvSpPr>
            <p:cNvPr id="13321" name="Text Box 5"/>
            <p:cNvSpPr txBox="1">
              <a:spLocks noChangeArrowheads="1"/>
            </p:cNvSpPr>
            <p:nvPr/>
          </p:nvSpPr>
          <p:spPr bwMode="auto">
            <a:xfrm>
              <a:off x="528" y="2256"/>
              <a:ext cx="33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endParaRPr kumimoji="0" lang="zh-CN" altLang="zh-CN" sz="2000" b="0" u="none">
                <a:solidFill>
                  <a:srgbClr val="000000"/>
                </a:solidFill>
              </a:endParaRPr>
            </a:p>
          </p:txBody>
        </p:sp>
        <p:sp>
          <p:nvSpPr>
            <p:cNvPr id="13322" name="Text Box 6"/>
            <p:cNvSpPr txBox="1">
              <a:spLocks noChangeArrowheads="1"/>
            </p:cNvSpPr>
            <p:nvPr/>
          </p:nvSpPr>
          <p:spPr bwMode="auto">
            <a:xfrm>
              <a:off x="864" y="2256"/>
              <a:ext cx="33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endParaRPr kumimoji="0" lang="zh-CN" altLang="zh-CN" sz="2000" b="0" u="none">
                <a:solidFill>
                  <a:srgbClr val="000000"/>
                </a:solidFill>
              </a:endParaRPr>
            </a:p>
          </p:txBody>
        </p:sp>
        <p:sp>
          <p:nvSpPr>
            <p:cNvPr id="13323" name="Text Box 7"/>
            <p:cNvSpPr txBox="1">
              <a:spLocks noChangeArrowheads="1"/>
            </p:cNvSpPr>
            <p:nvPr/>
          </p:nvSpPr>
          <p:spPr bwMode="auto">
            <a:xfrm>
              <a:off x="1200" y="2256"/>
              <a:ext cx="33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endParaRPr kumimoji="0" lang="zh-CN" altLang="zh-CN" sz="2000" b="0" u="none">
                <a:solidFill>
                  <a:srgbClr val="000000"/>
                </a:solidFill>
              </a:endParaRPr>
            </a:p>
          </p:txBody>
        </p:sp>
        <p:sp>
          <p:nvSpPr>
            <p:cNvPr id="13324" name="Text Box 8"/>
            <p:cNvSpPr txBox="1">
              <a:spLocks noChangeArrowheads="1"/>
            </p:cNvSpPr>
            <p:nvPr/>
          </p:nvSpPr>
          <p:spPr bwMode="auto">
            <a:xfrm>
              <a:off x="1536" y="2256"/>
              <a:ext cx="33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endParaRPr kumimoji="0" lang="zh-CN" altLang="zh-CN" sz="2000" b="0" u="none">
                <a:solidFill>
                  <a:srgbClr val="0000FF"/>
                </a:solidFill>
              </a:endParaRPr>
            </a:p>
          </p:txBody>
        </p:sp>
        <p:sp>
          <p:nvSpPr>
            <p:cNvPr id="13325" name="Text Box 9"/>
            <p:cNvSpPr txBox="1">
              <a:spLocks noChangeArrowheads="1"/>
            </p:cNvSpPr>
            <p:nvPr/>
          </p:nvSpPr>
          <p:spPr bwMode="auto">
            <a:xfrm>
              <a:off x="1872" y="2256"/>
              <a:ext cx="33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endParaRPr kumimoji="0" lang="zh-CN" altLang="zh-CN" sz="2000" b="0" u="none">
                <a:solidFill>
                  <a:srgbClr val="000000"/>
                </a:solidFill>
              </a:endParaRPr>
            </a:p>
          </p:txBody>
        </p:sp>
        <p:sp>
          <p:nvSpPr>
            <p:cNvPr id="13326" name="Text Box 10"/>
            <p:cNvSpPr txBox="1">
              <a:spLocks noChangeArrowheads="1"/>
            </p:cNvSpPr>
            <p:nvPr/>
          </p:nvSpPr>
          <p:spPr bwMode="auto">
            <a:xfrm>
              <a:off x="2208" y="2256"/>
              <a:ext cx="33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endParaRPr kumimoji="0" lang="zh-CN" altLang="zh-CN" sz="2000" b="0" u="none">
                <a:solidFill>
                  <a:srgbClr val="000000"/>
                </a:solidFill>
              </a:endParaRPr>
            </a:p>
          </p:txBody>
        </p:sp>
        <p:sp>
          <p:nvSpPr>
            <p:cNvPr id="13327" name="Text Box 11"/>
            <p:cNvSpPr txBox="1">
              <a:spLocks noChangeArrowheads="1"/>
            </p:cNvSpPr>
            <p:nvPr/>
          </p:nvSpPr>
          <p:spPr bwMode="auto">
            <a:xfrm>
              <a:off x="2544" y="2256"/>
              <a:ext cx="33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endParaRPr kumimoji="0" lang="zh-CN" altLang="zh-CN" sz="2000" b="0" u="none">
                <a:solidFill>
                  <a:srgbClr val="000000"/>
                </a:solidFill>
              </a:endParaRPr>
            </a:p>
          </p:txBody>
        </p:sp>
        <p:grpSp>
          <p:nvGrpSpPr>
            <p:cNvPr id="13328" name="Group 12"/>
            <p:cNvGrpSpPr/>
            <p:nvPr/>
          </p:nvGrpSpPr>
          <p:grpSpPr bwMode="auto">
            <a:xfrm>
              <a:off x="2880" y="2256"/>
              <a:ext cx="2688" cy="258"/>
              <a:chOff x="1200" y="2352"/>
              <a:chExt cx="2688" cy="258"/>
            </a:xfrm>
          </p:grpSpPr>
          <p:sp>
            <p:nvSpPr>
              <p:cNvPr id="13329" name="Text Box 13"/>
              <p:cNvSpPr txBox="1">
                <a:spLocks noChangeArrowheads="1"/>
              </p:cNvSpPr>
              <p:nvPr/>
            </p:nvSpPr>
            <p:spPr bwMode="auto">
              <a:xfrm>
                <a:off x="1200" y="2352"/>
                <a:ext cx="33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endParaRPr kumimoji="0" lang="zh-CN" altLang="zh-CN" sz="2000" b="0" u="none">
                  <a:solidFill>
                    <a:srgbClr val="0000FF"/>
                  </a:solidFill>
                </a:endParaRPr>
              </a:p>
            </p:txBody>
          </p:sp>
          <p:sp>
            <p:nvSpPr>
              <p:cNvPr id="13330" name="Text Box 14"/>
              <p:cNvSpPr txBox="1">
                <a:spLocks noChangeArrowheads="1"/>
              </p:cNvSpPr>
              <p:nvPr/>
            </p:nvSpPr>
            <p:spPr bwMode="auto">
              <a:xfrm>
                <a:off x="1536" y="2352"/>
                <a:ext cx="33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endParaRPr kumimoji="0" lang="zh-CN" altLang="zh-CN" sz="2000" b="0" u="none">
                  <a:solidFill>
                    <a:srgbClr val="0000FF"/>
                  </a:solidFill>
                </a:endParaRPr>
              </a:p>
            </p:txBody>
          </p:sp>
          <p:sp>
            <p:nvSpPr>
              <p:cNvPr id="13331" name="Text Box 15"/>
              <p:cNvSpPr txBox="1">
                <a:spLocks noChangeArrowheads="1"/>
              </p:cNvSpPr>
              <p:nvPr/>
            </p:nvSpPr>
            <p:spPr bwMode="auto">
              <a:xfrm>
                <a:off x="1872" y="2352"/>
                <a:ext cx="33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endParaRPr kumimoji="0" lang="zh-CN" altLang="zh-CN" sz="2000" b="0" u="none">
                  <a:solidFill>
                    <a:srgbClr val="000000"/>
                  </a:solidFill>
                </a:endParaRPr>
              </a:p>
            </p:txBody>
          </p:sp>
          <p:sp>
            <p:nvSpPr>
              <p:cNvPr id="13332" name="Text Box 16"/>
              <p:cNvSpPr txBox="1">
                <a:spLocks noChangeArrowheads="1"/>
              </p:cNvSpPr>
              <p:nvPr/>
            </p:nvSpPr>
            <p:spPr bwMode="auto">
              <a:xfrm>
                <a:off x="2208" y="2352"/>
                <a:ext cx="33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endParaRPr kumimoji="0" lang="zh-CN" altLang="zh-CN" sz="2000" b="0" u="none">
                  <a:solidFill>
                    <a:srgbClr val="0000FF"/>
                  </a:solidFill>
                </a:endParaRPr>
              </a:p>
            </p:txBody>
          </p:sp>
          <p:sp>
            <p:nvSpPr>
              <p:cNvPr id="13333" name="Text Box 17"/>
              <p:cNvSpPr txBox="1">
                <a:spLocks noChangeArrowheads="1"/>
              </p:cNvSpPr>
              <p:nvPr/>
            </p:nvSpPr>
            <p:spPr bwMode="auto">
              <a:xfrm>
                <a:off x="2544" y="2352"/>
                <a:ext cx="33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endParaRPr kumimoji="0" lang="zh-CN" altLang="zh-CN" sz="2000" b="0" u="none">
                  <a:solidFill>
                    <a:srgbClr val="000000"/>
                  </a:solidFill>
                </a:endParaRPr>
              </a:p>
            </p:txBody>
          </p:sp>
          <p:sp>
            <p:nvSpPr>
              <p:cNvPr id="13334" name="Text Box 18"/>
              <p:cNvSpPr txBox="1">
                <a:spLocks noChangeArrowheads="1"/>
              </p:cNvSpPr>
              <p:nvPr/>
            </p:nvSpPr>
            <p:spPr bwMode="auto">
              <a:xfrm>
                <a:off x="2880" y="2352"/>
                <a:ext cx="33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endParaRPr kumimoji="0" lang="zh-CN" altLang="zh-CN" sz="2000" b="0" u="none">
                  <a:solidFill>
                    <a:srgbClr val="0000FF"/>
                  </a:solidFill>
                </a:endParaRPr>
              </a:p>
            </p:txBody>
          </p:sp>
          <p:sp>
            <p:nvSpPr>
              <p:cNvPr id="13335" name="Text Box 19"/>
              <p:cNvSpPr txBox="1">
                <a:spLocks noChangeArrowheads="1"/>
              </p:cNvSpPr>
              <p:nvPr/>
            </p:nvSpPr>
            <p:spPr bwMode="auto">
              <a:xfrm>
                <a:off x="3216" y="2352"/>
                <a:ext cx="33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endParaRPr kumimoji="0" lang="zh-CN" altLang="zh-CN" sz="2000" b="0" u="none">
                  <a:solidFill>
                    <a:srgbClr val="000000"/>
                  </a:solidFill>
                </a:endParaRPr>
              </a:p>
            </p:txBody>
          </p:sp>
          <p:sp>
            <p:nvSpPr>
              <p:cNvPr id="13336" name="Text Box 20"/>
              <p:cNvSpPr txBox="1">
                <a:spLocks noChangeArrowheads="1"/>
              </p:cNvSpPr>
              <p:nvPr/>
            </p:nvSpPr>
            <p:spPr bwMode="auto">
              <a:xfrm>
                <a:off x="3552" y="2352"/>
                <a:ext cx="33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endParaRPr kumimoji="0" lang="zh-CN" altLang="zh-CN" sz="2000" b="0" u="none">
                  <a:solidFill>
                    <a:srgbClr val="0000FF"/>
                  </a:solidFill>
                </a:endParaRPr>
              </a:p>
            </p:txBody>
          </p:sp>
        </p:grpSp>
      </p:grpSp>
      <p:sp>
        <p:nvSpPr>
          <p:cNvPr id="13316" name="Text Box 21"/>
          <p:cNvSpPr txBox="1">
            <a:spLocks noChangeArrowheads="1"/>
          </p:cNvSpPr>
          <p:nvPr/>
        </p:nvSpPr>
        <p:spPr bwMode="auto">
          <a:xfrm>
            <a:off x="1371600" y="1447800"/>
            <a:ext cx="7391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kumimoji="0" lang="en-US" altLang="zh-CN" sz="1600" b="0" u="none">
                <a:solidFill>
                  <a:srgbClr val="000000"/>
                </a:solidFill>
              </a:rPr>
              <a:t>  15     14     13     12     11     10      9       8        7       6       5       4       3      2       1       0</a:t>
            </a:r>
            <a:endParaRPr kumimoji="0" lang="en-US" altLang="zh-CN" sz="1600" b="0" u="none">
              <a:solidFill>
                <a:srgbClr val="000000"/>
              </a:solidFill>
            </a:endParaRPr>
          </a:p>
        </p:txBody>
      </p:sp>
      <p:sp>
        <p:nvSpPr>
          <p:cNvPr id="13317" name="Text Box 22"/>
          <p:cNvSpPr txBox="1">
            <a:spLocks noChangeArrowheads="1"/>
          </p:cNvSpPr>
          <p:nvPr/>
        </p:nvSpPr>
        <p:spPr bwMode="auto">
          <a:xfrm>
            <a:off x="1752600" y="2971800"/>
            <a:ext cx="647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kumimoji="0" lang="en-US" altLang="zh-CN" sz="2400" b="0" u="none">
                <a:solidFill>
                  <a:srgbClr val="000000"/>
                </a:solidFill>
              </a:rPr>
              <a:t>      </a:t>
            </a:r>
            <a:r>
              <a:rPr kumimoji="0" lang="zh-CN" altLang="en-US" sz="2400" u="none">
                <a:solidFill>
                  <a:srgbClr val="000000"/>
                </a:solidFill>
              </a:rPr>
              <a:t>条件码标志：                    控制标志：</a:t>
            </a:r>
            <a:endParaRPr kumimoji="0" lang="zh-CN" altLang="en-US" sz="2400" u="none">
              <a:solidFill>
                <a:srgbClr val="000000"/>
              </a:solidFill>
            </a:endParaRPr>
          </a:p>
        </p:txBody>
      </p:sp>
      <p:sp>
        <p:nvSpPr>
          <p:cNvPr id="13318" name="Rectangle 23"/>
          <p:cNvSpPr>
            <a:spLocks noChangeArrowheads="1"/>
          </p:cNvSpPr>
          <p:nvPr/>
        </p:nvSpPr>
        <p:spPr bwMode="auto">
          <a:xfrm>
            <a:off x="2286000" y="3886200"/>
            <a:ext cx="541020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70000"/>
              </a:lnSpc>
              <a:spcBef>
                <a:spcPct val="50000"/>
              </a:spcBef>
              <a:buClrTx/>
              <a:buFontTx/>
              <a:buNone/>
            </a:pPr>
            <a:r>
              <a:rPr kumimoji="0" lang="en-US" altLang="zh-CN" sz="2000" u="none">
                <a:solidFill>
                  <a:srgbClr val="0000FF"/>
                </a:solidFill>
                <a:latin typeface="Lucida Console" panose="020B0609040504020204" pitchFamily="49" charset="0"/>
              </a:rPr>
              <a:t>OF</a:t>
            </a:r>
            <a:r>
              <a:rPr kumimoji="0" lang="en-US" altLang="zh-CN" sz="2000" u="none">
                <a:solidFill>
                  <a:srgbClr val="000000"/>
                </a:solidFill>
                <a:latin typeface="Lucida Console" panose="020B0609040504020204" pitchFamily="49" charset="0"/>
              </a:rPr>
              <a:t>  </a:t>
            </a:r>
            <a:r>
              <a:rPr kumimoji="0" lang="zh-CN" altLang="en-US" sz="2000" u="none">
                <a:solidFill>
                  <a:srgbClr val="000000"/>
                </a:solidFill>
                <a:latin typeface="Lucida Console" panose="020B0609040504020204" pitchFamily="49" charset="0"/>
              </a:rPr>
              <a:t>溢出标志           </a:t>
            </a:r>
            <a:r>
              <a:rPr kumimoji="0" lang="en-US" altLang="zh-CN" sz="2000" u="none">
                <a:solidFill>
                  <a:srgbClr val="000000"/>
                </a:solidFill>
                <a:latin typeface="Lucida Console" panose="020B0609040504020204" pitchFamily="49" charset="0"/>
              </a:rPr>
              <a:t>DF   </a:t>
            </a:r>
            <a:r>
              <a:rPr kumimoji="0" lang="zh-CN" altLang="en-US" sz="2000" u="none">
                <a:solidFill>
                  <a:srgbClr val="000000"/>
                </a:solidFill>
                <a:latin typeface="Lucida Console" panose="020B0609040504020204" pitchFamily="49" charset="0"/>
              </a:rPr>
              <a:t>方向标志 </a:t>
            </a:r>
            <a:endParaRPr kumimoji="0" lang="zh-CN" altLang="en-US" sz="2000" u="none">
              <a:solidFill>
                <a:srgbClr val="000000"/>
              </a:solidFill>
              <a:latin typeface="Lucida Console" panose="020B0609040504020204" pitchFamily="49" charset="0"/>
            </a:endParaRPr>
          </a:p>
          <a:p>
            <a:pPr>
              <a:lnSpc>
                <a:spcPct val="70000"/>
              </a:lnSpc>
              <a:spcBef>
                <a:spcPct val="50000"/>
              </a:spcBef>
              <a:buClrTx/>
              <a:buFontTx/>
              <a:buNone/>
            </a:pPr>
            <a:r>
              <a:rPr kumimoji="0" lang="en-US" altLang="zh-CN" sz="2000" u="none">
                <a:solidFill>
                  <a:srgbClr val="0000FF"/>
                </a:solidFill>
                <a:latin typeface="Lucida Console" panose="020B0609040504020204" pitchFamily="49" charset="0"/>
              </a:rPr>
              <a:t>SF</a:t>
            </a:r>
            <a:r>
              <a:rPr kumimoji="0" lang="en-US" altLang="zh-CN" sz="2000" u="none">
                <a:solidFill>
                  <a:srgbClr val="000000"/>
                </a:solidFill>
                <a:latin typeface="Lucida Console" panose="020B0609040504020204" pitchFamily="49" charset="0"/>
              </a:rPr>
              <a:t>  </a:t>
            </a:r>
            <a:r>
              <a:rPr kumimoji="0" lang="zh-CN" altLang="en-US" sz="2000" u="none">
                <a:solidFill>
                  <a:srgbClr val="000000"/>
                </a:solidFill>
                <a:latin typeface="Lucida Console" panose="020B0609040504020204" pitchFamily="49" charset="0"/>
              </a:rPr>
              <a:t>符号标志           </a:t>
            </a:r>
            <a:r>
              <a:rPr kumimoji="0" lang="en-US" altLang="zh-CN" sz="2000" u="none">
                <a:solidFill>
                  <a:srgbClr val="000000"/>
                </a:solidFill>
                <a:latin typeface="Lucida Console" panose="020B0609040504020204" pitchFamily="49" charset="0"/>
              </a:rPr>
              <a:t>IF   </a:t>
            </a:r>
            <a:r>
              <a:rPr kumimoji="0" lang="zh-CN" altLang="en-US" sz="2000" u="none">
                <a:solidFill>
                  <a:srgbClr val="000000"/>
                </a:solidFill>
                <a:latin typeface="Lucida Console" panose="020B0609040504020204" pitchFamily="49" charset="0"/>
              </a:rPr>
              <a:t>中断标志</a:t>
            </a:r>
            <a:endParaRPr kumimoji="0" lang="zh-CN" altLang="en-US" sz="2000" u="none">
              <a:solidFill>
                <a:srgbClr val="000000"/>
              </a:solidFill>
              <a:latin typeface="Lucida Console" panose="020B0609040504020204" pitchFamily="49" charset="0"/>
            </a:endParaRPr>
          </a:p>
          <a:p>
            <a:pPr>
              <a:lnSpc>
                <a:spcPct val="70000"/>
              </a:lnSpc>
              <a:spcBef>
                <a:spcPct val="50000"/>
              </a:spcBef>
              <a:buClrTx/>
              <a:buFontTx/>
              <a:buNone/>
            </a:pPr>
            <a:r>
              <a:rPr kumimoji="0" lang="en-US" altLang="zh-CN" sz="2000" u="none">
                <a:solidFill>
                  <a:srgbClr val="0000FF"/>
                </a:solidFill>
                <a:latin typeface="Lucida Console" panose="020B0609040504020204" pitchFamily="49" charset="0"/>
              </a:rPr>
              <a:t>ZF</a:t>
            </a:r>
            <a:r>
              <a:rPr kumimoji="0" lang="en-US" altLang="zh-CN" sz="2000" u="none">
                <a:solidFill>
                  <a:srgbClr val="000000"/>
                </a:solidFill>
                <a:latin typeface="Lucida Console" panose="020B0609040504020204" pitchFamily="49" charset="0"/>
              </a:rPr>
              <a:t>  </a:t>
            </a:r>
            <a:r>
              <a:rPr kumimoji="0" lang="zh-CN" altLang="en-US" sz="2000" u="none">
                <a:solidFill>
                  <a:srgbClr val="000000"/>
                </a:solidFill>
                <a:latin typeface="Lucida Console" panose="020B0609040504020204" pitchFamily="49" charset="0"/>
              </a:rPr>
              <a:t>零标志             </a:t>
            </a:r>
            <a:r>
              <a:rPr kumimoji="0" lang="en-US" altLang="zh-CN" sz="2000" u="none">
                <a:solidFill>
                  <a:srgbClr val="000000"/>
                </a:solidFill>
                <a:latin typeface="Lucida Console" panose="020B0609040504020204" pitchFamily="49" charset="0"/>
              </a:rPr>
              <a:t>TF   </a:t>
            </a:r>
            <a:r>
              <a:rPr kumimoji="0" lang="zh-CN" altLang="en-US" sz="2000" u="none">
                <a:solidFill>
                  <a:srgbClr val="000000"/>
                </a:solidFill>
                <a:latin typeface="Lucida Console" panose="020B0609040504020204" pitchFamily="49" charset="0"/>
              </a:rPr>
              <a:t>陷阱标志</a:t>
            </a:r>
            <a:endParaRPr kumimoji="0" lang="zh-CN" altLang="en-US" sz="2000" u="none">
              <a:solidFill>
                <a:srgbClr val="000000"/>
              </a:solidFill>
              <a:latin typeface="Lucida Console" panose="020B0609040504020204" pitchFamily="49" charset="0"/>
            </a:endParaRPr>
          </a:p>
          <a:p>
            <a:pPr>
              <a:lnSpc>
                <a:spcPct val="70000"/>
              </a:lnSpc>
              <a:spcBef>
                <a:spcPct val="50000"/>
              </a:spcBef>
              <a:buClrTx/>
              <a:buFontTx/>
              <a:buNone/>
            </a:pPr>
            <a:r>
              <a:rPr kumimoji="0" lang="en-US" altLang="zh-CN" sz="2000" u="none">
                <a:solidFill>
                  <a:srgbClr val="0000FF"/>
                </a:solidFill>
                <a:latin typeface="Lucida Console" panose="020B0609040504020204" pitchFamily="49" charset="0"/>
              </a:rPr>
              <a:t>AF</a:t>
            </a:r>
            <a:r>
              <a:rPr kumimoji="0" lang="en-US" altLang="zh-CN" sz="2000" u="none">
                <a:solidFill>
                  <a:srgbClr val="000000"/>
                </a:solidFill>
                <a:latin typeface="Lucida Console" panose="020B0609040504020204" pitchFamily="49" charset="0"/>
              </a:rPr>
              <a:t>  </a:t>
            </a:r>
            <a:r>
              <a:rPr kumimoji="0" lang="zh-CN" altLang="en-US" sz="2000" u="none">
                <a:solidFill>
                  <a:srgbClr val="000000"/>
                </a:solidFill>
                <a:latin typeface="Lucida Console" panose="020B0609040504020204" pitchFamily="49" charset="0"/>
              </a:rPr>
              <a:t>辅助进位标志</a:t>
            </a:r>
            <a:endParaRPr kumimoji="0" lang="zh-CN" altLang="en-US" sz="2000" u="none">
              <a:solidFill>
                <a:srgbClr val="000000"/>
              </a:solidFill>
              <a:latin typeface="Lucida Console" panose="020B0609040504020204" pitchFamily="49" charset="0"/>
            </a:endParaRPr>
          </a:p>
          <a:p>
            <a:pPr>
              <a:lnSpc>
                <a:spcPct val="70000"/>
              </a:lnSpc>
              <a:spcBef>
                <a:spcPct val="50000"/>
              </a:spcBef>
              <a:buClrTx/>
              <a:buFontTx/>
              <a:buNone/>
            </a:pPr>
            <a:r>
              <a:rPr kumimoji="0" lang="en-US" altLang="zh-CN" sz="2000" u="none">
                <a:solidFill>
                  <a:srgbClr val="0000FF"/>
                </a:solidFill>
                <a:latin typeface="Lucida Console" panose="020B0609040504020204" pitchFamily="49" charset="0"/>
              </a:rPr>
              <a:t>PF</a:t>
            </a:r>
            <a:r>
              <a:rPr kumimoji="0" lang="en-US" altLang="zh-CN" sz="2000" u="none">
                <a:solidFill>
                  <a:srgbClr val="000000"/>
                </a:solidFill>
                <a:latin typeface="Lucida Console" panose="020B0609040504020204" pitchFamily="49" charset="0"/>
              </a:rPr>
              <a:t>  </a:t>
            </a:r>
            <a:r>
              <a:rPr kumimoji="0" lang="zh-CN" altLang="en-US" sz="2000" u="none">
                <a:solidFill>
                  <a:srgbClr val="000000"/>
                </a:solidFill>
                <a:latin typeface="Lucida Console" panose="020B0609040504020204" pitchFamily="49" charset="0"/>
              </a:rPr>
              <a:t>奇偶标志</a:t>
            </a:r>
            <a:endParaRPr kumimoji="0" lang="en-US" altLang="zh-CN" sz="2000" u="none">
              <a:solidFill>
                <a:srgbClr val="000000"/>
              </a:solidFill>
              <a:latin typeface="Lucida Console" panose="020B0609040504020204" pitchFamily="49" charset="0"/>
            </a:endParaRPr>
          </a:p>
          <a:p>
            <a:pPr>
              <a:lnSpc>
                <a:spcPct val="70000"/>
              </a:lnSpc>
              <a:spcBef>
                <a:spcPct val="50000"/>
              </a:spcBef>
              <a:buClrTx/>
              <a:buFontTx/>
              <a:buNone/>
            </a:pPr>
            <a:r>
              <a:rPr kumimoji="0" lang="en-US" altLang="zh-CN" sz="2000" u="none">
                <a:solidFill>
                  <a:srgbClr val="0000FF"/>
                </a:solidFill>
                <a:latin typeface="Lucida Console" panose="020B0609040504020204" pitchFamily="49" charset="0"/>
              </a:rPr>
              <a:t>CF </a:t>
            </a:r>
            <a:r>
              <a:rPr kumimoji="0" lang="en-US" altLang="zh-CN" sz="2000" u="none">
                <a:solidFill>
                  <a:srgbClr val="000000"/>
                </a:solidFill>
                <a:latin typeface="Lucida Console" panose="020B0609040504020204" pitchFamily="49" charset="0"/>
              </a:rPr>
              <a:t> </a:t>
            </a:r>
            <a:r>
              <a:rPr kumimoji="0" lang="zh-CN" altLang="en-US" sz="2000" u="none">
                <a:solidFill>
                  <a:srgbClr val="000000"/>
                </a:solidFill>
                <a:latin typeface="Lucida Console" panose="020B0609040504020204" pitchFamily="49" charset="0"/>
              </a:rPr>
              <a:t>进位标志</a:t>
            </a:r>
            <a:endParaRPr kumimoji="0" lang="zh-CN" altLang="en-US" sz="2000" u="none">
              <a:solidFill>
                <a:srgbClr val="000000"/>
              </a:solidFill>
              <a:latin typeface="Lucida Console" panose="020B0609040504020204" pitchFamily="49" charset="0"/>
            </a:endParaRPr>
          </a:p>
        </p:txBody>
      </p:sp>
      <p:sp>
        <p:nvSpPr>
          <p:cNvPr id="13319" name="Text Box 24"/>
          <p:cNvSpPr txBox="1">
            <a:spLocks noChangeArrowheads="1"/>
          </p:cNvSpPr>
          <p:nvPr/>
        </p:nvSpPr>
        <p:spPr bwMode="auto">
          <a:xfrm>
            <a:off x="3276600" y="1752600"/>
            <a:ext cx="563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0" u="none">
                <a:solidFill>
                  <a:srgbClr val="0000FF"/>
                </a:solidFill>
                <a:latin typeface="Lucida Console" panose="020B0609040504020204" pitchFamily="49" charset="0"/>
              </a:rPr>
              <a:t>OF</a:t>
            </a:r>
            <a:r>
              <a:rPr lang="en-US" altLang="zh-CN" sz="2000" b="0" u="none">
                <a:solidFill>
                  <a:srgbClr val="000000"/>
                </a:solidFill>
                <a:latin typeface="Lucida Console" panose="020B0609040504020204" pitchFamily="49" charset="0"/>
              </a:rPr>
              <a:t> DF IF TF </a:t>
            </a:r>
            <a:r>
              <a:rPr lang="en-US" altLang="zh-CN" sz="2000" b="0" u="none">
                <a:solidFill>
                  <a:srgbClr val="0000FF"/>
                </a:solidFill>
                <a:latin typeface="Lucida Console" panose="020B0609040504020204" pitchFamily="49" charset="0"/>
              </a:rPr>
              <a:t>SF</a:t>
            </a:r>
            <a:r>
              <a:rPr lang="en-US" altLang="zh-CN" sz="2000" b="0" u="none">
                <a:solidFill>
                  <a:srgbClr val="000000"/>
                </a:solidFill>
                <a:latin typeface="Lucida Console" panose="020B0609040504020204" pitchFamily="49" charset="0"/>
              </a:rPr>
              <a:t> </a:t>
            </a:r>
            <a:r>
              <a:rPr lang="en-US" altLang="zh-CN" sz="2000" b="0" u="none">
                <a:solidFill>
                  <a:srgbClr val="0000FF"/>
                </a:solidFill>
                <a:latin typeface="Lucida Console" panose="020B0609040504020204" pitchFamily="49" charset="0"/>
              </a:rPr>
              <a:t>ZF</a:t>
            </a:r>
            <a:r>
              <a:rPr lang="en-US" altLang="zh-CN" sz="2000" b="0" u="none">
                <a:solidFill>
                  <a:srgbClr val="000000"/>
                </a:solidFill>
                <a:latin typeface="Lucida Console" panose="020B0609040504020204" pitchFamily="49" charset="0"/>
              </a:rPr>
              <a:t>    </a:t>
            </a:r>
            <a:r>
              <a:rPr lang="en-US" altLang="zh-CN" sz="2000" b="0" u="none">
                <a:solidFill>
                  <a:srgbClr val="0000FF"/>
                </a:solidFill>
                <a:latin typeface="Lucida Console" panose="020B0609040504020204" pitchFamily="49" charset="0"/>
              </a:rPr>
              <a:t>AF</a:t>
            </a:r>
            <a:r>
              <a:rPr lang="en-US" altLang="zh-CN" sz="2000" b="0" u="none">
                <a:solidFill>
                  <a:srgbClr val="000000"/>
                </a:solidFill>
                <a:latin typeface="Lucida Console" panose="020B0609040504020204" pitchFamily="49" charset="0"/>
              </a:rPr>
              <a:t>    </a:t>
            </a:r>
            <a:r>
              <a:rPr lang="en-US" altLang="zh-CN" sz="2000" b="0" u="none">
                <a:solidFill>
                  <a:srgbClr val="0000FF"/>
                </a:solidFill>
                <a:latin typeface="Lucida Console" panose="020B0609040504020204" pitchFamily="49" charset="0"/>
              </a:rPr>
              <a:t>PF</a:t>
            </a:r>
            <a:r>
              <a:rPr lang="en-US" altLang="zh-CN" sz="2000" b="0" u="none">
                <a:solidFill>
                  <a:srgbClr val="000000"/>
                </a:solidFill>
                <a:latin typeface="Lucida Console" panose="020B0609040504020204" pitchFamily="49" charset="0"/>
              </a:rPr>
              <a:t>    </a:t>
            </a:r>
            <a:r>
              <a:rPr lang="en-US" altLang="zh-CN" sz="2000" b="0" u="none">
                <a:solidFill>
                  <a:srgbClr val="0000FF"/>
                </a:solidFill>
                <a:latin typeface="Lucida Console" panose="020B0609040504020204" pitchFamily="49" charset="0"/>
              </a:rPr>
              <a:t>CF</a:t>
            </a:r>
            <a:endParaRPr lang="en-US" altLang="zh-CN" sz="2000" b="0" u="none">
              <a:solidFill>
                <a:srgbClr val="0000FF"/>
              </a:solidFill>
              <a:latin typeface="Lucida Console" panose="020B0609040504020204" pitchFamily="49" charset="0"/>
            </a:endParaRPr>
          </a:p>
        </p:txBody>
      </p:sp>
    </p:spTree>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15EBC4B5-21E3-44DA-A595-9948D643E1CC}" type="slidenum">
              <a:rPr lang="en-US" altLang="zh-CN"/>
            </a:fld>
            <a:endParaRPr lang="en-US" altLang="zh-CN"/>
          </a:p>
        </p:txBody>
      </p:sp>
      <p:sp>
        <p:nvSpPr>
          <p:cNvPr id="27651" name="Rectangle 2"/>
          <p:cNvSpPr>
            <a:spLocks noChangeArrowheads="1"/>
          </p:cNvSpPr>
          <p:nvPr/>
        </p:nvSpPr>
        <p:spPr bwMode="auto">
          <a:xfrm>
            <a:off x="611188" y="1052513"/>
            <a:ext cx="7777162" cy="19177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在</a:t>
            </a:r>
            <a:r>
              <a:rPr lang="zh-CN" altLang="en-US">
                <a:solidFill>
                  <a:srgbClr val="CC0066"/>
                </a:solidFill>
                <a:latin typeface="宋体" panose="02010600030101010101" pitchFamily="2" charset="-122"/>
              </a:rPr>
              <a:t>指令语句</a:t>
            </a:r>
            <a:r>
              <a:rPr lang="zh-CN" altLang="en-US">
                <a:latin typeface="宋体" panose="02010600030101010101" pitchFamily="2" charset="-122"/>
              </a:rPr>
              <a:t>中，</a:t>
            </a:r>
            <a:r>
              <a:rPr lang="zh-CN" altLang="en-US">
                <a:solidFill>
                  <a:srgbClr val="CC0066"/>
                </a:solidFill>
                <a:latin typeface="宋体" panose="02010600030101010101" pitchFamily="2" charset="-122"/>
              </a:rPr>
              <a:t>名字称为标号</a:t>
            </a:r>
            <a:r>
              <a:rPr lang="zh-CN" altLang="en-US">
                <a:latin typeface="宋体" panose="02010600030101010101" pitchFamily="2" charset="-122"/>
              </a:rPr>
              <a:t>。</a:t>
            </a:r>
            <a:endParaRPr lang="zh-CN" altLang="en-US">
              <a:latin typeface="宋体" panose="02010600030101010101" pitchFamily="2" charset="-122"/>
            </a:endParaRPr>
          </a:p>
          <a:p>
            <a:pPr eaLnBrk="1" hangingPunct="1"/>
            <a:endParaRPr lang="zh-CN" altLang="en-US">
              <a:latin typeface="宋体" panose="02010600030101010101" pitchFamily="2" charset="-122"/>
            </a:endParaRPr>
          </a:p>
          <a:p>
            <a:pPr eaLnBrk="1" hangingPunct="1"/>
            <a:r>
              <a:rPr lang="zh-CN" altLang="en-US">
                <a:latin typeface="宋体" panose="02010600030101010101" pitchFamily="2" charset="-122"/>
              </a:rPr>
              <a:t>指令语句中的标号实质上是</a:t>
            </a:r>
            <a:r>
              <a:rPr lang="zh-CN" altLang="en-US">
                <a:solidFill>
                  <a:srgbClr val="FF0000"/>
                </a:solidFill>
                <a:latin typeface="宋体" panose="02010600030101010101" pitchFamily="2" charset="-122"/>
              </a:rPr>
              <a:t>指令的符号地址</a:t>
            </a:r>
            <a:r>
              <a:rPr lang="zh-CN" altLang="en-US">
                <a:latin typeface="宋体" panose="02010600030101010101" pitchFamily="2" charset="-122"/>
              </a:rPr>
              <a:t>。</a:t>
            </a:r>
            <a:endParaRPr lang="zh-CN" altLang="en-US">
              <a:latin typeface="宋体" panose="02010600030101010101" pitchFamily="2" charset="-122"/>
            </a:endParaRPr>
          </a:p>
          <a:p>
            <a:pPr eaLnBrk="1" hangingPunct="1"/>
            <a:endParaRPr lang="zh-CN" altLang="en-US">
              <a:latin typeface="宋体" panose="02010600030101010101" pitchFamily="2" charset="-122"/>
            </a:endParaRPr>
          </a:p>
          <a:p>
            <a:pPr eaLnBrk="1" hangingPunct="1"/>
            <a:r>
              <a:rPr lang="zh-CN" altLang="en-US">
                <a:latin typeface="宋体" panose="02010600030101010101" pitchFamily="2" charset="-122"/>
              </a:rPr>
              <a:t>标号有三种属性：段、偏移量和类型</a:t>
            </a:r>
            <a:endParaRPr lang="zh-CN" altLang="en-US">
              <a:latin typeface="宋体" panose="02010600030101010101" pitchFamily="2" charset="-122"/>
            </a:endParaRPr>
          </a:p>
        </p:txBody>
      </p:sp>
      <p:sp>
        <p:nvSpPr>
          <p:cNvPr id="27652" name="Rectangle 3"/>
          <p:cNvSpPr>
            <a:spLocks noChangeArrowheads="1"/>
          </p:cNvSpPr>
          <p:nvPr/>
        </p:nvSpPr>
        <p:spPr bwMode="auto">
          <a:xfrm>
            <a:off x="539750" y="476250"/>
            <a:ext cx="2952750" cy="519113"/>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FF0000"/>
                </a:solidFill>
                <a:latin typeface="宋体" panose="02010600030101010101" pitchFamily="2" charset="-122"/>
              </a:rPr>
              <a:t>1.</a:t>
            </a:r>
            <a:r>
              <a:rPr lang="zh-CN" altLang="en-US" sz="2800">
                <a:solidFill>
                  <a:srgbClr val="FF0000"/>
                </a:solidFill>
                <a:latin typeface="宋体" panose="02010600030101010101" pitchFamily="2" charset="-122"/>
              </a:rPr>
              <a:t>标号</a:t>
            </a:r>
            <a:endParaRPr lang="zh-CN" altLang="en-US" sz="2800">
              <a:solidFill>
                <a:srgbClr val="FF0000"/>
              </a:solidFill>
              <a:latin typeface="宋体" panose="02010600030101010101" pitchFamily="2" charset="-122"/>
            </a:endParaRPr>
          </a:p>
        </p:txBody>
      </p:sp>
      <p:sp>
        <p:nvSpPr>
          <p:cNvPr id="27653" name="Rectangle 4"/>
          <p:cNvSpPr>
            <a:spLocks noChangeArrowheads="1"/>
          </p:cNvSpPr>
          <p:nvPr/>
        </p:nvSpPr>
        <p:spPr bwMode="auto">
          <a:xfrm>
            <a:off x="684213" y="3644900"/>
            <a:ext cx="5856287"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000000"/>
                </a:solidFill>
              </a:rPr>
              <a:t>NEXT:     MOV  AX,1234H    ;AX←1234H</a:t>
            </a:r>
            <a:endParaRPr lang="en-US" altLang="zh-CN">
              <a:solidFill>
                <a:srgbClr val="000000"/>
              </a:solidFill>
            </a:endParaRPr>
          </a:p>
        </p:txBody>
      </p:sp>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443F0524-8BA8-4654-A402-7597EBDCA344}" type="slidenum">
              <a:rPr lang="en-US" altLang="zh-CN"/>
            </a:fld>
            <a:endParaRPr lang="en-US" altLang="zh-CN"/>
          </a:p>
        </p:txBody>
      </p:sp>
      <p:sp>
        <p:nvSpPr>
          <p:cNvPr id="28675" name="Rectangle 2"/>
          <p:cNvSpPr>
            <a:spLocks noGrp="1" noRot="1" noChangeArrowheads="1"/>
          </p:cNvSpPr>
          <p:nvPr>
            <p:ph type="body" idx="1"/>
          </p:nvPr>
        </p:nvSpPr>
        <p:spPr>
          <a:xfrm>
            <a:off x="395288" y="1052513"/>
            <a:ext cx="8562975" cy="3384550"/>
          </a:xfrm>
        </p:spPr>
        <p:txBody>
          <a:bodyPr/>
          <a:lstStyle/>
          <a:p>
            <a:pPr>
              <a:lnSpc>
                <a:spcPct val="150000"/>
              </a:lnSpc>
              <a:buFont typeface="Wingdings" panose="05000000000000000000" pitchFamily="2" charset="2"/>
              <a:buNone/>
            </a:pPr>
            <a:r>
              <a:rPr lang="zh-CN" altLang="en-US">
                <a:latin typeface="楷体_GB2312" pitchFamily="49" charset="-122"/>
                <a:ea typeface="楷体_GB2312" pitchFamily="49" charset="-122"/>
              </a:rPr>
              <a:t>用</a:t>
            </a:r>
            <a:r>
              <a:rPr lang="zh-CN" altLang="en-US">
                <a:solidFill>
                  <a:srgbClr val="CC0066"/>
                </a:solidFill>
                <a:latin typeface="楷体_GB2312" pitchFamily="49" charset="-122"/>
                <a:ea typeface="楷体_GB2312" pitchFamily="49" charset="-122"/>
              </a:rPr>
              <a:t>指示语句</a:t>
            </a:r>
            <a:r>
              <a:rPr lang="zh-CN" altLang="en-US">
                <a:latin typeface="楷体_GB2312" pitchFamily="49" charset="-122"/>
                <a:ea typeface="楷体_GB2312" pitchFamily="49" charset="-122"/>
              </a:rPr>
              <a:t>定义变量时，汇编语言中</a:t>
            </a:r>
            <a:r>
              <a:rPr lang="zh-CN" altLang="en-US">
                <a:solidFill>
                  <a:srgbClr val="CC0066"/>
                </a:solidFill>
                <a:latin typeface="楷体_GB2312" pitchFamily="49" charset="-122"/>
                <a:ea typeface="楷体_GB2312" pitchFamily="49" charset="-122"/>
              </a:rPr>
              <a:t>名字部分就是变量名</a:t>
            </a:r>
            <a:r>
              <a:rPr lang="zh-CN" altLang="en-US">
                <a:latin typeface="楷体_GB2312" pitchFamily="49" charset="-122"/>
                <a:ea typeface="楷体_GB2312" pitchFamily="49" charset="-122"/>
              </a:rPr>
              <a:t>。</a:t>
            </a:r>
            <a:endParaRPr lang="zh-CN" altLang="en-US">
              <a:latin typeface="楷体_GB2312" pitchFamily="49" charset="-122"/>
              <a:ea typeface="楷体_GB2312" pitchFamily="49" charset="-122"/>
            </a:endParaRPr>
          </a:p>
          <a:p>
            <a:pPr>
              <a:lnSpc>
                <a:spcPct val="150000"/>
              </a:lnSpc>
              <a:buFont typeface="Wingdings" panose="05000000000000000000" pitchFamily="2" charset="2"/>
              <a:buNone/>
            </a:pPr>
            <a:r>
              <a:rPr lang="zh-CN" altLang="en-US">
                <a:latin typeface="楷体_GB2312" pitchFamily="49" charset="-122"/>
                <a:ea typeface="楷体_GB2312" pitchFamily="49" charset="-122"/>
              </a:rPr>
              <a:t>数据存放在存储器中要占一定内存空间，称这个被占用的内存空间为变量。</a:t>
            </a:r>
            <a:endParaRPr lang="zh-CN" altLang="en-US">
              <a:latin typeface="楷体_GB2312" pitchFamily="49" charset="-122"/>
              <a:ea typeface="楷体_GB2312" pitchFamily="49" charset="-122"/>
            </a:endParaRPr>
          </a:p>
          <a:p>
            <a:pPr>
              <a:lnSpc>
                <a:spcPct val="150000"/>
              </a:lnSpc>
              <a:buFont typeface="Wingdings" panose="05000000000000000000" pitchFamily="2" charset="2"/>
              <a:buNone/>
            </a:pPr>
            <a:r>
              <a:rPr lang="zh-CN" altLang="en-US">
                <a:latin typeface="楷体_GB2312" pitchFamily="49" charset="-122"/>
                <a:ea typeface="楷体_GB2312" pitchFamily="49" charset="-122"/>
              </a:rPr>
              <a:t>而变量名就是给所占用内存空间起的名字。</a:t>
            </a:r>
            <a:endParaRPr lang="zh-CN" altLang="en-US">
              <a:latin typeface="楷体_GB2312" pitchFamily="49" charset="-122"/>
              <a:ea typeface="楷体_GB2312" pitchFamily="49" charset="-122"/>
            </a:endParaRPr>
          </a:p>
          <a:p>
            <a:pPr>
              <a:lnSpc>
                <a:spcPct val="150000"/>
              </a:lnSpc>
              <a:buFont typeface="Wingdings" panose="05000000000000000000" pitchFamily="2" charset="2"/>
              <a:buNone/>
            </a:pPr>
            <a:r>
              <a:rPr lang="zh-CN" altLang="en-US">
                <a:latin typeface="楷体_GB2312" pitchFamily="49" charset="-122"/>
                <a:ea typeface="楷体_GB2312" pitchFamily="49" charset="-122"/>
              </a:rPr>
              <a:t>变量有三种属性：段、偏移量和类型。</a:t>
            </a:r>
            <a:endParaRPr lang="zh-CN" altLang="en-US">
              <a:latin typeface="楷体_GB2312" pitchFamily="49" charset="-122"/>
              <a:ea typeface="楷体_GB2312" pitchFamily="49" charset="-122"/>
            </a:endParaRPr>
          </a:p>
        </p:txBody>
      </p:sp>
      <p:sp>
        <p:nvSpPr>
          <p:cNvPr id="28676" name="Rectangle 4"/>
          <p:cNvSpPr>
            <a:spLocks noChangeArrowheads="1"/>
          </p:cNvSpPr>
          <p:nvPr/>
        </p:nvSpPr>
        <p:spPr bwMode="auto">
          <a:xfrm>
            <a:off x="539750" y="404813"/>
            <a:ext cx="1614488" cy="519112"/>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FF0000"/>
                </a:solidFill>
                <a:latin typeface="宋体" panose="02010600030101010101" pitchFamily="2" charset="-122"/>
              </a:rPr>
              <a:t>2.</a:t>
            </a:r>
            <a:r>
              <a:rPr lang="zh-CN" altLang="en-US" sz="2800">
                <a:solidFill>
                  <a:srgbClr val="FF0000"/>
                </a:solidFill>
                <a:latin typeface="宋体" panose="02010600030101010101" pitchFamily="2" charset="-122"/>
              </a:rPr>
              <a:t>变量名</a:t>
            </a:r>
            <a:endParaRPr lang="zh-CN" altLang="en-US" sz="2800">
              <a:solidFill>
                <a:srgbClr val="FF0000"/>
              </a:solidFill>
              <a:latin typeface="宋体" panose="02010600030101010101" pitchFamily="2" charset="-122"/>
            </a:endParaRPr>
          </a:p>
        </p:txBody>
      </p:sp>
      <p:sp>
        <p:nvSpPr>
          <p:cNvPr id="28677" name="Rectangle 5"/>
          <p:cNvSpPr>
            <a:spLocks noChangeArrowheads="1"/>
          </p:cNvSpPr>
          <p:nvPr/>
        </p:nvSpPr>
        <p:spPr bwMode="auto">
          <a:xfrm>
            <a:off x="760413" y="4797425"/>
            <a:ext cx="6872287"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000000"/>
                </a:solidFill>
              </a:rPr>
              <a:t>VAR       DB     41H,42H,43H,44H  ;</a:t>
            </a:r>
            <a:r>
              <a:rPr lang="zh-CN" altLang="en-US">
                <a:solidFill>
                  <a:srgbClr val="000000"/>
                </a:solidFill>
              </a:rPr>
              <a:t>四个原始数据</a:t>
            </a:r>
            <a:endParaRPr lang="zh-CN" altLang="en-US">
              <a:solidFill>
                <a:srgbClr val="000000"/>
              </a:solidFill>
            </a:endParaRPr>
          </a:p>
        </p:txBody>
      </p:sp>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9E1FE2C-672B-4BE3-BBD3-A01804240A62}" type="slidenum">
              <a:rPr lang="en-US" altLang="zh-CN"/>
            </a:fld>
            <a:endParaRPr lang="en-US" altLang="zh-CN"/>
          </a:p>
        </p:txBody>
      </p:sp>
      <p:graphicFrame>
        <p:nvGraphicFramePr>
          <p:cNvPr id="580725" name="Group 117"/>
          <p:cNvGraphicFramePr>
            <a:graphicFrameLocks noGrp="1"/>
          </p:cNvGraphicFramePr>
          <p:nvPr>
            <p:ph sz="half" idx="4294967295"/>
          </p:nvPr>
        </p:nvGraphicFramePr>
        <p:xfrm>
          <a:off x="250825" y="2781300"/>
          <a:ext cx="8610600" cy="2963863"/>
        </p:xfrm>
        <a:graphic>
          <a:graphicData uri="http://schemas.openxmlformats.org/drawingml/2006/table">
            <a:tbl>
              <a:tblPr/>
              <a:tblGrid>
                <a:gridCol w="1524000"/>
                <a:gridCol w="1600200"/>
                <a:gridCol w="1752600"/>
                <a:gridCol w="2011363"/>
                <a:gridCol w="1722437"/>
              </a:tblGrid>
              <a:tr h="428625">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算术运算符</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逻辑运算符</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关系运算符</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分析运算符</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属性运算符</a:t>
                      </a:r>
                      <a:endPar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加法</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AND</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与</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EQ</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相等</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dirty="0">
                          <a:ln>
                            <a:noFill/>
                          </a:ln>
                          <a:solidFill>
                            <a:schemeClr val="bg1">
                              <a:lumMod val="75000"/>
                            </a:schemeClr>
                          </a:solidFill>
                          <a:effectLst/>
                          <a:latin typeface="Arial" panose="020B0604020202020204" pitchFamily="34" charset="0"/>
                          <a:ea typeface="宋体" panose="02010600030101010101" pitchFamily="2" charset="-122"/>
                        </a:rPr>
                        <a:t>TYPE</a:t>
                      </a:r>
                      <a:endParaRPr kumimoji="0" lang="en-US" altLang="zh-CN" sz="2000" b="1" i="0" u="none" strike="noStrike" cap="none" normalizeH="0" baseline="0" dirty="0">
                        <a:ln>
                          <a:noFill/>
                        </a:ln>
                        <a:solidFill>
                          <a:schemeClr val="bg1">
                            <a:lumMod val="75000"/>
                          </a:schemeClr>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PTR</a:t>
                      </a:r>
                      <a:endPar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减法</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OR</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或</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NE</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不等</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dirty="0">
                          <a:ln>
                            <a:noFill/>
                          </a:ln>
                          <a:solidFill>
                            <a:schemeClr val="bg1">
                              <a:lumMod val="75000"/>
                            </a:schemeClr>
                          </a:solidFill>
                          <a:effectLst/>
                          <a:latin typeface="Arial" panose="020B0604020202020204" pitchFamily="34" charset="0"/>
                          <a:ea typeface="宋体" panose="02010600030101010101" pitchFamily="2" charset="-122"/>
                        </a:rPr>
                        <a:t>LENGTH</a:t>
                      </a:r>
                      <a:endParaRPr kumimoji="0" lang="en-US" altLang="zh-CN" sz="2000" b="1" i="0" u="none" strike="noStrike" cap="none" normalizeH="0" baseline="0" dirty="0">
                        <a:ln>
                          <a:noFill/>
                        </a:ln>
                        <a:solidFill>
                          <a:schemeClr val="bg1">
                            <a:lumMod val="75000"/>
                          </a:schemeClr>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THIS</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宋体" panose="02010600030101010101" pitchFamily="2" charset="-122"/>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乘法</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XOR</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异或</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LT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小于</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dirty="0">
                          <a:ln>
                            <a:noFill/>
                          </a:ln>
                          <a:solidFill>
                            <a:schemeClr val="bg1">
                              <a:lumMod val="75000"/>
                            </a:schemeClr>
                          </a:solidFill>
                          <a:effectLst/>
                          <a:latin typeface="Arial" panose="020B0604020202020204" pitchFamily="34" charset="0"/>
                          <a:ea typeface="宋体" panose="02010600030101010101" pitchFamily="2" charset="-122"/>
                        </a:rPr>
                        <a:t>SIZE</a:t>
                      </a:r>
                      <a:endParaRPr kumimoji="0" lang="en-US" altLang="zh-CN" sz="2000" b="1" i="0" u="none" strike="noStrike" cap="none" normalizeH="0" baseline="0" dirty="0">
                        <a:ln>
                          <a:noFill/>
                        </a:ln>
                        <a:solidFill>
                          <a:schemeClr val="bg1">
                            <a:lumMod val="75000"/>
                          </a:schemeClr>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SHORT</a:t>
                      </a:r>
                      <a:endPar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除法</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NOT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非</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GT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大于</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OFFSET</a:t>
                      </a:r>
                      <a:endPar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HIGH</a:t>
                      </a:r>
                      <a:endPar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MOD</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求余</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LE</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小于等于</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SEG</a:t>
                      </a:r>
                      <a:endPar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LOW</a:t>
                      </a:r>
                      <a:endPar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GE</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大于等于</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a:t>
                      </a:r>
                      <a:endParaRPr kumimoji="0" lang="zh-CN" altLang="zh-CN" sz="2000" b="1"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49" name="Rectangle 52"/>
          <p:cNvSpPr>
            <a:spLocks noChangeArrowheads="1"/>
          </p:cNvSpPr>
          <p:nvPr/>
        </p:nvSpPr>
        <p:spPr bwMode="auto">
          <a:xfrm>
            <a:off x="323850" y="476250"/>
            <a:ext cx="8569325" cy="19177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0000"/>
                </a:solidFill>
                <a:latin typeface="宋体" panose="02010600030101010101" pitchFamily="2" charset="-122"/>
              </a:rPr>
              <a:t>3.</a:t>
            </a:r>
            <a:r>
              <a:rPr lang="zh-CN" altLang="en-US">
                <a:solidFill>
                  <a:srgbClr val="FF0000"/>
                </a:solidFill>
                <a:latin typeface="宋体" panose="02010600030101010101" pitchFamily="2" charset="-122"/>
              </a:rPr>
              <a:t>表达式</a:t>
            </a:r>
            <a:endParaRPr lang="zh-CN" altLang="en-US">
              <a:solidFill>
                <a:srgbClr val="FF0000"/>
              </a:solidFill>
              <a:latin typeface="宋体" panose="02010600030101010101" pitchFamily="2" charset="-122"/>
            </a:endParaRPr>
          </a:p>
          <a:p>
            <a:pPr eaLnBrk="1" hangingPunct="1"/>
            <a:r>
              <a:rPr lang="zh-CN" altLang="en-US">
                <a:latin typeface="宋体" panose="02010600030101010101" pitchFamily="2" charset="-122"/>
              </a:rPr>
              <a:t>汇编语句中的表达式分为两种：数值表达式和地址表达式。</a:t>
            </a:r>
            <a:endParaRPr lang="zh-CN" altLang="en-US">
              <a:latin typeface="宋体" panose="02010600030101010101" pitchFamily="2" charset="-122"/>
            </a:endParaRPr>
          </a:p>
          <a:p>
            <a:pPr eaLnBrk="1" hangingPunct="1"/>
            <a:r>
              <a:rPr lang="zh-CN" altLang="en-US">
                <a:solidFill>
                  <a:srgbClr val="FF0000"/>
                </a:solidFill>
                <a:latin typeface="宋体" panose="02010600030101010101" pitchFamily="2" charset="-122"/>
              </a:rPr>
              <a:t>数值表达式</a:t>
            </a:r>
            <a:r>
              <a:rPr lang="zh-CN" altLang="en-US">
                <a:latin typeface="宋体" panose="02010600030101010101" pitchFamily="2" charset="-122"/>
              </a:rPr>
              <a:t>产生一个数值结果。</a:t>
            </a:r>
            <a:endParaRPr lang="zh-CN" altLang="en-US">
              <a:latin typeface="宋体" panose="02010600030101010101" pitchFamily="2" charset="-122"/>
            </a:endParaRPr>
          </a:p>
          <a:p>
            <a:pPr eaLnBrk="1" hangingPunct="1"/>
            <a:r>
              <a:rPr lang="zh-CN" altLang="en-US">
                <a:solidFill>
                  <a:srgbClr val="FF0000"/>
                </a:solidFill>
                <a:latin typeface="宋体" panose="02010600030101010101" pitchFamily="2" charset="-122"/>
              </a:rPr>
              <a:t>地址表达式</a:t>
            </a:r>
            <a:r>
              <a:rPr lang="zh-CN" altLang="en-US">
                <a:latin typeface="宋体" panose="02010600030101010101" pitchFamily="2" charset="-122"/>
              </a:rPr>
              <a:t>的结果是存储器的地址。</a:t>
            </a:r>
            <a:endParaRPr lang="zh-CN" altLang="en-US">
              <a:latin typeface="宋体" panose="02010600030101010101" pitchFamily="2" charset="-122"/>
            </a:endParaRPr>
          </a:p>
          <a:p>
            <a:pPr eaLnBrk="1" hangingPunct="1"/>
            <a:r>
              <a:rPr lang="zh-CN" altLang="en-US">
                <a:latin typeface="宋体" panose="02010600030101010101" pitchFamily="2" charset="-122"/>
              </a:rPr>
              <a:t>表达式中常用的运算符有以下几种：</a:t>
            </a:r>
            <a:endParaRPr lang="zh-CN" altLang="en-US">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0725"/>
                                        </p:tgtEl>
                                        <p:attrNameLst>
                                          <p:attrName>style.visibility</p:attrName>
                                        </p:attrNameLst>
                                      </p:cBhvr>
                                      <p:to>
                                        <p:strVal val="visible"/>
                                      </p:to>
                                    </p:set>
                                    <p:anim calcmode="lin" valueType="num">
                                      <p:cBhvr additive="base">
                                        <p:cTn id="7" dur="500" fill="hold"/>
                                        <p:tgtEl>
                                          <p:spTgt spid="580725"/>
                                        </p:tgtEl>
                                        <p:attrNameLst>
                                          <p:attrName>ppt_x</p:attrName>
                                        </p:attrNameLst>
                                      </p:cBhvr>
                                      <p:tavLst>
                                        <p:tav tm="0">
                                          <p:val>
                                            <p:strVal val="#ppt_x"/>
                                          </p:val>
                                        </p:tav>
                                        <p:tav tm="100000">
                                          <p:val>
                                            <p:strVal val="#ppt_x"/>
                                          </p:val>
                                        </p:tav>
                                      </p:tavLst>
                                    </p:anim>
                                    <p:anim calcmode="lin" valueType="num">
                                      <p:cBhvr additive="base">
                                        <p:cTn id="8" dur="500" fill="hold"/>
                                        <p:tgtEl>
                                          <p:spTgt spid="5807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C6B75B19-B351-4DBD-B215-0AA02FFE02B5}" type="slidenum">
              <a:rPr lang="en-US" altLang="zh-CN"/>
            </a:fld>
            <a:endParaRPr lang="en-US" altLang="zh-CN"/>
          </a:p>
        </p:txBody>
      </p:sp>
      <p:sp>
        <p:nvSpPr>
          <p:cNvPr id="30723" name="Rectangle 3"/>
          <p:cNvSpPr>
            <a:spLocks noGrp="1" noRot="1" noChangeArrowheads="1"/>
          </p:cNvSpPr>
          <p:nvPr>
            <p:ph type="body" idx="4294967295"/>
          </p:nvPr>
        </p:nvSpPr>
        <p:spPr>
          <a:xfrm>
            <a:off x="323850" y="549275"/>
            <a:ext cx="8605838" cy="2159000"/>
          </a:xfrm>
        </p:spPr>
        <p:txBody>
          <a:bodyPr/>
          <a:lstStyle/>
          <a:p>
            <a:pPr marL="381000" indent="-381000"/>
            <a:r>
              <a:rPr lang="en-US" altLang="zh-CN">
                <a:solidFill>
                  <a:srgbClr val="FF0000"/>
                </a:solidFill>
                <a:latin typeface="宋体" panose="02010600030101010101" pitchFamily="2" charset="-122"/>
              </a:rPr>
              <a:t>4</a:t>
            </a:r>
            <a:r>
              <a:rPr lang="zh-CN" altLang="en-US">
                <a:solidFill>
                  <a:srgbClr val="FF0000"/>
                </a:solidFill>
                <a:latin typeface="宋体" panose="02010600030101010101" pitchFamily="2" charset="-122"/>
              </a:rPr>
              <a:t>）分析运算符</a:t>
            </a:r>
            <a:endParaRPr lang="zh-CN" altLang="en-US">
              <a:solidFill>
                <a:srgbClr val="FF0000"/>
              </a:solidFill>
              <a:latin typeface="宋体" panose="02010600030101010101" pitchFamily="2" charset="-122"/>
            </a:endParaRPr>
          </a:p>
          <a:p>
            <a:pPr marL="381000" indent="-381000">
              <a:buFont typeface="Wingdings" panose="05000000000000000000" pitchFamily="2" charset="2"/>
              <a:buNone/>
            </a:pPr>
            <a:endParaRPr lang="zh-CN" altLang="en-US">
              <a:solidFill>
                <a:schemeClr val="accent2"/>
              </a:solidFill>
              <a:latin typeface="宋体" panose="02010600030101010101" pitchFamily="2" charset="-122"/>
            </a:endParaRPr>
          </a:p>
          <a:p>
            <a:pPr marL="381000" indent="-381000"/>
            <a:r>
              <a:rPr lang="zh-CN" altLang="en-US">
                <a:solidFill>
                  <a:srgbClr val="FF0000"/>
                </a:solidFill>
                <a:latin typeface="宋体" panose="02010600030101010101" pitchFamily="2" charset="-122"/>
              </a:rPr>
              <a:t>①</a:t>
            </a:r>
            <a:r>
              <a:rPr lang="en-US" altLang="zh-CN">
                <a:solidFill>
                  <a:srgbClr val="FF0000"/>
                </a:solidFill>
                <a:latin typeface="宋体" panose="02010600030101010101" pitchFamily="2" charset="-122"/>
              </a:rPr>
              <a:t>OFFSET</a:t>
            </a:r>
            <a:r>
              <a:rPr lang="zh-CN" altLang="en-US">
                <a:solidFill>
                  <a:schemeClr val="accent2"/>
                </a:solidFill>
                <a:latin typeface="宋体" panose="02010600030101010101" pitchFamily="2" charset="-122"/>
              </a:rPr>
              <a:t>运算符</a:t>
            </a:r>
            <a:r>
              <a:rPr lang="zh-CN" altLang="en-US">
                <a:latin typeface="宋体" panose="02010600030101010101" pitchFamily="2" charset="-122"/>
              </a:rPr>
              <a:t>：利用运算符</a:t>
            </a:r>
            <a:r>
              <a:rPr lang="en-US" altLang="zh-CN">
                <a:latin typeface="宋体" panose="02010600030101010101" pitchFamily="2" charset="-122"/>
              </a:rPr>
              <a:t>OFFSET</a:t>
            </a:r>
            <a:r>
              <a:rPr lang="zh-CN" altLang="en-US">
                <a:latin typeface="宋体" panose="02010600030101010101" pitchFamily="2" charset="-122"/>
              </a:rPr>
              <a:t>可以得到一个标号或变量的偏移量。</a:t>
            </a:r>
            <a:endParaRPr lang="zh-CN" altLang="en-US">
              <a:latin typeface="宋体" panose="02010600030101010101" pitchFamily="2" charset="-122"/>
            </a:endParaRPr>
          </a:p>
          <a:p>
            <a:pPr marL="381000" indent="-381000"/>
            <a:r>
              <a:rPr lang="zh-CN" altLang="en-US">
                <a:latin typeface="宋体" panose="02010600030101010101" pitchFamily="2" charset="-122"/>
              </a:rPr>
              <a:t>使用格式：</a:t>
            </a:r>
            <a:r>
              <a:rPr lang="en-US" altLang="zh-CN">
                <a:latin typeface="宋体" panose="02010600030101010101" pitchFamily="2" charset="-122"/>
              </a:rPr>
              <a:t>OFFSET  </a:t>
            </a:r>
            <a:r>
              <a:rPr lang="zh-CN" altLang="en-US">
                <a:latin typeface="宋体" panose="02010600030101010101" pitchFamily="2" charset="-122"/>
              </a:rPr>
              <a:t>变量名或标号名</a:t>
            </a:r>
            <a:endParaRPr lang="zh-CN" altLang="en-US">
              <a:latin typeface="宋体" panose="02010600030101010101" pitchFamily="2" charset="-122"/>
            </a:endParaRPr>
          </a:p>
        </p:txBody>
      </p:sp>
      <p:sp>
        <p:nvSpPr>
          <p:cNvPr id="30724" name="Rectangle 3"/>
          <p:cNvSpPr>
            <a:spLocks noRot="1" noChangeArrowheads="1"/>
          </p:cNvSpPr>
          <p:nvPr/>
        </p:nvSpPr>
        <p:spPr bwMode="auto">
          <a:xfrm>
            <a:off x="468313" y="3213100"/>
            <a:ext cx="8534400" cy="216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81000" indent="-381000">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buClr>
                <a:schemeClr val="folHlink"/>
              </a:buClr>
              <a:buFont typeface="Wingdings" panose="05000000000000000000" pitchFamily="2" charset="2"/>
              <a:buNone/>
            </a:pPr>
            <a:endParaRPr lang="en-US" altLang="zh-CN" b="0">
              <a:solidFill>
                <a:schemeClr val="accent2"/>
              </a:solidFill>
              <a:latin typeface="宋体" panose="02010600030101010101" pitchFamily="2" charset="-122"/>
            </a:endParaRPr>
          </a:p>
          <a:p>
            <a:pPr eaLnBrk="1" hangingPunct="1">
              <a:buClr>
                <a:schemeClr val="folHlink"/>
              </a:buClr>
              <a:buFont typeface="Wingdings" panose="05000000000000000000" pitchFamily="2" charset="2"/>
              <a:buChar char="§"/>
            </a:pPr>
            <a:r>
              <a:rPr lang="en-US" altLang="zh-CN" b="0">
                <a:solidFill>
                  <a:srgbClr val="FF0000"/>
                </a:solidFill>
                <a:latin typeface="宋体" panose="02010600030101010101" pitchFamily="2" charset="-122"/>
              </a:rPr>
              <a:t>②SEG</a:t>
            </a:r>
            <a:r>
              <a:rPr lang="zh-CN" altLang="en-US" b="0">
                <a:solidFill>
                  <a:schemeClr val="accent2"/>
                </a:solidFill>
                <a:latin typeface="宋体" panose="02010600030101010101" pitchFamily="2" charset="-122"/>
              </a:rPr>
              <a:t>运算符</a:t>
            </a:r>
            <a:r>
              <a:rPr lang="zh-CN" altLang="en-US" b="0">
                <a:latin typeface="宋体" panose="02010600030101010101" pitchFamily="2" charset="-122"/>
              </a:rPr>
              <a:t>：利用运算符</a:t>
            </a:r>
            <a:r>
              <a:rPr lang="en-US" altLang="zh-CN" b="0">
                <a:latin typeface="宋体" panose="02010600030101010101" pitchFamily="2" charset="-122"/>
              </a:rPr>
              <a:t>SEG</a:t>
            </a:r>
            <a:r>
              <a:rPr lang="zh-CN" altLang="en-US" b="0">
                <a:latin typeface="宋体" panose="02010600030101010101" pitchFamily="2" charset="-122"/>
              </a:rPr>
              <a:t>可以得到一个标号或变量的段基址</a:t>
            </a:r>
            <a:endParaRPr lang="zh-CN" altLang="en-US" b="0">
              <a:latin typeface="宋体" panose="02010600030101010101" pitchFamily="2" charset="-122"/>
            </a:endParaRPr>
          </a:p>
          <a:p>
            <a:pPr eaLnBrk="1" hangingPunct="1">
              <a:buClr>
                <a:schemeClr val="folHlink"/>
              </a:buClr>
              <a:buFont typeface="Wingdings" panose="05000000000000000000" pitchFamily="2" charset="2"/>
              <a:buChar char="§"/>
            </a:pPr>
            <a:r>
              <a:rPr lang="zh-CN" altLang="en-US" b="0">
                <a:latin typeface="宋体" panose="02010600030101010101" pitchFamily="2" charset="-122"/>
              </a:rPr>
              <a:t>格式：   </a:t>
            </a:r>
            <a:r>
              <a:rPr lang="en-US" altLang="zh-CN" b="0">
                <a:latin typeface="宋体" panose="02010600030101010101" pitchFamily="2" charset="-122"/>
              </a:rPr>
              <a:t>SEG   </a:t>
            </a:r>
            <a:r>
              <a:rPr lang="zh-CN" altLang="en-US" b="0">
                <a:latin typeface="宋体" panose="02010600030101010101" pitchFamily="2" charset="-122"/>
              </a:rPr>
              <a:t>变量名或标号名 </a:t>
            </a:r>
            <a:endParaRPr lang="zh-CN" altLang="en-US" b="0">
              <a:latin typeface="宋体" panose="02010600030101010101" pitchFamily="2" charset="-122"/>
            </a:endParaRPr>
          </a:p>
        </p:txBody>
      </p:sp>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20"/>
          <p:cNvSpPr>
            <a:spLocks noGrp="1"/>
          </p:cNvSpPr>
          <p:nvPr>
            <p:ph type="sldNum" sz="quarter" idx="12"/>
          </p:nvPr>
        </p:nvSpPr>
        <p:spPr/>
        <p:txBody>
          <a:bodyPr/>
          <a:lstStyle/>
          <a:p>
            <a:pPr>
              <a:defRPr/>
            </a:pPr>
            <a:fld id="{22326FC9-3B47-42F3-966C-6F2AD5F50869}" type="slidenum">
              <a:rPr lang="en-US" altLang="zh-CN"/>
            </a:fld>
            <a:endParaRPr lang="en-US" altLang="zh-CN"/>
          </a:p>
        </p:txBody>
      </p:sp>
      <p:sp>
        <p:nvSpPr>
          <p:cNvPr id="31747" name="Text Box 2"/>
          <p:cNvSpPr txBox="1">
            <a:spLocks noChangeArrowheads="1"/>
          </p:cNvSpPr>
          <p:nvPr/>
        </p:nvSpPr>
        <p:spPr bwMode="auto">
          <a:xfrm>
            <a:off x="0" y="1125538"/>
            <a:ext cx="9312275"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50000"/>
              </a:spcBef>
            </a:pPr>
            <a:r>
              <a:rPr lang="en-US" altLang="en-US">
                <a:latin typeface="宋体" panose="02010600030101010101" pitchFamily="2" charset="-122"/>
              </a:rPr>
              <a:t>   </a:t>
            </a:r>
            <a:r>
              <a:rPr lang="en-US" altLang="zh-CN">
                <a:latin typeface="宋体" panose="02010600030101010101" pitchFamily="2" charset="-122"/>
              </a:rPr>
              <a:t>PTR</a:t>
            </a:r>
            <a:r>
              <a:rPr lang="zh-CN" altLang="en-US">
                <a:latin typeface="宋体" panose="02010600030101010101" pitchFamily="2" charset="-122"/>
              </a:rPr>
              <a:t>的应用场合主要有两处：一种情况是当要访问的存储单元的类型不确定时，可以用</a:t>
            </a:r>
            <a:r>
              <a:rPr lang="en-US" altLang="zh-CN">
                <a:latin typeface="宋体" panose="02010600030101010101" pitchFamily="2" charset="-122"/>
              </a:rPr>
              <a:t>PTR</a:t>
            </a:r>
            <a:r>
              <a:rPr lang="zh-CN" altLang="en-US">
                <a:latin typeface="宋体" panose="02010600030101010101" pitchFamily="2" charset="-122"/>
              </a:rPr>
              <a:t>明确指明要访问的存储单元的类型。如：</a:t>
            </a:r>
            <a:endParaRPr lang="en-US" altLang="en-US">
              <a:latin typeface="宋体" panose="02010600030101010101" pitchFamily="2" charset="-122"/>
            </a:endParaRPr>
          </a:p>
          <a:p>
            <a:pPr eaLnBrk="1" hangingPunct="1">
              <a:lnSpc>
                <a:spcPct val="50000"/>
              </a:lnSpc>
              <a:spcBef>
                <a:spcPct val="50000"/>
              </a:spcBef>
            </a:pPr>
            <a:r>
              <a:rPr lang="en-US" altLang="en-US">
                <a:latin typeface="宋体" panose="02010600030101010101" pitchFamily="2" charset="-122"/>
              </a:rPr>
              <a:t>                 </a:t>
            </a:r>
            <a:r>
              <a:rPr lang="en-US" altLang="zh-CN">
                <a:solidFill>
                  <a:srgbClr val="CC0000"/>
                </a:solidFill>
                <a:latin typeface="宋体" panose="02010600030101010101" pitchFamily="2" charset="-122"/>
              </a:rPr>
              <a:t>MOV  [BX],10H</a:t>
            </a:r>
            <a:endParaRPr lang="en-US" altLang="zh-CN">
              <a:solidFill>
                <a:srgbClr val="CC0000"/>
              </a:solidFill>
              <a:latin typeface="宋体" panose="02010600030101010101" pitchFamily="2" charset="-122"/>
            </a:endParaRPr>
          </a:p>
        </p:txBody>
      </p:sp>
      <p:sp>
        <p:nvSpPr>
          <p:cNvPr id="610307" name="Text Box 3"/>
          <p:cNvSpPr txBox="1">
            <a:spLocks noChangeArrowheads="1"/>
          </p:cNvSpPr>
          <p:nvPr/>
        </p:nvSpPr>
        <p:spPr bwMode="auto">
          <a:xfrm>
            <a:off x="684213" y="2636838"/>
            <a:ext cx="44196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lnSpc>
                <a:spcPct val="50000"/>
              </a:lnSpc>
              <a:spcBef>
                <a:spcPct val="50000"/>
              </a:spcBef>
            </a:pPr>
            <a:r>
              <a:rPr lang="en-US" altLang="zh-CN"/>
              <a:t> </a:t>
            </a:r>
            <a:endParaRPr lang="en-US" altLang="zh-CN"/>
          </a:p>
          <a:p>
            <a:pPr eaLnBrk="1" hangingPunct="1">
              <a:lnSpc>
                <a:spcPct val="50000"/>
              </a:lnSpc>
              <a:spcBef>
                <a:spcPct val="50000"/>
              </a:spcBef>
            </a:pPr>
            <a:r>
              <a:rPr lang="en-US" altLang="zh-CN">
                <a:solidFill>
                  <a:srgbClr val="FF00FF"/>
                </a:solidFill>
              </a:rPr>
              <a:t>MOV  BYTE PTR[BX],10H</a:t>
            </a:r>
            <a:endParaRPr lang="en-US" altLang="zh-CN" sz="3200">
              <a:solidFill>
                <a:srgbClr val="FF00FF"/>
              </a:solidFill>
            </a:endParaRPr>
          </a:p>
        </p:txBody>
      </p:sp>
      <p:sp>
        <p:nvSpPr>
          <p:cNvPr id="31749" name="Line 4"/>
          <p:cNvSpPr>
            <a:spLocks noChangeShapeType="1"/>
          </p:cNvSpPr>
          <p:nvPr/>
        </p:nvSpPr>
        <p:spPr bwMode="auto">
          <a:xfrm>
            <a:off x="6291263" y="2543175"/>
            <a:ext cx="0" cy="1600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0" name="Line 5"/>
          <p:cNvSpPr>
            <a:spLocks noChangeShapeType="1"/>
          </p:cNvSpPr>
          <p:nvPr/>
        </p:nvSpPr>
        <p:spPr bwMode="auto">
          <a:xfrm>
            <a:off x="7586663" y="2543175"/>
            <a:ext cx="0" cy="1676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1" name="Line 6"/>
          <p:cNvSpPr>
            <a:spLocks noChangeShapeType="1"/>
          </p:cNvSpPr>
          <p:nvPr/>
        </p:nvSpPr>
        <p:spPr bwMode="auto">
          <a:xfrm>
            <a:off x="6291263" y="2924175"/>
            <a:ext cx="12954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2" name="Line 7"/>
          <p:cNvSpPr>
            <a:spLocks noChangeShapeType="1"/>
          </p:cNvSpPr>
          <p:nvPr/>
        </p:nvSpPr>
        <p:spPr bwMode="auto">
          <a:xfrm>
            <a:off x="6291263" y="3305175"/>
            <a:ext cx="12954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3" name="Text Box 8"/>
          <p:cNvSpPr txBox="1">
            <a:spLocks noChangeArrowheads="1"/>
          </p:cNvSpPr>
          <p:nvPr/>
        </p:nvSpPr>
        <p:spPr bwMode="auto">
          <a:xfrm>
            <a:off x="5224463" y="2847975"/>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t>BX</a:t>
            </a:r>
            <a:endParaRPr lang="en-US" altLang="zh-CN"/>
          </a:p>
        </p:txBody>
      </p:sp>
      <p:sp>
        <p:nvSpPr>
          <p:cNvPr id="31754" name="Line 9"/>
          <p:cNvSpPr>
            <a:spLocks noChangeShapeType="1"/>
          </p:cNvSpPr>
          <p:nvPr/>
        </p:nvSpPr>
        <p:spPr bwMode="auto">
          <a:xfrm>
            <a:off x="5757863" y="3076575"/>
            <a:ext cx="5334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5" name="Line 10"/>
          <p:cNvSpPr>
            <a:spLocks noChangeShapeType="1"/>
          </p:cNvSpPr>
          <p:nvPr/>
        </p:nvSpPr>
        <p:spPr bwMode="auto">
          <a:xfrm>
            <a:off x="6291263" y="4524375"/>
            <a:ext cx="0" cy="1600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6" name="Line 11"/>
          <p:cNvSpPr>
            <a:spLocks noChangeShapeType="1"/>
          </p:cNvSpPr>
          <p:nvPr/>
        </p:nvSpPr>
        <p:spPr bwMode="auto">
          <a:xfrm>
            <a:off x="7586663" y="4524375"/>
            <a:ext cx="0" cy="1676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7" name="Line 12"/>
          <p:cNvSpPr>
            <a:spLocks noChangeShapeType="1"/>
          </p:cNvSpPr>
          <p:nvPr/>
        </p:nvSpPr>
        <p:spPr bwMode="auto">
          <a:xfrm>
            <a:off x="6291263" y="4905375"/>
            <a:ext cx="12954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8" name="Line 13"/>
          <p:cNvSpPr>
            <a:spLocks noChangeShapeType="1"/>
          </p:cNvSpPr>
          <p:nvPr/>
        </p:nvSpPr>
        <p:spPr bwMode="auto">
          <a:xfrm>
            <a:off x="6291263" y="5286375"/>
            <a:ext cx="12954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9" name="Text Box 14"/>
          <p:cNvSpPr txBox="1">
            <a:spLocks noChangeArrowheads="1"/>
          </p:cNvSpPr>
          <p:nvPr/>
        </p:nvSpPr>
        <p:spPr bwMode="auto">
          <a:xfrm>
            <a:off x="5224463" y="4829175"/>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t>BX</a:t>
            </a:r>
            <a:endParaRPr lang="en-US" altLang="zh-CN"/>
          </a:p>
        </p:txBody>
      </p:sp>
      <p:sp>
        <p:nvSpPr>
          <p:cNvPr id="31760" name="Line 15"/>
          <p:cNvSpPr>
            <a:spLocks noChangeShapeType="1"/>
          </p:cNvSpPr>
          <p:nvPr/>
        </p:nvSpPr>
        <p:spPr bwMode="auto">
          <a:xfrm>
            <a:off x="5757863" y="5057775"/>
            <a:ext cx="5334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1" name="Line 16"/>
          <p:cNvSpPr>
            <a:spLocks noChangeShapeType="1"/>
          </p:cNvSpPr>
          <p:nvPr/>
        </p:nvSpPr>
        <p:spPr bwMode="auto">
          <a:xfrm>
            <a:off x="6291263" y="5667375"/>
            <a:ext cx="12954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0321" name="Text Box 17"/>
          <p:cNvSpPr txBox="1">
            <a:spLocks noChangeArrowheads="1"/>
          </p:cNvSpPr>
          <p:nvPr/>
        </p:nvSpPr>
        <p:spPr bwMode="auto">
          <a:xfrm>
            <a:off x="684213" y="4797425"/>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solidFill>
                  <a:srgbClr val="990099"/>
                </a:solidFill>
              </a:rPr>
              <a:t>MOV  WORD PTR[BX],10H</a:t>
            </a:r>
            <a:endParaRPr lang="en-US" altLang="zh-CN">
              <a:solidFill>
                <a:srgbClr val="990099"/>
              </a:solidFill>
            </a:endParaRPr>
          </a:p>
        </p:txBody>
      </p:sp>
      <p:sp>
        <p:nvSpPr>
          <p:cNvPr id="610322" name="Text Box 18"/>
          <p:cNvSpPr txBox="1">
            <a:spLocks noChangeArrowheads="1"/>
          </p:cNvSpPr>
          <p:nvPr/>
        </p:nvSpPr>
        <p:spPr bwMode="auto">
          <a:xfrm>
            <a:off x="6443663" y="2924175"/>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solidFill>
                  <a:srgbClr val="FF00FF"/>
                </a:solidFill>
              </a:rPr>
              <a:t> 10H</a:t>
            </a:r>
            <a:endParaRPr lang="en-US" altLang="zh-CN">
              <a:solidFill>
                <a:srgbClr val="FF00FF"/>
              </a:solidFill>
            </a:endParaRPr>
          </a:p>
        </p:txBody>
      </p:sp>
      <p:sp>
        <p:nvSpPr>
          <p:cNvPr id="610323" name="Text Box 19"/>
          <p:cNvSpPr txBox="1">
            <a:spLocks noChangeArrowheads="1"/>
          </p:cNvSpPr>
          <p:nvPr/>
        </p:nvSpPr>
        <p:spPr bwMode="auto">
          <a:xfrm>
            <a:off x="6519863" y="4905375"/>
            <a:ext cx="1066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solidFill>
                  <a:srgbClr val="FF0000"/>
                </a:solidFill>
              </a:rPr>
              <a:t>10H     00H</a:t>
            </a:r>
            <a:endParaRPr lang="en-US" altLang="zh-CN">
              <a:solidFill>
                <a:srgbClr val="FF0000"/>
              </a:solidFill>
            </a:endParaRPr>
          </a:p>
        </p:txBody>
      </p:sp>
      <p:sp>
        <p:nvSpPr>
          <p:cNvPr id="31765" name="Rectangle 3"/>
          <p:cNvSpPr>
            <a:spLocks noRot="1" noChangeArrowheads="1"/>
          </p:cNvSpPr>
          <p:nvPr/>
        </p:nvSpPr>
        <p:spPr bwMode="auto">
          <a:xfrm>
            <a:off x="323850" y="549275"/>
            <a:ext cx="8291513"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81000" indent="-381000">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buClr>
                <a:schemeClr val="folHlink"/>
              </a:buClr>
              <a:buFont typeface="Wingdings" panose="05000000000000000000" pitchFamily="2" charset="2"/>
              <a:buNone/>
            </a:pPr>
            <a:r>
              <a:rPr lang="en-US" altLang="en-US" b="0">
                <a:solidFill>
                  <a:srgbClr val="FF0000"/>
                </a:solidFill>
                <a:latin typeface="宋体" panose="02010600030101010101" pitchFamily="2" charset="-122"/>
              </a:rPr>
              <a:t>③PTR运算符</a:t>
            </a:r>
            <a:r>
              <a:rPr lang="zh-CN" altLang="en-US" b="0">
                <a:latin typeface="宋体" panose="02010600030101010101" pitchFamily="2" charset="-122"/>
              </a:rPr>
              <a:t>：用来指定存储器操作数的类型。</a:t>
            </a:r>
            <a:r>
              <a:rPr lang="en-US" altLang="en-US" b="0">
                <a:latin typeface="宋体" panose="02010600030101010101" pitchFamily="2" charset="-122"/>
              </a:rPr>
              <a:t> </a:t>
            </a:r>
            <a:endParaRPr lang="zh-CN" altLang="en-US" b="0">
              <a:latin typeface="宋体"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0307"/>
                                        </p:tgtEl>
                                        <p:attrNameLst>
                                          <p:attrName>style.visibility</p:attrName>
                                        </p:attrNameLst>
                                      </p:cBhvr>
                                      <p:to>
                                        <p:strVal val="visible"/>
                                      </p:to>
                                    </p:set>
                                    <p:anim calcmode="lin" valueType="num">
                                      <p:cBhvr additive="base">
                                        <p:cTn id="7" dur="500" fill="hold"/>
                                        <p:tgtEl>
                                          <p:spTgt spid="610307"/>
                                        </p:tgtEl>
                                        <p:attrNameLst>
                                          <p:attrName>ppt_x</p:attrName>
                                        </p:attrNameLst>
                                      </p:cBhvr>
                                      <p:tavLst>
                                        <p:tav tm="0">
                                          <p:val>
                                            <p:strVal val="#ppt_x"/>
                                          </p:val>
                                        </p:tav>
                                        <p:tav tm="100000">
                                          <p:val>
                                            <p:strVal val="#ppt_x"/>
                                          </p:val>
                                        </p:tav>
                                      </p:tavLst>
                                    </p:anim>
                                    <p:anim calcmode="lin" valueType="num">
                                      <p:cBhvr additive="base">
                                        <p:cTn id="8" dur="500" fill="hold"/>
                                        <p:tgtEl>
                                          <p:spTgt spid="61030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103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10321"/>
                                        </p:tgtEl>
                                        <p:attrNameLst>
                                          <p:attrName>style.visibility</p:attrName>
                                        </p:attrNameLst>
                                      </p:cBhvr>
                                      <p:to>
                                        <p:strVal val="visible"/>
                                      </p:to>
                                    </p:set>
                                    <p:anim calcmode="lin" valueType="num">
                                      <p:cBhvr additive="base">
                                        <p:cTn id="17" dur="500" fill="hold"/>
                                        <p:tgtEl>
                                          <p:spTgt spid="610321"/>
                                        </p:tgtEl>
                                        <p:attrNameLst>
                                          <p:attrName>ppt_x</p:attrName>
                                        </p:attrNameLst>
                                      </p:cBhvr>
                                      <p:tavLst>
                                        <p:tav tm="0">
                                          <p:val>
                                            <p:strVal val="#ppt_x"/>
                                          </p:val>
                                        </p:tav>
                                        <p:tav tm="100000">
                                          <p:val>
                                            <p:strVal val="#ppt_x"/>
                                          </p:val>
                                        </p:tav>
                                      </p:tavLst>
                                    </p:anim>
                                    <p:anim calcmode="lin" valueType="num">
                                      <p:cBhvr additive="base">
                                        <p:cTn id="18" dur="500" fill="hold"/>
                                        <p:tgtEl>
                                          <p:spTgt spid="61032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0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7" grpId="0" bldLvl="0" animBg="1" autoUpdateAnimBg="0"/>
      <p:bldP spid="610321" grpId="0" bldLvl="0" animBg="1" autoUpdateAnimBg="0"/>
      <p:bldP spid="610322" grpId="0" bldLvl="0" animBg="1" autoUpdateAnimBg="0"/>
      <p:bldP spid="610323" grpId="0" bldLvl="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24586F38-D529-4F0A-8BF7-CECC0A75AE23}" type="slidenum">
              <a:rPr lang="en-US" altLang="zh-CN"/>
            </a:fld>
            <a:endParaRPr lang="en-US" altLang="zh-CN"/>
          </a:p>
        </p:txBody>
      </p:sp>
      <p:sp>
        <p:nvSpPr>
          <p:cNvPr id="611330" name="Rectangle 2"/>
          <p:cNvSpPr>
            <a:spLocks noGrp="1" noRot="1" noChangeArrowheads="1"/>
          </p:cNvSpPr>
          <p:nvPr>
            <p:ph type="title" idx="4294967295"/>
          </p:nvPr>
        </p:nvSpPr>
        <p:spPr>
          <a:xfrm>
            <a:off x="107950" y="620713"/>
            <a:ext cx="8839200" cy="2354262"/>
          </a:xfrm>
        </p:spPr>
        <p:txBody>
          <a:bodyPr/>
          <a:lstStyle/>
          <a:p>
            <a:pPr algn="l">
              <a:lnSpc>
                <a:spcPct val="150000"/>
              </a:lnSpc>
              <a:defRPr/>
            </a:pPr>
            <a:r>
              <a:rPr lang="en-US" altLang="zh-CN" sz="2400">
                <a:solidFill>
                  <a:schemeClr val="tx1"/>
                </a:solidFill>
                <a:latin typeface="宋体" panose="02010600030101010101" pitchFamily="2" charset="-122"/>
              </a:rPr>
              <a:t>    PTR</a:t>
            </a:r>
            <a:r>
              <a:rPr lang="zh-CN" altLang="en-US" sz="2400">
                <a:solidFill>
                  <a:schemeClr val="tx1"/>
                </a:solidFill>
                <a:latin typeface="宋体" panose="02010600030101010101" pitchFamily="2" charset="-122"/>
              </a:rPr>
              <a:t>合成运算符的另一种应用场合是当要引用的标号类型和定义类型不一致时，可以用</a:t>
            </a:r>
            <a:r>
              <a:rPr lang="en-US" altLang="zh-CN" sz="2400">
                <a:solidFill>
                  <a:schemeClr val="tx1"/>
                </a:solidFill>
                <a:latin typeface="宋体" panose="02010600030101010101" pitchFamily="2" charset="-122"/>
              </a:rPr>
              <a:t>PTR</a:t>
            </a:r>
            <a:r>
              <a:rPr lang="zh-CN" altLang="en-US" sz="2400">
                <a:solidFill>
                  <a:schemeClr val="tx1"/>
                </a:solidFill>
                <a:latin typeface="宋体" panose="02010600030101010101" pitchFamily="2" charset="-122"/>
              </a:rPr>
              <a:t>临时改变标号的类型为我们所需要的类型。</a:t>
            </a:r>
            <a:br>
              <a:rPr lang="zh-CN" altLang="en-US" sz="2400">
                <a:solidFill>
                  <a:schemeClr val="tx1"/>
                </a:solidFill>
                <a:latin typeface="宋体" panose="02010600030101010101" pitchFamily="2" charset="-122"/>
              </a:rPr>
            </a:br>
            <a:r>
              <a:rPr lang="zh-CN" altLang="en-US" sz="2400">
                <a:solidFill>
                  <a:schemeClr val="tx1"/>
                </a:solidFill>
                <a:latin typeface="宋体" panose="02010600030101010101" pitchFamily="2" charset="-122"/>
              </a:rPr>
              <a:t>如：</a:t>
            </a:r>
            <a:endParaRPr lang="zh-CN" altLang="en-US">
              <a:latin typeface="宋体" panose="02010600030101010101" pitchFamily="2" charset="-122"/>
            </a:endParaRPr>
          </a:p>
        </p:txBody>
      </p:sp>
      <p:sp>
        <p:nvSpPr>
          <p:cNvPr id="611331" name="Text Box 3"/>
          <p:cNvSpPr txBox="1">
            <a:spLocks noChangeArrowheads="1"/>
          </p:cNvSpPr>
          <p:nvPr/>
        </p:nvSpPr>
        <p:spPr bwMode="auto">
          <a:xfrm>
            <a:off x="1763713" y="2492375"/>
            <a:ext cx="5715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lnSpc>
                <a:spcPct val="50000"/>
              </a:lnSpc>
              <a:spcBef>
                <a:spcPct val="50000"/>
              </a:spcBef>
            </a:pPr>
            <a:endParaRPr lang="en-US" altLang="zh-CN"/>
          </a:p>
          <a:p>
            <a:pPr eaLnBrk="1" hangingPunct="1">
              <a:spcBef>
                <a:spcPct val="50000"/>
              </a:spcBef>
            </a:pPr>
            <a:r>
              <a:rPr lang="en-US" altLang="zh-CN"/>
              <a:t>A1  DB       10H,20H</a:t>
            </a:r>
            <a:endParaRPr lang="en-US" altLang="zh-CN"/>
          </a:p>
          <a:p>
            <a:pPr eaLnBrk="1" hangingPunct="1">
              <a:spcBef>
                <a:spcPct val="50000"/>
              </a:spcBef>
            </a:pPr>
            <a:r>
              <a:rPr lang="en-US" altLang="zh-CN">
                <a:solidFill>
                  <a:srgbClr val="CC0000"/>
                </a:solidFill>
              </a:rPr>
              <a:t>       MOV   AX,A1</a:t>
            </a:r>
            <a:endParaRPr lang="en-US" altLang="zh-CN">
              <a:solidFill>
                <a:srgbClr val="CC0000"/>
              </a:solidFill>
            </a:endParaRPr>
          </a:p>
          <a:p>
            <a:pPr eaLnBrk="1" hangingPunct="1">
              <a:spcBef>
                <a:spcPct val="50000"/>
              </a:spcBef>
            </a:pPr>
            <a:r>
              <a:rPr lang="en-US" altLang="zh-CN"/>
              <a:t>       MOV   AX,WORD PTR A1</a:t>
            </a:r>
            <a:endParaRPr lang="en-US" altLang="zh-CN"/>
          </a:p>
        </p:txBody>
      </p:sp>
      <p:sp>
        <p:nvSpPr>
          <p:cNvPr id="611332" name="Rectangle 4"/>
          <p:cNvSpPr>
            <a:spLocks noChangeArrowheads="1"/>
          </p:cNvSpPr>
          <p:nvPr/>
        </p:nvSpPr>
        <p:spPr bwMode="auto">
          <a:xfrm>
            <a:off x="1042988" y="4724400"/>
            <a:ext cx="640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990600" indent="-53340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314450" indent="-4572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581150" indent="-3810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885950" indent="-3429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343150" indent="-3429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800350" indent="-3429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257550" indent="-3429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714750" indent="-3429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buClr>
                <a:schemeClr val="accent2"/>
              </a:buClr>
              <a:buFont typeface="Wingdings" panose="05000000000000000000" pitchFamily="2" charset="2"/>
              <a:buNone/>
            </a:pPr>
            <a:r>
              <a:rPr lang="en-US" altLang="zh-CN" b="0"/>
              <a:t>	</a:t>
            </a:r>
            <a:r>
              <a:rPr lang="zh-CN" altLang="en-US" b="0">
                <a:solidFill>
                  <a:srgbClr val="FF0000"/>
                </a:solidFill>
              </a:rPr>
              <a:t>该修改是临时的，只在当前语句有效</a:t>
            </a:r>
            <a:endParaRPr lang="zh-CN" altLang="en-US" b="0">
              <a:solidFill>
                <a:srgbClr val="FF0000"/>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1331">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13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13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13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611332"/>
                                        </p:tgtEl>
                                        <p:attrNameLst>
                                          <p:attrName>style.visibility</p:attrName>
                                        </p:attrNameLst>
                                      </p:cBhvr>
                                      <p:to>
                                        <p:strVal val="visible"/>
                                      </p:to>
                                    </p:set>
                                    <p:animEffect transition="in" filter="barn(outVertical)">
                                      <p:cBhvr>
                                        <p:cTn id="23" dur="500"/>
                                        <p:tgtEl>
                                          <p:spTgt spid="611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1" grpId="0" autoUpdateAnimBg="0" build="p"/>
      <p:bldP spid="611332" grpId="0" bldLvl="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16BF2C8B-058B-42BE-B123-2025730A5A89}" type="slidenum">
              <a:rPr lang="en-US" altLang="zh-CN"/>
            </a:fld>
            <a:endParaRPr lang="en-US" altLang="zh-CN"/>
          </a:p>
        </p:txBody>
      </p:sp>
      <p:sp>
        <p:nvSpPr>
          <p:cNvPr id="33795" name="Rectangle 2"/>
          <p:cNvSpPr>
            <a:spLocks noChangeArrowheads="1"/>
          </p:cNvSpPr>
          <p:nvPr/>
        </p:nvSpPr>
        <p:spPr bwMode="auto">
          <a:xfrm>
            <a:off x="323850" y="404813"/>
            <a:ext cx="4319588" cy="52197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FF0000"/>
                </a:solidFill>
                <a:latin typeface="宋体" panose="02010600030101010101" pitchFamily="2" charset="-122"/>
              </a:rPr>
              <a:t>   </a:t>
            </a:r>
            <a:r>
              <a:rPr lang="zh-CN" altLang="en-US" sz="2800">
                <a:solidFill>
                  <a:srgbClr val="FF0000"/>
                </a:solidFill>
                <a:latin typeface="宋体" panose="02010600030101010101" pitchFamily="2" charset="-122"/>
              </a:rPr>
              <a:t>常用伪操作</a:t>
            </a:r>
            <a:endParaRPr lang="zh-CN" altLang="en-US" sz="2800">
              <a:solidFill>
                <a:srgbClr val="FF0000"/>
              </a:solidFill>
              <a:latin typeface="宋体" panose="02010600030101010101" pitchFamily="2" charset="-122"/>
            </a:endParaRPr>
          </a:p>
        </p:txBody>
      </p:sp>
      <p:sp>
        <p:nvSpPr>
          <p:cNvPr id="33796" name="Rectangle 3"/>
          <p:cNvSpPr>
            <a:spLocks noChangeArrowheads="1"/>
          </p:cNvSpPr>
          <p:nvPr/>
        </p:nvSpPr>
        <p:spPr bwMode="auto">
          <a:xfrm>
            <a:off x="323850" y="1196975"/>
            <a:ext cx="8424863" cy="118745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0000"/>
                </a:solidFill>
                <a:latin typeface="宋体" panose="02010600030101010101" pitchFamily="2" charset="-122"/>
              </a:rPr>
              <a:t>伪指令</a:t>
            </a:r>
            <a:r>
              <a:rPr lang="zh-CN" altLang="en-US">
                <a:latin typeface="宋体" panose="02010600030101010101" pitchFamily="2" charset="-122"/>
              </a:rPr>
              <a:t>：</a:t>
            </a:r>
            <a:endParaRPr lang="zh-CN" altLang="en-US">
              <a:latin typeface="宋体" panose="02010600030101010101" pitchFamily="2" charset="-122"/>
            </a:endParaRPr>
          </a:p>
          <a:p>
            <a:pPr eaLnBrk="1" hangingPunct="1"/>
            <a:r>
              <a:rPr lang="zh-CN" altLang="en-US">
                <a:latin typeface="宋体" panose="02010600030101010101" pitchFamily="2" charset="-122"/>
              </a:rPr>
              <a:t>  不是</a:t>
            </a:r>
            <a:r>
              <a:rPr lang="en-US" altLang="zh-CN">
                <a:latin typeface="宋体" panose="02010600030101010101" pitchFamily="2" charset="-122"/>
              </a:rPr>
              <a:t>CPU</a:t>
            </a:r>
            <a:r>
              <a:rPr lang="zh-CN" altLang="en-US">
                <a:latin typeface="宋体" panose="02010600030101010101" pitchFamily="2" charset="-122"/>
              </a:rPr>
              <a:t>执行的指令，而是程序员给</a:t>
            </a:r>
            <a:r>
              <a:rPr lang="zh-CN" altLang="en-US">
                <a:solidFill>
                  <a:srgbClr val="FF0000"/>
                </a:solidFill>
                <a:latin typeface="宋体" panose="02010600030101010101" pitchFamily="2" charset="-122"/>
              </a:rPr>
              <a:t>编译程序</a:t>
            </a:r>
            <a:r>
              <a:rPr lang="zh-CN" altLang="en-US">
                <a:latin typeface="宋体" panose="02010600030101010101" pitchFamily="2" charset="-122"/>
              </a:rPr>
              <a:t>下达的命令。</a:t>
            </a:r>
            <a:endParaRPr lang="zh-CN" altLang="en-US">
              <a:latin typeface="宋体" panose="02010600030101010101" pitchFamily="2" charset="-122"/>
            </a:endParaRPr>
          </a:p>
          <a:p>
            <a:pPr eaLnBrk="1" hangingPunct="1"/>
            <a:r>
              <a:rPr lang="zh-CN" altLang="en-US">
                <a:latin typeface="宋体" panose="02010600030101010101" pitchFamily="2" charset="-122"/>
              </a:rPr>
              <a:t>  是在编译源程序期间由</a:t>
            </a:r>
            <a:r>
              <a:rPr lang="zh-CN" altLang="en-US">
                <a:solidFill>
                  <a:srgbClr val="FF0000"/>
                </a:solidFill>
                <a:latin typeface="宋体" panose="02010600030101010101" pitchFamily="2" charset="-122"/>
              </a:rPr>
              <a:t>编译程序执行的命令</a:t>
            </a:r>
            <a:r>
              <a:rPr lang="zh-CN" altLang="en-US">
                <a:latin typeface="宋体" panose="02010600030101010101" pitchFamily="2" charset="-122"/>
              </a:rPr>
              <a:t>。 </a:t>
            </a:r>
            <a:endParaRPr lang="zh-CN" altLang="en-US">
              <a:latin typeface="宋体" panose="02010600030101010101" pitchFamily="2" charset="-122"/>
            </a:endParaRPr>
          </a:p>
        </p:txBody>
      </p:sp>
      <p:sp>
        <p:nvSpPr>
          <p:cNvPr id="33797" name="Rectangle 4"/>
          <p:cNvSpPr>
            <a:spLocks noChangeArrowheads="1"/>
          </p:cNvSpPr>
          <p:nvPr/>
        </p:nvSpPr>
        <p:spPr bwMode="auto">
          <a:xfrm>
            <a:off x="468313" y="2852738"/>
            <a:ext cx="7775575"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宋体" panose="02010600030101010101" pitchFamily="2" charset="-122"/>
              </a:rPr>
              <a:t>    </a:t>
            </a:r>
            <a:r>
              <a:rPr lang="zh-CN" altLang="en-US">
                <a:latin typeface="宋体" panose="02010600030101010101" pitchFamily="2" charset="-122"/>
              </a:rPr>
              <a:t>定义数据、分配存储区、定义段、定义过程</a:t>
            </a:r>
            <a:endParaRPr lang="zh-CN" altLang="en-US">
              <a:latin typeface="宋体" panose="02010600030101010101" pitchFamily="2" charset="-122"/>
            </a:endParaRPr>
          </a:p>
        </p:txBody>
      </p:sp>
      <p:sp>
        <p:nvSpPr>
          <p:cNvPr id="33798" name="Rectangle 5"/>
          <p:cNvSpPr>
            <a:spLocks noChangeArrowheads="1"/>
          </p:cNvSpPr>
          <p:nvPr/>
        </p:nvSpPr>
        <p:spPr bwMode="auto">
          <a:xfrm>
            <a:off x="323850" y="3644900"/>
            <a:ext cx="8496300" cy="82232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CC"/>
                </a:solidFill>
              </a:rPr>
              <a:t>伪指令语句：在汇编时不产生二进制代码，仅为编译程序提供</a:t>
            </a:r>
            <a:endParaRPr lang="zh-CN" altLang="en-US">
              <a:solidFill>
                <a:srgbClr val="0000CC"/>
              </a:solidFill>
            </a:endParaRPr>
          </a:p>
          <a:p>
            <a:pPr eaLnBrk="1" hangingPunct="1"/>
            <a:r>
              <a:rPr lang="zh-CN" altLang="en-US">
                <a:solidFill>
                  <a:srgbClr val="0000CC"/>
                </a:solidFill>
              </a:rPr>
              <a:t>汇编时所需要的信息的语句。</a:t>
            </a:r>
            <a:endParaRPr lang="zh-CN" altLang="en-US">
              <a:solidFill>
                <a:srgbClr val="0000CC"/>
              </a:solidFill>
            </a:endParaRPr>
          </a:p>
        </p:txBody>
      </p:sp>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pPr>
              <a:defRPr/>
            </a:pPr>
            <a:fld id="{F61ADA1F-8F60-4DEA-9BDE-7B333FC12E50}" type="slidenum">
              <a:rPr lang="en-US" altLang="zh-CN"/>
            </a:fld>
            <a:endParaRPr lang="en-US" altLang="zh-CN"/>
          </a:p>
        </p:txBody>
      </p:sp>
      <p:sp>
        <p:nvSpPr>
          <p:cNvPr id="627714" name="Rectangle 2"/>
          <p:cNvSpPr>
            <a:spLocks noGrp="1" noRot="1" noChangeArrowheads="1"/>
          </p:cNvSpPr>
          <p:nvPr>
            <p:ph type="title"/>
          </p:nvPr>
        </p:nvSpPr>
        <p:spPr>
          <a:xfrm>
            <a:off x="323850" y="476250"/>
            <a:ext cx="4630738" cy="600075"/>
          </a:xfrm>
        </p:spPr>
        <p:txBody>
          <a:bodyPr/>
          <a:lstStyle/>
          <a:p>
            <a:pPr algn="l">
              <a:defRPr/>
            </a:pPr>
            <a:r>
              <a:rPr lang="en-US" altLang="zh-CN" sz="3200" dirty="0">
                <a:solidFill>
                  <a:srgbClr val="FF0000"/>
                </a:solidFill>
                <a:latin typeface="宋体" panose="02010600030101010101" pitchFamily="2" charset="-122"/>
              </a:rPr>
              <a:t> </a:t>
            </a:r>
            <a:r>
              <a:rPr lang="zh-CN" altLang="en-US" sz="3200" dirty="0">
                <a:solidFill>
                  <a:srgbClr val="FF0000"/>
                </a:solidFill>
                <a:latin typeface="宋体" panose="02010600030101010101" pitchFamily="2" charset="-122"/>
              </a:rPr>
              <a:t>段定义伪操作</a:t>
            </a:r>
            <a:endParaRPr lang="zh-CN" altLang="en-US" sz="3200" dirty="0">
              <a:solidFill>
                <a:srgbClr val="FF0000"/>
              </a:solidFill>
              <a:latin typeface="宋体" panose="02010600030101010101" pitchFamily="2" charset="-122"/>
            </a:endParaRPr>
          </a:p>
        </p:txBody>
      </p:sp>
      <p:sp>
        <p:nvSpPr>
          <p:cNvPr id="34820" name="Rectangle 3"/>
          <p:cNvSpPr>
            <a:spLocks noGrp="1" noRot="1" noChangeArrowheads="1"/>
          </p:cNvSpPr>
          <p:nvPr>
            <p:ph type="body" idx="1"/>
          </p:nvPr>
        </p:nvSpPr>
        <p:spPr>
          <a:xfrm>
            <a:off x="468313" y="2205038"/>
            <a:ext cx="2892425" cy="669925"/>
          </a:xfrm>
        </p:spPr>
        <p:txBody>
          <a:bodyPr/>
          <a:lstStyle/>
          <a:p>
            <a:pPr>
              <a:buFont typeface="Wingdings" panose="05000000000000000000" pitchFamily="2" charset="2"/>
              <a:buNone/>
            </a:pPr>
            <a:r>
              <a:rPr lang="zh-CN" altLang="en-US"/>
              <a:t>程序的段结构</a:t>
            </a:r>
            <a:endParaRPr lang="zh-CN" altLang="en-US"/>
          </a:p>
        </p:txBody>
      </p:sp>
      <p:sp>
        <p:nvSpPr>
          <p:cNvPr id="34821" name="Rectangle 4"/>
          <p:cNvSpPr>
            <a:spLocks noChangeArrowheads="1"/>
          </p:cNvSpPr>
          <p:nvPr/>
        </p:nvSpPr>
        <p:spPr bwMode="auto">
          <a:xfrm>
            <a:off x="3348038" y="1700213"/>
            <a:ext cx="46005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08585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42875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77165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22885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68605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14325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60045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buClr>
                <a:schemeClr val="accent2"/>
              </a:buClr>
              <a:buFont typeface="Wingdings" panose="05000000000000000000" pitchFamily="2" charset="2"/>
              <a:buNone/>
            </a:pPr>
            <a:r>
              <a:rPr lang="zh-CN" altLang="en-US" sz="2800" b="0">
                <a:solidFill>
                  <a:srgbClr val="000000"/>
                </a:solidFill>
              </a:rPr>
              <a:t>段定义</a:t>
            </a:r>
            <a:endParaRPr lang="zh-CN" altLang="en-US" sz="2800" b="0">
              <a:solidFill>
                <a:srgbClr val="000000"/>
              </a:solidFill>
            </a:endParaRPr>
          </a:p>
          <a:p>
            <a:pPr eaLnBrk="1" hangingPunct="1">
              <a:buClr>
                <a:schemeClr val="accent2"/>
              </a:buClr>
              <a:buFont typeface="Wingdings" panose="05000000000000000000" pitchFamily="2" charset="2"/>
              <a:buNone/>
            </a:pPr>
            <a:r>
              <a:rPr lang="zh-CN" altLang="en-US" sz="2800" b="0">
                <a:solidFill>
                  <a:srgbClr val="000000"/>
                </a:solidFill>
              </a:rPr>
              <a:t>段寻址（指定当前段）</a:t>
            </a:r>
            <a:endParaRPr lang="zh-CN" altLang="en-US" sz="2800" b="0">
              <a:solidFill>
                <a:srgbClr val="000000"/>
              </a:solidFill>
            </a:endParaRPr>
          </a:p>
          <a:p>
            <a:pPr eaLnBrk="1" hangingPunct="1">
              <a:buClr>
                <a:schemeClr val="accent2"/>
              </a:buClr>
              <a:buFont typeface="Wingdings" panose="05000000000000000000" pitchFamily="2" charset="2"/>
              <a:buNone/>
            </a:pPr>
            <a:r>
              <a:rPr lang="zh-CN" altLang="en-US" sz="2800" b="0">
                <a:solidFill>
                  <a:srgbClr val="000000"/>
                </a:solidFill>
              </a:rPr>
              <a:t>段寄存器的装入</a:t>
            </a:r>
            <a:endParaRPr lang="zh-CN" altLang="en-US" sz="2800" b="0">
              <a:solidFill>
                <a:srgbClr val="000000"/>
              </a:solidFill>
            </a:endParaRPr>
          </a:p>
        </p:txBody>
      </p:sp>
      <p:sp>
        <p:nvSpPr>
          <p:cNvPr id="34822" name="AutoShape 5"/>
          <p:cNvSpPr/>
          <p:nvPr/>
        </p:nvSpPr>
        <p:spPr bwMode="auto">
          <a:xfrm>
            <a:off x="3132138" y="1916113"/>
            <a:ext cx="76200" cy="1295400"/>
          </a:xfrm>
          <a:prstGeom prst="leftBrace">
            <a:avLst>
              <a:gd name="adj1" fmla="val 141667"/>
              <a:gd name="adj2" fmla="val 50000"/>
            </a:avLst>
          </a:prstGeom>
          <a:noFill/>
          <a:ln w="22225">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23" name="Rectangle 6"/>
          <p:cNvSpPr>
            <a:spLocks noRot="1" noChangeArrowheads="1"/>
          </p:cNvSpPr>
          <p:nvPr/>
        </p:nvSpPr>
        <p:spPr bwMode="auto">
          <a:xfrm>
            <a:off x="539750" y="3860800"/>
            <a:ext cx="7777163"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buClr>
                <a:schemeClr val="folHlink"/>
              </a:buClr>
              <a:buFont typeface="Wingdings" panose="05000000000000000000" pitchFamily="2" charset="2"/>
              <a:buNone/>
            </a:pPr>
            <a:r>
              <a:rPr lang="zh-CN" altLang="en-US" sz="2800" b="0">
                <a:latin typeface="Arial" panose="020B0604020202020204" pitchFamily="34" charset="0"/>
              </a:rPr>
              <a:t>常用的伪操作有</a:t>
            </a:r>
            <a:r>
              <a:rPr lang="en-US" altLang="zh-CN" sz="2800" b="0">
                <a:latin typeface="Arial" panose="020B0604020202020204" pitchFamily="34" charset="0"/>
              </a:rPr>
              <a:t>SEGMENT</a:t>
            </a:r>
            <a:r>
              <a:rPr lang="zh-CN" altLang="en-US" sz="2800" b="0">
                <a:latin typeface="Arial" panose="020B0604020202020204" pitchFamily="34" charset="0"/>
              </a:rPr>
              <a:t>、</a:t>
            </a:r>
            <a:r>
              <a:rPr lang="en-US" altLang="zh-CN" sz="2800" b="0">
                <a:latin typeface="Arial" panose="020B0604020202020204" pitchFamily="34" charset="0"/>
              </a:rPr>
              <a:t>ENDS</a:t>
            </a:r>
            <a:r>
              <a:rPr lang="zh-CN" altLang="en-US" sz="2800" b="0">
                <a:latin typeface="Arial" panose="020B0604020202020204" pitchFamily="34" charset="0"/>
              </a:rPr>
              <a:t>和</a:t>
            </a:r>
            <a:r>
              <a:rPr lang="en-US" altLang="zh-CN" sz="2800" b="0">
                <a:latin typeface="Arial" panose="020B0604020202020204" pitchFamily="34" charset="0"/>
              </a:rPr>
              <a:t>ASSUME</a:t>
            </a:r>
            <a:endParaRPr lang="en-US" altLang="zh-CN" sz="2800" b="0">
              <a:latin typeface="Arial" panose="020B0604020202020204" pitchFamily="34" charset="0"/>
            </a:endParaRPr>
          </a:p>
        </p:txBody>
      </p:sp>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32"/>
          <p:cNvSpPr>
            <a:spLocks noGrp="1"/>
          </p:cNvSpPr>
          <p:nvPr>
            <p:ph type="sldNum" sz="quarter" idx="12"/>
          </p:nvPr>
        </p:nvSpPr>
        <p:spPr/>
        <p:txBody>
          <a:bodyPr/>
          <a:lstStyle/>
          <a:p>
            <a:pPr>
              <a:defRPr/>
            </a:pPr>
            <a:fld id="{E55066B0-0620-4E47-B60C-DA6A686AE9C2}" type="slidenum">
              <a:rPr lang="en-US" altLang="zh-CN"/>
            </a:fld>
            <a:endParaRPr lang="en-US" altLang="zh-CN"/>
          </a:p>
        </p:txBody>
      </p:sp>
      <p:graphicFrame>
        <p:nvGraphicFramePr>
          <p:cNvPr id="768002" name="Group 2"/>
          <p:cNvGraphicFramePr>
            <a:graphicFrameLocks noGrp="1"/>
          </p:cNvGraphicFramePr>
          <p:nvPr>
            <p:ph/>
          </p:nvPr>
        </p:nvGraphicFramePr>
        <p:xfrm>
          <a:off x="323850" y="1052513"/>
          <a:ext cx="8650288" cy="4195762"/>
        </p:xfrm>
        <a:graphic>
          <a:graphicData uri="http://schemas.openxmlformats.org/drawingml/2006/table">
            <a:tbl>
              <a:tblPr/>
              <a:tblGrid>
                <a:gridCol w="950913"/>
                <a:gridCol w="1206500"/>
                <a:gridCol w="3529012"/>
                <a:gridCol w="2963863"/>
              </a:tblGrid>
              <a:tr h="763645">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类别</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伪操作名</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格式</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功能</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46">
                <a:tc rowSpan="6">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段定义</a:t>
                      </a:r>
                      <a:endPar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伪操作</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宋体" panose="02010600030101010101" pitchFamily="2" charset="-122"/>
                          <a:ea typeface="宋体" panose="02010600030101010101" pitchFamily="2" charset="-122"/>
                        </a:rPr>
                        <a:t>SEGMENT</a:t>
                      </a:r>
                      <a:endParaRPr kumimoji="0" lang="en-US"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段名 </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SEGMENT[</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定位类型</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rowSpan="4">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定义一个逻辑段</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93">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组合类型</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类别</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vMerge="1">
                  <a:tcPr/>
                </a:tc>
              </a:tr>
              <a:tr h="442946">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宋体" panose="02010600030101010101" pitchFamily="2" charset="-122"/>
                          <a:ea typeface="宋体" panose="02010600030101010101" pitchFamily="2" charset="-122"/>
                        </a:rPr>
                        <a:t>ENDS</a:t>
                      </a:r>
                      <a:endParaRPr kumimoji="0" lang="en-US"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vMerge="1">
                  <a:tcPr/>
                </a:tc>
              </a:tr>
              <a:tr h="442946">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段名 </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ENDS</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vMerge="1">
                  <a:tcPr/>
                </a:tc>
              </a:tr>
              <a:tr h="701093">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宋体" panose="02010600030101010101" pitchFamily="2" charset="-122"/>
                          <a:ea typeface="宋体" panose="02010600030101010101" pitchFamily="2" charset="-122"/>
                        </a:rPr>
                        <a:t>ASSUME</a:t>
                      </a:r>
                      <a:endParaRPr kumimoji="0" lang="en-US" altLang="zh-CN" sz="20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ASSUME </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段寄存器名：段段名</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设定逻辑段段址所在的段寄存器</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93">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ORG</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ORG </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表达式</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将地址计数器置为表达式的值</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9CD680D8-3CA3-4DC2-BE7F-4F0F8C135E76}" type="slidenum">
              <a:rPr lang="en-US" altLang="zh-CN"/>
            </a:fld>
            <a:endParaRPr lang="en-US" altLang="zh-CN"/>
          </a:p>
        </p:txBody>
      </p:sp>
      <p:sp>
        <p:nvSpPr>
          <p:cNvPr id="36867" name="Rectangle 3"/>
          <p:cNvSpPr>
            <a:spLocks noGrp="1" noRot="1" noChangeArrowheads="1"/>
          </p:cNvSpPr>
          <p:nvPr>
            <p:ph type="body" idx="4294967295"/>
          </p:nvPr>
        </p:nvSpPr>
        <p:spPr>
          <a:xfrm>
            <a:off x="395288" y="476250"/>
            <a:ext cx="8424862" cy="5832475"/>
          </a:xfrm>
        </p:spPr>
        <p:txBody>
          <a:bodyPr/>
          <a:lstStyle/>
          <a:p>
            <a:pPr>
              <a:lnSpc>
                <a:spcPct val="80000"/>
              </a:lnSpc>
              <a:buFont typeface="Wingdings" panose="05000000000000000000" pitchFamily="2" charset="2"/>
              <a:buNone/>
            </a:pPr>
            <a:r>
              <a:rPr lang="en-US" altLang="zh-CN" sz="2000">
                <a:solidFill>
                  <a:schemeClr val="accent2"/>
                </a:solidFill>
              </a:rPr>
              <a:t>DATA       SEGMENT  </a:t>
            </a:r>
            <a:endParaRPr lang="en-US" altLang="zh-CN" sz="2000">
              <a:solidFill>
                <a:schemeClr val="accent2"/>
              </a:solidFill>
            </a:endParaRPr>
          </a:p>
          <a:p>
            <a:pPr>
              <a:lnSpc>
                <a:spcPct val="80000"/>
              </a:lnSpc>
              <a:buFont typeface="Wingdings" panose="05000000000000000000" pitchFamily="2" charset="2"/>
              <a:buNone/>
            </a:pPr>
            <a:r>
              <a:rPr lang="en-US" altLang="zh-CN" sz="2000">
                <a:solidFill>
                  <a:schemeClr val="accent2"/>
                </a:solidFill>
              </a:rPr>
              <a:t>         ┇</a:t>
            </a:r>
            <a:endParaRPr lang="en-US" altLang="zh-CN" sz="2000">
              <a:solidFill>
                <a:schemeClr val="accent2"/>
              </a:solidFill>
            </a:endParaRPr>
          </a:p>
          <a:p>
            <a:pPr>
              <a:lnSpc>
                <a:spcPct val="80000"/>
              </a:lnSpc>
              <a:buFont typeface="Wingdings" panose="05000000000000000000" pitchFamily="2" charset="2"/>
              <a:buNone/>
            </a:pPr>
            <a:r>
              <a:rPr lang="en-US" altLang="zh-CN" sz="2000">
                <a:solidFill>
                  <a:schemeClr val="accent2"/>
                </a:solidFill>
              </a:rPr>
              <a:t>DATA       ENDS</a:t>
            </a:r>
            <a:endParaRPr lang="en-US" altLang="zh-CN" sz="2000">
              <a:solidFill>
                <a:schemeClr val="accent2"/>
              </a:solidFill>
            </a:endParaRPr>
          </a:p>
          <a:p>
            <a:pPr>
              <a:lnSpc>
                <a:spcPct val="80000"/>
              </a:lnSpc>
              <a:buFont typeface="Wingdings" panose="05000000000000000000" pitchFamily="2" charset="2"/>
              <a:buNone/>
            </a:pPr>
            <a:endParaRPr lang="en-US" altLang="zh-CN" sz="2000">
              <a:solidFill>
                <a:schemeClr val="accent2"/>
              </a:solidFill>
            </a:endParaRPr>
          </a:p>
          <a:p>
            <a:pPr>
              <a:lnSpc>
                <a:spcPct val="80000"/>
              </a:lnSpc>
              <a:buFont typeface="Wingdings" panose="05000000000000000000" pitchFamily="2" charset="2"/>
              <a:buNone/>
            </a:pPr>
            <a:r>
              <a:rPr lang="en-US" altLang="zh-CN" sz="2000">
                <a:solidFill>
                  <a:srgbClr val="3366FF"/>
                </a:solidFill>
              </a:rPr>
              <a:t>STACK    SEGMENT  STACK</a:t>
            </a:r>
            <a:endParaRPr lang="en-US" altLang="zh-CN" sz="2000">
              <a:solidFill>
                <a:srgbClr val="3366FF"/>
              </a:solidFill>
            </a:endParaRPr>
          </a:p>
          <a:p>
            <a:pPr>
              <a:lnSpc>
                <a:spcPct val="80000"/>
              </a:lnSpc>
              <a:buFont typeface="Wingdings" panose="05000000000000000000" pitchFamily="2" charset="2"/>
              <a:buNone/>
            </a:pPr>
            <a:r>
              <a:rPr lang="en-US" altLang="zh-CN" sz="2000">
                <a:solidFill>
                  <a:srgbClr val="3366FF"/>
                </a:solidFill>
              </a:rPr>
              <a:t>   ┇</a:t>
            </a:r>
            <a:endParaRPr lang="en-US" altLang="zh-CN" sz="2000">
              <a:solidFill>
                <a:srgbClr val="3366FF"/>
              </a:solidFill>
            </a:endParaRPr>
          </a:p>
          <a:p>
            <a:pPr>
              <a:lnSpc>
                <a:spcPct val="80000"/>
              </a:lnSpc>
              <a:buFont typeface="Wingdings" panose="05000000000000000000" pitchFamily="2" charset="2"/>
              <a:buNone/>
            </a:pPr>
            <a:r>
              <a:rPr lang="en-US" altLang="zh-CN" sz="2000">
                <a:solidFill>
                  <a:srgbClr val="3366FF"/>
                </a:solidFill>
              </a:rPr>
              <a:t>STACK    ENDS</a:t>
            </a:r>
            <a:endParaRPr lang="en-US" altLang="zh-CN" sz="2000">
              <a:solidFill>
                <a:srgbClr val="3366FF"/>
              </a:solidFill>
            </a:endParaRPr>
          </a:p>
          <a:p>
            <a:pPr>
              <a:lnSpc>
                <a:spcPct val="80000"/>
              </a:lnSpc>
              <a:buFont typeface="Wingdings" panose="05000000000000000000" pitchFamily="2" charset="2"/>
              <a:buNone/>
            </a:pPr>
            <a:endParaRPr lang="en-US" altLang="zh-CN" sz="2000">
              <a:solidFill>
                <a:srgbClr val="3366FF"/>
              </a:solidFill>
            </a:endParaRPr>
          </a:p>
          <a:p>
            <a:pPr>
              <a:lnSpc>
                <a:spcPct val="80000"/>
              </a:lnSpc>
              <a:buFont typeface="Wingdings" panose="05000000000000000000" pitchFamily="2" charset="2"/>
              <a:buNone/>
            </a:pPr>
            <a:r>
              <a:rPr lang="en-US" altLang="zh-CN" sz="2000"/>
              <a:t>CODE      SEGMENT</a:t>
            </a:r>
            <a:endParaRPr lang="en-US" altLang="zh-CN" sz="2000"/>
          </a:p>
          <a:p>
            <a:pPr>
              <a:lnSpc>
                <a:spcPct val="80000"/>
              </a:lnSpc>
              <a:buFont typeface="Wingdings" panose="05000000000000000000" pitchFamily="2" charset="2"/>
              <a:buNone/>
            </a:pPr>
            <a:r>
              <a:rPr lang="en-US" altLang="zh-CN" sz="2000"/>
              <a:t>          </a:t>
            </a:r>
            <a:r>
              <a:rPr lang="en-US" altLang="zh-CN" sz="2000">
                <a:solidFill>
                  <a:srgbClr val="FF0000"/>
                </a:solidFill>
              </a:rPr>
              <a:t>ASSUME  CS</a:t>
            </a:r>
            <a:r>
              <a:rPr lang="zh-CN" altLang="en-US" sz="2000">
                <a:solidFill>
                  <a:srgbClr val="FF0000"/>
                </a:solidFill>
              </a:rPr>
              <a:t>：</a:t>
            </a:r>
            <a:r>
              <a:rPr lang="en-US" altLang="zh-CN" sz="2000">
                <a:solidFill>
                  <a:srgbClr val="FF0000"/>
                </a:solidFill>
              </a:rPr>
              <a:t>CODE</a:t>
            </a:r>
            <a:r>
              <a:rPr lang="zh-CN" altLang="en-US" sz="2000">
                <a:solidFill>
                  <a:srgbClr val="FF0000"/>
                </a:solidFill>
              </a:rPr>
              <a:t>，</a:t>
            </a:r>
            <a:r>
              <a:rPr lang="en-US" altLang="zh-CN" sz="2000">
                <a:solidFill>
                  <a:srgbClr val="FF0000"/>
                </a:solidFill>
              </a:rPr>
              <a:t>DS</a:t>
            </a:r>
            <a:r>
              <a:rPr lang="zh-CN" altLang="en-US" sz="2000">
                <a:solidFill>
                  <a:srgbClr val="FF0000"/>
                </a:solidFill>
              </a:rPr>
              <a:t>：</a:t>
            </a:r>
            <a:r>
              <a:rPr lang="en-US" altLang="zh-CN" sz="2000">
                <a:solidFill>
                  <a:srgbClr val="FF0000"/>
                </a:solidFill>
              </a:rPr>
              <a:t>DATA</a:t>
            </a:r>
            <a:r>
              <a:rPr lang="zh-CN" altLang="en-US" sz="2000">
                <a:solidFill>
                  <a:srgbClr val="FF0000"/>
                </a:solidFill>
              </a:rPr>
              <a:t>，</a:t>
            </a:r>
            <a:r>
              <a:rPr lang="en-US" altLang="zh-CN" sz="2000">
                <a:solidFill>
                  <a:srgbClr val="FF0000"/>
                </a:solidFill>
              </a:rPr>
              <a:t>ES</a:t>
            </a:r>
            <a:r>
              <a:rPr lang="zh-CN" altLang="en-US" sz="2000">
                <a:solidFill>
                  <a:srgbClr val="FF0000"/>
                </a:solidFill>
              </a:rPr>
              <a:t>：</a:t>
            </a:r>
            <a:r>
              <a:rPr lang="en-US" altLang="zh-CN" sz="2000">
                <a:solidFill>
                  <a:srgbClr val="FF0000"/>
                </a:solidFill>
              </a:rPr>
              <a:t>DATA</a:t>
            </a:r>
            <a:r>
              <a:rPr lang="zh-CN" altLang="en-US" sz="2000">
                <a:solidFill>
                  <a:srgbClr val="FF0000"/>
                </a:solidFill>
              </a:rPr>
              <a:t>，</a:t>
            </a:r>
            <a:r>
              <a:rPr lang="en-US" altLang="zh-CN" sz="2000">
                <a:solidFill>
                  <a:srgbClr val="FF0000"/>
                </a:solidFill>
              </a:rPr>
              <a:t>SS</a:t>
            </a:r>
            <a:r>
              <a:rPr lang="zh-CN" altLang="en-US" sz="2000">
                <a:solidFill>
                  <a:srgbClr val="FF0000"/>
                </a:solidFill>
              </a:rPr>
              <a:t>：</a:t>
            </a:r>
            <a:r>
              <a:rPr lang="en-US" altLang="zh-CN" sz="2000">
                <a:solidFill>
                  <a:srgbClr val="FF0000"/>
                </a:solidFill>
              </a:rPr>
              <a:t>STACK</a:t>
            </a:r>
            <a:endParaRPr lang="en-US" altLang="zh-CN" sz="2000">
              <a:solidFill>
                <a:srgbClr val="FF0000"/>
              </a:solidFill>
            </a:endParaRPr>
          </a:p>
          <a:p>
            <a:pPr>
              <a:lnSpc>
                <a:spcPct val="80000"/>
              </a:lnSpc>
              <a:buFont typeface="Wingdings" panose="05000000000000000000" pitchFamily="2" charset="2"/>
              <a:buNone/>
            </a:pPr>
            <a:r>
              <a:rPr lang="en-US" altLang="zh-CN" sz="2000"/>
              <a:t>BEGIN:    MOV  AX</a:t>
            </a:r>
            <a:r>
              <a:rPr lang="zh-CN" altLang="en-US" sz="2000"/>
              <a:t>，</a:t>
            </a:r>
            <a:r>
              <a:rPr lang="en-US" altLang="zh-CN" sz="2000"/>
              <a:t>DATA</a:t>
            </a:r>
            <a:endParaRPr lang="en-US" altLang="zh-CN" sz="2000"/>
          </a:p>
          <a:p>
            <a:pPr>
              <a:lnSpc>
                <a:spcPct val="80000"/>
              </a:lnSpc>
              <a:buFont typeface="Wingdings" panose="05000000000000000000" pitchFamily="2" charset="2"/>
              <a:buNone/>
            </a:pPr>
            <a:r>
              <a:rPr lang="en-US" altLang="zh-CN" sz="2000"/>
              <a:t>                MOV  DS</a:t>
            </a:r>
            <a:r>
              <a:rPr lang="zh-CN" altLang="en-US" sz="2000"/>
              <a:t>，</a:t>
            </a:r>
            <a:r>
              <a:rPr lang="en-US" altLang="zh-CN" sz="2000"/>
              <a:t>AX</a:t>
            </a:r>
            <a:endParaRPr lang="en-US" altLang="zh-CN" sz="2000"/>
          </a:p>
          <a:p>
            <a:pPr>
              <a:lnSpc>
                <a:spcPct val="80000"/>
              </a:lnSpc>
              <a:buFont typeface="Wingdings" panose="05000000000000000000" pitchFamily="2" charset="2"/>
              <a:buNone/>
            </a:pPr>
            <a:r>
              <a:rPr lang="en-US" altLang="zh-CN" sz="2000"/>
              <a:t>                MOV  ES</a:t>
            </a:r>
            <a:r>
              <a:rPr lang="zh-CN" altLang="en-US" sz="2000"/>
              <a:t>，</a:t>
            </a:r>
            <a:r>
              <a:rPr lang="en-US" altLang="zh-CN" sz="2000"/>
              <a:t>AX		</a:t>
            </a:r>
            <a:endParaRPr lang="en-US" altLang="zh-CN" sz="2000"/>
          </a:p>
          <a:p>
            <a:pPr>
              <a:lnSpc>
                <a:spcPct val="80000"/>
              </a:lnSpc>
              <a:buFont typeface="Wingdings" panose="05000000000000000000" pitchFamily="2" charset="2"/>
              <a:buNone/>
            </a:pPr>
            <a:r>
              <a:rPr lang="en-US" altLang="zh-CN" sz="2000"/>
              <a:t>                MOV  AX</a:t>
            </a:r>
            <a:r>
              <a:rPr lang="zh-CN" altLang="en-US" sz="2000"/>
              <a:t>，</a:t>
            </a:r>
            <a:r>
              <a:rPr lang="en-US" altLang="zh-CN" sz="2000"/>
              <a:t>STACK</a:t>
            </a:r>
            <a:endParaRPr lang="en-US" altLang="zh-CN" sz="2000"/>
          </a:p>
          <a:p>
            <a:pPr>
              <a:lnSpc>
                <a:spcPct val="80000"/>
              </a:lnSpc>
              <a:buFont typeface="Wingdings" panose="05000000000000000000" pitchFamily="2" charset="2"/>
              <a:buNone/>
            </a:pPr>
            <a:r>
              <a:rPr lang="en-US" altLang="zh-CN" sz="2000"/>
              <a:t>                MOV  SS</a:t>
            </a:r>
            <a:r>
              <a:rPr lang="zh-CN" altLang="en-US" sz="2000"/>
              <a:t>，</a:t>
            </a:r>
            <a:r>
              <a:rPr lang="en-US" altLang="zh-CN" sz="2000"/>
              <a:t>AX</a:t>
            </a:r>
            <a:endParaRPr lang="en-US" altLang="zh-CN" sz="2000"/>
          </a:p>
          <a:p>
            <a:pPr>
              <a:lnSpc>
                <a:spcPct val="80000"/>
              </a:lnSpc>
              <a:buFont typeface="Wingdings" panose="05000000000000000000" pitchFamily="2" charset="2"/>
              <a:buNone/>
            </a:pPr>
            <a:r>
              <a:rPr lang="en-US" altLang="zh-CN" sz="2000"/>
              <a:t>                ……</a:t>
            </a:r>
            <a:endParaRPr lang="en-US" altLang="zh-CN" sz="2000"/>
          </a:p>
          <a:p>
            <a:pPr>
              <a:lnSpc>
                <a:spcPct val="80000"/>
              </a:lnSpc>
              <a:buFont typeface="Wingdings" panose="05000000000000000000" pitchFamily="2" charset="2"/>
              <a:buNone/>
            </a:pPr>
            <a:r>
              <a:rPr lang="en-US" altLang="zh-CN" sz="2000"/>
              <a:t> CODE    ENDS</a:t>
            </a:r>
            <a:endParaRPr lang="en-US" altLang="zh-CN" sz="2000"/>
          </a:p>
          <a:p>
            <a:pPr>
              <a:lnSpc>
                <a:spcPct val="80000"/>
              </a:lnSpc>
              <a:buFont typeface="Wingdings" panose="05000000000000000000" pitchFamily="2" charset="2"/>
              <a:buNone/>
            </a:pPr>
            <a:r>
              <a:rPr lang="en-US" altLang="zh-CN" sz="2000"/>
              <a:t>               END  BEGIN                   </a:t>
            </a:r>
            <a:r>
              <a:rPr lang="zh-CN" altLang="en-US" sz="2000">
                <a:solidFill>
                  <a:srgbClr val="FF0000"/>
                </a:solidFill>
              </a:rPr>
              <a:t>；指明程序入口，结束汇编</a:t>
            </a:r>
            <a:r>
              <a:rPr lang="zh-CN" altLang="en-US" sz="2000"/>
              <a:t> </a:t>
            </a:r>
            <a:endParaRPr lang="zh-CN" altLang="en-US" sz="2000"/>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1600200" y="304800"/>
            <a:ext cx="41910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b"/>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600" u="none">
                <a:solidFill>
                  <a:schemeClr val="tx2"/>
                </a:solidFill>
                <a:latin typeface="Arial" panose="020B0604020202020204" pitchFamily="34" charset="0"/>
              </a:rPr>
              <a:t>2.  </a:t>
            </a:r>
            <a:r>
              <a:rPr lang="zh-CN" altLang="en-US" sz="3600" u="none">
                <a:solidFill>
                  <a:schemeClr val="tx2"/>
                </a:solidFill>
                <a:latin typeface="Arial" panose="020B0604020202020204" pitchFamily="34" charset="0"/>
              </a:rPr>
              <a:t>存储器</a:t>
            </a:r>
            <a:endParaRPr lang="zh-CN" altLang="en-US" sz="3600" u="none">
              <a:solidFill>
                <a:schemeClr val="tx2"/>
              </a:solidFill>
              <a:latin typeface="Arial" panose="020B0604020202020204" pitchFamily="34" charset="0"/>
            </a:endParaRPr>
          </a:p>
        </p:txBody>
      </p:sp>
      <p:sp>
        <p:nvSpPr>
          <p:cNvPr id="14339" name="Text Box 3"/>
          <p:cNvSpPr txBox="1">
            <a:spLocks noChangeArrowheads="1"/>
          </p:cNvSpPr>
          <p:nvPr/>
        </p:nvSpPr>
        <p:spPr bwMode="auto">
          <a:xfrm>
            <a:off x="2209800" y="1143000"/>
            <a:ext cx="594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sz="2800" u="none"/>
              <a:t>存储单元的</a:t>
            </a:r>
            <a:r>
              <a:rPr lang="zh-CN" altLang="en-US" sz="2800" u="none">
                <a:solidFill>
                  <a:schemeClr val="hlink"/>
                </a:solidFill>
                <a:ea typeface="楷体_GB2312" pitchFamily="49" charset="-122"/>
              </a:rPr>
              <a:t>地址</a:t>
            </a:r>
            <a:r>
              <a:rPr lang="zh-CN" altLang="en-US" sz="2800" u="none"/>
              <a:t>和</a:t>
            </a:r>
            <a:r>
              <a:rPr lang="zh-CN" altLang="en-US" sz="2800" u="none">
                <a:ea typeface="楷体_GB2312" pitchFamily="49" charset="-122"/>
              </a:rPr>
              <a:t>内容</a:t>
            </a:r>
            <a:r>
              <a:rPr lang="zh-CN" altLang="en-US" sz="2800" u="none"/>
              <a:t>：</a:t>
            </a:r>
            <a:endParaRPr lang="zh-CN" altLang="en-US" sz="2800" u="none"/>
          </a:p>
        </p:txBody>
      </p:sp>
      <p:sp>
        <p:nvSpPr>
          <p:cNvPr id="14340" name="Rectangle 4"/>
          <p:cNvSpPr>
            <a:spLocks noChangeArrowheads="1"/>
          </p:cNvSpPr>
          <p:nvPr/>
        </p:nvSpPr>
        <p:spPr bwMode="auto">
          <a:xfrm>
            <a:off x="3695700" y="1866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grpSp>
        <p:nvGrpSpPr>
          <p:cNvPr id="14341" name="Group 5"/>
          <p:cNvGrpSpPr/>
          <p:nvPr/>
        </p:nvGrpSpPr>
        <p:grpSpPr bwMode="auto">
          <a:xfrm>
            <a:off x="2286000" y="1905000"/>
            <a:ext cx="5867400" cy="3925888"/>
            <a:chOff x="1440" y="1200"/>
            <a:chExt cx="3696" cy="2473"/>
          </a:xfrm>
        </p:grpSpPr>
        <p:grpSp>
          <p:nvGrpSpPr>
            <p:cNvPr id="14344" name="Group 6"/>
            <p:cNvGrpSpPr/>
            <p:nvPr/>
          </p:nvGrpSpPr>
          <p:grpSpPr bwMode="auto">
            <a:xfrm>
              <a:off x="1440" y="1200"/>
              <a:ext cx="3696" cy="2473"/>
              <a:chOff x="1920" y="1392"/>
              <a:chExt cx="3504" cy="2473"/>
            </a:xfrm>
          </p:grpSpPr>
          <p:grpSp>
            <p:nvGrpSpPr>
              <p:cNvPr id="14347" name="Group 7"/>
              <p:cNvGrpSpPr/>
              <p:nvPr/>
            </p:nvGrpSpPr>
            <p:grpSpPr bwMode="auto">
              <a:xfrm>
                <a:off x="1920" y="1680"/>
                <a:ext cx="3166" cy="1776"/>
                <a:chOff x="1440" y="1632"/>
                <a:chExt cx="3166" cy="1776"/>
              </a:xfrm>
            </p:grpSpPr>
            <p:grpSp>
              <p:nvGrpSpPr>
                <p:cNvPr id="14350" name="Group 8"/>
                <p:cNvGrpSpPr/>
                <p:nvPr/>
              </p:nvGrpSpPr>
              <p:grpSpPr bwMode="auto">
                <a:xfrm>
                  <a:off x="1440" y="1632"/>
                  <a:ext cx="3166" cy="1440"/>
                  <a:chOff x="1440" y="1632"/>
                  <a:chExt cx="3166" cy="1440"/>
                </a:xfrm>
              </p:grpSpPr>
              <p:grpSp>
                <p:nvGrpSpPr>
                  <p:cNvPr id="14353" name="Group 9"/>
                  <p:cNvGrpSpPr/>
                  <p:nvPr/>
                </p:nvGrpSpPr>
                <p:grpSpPr bwMode="auto">
                  <a:xfrm>
                    <a:off x="1488" y="1632"/>
                    <a:ext cx="1296" cy="1440"/>
                    <a:chOff x="3552" y="1680"/>
                    <a:chExt cx="768" cy="1440"/>
                  </a:xfrm>
                </p:grpSpPr>
                <p:sp>
                  <p:nvSpPr>
                    <p:cNvPr id="14358" name="Rectangle 10"/>
                    <p:cNvSpPr>
                      <a:spLocks noChangeArrowheads="1"/>
                    </p:cNvSpPr>
                    <p:nvPr/>
                  </p:nvSpPr>
                  <p:spPr bwMode="auto">
                    <a:xfrm>
                      <a:off x="3552" y="1680"/>
                      <a:ext cx="768" cy="2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4359" name="Rectangle 11"/>
                    <p:cNvSpPr>
                      <a:spLocks noChangeArrowheads="1"/>
                    </p:cNvSpPr>
                    <p:nvPr/>
                  </p:nvSpPr>
                  <p:spPr bwMode="auto">
                    <a:xfrm>
                      <a:off x="3552" y="1920"/>
                      <a:ext cx="768" cy="2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4360" name="Rectangle 12"/>
                    <p:cNvSpPr>
                      <a:spLocks noChangeArrowheads="1"/>
                    </p:cNvSpPr>
                    <p:nvPr/>
                  </p:nvSpPr>
                  <p:spPr bwMode="auto">
                    <a:xfrm>
                      <a:off x="3552" y="2160"/>
                      <a:ext cx="768" cy="2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4361" name="Rectangle 13"/>
                    <p:cNvSpPr>
                      <a:spLocks noChangeArrowheads="1"/>
                    </p:cNvSpPr>
                    <p:nvPr/>
                  </p:nvSpPr>
                  <p:spPr bwMode="auto">
                    <a:xfrm>
                      <a:off x="3552" y="2400"/>
                      <a:ext cx="768" cy="2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4362" name="Rectangle 14"/>
                    <p:cNvSpPr>
                      <a:spLocks noChangeArrowheads="1"/>
                    </p:cNvSpPr>
                    <p:nvPr/>
                  </p:nvSpPr>
                  <p:spPr bwMode="auto">
                    <a:xfrm>
                      <a:off x="3552" y="2640"/>
                      <a:ext cx="768" cy="2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4363" name="Rectangle 15"/>
                    <p:cNvSpPr>
                      <a:spLocks noChangeArrowheads="1"/>
                    </p:cNvSpPr>
                    <p:nvPr/>
                  </p:nvSpPr>
                  <p:spPr bwMode="auto">
                    <a:xfrm>
                      <a:off x="3552" y="2880"/>
                      <a:ext cx="768" cy="2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grpSp>
              <p:sp>
                <p:nvSpPr>
                  <p:cNvPr id="14354" name="Rectangle 16"/>
                  <p:cNvSpPr>
                    <a:spLocks noChangeArrowheads="1"/>
                  </p:cNvSpPr>
                  <p:nvPr/>
                </p:nvSpPr>
                <p:spPr bwMode="auto">
                  <a:xfrm>
                    <a:off x="1440" y="1632"/>
                    <a:ext cx="31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000" b="0" u="none"/>
                      <a:t> 1  0  0  1  1  1  1  1</a:t>
                    </a:r>
                    <a:r>
                      <a:rPr lang="en-US" altLang="zh-CN" sz="2000" b="0" u="none">
                        <a:solidFill>
                          <a:schemeClr val="bg2"/>
                        </a:solidFill>
                      </a:rPr>
                      <a:t>    </a:t>
                    </a:r>
                    <a:r>
                      <a:rPr lang="en-US" altLang="zh-CN" sz="2000" b="0" u="none">
                        <a:solidFill>
                          <a:schemeClr val="hlink"/>
                        </a:solidFill>
                      </a:rPr>
                      <a:t>1000</a:t>
                    </a:r>
                    <a:r>
                      <a:rPr lang="en-US" altLang="en-US" sz="2000" b="0" u="none">
                        <a:solidFill>
                          <a:schemeClr val="hlink"/>
                        </a:solidFill>
                      </a:rPr>
                      <a:t>H</a:t>
                    </a:r>
                    <a:r>
                      <a:rPr lang="en-US" altLang="en-US" sz="2000" b="0" u="none"/>
                      <a:t>   ( </a:t>
                    </a:r>
                    <a:r>
                      <a:rPr lang="en-US" altLang="en-US" sz="2000" b="0" u="none">
                        <a:solidFill>
                          <a:srgbClr val="FF3300"/>
                        </a:solidFill>
                      </a:rPr>
                      <a:t>1000H</a:t>
                    </a:r>
                    <a:r>
                      <a:rPr lang="en-US" altLang="en-US" sz="2000" b="0" u="none"/>
                      <a:t> )  =  </a:t>
                    </a:r>
                    <a:r>
                      <a:rPr lang="en-US" altLang="en-US" sz="2000" b="0" u="none">
                        <a:latin typeface="Lucida Console" panose="020B0609040504020204" pitchFamily="49" charset="0"/>
                      </a:rPr>
                      <a:t>9F H</a:t>
                    </a:r>
                    <a:endParaRPr lang="en-US" altLang="zh-CN" sz="2000" b="0" u="none">
                      <a:latin typeface="Lucida Console" panose="020B0609040504020204" pitchFamily="49" charset="0"/>
                    </a:endParaRPr>
                  </a:p>
                </p:txBody>
              </p:sp>
              <p:sp>
                <p:nvSpPr>
                  <p:cNvPr id="14355" name="Rectangle 17"/>
                  <p:cNvSpPr>
                    <a:spLocks noChangeArrowheads="1"/>
                  </p:cNvSpPr>
                  <p:nvPr/>
                </p:nvSpPr>
                <p:spPr bwMode="auto">
                  <a:xfrm>
                    <a:off x="1488" y="1872"/>
                    <a:ext cx="19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000" b="0" u="none"/>
                      <a:t>0  0  1  0  0  1  1  0</a:t>
                    </a:r>
                    <a:r>
                      <a:rPr lang="en-US" altLang="zh-CN" sz="2000" b="0" u="none">
                        <a:solidFill>
                          <a:schemeClr val="bg2"/>
                        </a:solidFill>
                      </a:rPr>
                      <a:t>    </a:t>
                    </a:r>
                    <a:r>
                      <a:rPr lang="en-US" altLang="zh-CN" sz="2000" b="0" u="none">
                        <a:solidFill>
                          <a:schemeClr val="hlink"/>
                        </a:solidFill>
                      </a:rPr>
                      <a:t>1001H</a:t>
                    </a:r>
                    <a:r>
                      <a:rPr lang="en-US" altLang="zh-CN" sz="2000" b="0" u="none"/>
                      <a:t>   </a:t>
                    </a:r>
                    <a:endParaRPr lang="en-US" altLang="zh-CN" sz="2000" b="0" u="none">
                      <a:latin typeface="Lucida Console" panose="020B0609040504020204" pitchFamily="49" charset="0"/>
                    </a:endParaRPr>
                  </a:p>
                </p:txBody>
              </p:sp>
              <p:sp>
                <p:nvSpPr>
                  <p:cNvPr id="14356" name="Rectangle 18"/>
                  <p:cNvSpPr>
                    <a:spLocks noChangeArrowheads="1"/>
                  </p:cNvSpPr>
                  <p:nvPr/>
                </p:nvSpPr>
                <p:spPr bwMode="auto">
                  <a:xfrm>
                    <a:off x="1488" y="2112"/>
                    <a:ext cx="31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000" b="0" u="none"/>
                      <a:t>0  0  0  1  1  1  1  0</a:t>
                    </a:r>
                    <a:r>
                      <a:rPr lang="en-US" altLang="zh-CN" sz="2000" b="0" u="none">
                        <a:solidFill>
                          <a:schemeClr val="bg2"/>
                        </a:solidFill>
                      </a:rPr>
                      <a:t>    </a:t>
                    </a:r>
                    <a:r>
                      <a:rPr lang="en-US" altLang="zh-CN" sz="2000" b="0" u="none">
                        <a:solidFill>
                          <a:schemeClr val="hlink"/>
                        </a:solidFill>
                      </a:rPr>
                      <a:t>1002</a:t>
                    </a:r>
                    <a:r>
                      <a:rPr lang="en-US" altLang="en-US" sz="2000" b="0" u="none">
                        <a:solidFill>
                          <a:schemeClr val="hlink"/>
                        </a:solidFill>
                      </a:rPr>
                      <a:t>H</a:t>
                    </a:r>
                    <a:r>
                      <a:rPr lang="en-US" altLang="en-US" sz="2000" b="0" u="none"/>
                      <a:t>   ( </a:t>
                    </a:r>
                    <a:r>
                      <a:rPr lang="en-US" altLang="en-US" sz="2000" b="0" u="none">
                        <a:solidFill>
                          <a:srgbClr val="FF3300"/>
                        </a:solidFill>
                      </a:rPr>
                      <a:t>1002H</a:t>
                    </a:r>
                    <a:r>
                      <a:rPr lang="en-US" altLang="en-US" sz="2000" b="0" u="none"/>
                      <a:t> )  =  </a:t>
                    </a:r>
                    <a:r>
                      <a:rPr lang="en-US" altLang="en-US" sz="2000" b="0" u="none">
                        <a:latin typeface="Lucida Console" panose="020B0609040504020204" pitchFamily="49" charset="0"/>
                      </a:rPr>
                      <a:t>1E H</a:t>
                    </a:r>
                    <a:endParaRPr lang="en-US" altLang="zh-CN" sz="2000" b="0" u="none">
                      <a:latin typeface="Lucida Console" panose="020B0609040504020204" pitchFamily="49" charset="0"/>
                    </a:endParaRPr>
                  </a:p>
                </p:txBody>
              </p:sp>
              <p:sp>
                <p:nvSpPr>
                  <p:cNvPr id="14357" name="Rectangle 19"/>
                  <p:cNvSpPr>
                    <a:spLocks noChangeArrowheads="1"/>
                  </p:cNvSpPr>
                  <p:nvPr/>
                </p:nvSpPr>
                <p:spPr bwMode="auto">
                  <a:xfrm>
                    <a:off x="1488" y="2352"/>
                    <a:ext cx="19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000" b="0" u="none"/>
                      <a:t>1  1  0  1  0  1  1  1</a:t>
                    </a:r>
                    <a:r>
                      <a:rPr lang="en-US" altLang="zh-CN" sz="2000" b="0" u="none">
                        <a:solidFill>
                          <a:schemeClr val="bg2"/>
                        </a:solidFill>
                      </a:rPr>
                      <a:t>    </a:t>
                    </a:r>
                    <a:r>
                      <a:rPr lang="en-US" altLang="zh-CN" sz="2000" b="0" u="none">
                        <a:solidFill>
                          <a:schemeClr val="hlink"/>
                        </a:solidFill>
                      </a:rPr>
                      <a:t>1003</a:t>
                    </a:r>
                    <a:r>
                      <a:rPr lang="en-US" altLang="en-US" sz="2000" b="0" u="none">
                        <a:solidFill>
                          <a:schemeClr val="hlink"/>
                        </a:solidFill>
                      </a:rPr>
                      <a:t>H</a:t>
                    </a:r>
                    <a:r>
                      <a:rPr lang="en-US" altLang="en-US" sz="2000" b="0" u="none"/>
                      <a:t>   </a:t>
                    </a:r>
                    <a:endParaRPr lang="en-US" altLang="zh-CN" sz="2000" b="0" u="none">
                      <a:latin typeface="Lucida Console" panose="020B0609040504020204" pitchFamily="49" charset="0"/>
                    </a:endParaRPr>
                  </a:p>
                </p:txBody>
              </p:sp>
            </p:grpSp>
            <p:sp>
              <p:nvSpPr>
                <p:cNvPr id="14351" name="Line 20"/>
                <p:cNvSpPr>
                  <a:spLocks noChangeShapeType="1"/>
                </p:cNvSpPr>
                <p:nvPr/>
              </p:nvSpPr>
              <p:spPr bwMode="auto">
                <a:xfrm>
                  <a:off x="1488" y="3072"/>
                  <a:ext cx="0" cy="33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52" name="Line 21"/>
                <p:cNvSpPr>
                  <a:spLocks noChangeShapeType="1"/>
                </p:cNvSpPr>
                <p:nvPr/>
              </p:nvSpPr>
              <p:spPr bwMode="auto">
                <a:xfrm>
                  <a:off x="2784" y="3072"/>
                  <a:ext cx="0" cy="33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14348" name="Text Box 22"/>
              <p:cNvSpPr txBox="1">
                <a:spLocks noChangeArrowheads="1"/>
              </p:cNvSpPr>
              <p:nvPr/>
            </p:nvSpPr>
            <p:spPr bwMode="auto">
              <a:xfrm>
                <a:off x="2352" y="1392"/>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sz="2000" b="0" u="none"/>
                  <a:t>字节</a:t>
                </a:r>
                <a:endParaRPr lang="zh-CN" altLang="en-US" sz="2000" b="0" u="none"/>
              </a:p>
            </p:txBody>
          </p:sp>
          <p:sp>
            <p:nvSpPr>
              <p:cNvPr id="14349" name="Rectangle 23"/>
              <p:cNvSpPr>
                <a:spLocks noChangeArrowheads="1"/>
              </p:cNvSpPr>
              <p:nvPr/>
            </p:nvSpPr>
            <p:spPr bwMode="auto">
              <a:xfrm>
                <a:off x="3792" y="2847"/>
                <a:ext cx="1632"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000" b="0" u="none">
                    <a:solidFill>
                      <a:schemeClr val="hlink"/>
                    </a:solidFill>
                  </a:rPr>
                  <a:t>  </a:t>
                </a:r>
                <a:r>
                  <a:rPr lang="en-US" altLang="en-US" sz="2000" b="0" u="none"/>
                  <a:t>( </a:t>
                </a:r>
                <a:r>
                  <a:rPr lang="en-US" altLang="en-US" sz="2000" b="0" u="none">
                    <a:solidFill>
                      <a:srgbClr val="FF3300"/>
                    </a:solidFill>
                  </a:rPr>
                  <a:t>1000H</a:t>
                </a:r>
                <a:r>
                  <a:rPr lang="en-US" altLang="en-US" sz="2000" b="0" u="none"/>
                  <a:t> )  =  </a:t>
                </a:r>
                <a:r>
                  <a:rPr lang="en-US" altLang="en-US" sz="2000" b="0" u="none">
                    <a:latin typeface="Lucida Console" panose="020B0609040504020204" pitchFamily="49" charset="0"/>
                  </a:rPr>
                  <a:t>269F H</a:t>
                </a:r>
                <a:endParaRPr lang="en-US" altLang="en-US" sz="2000" b="0" u="none">
                  <a:latin typeface="Lucida Console" panose="020B0609040504020204" pitchFamily="49" charset="0"/>
                </a:endParaRPr>
              </a:p>
              <a:p>
                <a:pPr eaLnBrk="1" hangingPunct="1">
                  <a:spcBef>
                    <a:spcPct val="0"/>
                  </a:spcBef>
                  <a:buClrTx/>
                  <a:buFontTx/>
                  <a:buNone/>
                </a:pPr>
                <a:r>
                  <a:rPr lang="en-US" altLang="zh-CN" sz="2000" b="0" u="none"/>
                  <a:t>  (</a:t>
                </a:r>
                <a:r>
                  <a:rPr lang="en-US" altLang="zh-CN" sz="2000" b="0" u="none">
                    <a:solidFill>
                      <a:srgbClr val="FF3300"/>
                    </a:solidFill>
                  </a:rPr>
                  <a:t> 1002H </a:t>
                </a:r>
                <a:r>
                  <a:rPr lang="en-US" altLang="zh-CN" sz="2000" b="0" u="none"/>
                  <a:t>)  =  </a:t>
                </a:r>
                <a:r>
                  <a:rPr lang="en-US" altLang="zh-CN" sz="2000" b="0" u="none">
                    <a:latin typeface="Lucida Console" panose="020B0609040504020204" pitchFamily="49" charset="0"/>
                  </a:rPr>
                  <a:t>D71E H</a:t>
                </a:r>
                <a:endParaRPr lang="en-US" altLang="zh-CN" sz="2000" b="0" u="none">
                  <a:latin typeface="Lucida Console" panose="020B0609040504020204" pitchFamily="49" charset="0"/>
                </a:endParaRPr>
              </a:p>
              <a:p>
                <a:pPr eaLnBrk="1" hangingPunct="1">
                  <a:spcBef>
                    <a:spcPct val="50000"/>
                  </a:spcBef>
                  <a:buClrTx/>
                  <a:buFontTx/>
                  <a:buNone/>
                </a:pPr>
                <a:r>
                  <a:rPr lang="en-US" altLang="zh-CN" sz="2000" b="0" u="none">
                    <a:solidFill>
                      <a:schemeClr val="tx2"/>
                    </a:solidFill>
                  </a:rPr>
                  <a:t>  ( 1001H )  =  </a:t>
                </a:r>
                <a:r>
                  <a:rPr lang="en-US" altLang="zh-CN" sz="2000" b="0" u="none">
                    <a:solidFill>
                      <a:schemeClr val="tx2"/>
                    </a:solidFill>
                    <a:latin typeface="Lucida Console" panose="020B0609040504020204" pitchFamily="49" charset="0"/>
                  </a:rPr>
                  <a:t>1E26 H</a:t>
                </a:r>
                <a:endParaRPr lang="en-US" altLang="zh-CN" sz="2000" b="0" u="none">
                  <a:solidFill>
                    <a:schemeClr val="tx2"/>
                  </a:solidFill>
                  <a:latin typeface="Lucida Console" panose="020B0609040504020204" pitchFamily="49" charset="0"/>
                </a:endParaRPr>
              </a:p>
              <a:p>
                <a:pPr eaLnBrk="1" hangingPunct="1">
                  <a:spcBef>
                    <a:spcPct val="50000"/>
                  </a:spcBef>
                  <a:buClrTx/>
                  <a:buFontTx/>
                  <a:buNone/>
                </a:pPr>
                <a:r>
                  <a:rPr lang="en-US" altLang="zh-CN" sz="2000" b="0" u="none">
                    <a:solidFill>
                      <a:schemeClr val="tx2"/>
                    </a:solidFill>
                    <a:ea typeface="楷体_GB2312" pitchFamily="49" charset="-122"/>
                  </a:rPr>
                  <a:t>  </a:t>
                </a:r>
                <a:r>
                  <a:rPr lang="zh-CN" altLang="en-US" sz="2000" b="0" u="none">
                    <a:solidFill>
                      <a:schemeClr val="tx2"/>
                    </a:solidFill>
                    <a:ea typeface="楷体_GB2312" pitchFamily="49" charset="-122"/>
                  </a:rPr>
                  <a:t>访问两次存储器</a:t>
                </a:r>
                <a:endParaRPr lang="zh-CN" altLang="en-US" sz="2000" b="0" u="none">
                  <a:solidFill>
                    <a:schemeClr val="tx2"/>
                  </a:solidFill>
                  <a:ea typeface="楷体_GB2312" pitchFamily="49" charset="-122"/>
                </a:endParaRPr>
              </a:p>
            </p:txBody>
          </p:sp>
        </p:grpSp>
        <p:sp>
          <p:nvSpPr>
            <p:cNvPr id="14345" name="Rectangle 24"/>
            <p:cNvSpPr>
              <a:spLocks noChangeArrowheads="1"/>
            </p:cNvSpPr>
            <p:nvPr/>
          </p:nvSpPr>
          <p:spPr bwMode="auto">
            <a:xfrm>
              <a:off x="3408" y="1728"/>
              <a:ext cx="13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000" b="0" u="none"/>
                <a:t>( </a:t>
              </a:r>
              <a:r>
                <a:rPr lang="en-US" altLang="en-US" sz="2000" b="0" u="none">
                  <a:solidFill>
                    <a:srgbClr val="FF3300"/>
                  </a:solidFill>
                </a:rPr>
                <a:t>1001H</a:t>
              </a:r>
              <a:r>
                <a:rPr lang="en-US" altLang="en-US" sz="2000" b="0" u="none"/>
                <a:t> )  =  </a:t>
              </a:r>
              <a:r>
                <a:rPr lang="en-US" altLang="en-US" sz="2000" b="0" u="none">
                  <a:latin typeface="Lucida Console" panose="020B0609040504020204" pitchFamily="49" charset="0"/>
                </a:rPr>
                <a:t>26 H</a:t>
              </a:r>
              <a:endParaRPr lang="en-US" altLang="zh-CN" sz="2000" b="0" u="none">
                <a:latin typeface="Lucida Console" panose="020B0609040504020204" pitchFamily="49" charset="0"/>
              </a:endParaRPr>
            </a:p>
          </p:txBody>
        </p:sp>
        <p:sp>
          <p:nvSpPr>
            <p:cNvPr id="14346" name="Rectangle 25"/>
            <p:cNvSpPr>
              <a:spLocks noChangeArrowheads="1"/>
            </p:cNvSpPr>
            <p:nvPr/>
          </p:nvSpPr>
          <p:spPr bwMode="auto">
            <a:xfrm>
              <a:off x="3408" y="2208"/>
              <a:ext cx="13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en-US" sz="2000" b="0" u="none"/>
                <a:t>( </a:t>
              </a:r>
              <a:r>
                <a:rPr lang="en-US" altLang="en-US" sz="2000" b="0" u="none">
                  <a:solidFill>
                    <a:srgbClr val="FF3300"/>
                  </a:solidFill>
                </a:rPr>
                <a:t>1003H</a:t>
              </a:r>
              <a:r>
                <a:rPr lang="en-US" altLang="en-US" sz="2000" b="0" u="none"/>
                <a:t> )  =  </a:t>
              </a:r>
              <a:r>
                <a:rPr lang="en-US" altLang="en-US" sz="2000" b="0" u="none">
                  <a:latin typeface="Lucida Console" panose="020B0609040504020204" pitchFamily="49" charset="0"/>
                </a:rPr>
                <a:t>D7 H</a:t>
              </a:r>
              <a:endParaRPr lang="en-US" altLang="zh-CN" sz="2000" b="0" u="none">
                <a:latin typeface="Lucida Console" panose="020B0609040504020204" pitchFamily="49" charset="0"/>
              </a:endParaRPr>
            </a:p>
          </p:txBody>
        </p:sp>
      </p:grpSp>
      <p:sp>
        <p:nvSpPr>
          <p:cNvPr id="14342" name="TextBox 27"/>
          <p:cNvSpPr txBox="1">
            <a:spLocks noChangeArrowheads="1"/>
          </p:cNvSpPr>
          <p:nvPr/>
        </p:nvSpPr>
        <p:spPr bwMode="auto">
          <a:xfrm>
            <a:off x="5643563" y="3857625"/>
            <a:ext cx="1108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0"/>
              <a:t>字单元</a:t>
            </a:r>
            <a:endParaRPr lang="zh-CN" altLang="en-US" sz="2400" b="0"/>
          </a:p>
        </p:txBody>
      </p:sp>
      <p:sp>
        <p:nvSpPr>
          <p:cNvPr id="14343" name="TextBox 28"/>
          <p:cNvSpPr txBox="1">
            <a:spLocks noChangeArrowheads="1"/>
          </p:cNvSpPr>
          <p:nvPr/>
        </p:nvSpPr>
        <p:spPr bwMode="auto">
          <a:xfrm>
            <a:off x="5500688" y="185737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b="0"/>
              <a:t>字节单元</a:t>
            </a:r>
            <a:endParaRPr lang="zh-CN" altLang="en-US" sz="2400" b="0"/>
          </a:p>
        </p:txBody>
      </p:sp>
    </p:spTree>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34"/>
          <p:cNvSpPr>
            <a:spLocks noGrp="1"/>
          </p:cNvSpPr>
          <p:nvPr>
            <p:ph type="sldNum" sz="quarter" idx="12"/>
          </p:nvPr>
        </p:nvSpPr>
        <p:spPr/>
        <p:txBody>
          <a:bodyPr/>
          <a:lstStyle/>
          <a:p>
            <a:pPr>
              <a:defRPr/>
            </a:pPr>
            <a:fld id="{87834693-0DD5-4277-98C2-E2B8668BA6DB}" type="slidenum">
              <a:rPr lang="en-US" altLang="zh-CN"/>
            </a:fld>
            <a:endParaRPr lang="en-US" altLang="zh-CN"/>
          </a:p>
        </p:txBody>
      </p:sp>
      <p:graphicFrame>
        <p:nvGraphicFramePr>
          <p:cNvPr id="770110" name="Group 62"/>
          <p:cNvGraphicFramePr>
            <a:graphicFrameLocks noGrp="1"/>
          </p:cNvGraphicFramePr>
          <p:nvPr>
            <p:ph/>
          </p:nvPr>
        </p:nvGraphicFramePr>
        <p:xfrm>
          <a:off x="0" y="1484313"/>
          <a:ext cx="9048750" cy="2981326"/>
        </p:xfrm>
        <a:graphic>
          <a:graphicData uri="http://schemas.openxmlformats.org/drawingml/2006/table">
            <a:tbl>
              <a:tblPr/>
              <a:tblGrid>
                <a:gridCol w="1206500"/>
                <a:gridCol w="1206500"/>
                <a:gridCol w="3382963"/>
                <a:gridCol w="3252787"/>
              </a:tblGrid>
              <a:tr h="763587">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类别</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伪操作名</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格式</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功能</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4500">
                <a:tc rowSpan="5">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数据定义</a:t>
                      </a:r>
                      <a:endPar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伪操作</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宋体" panose="02010600030101010101" pitchFamily="2" charset="-122"/>
                          <a:ea typeface="宋体" panose="02010600030101010101" pitchFamily="2" charset="-122"/>
                        </a:rPr>
                        <a:t>DB</a:t>
                      </a:r>
                      <a:endParaRPr kumimoji="0" lang="en-US"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变量名</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en-US" altLang="zh-CN" sz="2000" b="1" i="0" u="none" strike="noStrike" cap="none" normalizeH="0" baseline="0">
                          <a:ln>
                            <a:noFill/>
                          </a:ln>
                          <a:solidFill>
                            <a:srgbClr val="FF0000"/>
                          </a:solidFill>
                          <a:effectLst/>
                          <a:latin typeface="宋体" panose="02010600030101010101" pitchFamily="2" charset="-122"/>
                          <a:ea typeface="宋体" panose="02010600030101010101" pitchFamily="2" charset="-122"/>
                        </a:rPr>
                        <a:t>DB</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操作数</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定义字节变量</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宋体" panose="02010600030101010101" pitchFamily="2" charset="-122"/>
                          <a:ea typeface="宋体" panose="02010600030101010101" pitchFamily="2" charset="-122"/>
                        </a:rPr>
                        <a:t>DW</a:t>
                      </a:r>
                      <a:endParaRPr kumimoji="0" lang="en-US"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变量名</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en-US" altLang="zh-CN" sz="2000" b="1" i="0" u="none" strike="noStrike" cap="none" normalizeH="0" baseline="0">
                          <a:ln>
                            <a:noFill/>
                          </a:ln>
                          <a:solidFill>
                            <a:srgbClr val="FF0000"/>
                          </a:solidFill>
                          <a:effectLst/>
                          <a:latin typeface="宋体" panose="02010600030101010101" pitchFamily="2" charset="-122"/>
                          <a:ea typeface="宋体" panose="02010600030101010101" pitchFamily="2" charset="-122"/>
                        </a:rPr>
                        <a:t>DW</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操作数</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定义字（</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字节）变量</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DD</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变量名</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DD </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操作数</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定义双字（</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4</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字节）变量</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4500">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DQ</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变量名</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DQ </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操作数</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定义四字（</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8</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字节）变量</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vMerge="1">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DT</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变量名</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 DT </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操作数</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定义十字节（</a:t>
                      </a:r>
                      <a:r>
                        <a:rPr kumimoji="0"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10</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字节）变量</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3641D3AC-7833-465E-B750-1BC0DF5DF78A}" type="slidenum">
              <a:rPr lang="en-US" altLang="zh-CN"/>
            </a:fld>
            <a:endParaRPr lang="en-US" altLang="zh-CN"/>
          </a:p>
        </p:txBody>
      </p:sp>
      <p:sp>
        <p:nvSpPr>
          <p:cNvPr id="38915" name="Rectangle 2"/>
          <p:cNvSpPr>
            <a:spLocks noGrp="1" noRot="1" noChangeArrowheads="1"/>
          </p:cNvSpPr>
          <p:nvPr>
            <p:ph type="body" idx="1"/>
          </p:nvPr>
        </p:nvSpPr>
        <p:spPr>
          <a:xfrm>
            <a:off x="250825" y="1844675"/>
            <a:ext cx="8496300" cy="4610100"/>
          </a:xfrm>
        </p:spPr>
        <p:txBody>
          <a:bodyPr/>
          <a:lstStyle/>
          <a:p>
            <a:r>
              <a:rPr lang="zh-CN" altLang="en-US"/>
              <a:t>主要包括下列几种：</a:t>
            </a:r>
            <a:endParaRPr lang="zh-CN" altLang="en-US"/>
          </a:p>
          <a:p>
            <a:pPr lvl="1">
              <a:buClr>
                <a:schemeClr val="tx2"/>
              </a:buClr>
            </a:pPr>
            <a:r>
              <a:rPr lang="en-US" altLang="zh-CN" sz="2400">
                <a:solidFill>
                  <a:srgbClr val="FF0000"/>
                </a:solidFill>
              </a:rPr>
              <a:t>DB</a:t>
            </a:r>
            <a:r>
              <a:rPr lang="zh-CN" altLang="en-US" sz="2400"/>
              <a:t>（</a:t>
            </a:r>
            <a:r>
              <a:rPr lang="en-US" altLang="zh-CN" sz="2400"/>
              <a:t>Define Byte</a:t>
            </a:r>
            <a:r>
              <a:rPr lang="zh-CN" altLang="en-US" sz="2400"/>
              <a:t>）：定义字节，后面的每个操作数占</a:t>
            </a:r>
            <a:r>
              <a:rPr lang="en-US" altLang="zh-CN" sz="2400"/>
              <a:t>1</a:t>
            </a:r>
            <a:r>
              <a:rPr lang="zh-CN" altLang="en-US" sz="2400"/>
              <a:t>个字节。</a:t>
            </a:r>
            <a:endParaRPr lang="zh-CN" altLang="en-US" sz="2400"/>
          </a:p>
          <a:p>
            <a:pPr lvl="1">
              <a:buClr>
                <a:schemeClr val="tx2"/>
              </a:buClr>
            </a:pPr>
            <a:r>
              <a:rPr lang="en-US" altLang="zh-CN" sz="2400">
                <a:solidFill>
                  <a:srgbClr val="FF0000"/>
                </a:solidFill>
              </a:rPr>
              <a:t>DW</a:t>
            </a:r>
            <a:r>
              <a:rPr lang="zh-CN" altLang="en-US" sz="2400"/>
              <a:t>（</a:t>
            </a:r>
            <a:r>
              <a:rPr lang="en-US" altLang="zh-CN" sz="2400"/>
              <a:t>Define Word</a:t>
            </a:r>
            <a:r>
              <a:rPr lang="zh-CN" altLang="en-US" sz="2400"/>
              <a:t>）：定义字，后面的每个操作数占</a:t>
            </a:r>
            <a:r>
              <a:rPr lang="en-US" altLang="zh-CN" sz="2400"/>
              <a:t>1</a:t>
            </a:r>
            <a:r>
              <a:rPr lang="zh-CN" altLang="en-US" sz="2400"/>
              <a:t>个字。</a:t>
            </a:r>
            <a:endParaRPr lang="zh-CN" altLang="en-US" sz="2400"/>
          </a:p>
          <a:p>
            <a:pPr lvl="1">
              <a:buClr>
                <a:schemeClr val="tx2"/>
              </a:buClr>
            </a:pPr>
            <a:r>
              <a:rPr lang="en-US" altLang="zh-CN" sz="2400"/>
              <a:t>DD</a:t>
            </a:r>
            <a:r>
              <a:rPr lang="zh-CN" altLang="en-US" sz="2400"/>
              <a:t>（</a:t>
            </a:r>
            <a:r>
              <a:rPr lang="en-US" altLang="zh-CN" sz="2400"/>
              <a:t>Define DWord</a:t>
            </a:r>
            <a:r>
              <a:rPr lang="zh-CN" altLang="en-US" sz="2400"/>
              <a:t>）：定义双字，后面的每个操作数占</a:t>
            </a:r>
            <a:r>
              <a:rPr lang="en-US" altLang="zh-CN" sz="2400"/>
              <a:t>2</a:t>
            </a:r>
            <a:r>
              <a:rPr lang="zh-CN" altLang="en-US" sz="2400"/>
              <a:t>个字。</a:t>
            </a:r>
            <a:endParaRPr lang="zh-CN" altLang="en-US" sz="2400"/>
          </a:p>
          <a:p>
            <a:pPr lvl="1">
              <a:buClr>
                <a:schemeClr val="tx2"/>
              </a:buClr>
            </a:pPr>
            <a:r>
              <a:rPr lang="en-US" altLang="zh-CN" sz="2400"/>
              <a:t>DQ</a:t>
            </a:r>
            <a:r>
              <a:rPr lang="zh-CN" altLang="en-US" sz="2400"/>
              <a:t>（</a:t>
            </a:r>
            <a:r>
              <a:rPr lang="en-US" altLang="zh-CN" sz="2400"/>
              <a:t>Define QWord</a:t>
            </a:r>
            <a:r>
              <a:rPr lang="zh-CN" altLang="en-US" sz="2400"/>
              <a:t>）：定义四字，后面的每个操作数占</a:t>
            </a:r>
            <a:r>
              <a:rPr lang="en-US" altLang="zh-CN" sz="2400"/>
              <a:t>4</a:t>
            </a:r>
            <a:r>
              <a:rPr lang="zh-CN" altLang="en-US" sz="2400"/>
              <a:t>个字。</a:t>
            </a:r>
            <a:endParaRPr lang="zh-CN" altLang="en-US" sz="2400"/>
          </a:p>
          <a:p>
            <a:pPr lvl="1">
              <a:buClr>
                <a:schemeClr val="tx2"/>
              </a:buClr>
            </a:pPr>
            <a:r>
              <a:rPr lang="en-US" altLang="zh-CN" sz="2400"/>
              <a:t>DT</a:t>
            </a:r>
            <a:r>
              <a:rPr lang="zh-CN" altLang="en-US" sz="2400"/>
              <a:t>（</a:t>
            </a:r>
            <a:r>
              <a:rPr lang="en-US" altLang="zh-CN" sz="2400"/>
              <a:t>Define Tbyte</a:t>
            </a:r>
            <a:r>
              <a:rPr lang="zh-CN" altLang="en-US" sz="2400"/>
              <a:t>）：定义十字节，后面的每个操作数占</a:t>
            </a:r>
            <a:r>
              <a:rPr lang="en-US" altLang="zh-CN" sz="2400"/>
              <a:t>10</a:t>
            </a:r>
            <a:r>
              <a:rPr lang="zh-CN" altLang="en-US" sz="2400"/>
              <a:t>个字节。</a:t>
            </a:r>
            <a:endParaRPr lang="zh-CN" altLang="en-US" sz="2400"/>
          </a:p>
        </p:txBody>
      </p:sp>
      <p:sp>
        <p:nvSpPr>
          <p:cNvPr id="38916" name="Text Box 5"/>
          <p:cNvSpPr txBox="1">
            <a:spLocks noChangeArrowheads="1"/>
          </p:cNvSpPr>
          <p:nvPr/>
        </p:nvSpPr>
        <p:spPr bwMode="auto">
          <a:xfrm>
            <a:off x="2195513" y="333375"/>
            <a:ext cx="3889375" cy="737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20000"/>
              </a:spcBef>
            </a:pPr>
            <a:r>
              <a:rPr lang="en-US" altLang="zh-CN" sz="2800">
                <a:solidFill>
                  <a:srgbClr val="FF0000"/>
                </a:solidFill>
              </a:rPr>
              <a:t>  </a:t>
            </a:r>
            <a:r>
              <a:rPr lang="zh-CN" altLang="en-US" sz="2800">
                <a:solidFill>
                  <a:srgbClr val="FF0000"/>
                </a:solidFill>
              </a:rPr>
              <a:t>数据定义伪操作</a:t>
            </a:r>
            <a:endParaRPr lang="zh-CN" altLang="en-US" sz="2800">
              <a:solidFill>
                <a:srgbClr val="FF0000"/>
              </a:solidFill>
            </a:endParaRPr>
          </a:p>
        </p:txBody>
      </p:sp>
      <p:sp>
        <p:nvSpPr>
          <p:cNvPr id="38917" name="Rectangle 6"/>
          <p:cNvSpPr>
            <a:spLocks noChangeArrowheads="1"/>
          </p:cNvSpPr>
          <p:nvPr/>
        </p:nvSpPr>
        <p:spPr bwMode="auto">
          <a:xfrm>
            <a:off x="684213" y="1268413"/>
            <a:ext cx="6540500" cy="457200"/>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 </a:t>
            </a:r>
            <a:r>
              <a:rPr lang="en-US" altLang="zh-CN">
                <a:solidFill>
                  <a:srgbClr val="FF0000"/>
                </a:solidFill>
              </a:rPr>
              <a:t>[</a:t>
            </a:r>
            <a:r>
              <a:rPr lang="zh-CN" altLang="en-US">
                <a:solidFill>
                  <a:srgbClr val="FF0000"/>
                </a:solidFill>
              </a:rPr>
              <a:t>变量名</a:t>
            </a:r>
            <a:r>
              <a:rPr lang="en-US" altLang="zh-CN">
                <a:solidFill>
                  <a:srgbClr val="FF0000"/>
                </a:solidFill>
              </a:rPr>
              <a:t>]   </a:t>
            </a:r>
            <a:r>
              <a:rPr lang="zh-CN" altLang="en-US">
                <a:solidFill>
                  <a:srgbClr val="FF0000"/>
                </a:solidFill>
              </a:rPr>
              <a:t>变量定义符    操作数</a:t>
            </a:r>
            <a:r>
              <a:rPr lang="en-US" altLang="zh-CN">
                <a:solidFill>
                  <a:srgbClr val="FF0000"/>
                </a:solidFill>
              </a:rPr>
              <a:t>[</a:t>
            </a:r>
            <a:r>
              <a:rPr lang="zh-CN" altLang="en-US">
                <a:solidFill>
                  <a:srgbClr val="FF0000"/>
                </a:solidFill>
              </a:rPr>
              <a:t>，</a:t>
            </a:r>
            <a:r>
              <a:rPr lang="en-US" altLang="zh-CN">
                <a:solidFill>
                  <a:srgbClr val="FF0000"/>
                </a:solidFill>
              </a:rPr>
              <a:t>…</a:t>
            </a:r>
            <a:r>
              <a:rPr lang="zh-CN" altLang="en-US">
                <a:solidFill>
                  <a:srgbClr val="FF0000"/>
                </a:solidFill>
              </a:rPr>
              <a:t>，操作数</a:t>
            </a:r>
            <a:r>
              <a:rPr lang="en-US" altLang="zh-CN">
                <a:solidFill>
                  <a:srgbClr val="FF0000"/>
                </a:solidFill>
              </a:rPr>
              <a:t>]</a:t>
            </a:r>
            <a:r>
              <a:rPr lang="en-US" altLang="zh-CN"/>
              <a:t> </a:t>
            </a:r>
            <a:endParaRPr lang="en-US" altLang="zh-CN"/>
          </a:p>
        </p:txBody>
      </p:sp>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1"/>
          <p:cNvSpPr>
            <a:spLocks noGrp="1"/>
          </p:cNvSpPr>
          <p:nvPr>
            <p:ph type="sldNum" sz="quarter" idx="12"/>
          </p:nvPr>
        </p:nvSpPr>
        <p:spPr/>
        <p:txBody>
          <a:bodyPr/>
          <a:lstStyle/>
          <a:p>
            <a:pPr>
              <a:defRPr/>
            </a:pPr>
            <a:fld id="{C39D8DEB-77A7-499A-B6A5-9B4103CDCC39}" type="slidenum">
              <a:rPr lang="en-US" altLang="zh-CN"/>
            </a:fld>
            <a:endParaRPr lang="en-US" altLang="zh-CN"/>
          </a:p>
        </p:txBody>
      </p:sp>
      <p:sp>
        <p:nvSpPr>
          <p:cNvPr id="643074" name="Rectangle 2"/>
          <p:cNvSpPr>
            <a:spLocks noGrp="1" noRot="1" noChangeArrowheads="1"/>
          </p:cNvSpPr>
          <p:nvPr>
            <p:ph type="title"/>
          </p:nvPr>
        </p:nvSpPr>
        <p:spPr>
          <a:xfrm>
            <a:off x="1403350" y="549275"/>
            <a:ext cx="5494338" cy="600075"/>
          </a:xfrm>
        </p:spPr>
        <p:txBody>
          <a:bodyPr/>
          <a:lstStyle/>
          <a:p>
            <a:pPr>
              <a:defRPr/>
            </a:pPr>
            <a:r>
              <a:rPr lang="zh-CN" altLang="en-US" sz="3200"/>
              <a:t>字节量数据（</a:t>
            </a:r>
            <a:r>
              <a:rPr lang="en-US" altLang="zh-CN" sz="3200"/>
              <a:t>Byte-sized</a:t>
            </a:r>
            <a:r>
              <a:rPr lang="zh-CN" altLang="en-US" sz="3200"/>
              <a:t>）</a:t>
            </a:r>
            <a:endParaRPr lang="zh-CN" altLang="en-US" sz="3200"/>
          </a:p>
        </p:txBody>
      </p:sp>
      <p:sp>
        <p:nvSpPr>
          <p:cNvPr id="39940" name="Rectangle 3"/>
          <p:cNvSpPr>
            <a:spLocks noGrp="1" noRot="1" noChangeArrowheads="1"/>
          </p:cNvSpPr>
          <p:nvPr>
            <p:ph type="body" idx="1"/>
          </p:nvPr>
        </p:nvSpPr>
        <p:spPr>
          <a:xfrm>
            <a:off x="179388" y="1196975"/>
            <a:ext cx="8540750" cy="3240088"/>
          </a:xfrm>
        </p:spPr>
        <p:txBody>
          <a:bodyPr/>
          <a:lstStyle/>
          <a:p>
            <a:r>
              <a:rPr lang="en-US" altLang="zh-CN">
                <a:solidFill>
                  <a:srgbClr val="0000CC"/>
                </a:solidFill>
              </a:rPr>
              <a:t>1</a:t>
            </a:r>
            <a:r>
              <a:rPr lang="zh-CN" altLang="en-US">
                <a:solidFill>
                  <a:srgbClr val="0000CC"/>
                </a:solidFill>
              </a:rPr>
              <a:t>）</a:t>
            </a:r>
            <a:r>
              <a:rPr lang="en-US" altLang="zh-CN">
                <a:solidFill>
                  <a:srgbClr val="0000CC"/>
                </a:solidFill>
              </a:rPr>
              <a:t>DB</a:t>
            </a:r>
            <a:r>
              <a:rPr lang="zh-CN" altLang="en-US"/>
              <a:t>定义</a:t>
            </a:r>
            <a:r>
              <a:rPr lang="en-US" altLang="zh-CN"/>
              <a:t>8</a:t>
            </a:r>
            <a:r>
              <a:rPr lang="zh-CN" altLang="en-US"/>
              <a:t>位、字节量变量数据</a:t>
            </a:r>
            <a:endParaRPr lang="zh-CN" altLang="en-US"/>
          </a:p>
          <a:p>
            <a:pPr lvl="1"/>
            <a:r>
              <a:rPr lang="zh-CN" altLang="en-US" sz="2400"/>
              <a:t>无符号整数</a:t>
            </a:r>
            <a:r>
              <a:rPr lang="en-US" altLang="zh-CN" sz="2400"/>
              <a:t>0</a:t>
            </a:r>
            <a:r>
              <a:rPr lang="zh-CN" altLang="en-US" sz="2400"/>
              <a:t>～</a:t>
            </a:r>
            <a:r>
              <a:rPr lang="en-US" altLang="zh-CN" sz="2400"/>
              <a:t>255</a:t>
            </a:r>
            <a:endParaRPr lang="en-US" altLang="zh-CN" sz="2400"/>
          </a:p>
          <a:p>
            <a:pPr lvl="1"/>
            <a:r>
              <a:rPr lang="zh-CN" altLang="en-US" sz="2400"/>
              <a:t>补码表示的有符号整数：</a:t>
            </a:r>
            <a:r>
              <a:rPr lang="en-US" altLang="zh-CN" sz="2400"/>
              <a:t>-128</a:t>
            </a:r>
            <a:r>
              <a:rPr lang="zh-CN" altLang="en-US" sz="2400"/>
              <a:t>～</a:t>
            </a:r>
            <a:r>
              <a:rPr lang="en-US" altLang="zh-CN" sz="2400"/>
              <a:t>+127</a:t>
            </a:r>
            <a:endParaRPr lang="en-US" altLang="zh-CN" sz="2400"/>
          </a:p>
          <a:p>
            <a:pPr lvl="1"/>
            <a:r>
              <a:rPr lang="zh-CN" altLang="en-US" sz="2400"/>
              <a:t>一个字符（</a:t>
            </a:r>
            <a:r>
              <a:rPr lang="en-US" altLang="zh-CN" sz="2400"/>
              <a:t>ASCII</a:t>
            </a:r>
            <a:r>
              <a:rPr lang="zh-CN" altLang="en-US" sz="2400"/>
              <a:t>码值）</a:t>
            </a:r>
            <a:endParaRPr lang="zh-CN" altLang="en-US" sz="2400"/>
          </a:p>
          <a:p>
            <a:pPr lvl="1"/>
            <a:r>
              <a:rPr lang="zh-CN" altLang="en-US" sz="2400"/>
              <a:t>压缩</a:t>
            </a:r>
            <a:r>
              <a:rPr lang="en-US" altLang="zh-CN" sz="2400"/>
              <a:t>BCD</a:t>
            </a:r>
            <a:r>
              <a:rPr lang="zh-CN" altLang="en-US" sz="2400"/>
              <a:t>码：</a:t>
            </a:r>
            <a:r>
              <a:rPr lang="en-US" altLang="zh-CN" sz="2400"/>
              <a:t>0</a:t>
            </a:r>
            <a:r>
              <a:rPr lang="zh-CN" altLang="en-US" sz="2400"/>
              <a:t>～</a:t>
            </a:r>
            <a:r>
              <a:rPr lang="en-US" altLang="zh-CN" sz="2400"/>
              <a:t>99</a:t>
            </a:r>
            <a:endParaRPr lang="en-US" altLang="zh-CN" sz="2400"/>
          </a:p>
          <a:p>
            <a:pPr lvl="1"/>
            <a:r>
              <a:rPr lang="zh-CN" altLang="en-US" sz="2400"/>
              <a:t>非压缩</a:t>
            </a:r>
            <a:r>
              <a:rPr lang="en-US" altLang="zh-CN" sz="2400"/>
              <a:t>BCD</a:t>
            </a:r>
            <a:r>
              <a:rPr lang="zh-CN" altLang="en-US" sz="2400"/>
              <a:t>码：</a:t>
            </a:r>
            <a:r>
              <a:rPr lang="en-US" altLang="zh-CN" sz="2400"/>
              <a:t>0</a:t>
            </a:r>
            <a:r>
              <a:rPr lang="zh-CN" altLang="en-US" sz="2400"/>
              <a:t>～</a:t>
            </a:r>
            <a:r>
              <a:rPr lang="en-US" altLang="zh-CN" sz="2400"/>
              <a:t>9</a:t>
            </a:r>
            <a:endParaRPr lang="en-US" altLang="zh-CN" sz="2400"/>
          </a:p>
          <a:p>
            <a:pPr lvl="1"/>
            <a:r>
              <a:rPr lang="en-US" altLang="zh-CN" sz="2400"/>
              <a:t>……</a:t>
            </a:r>
            <a:endParaRPr lang="en-US" altLang="zh-CN" sz="2400"/>
          </a:p>
        </p:txBody>
      </p:sp>
      <p:sp>
        <p:nvSpPr>
          <p:cNvPr id="643076" name="AutoShape 4"/>
          <p:cNvSpPr>
            <a:spLocks noChangeArrowheads="1"/>
          </p:cNvSpPr>
          <p:nvPr/>
        </p:nvSpPr>
        <p:spPr bwMode="auto">
          <a:xfrm>
            <a:off x="611188" y="5661025"/>
            <a:ext cx="5688012" cy="503238"/>
          </a:xfrm>
          <a:prstGeom prst="roundRect">
            <a:avLst>
              <a:gd name="adj" fmla="val 16667"/>
            </a:avLst>
          </a:prstGeom>
          <a:solidFill>
            <a:schemeClr val="accent1"/>
          </a:solidFill>
          <a:ln w="12700" cap="rnd">
            <a:solidFill>
              <a:srgbClr val="660066"/>
            </a:solidFill>
            <a:prstDash val="sysDot"/>
            <a:round/>
          </a:ln>
          <a:effectLst>
            <a:outerShdw dist="35921" dir="2700000" algn="ctr" rotWithShape="0">
              <a:schemeClr val="bg2">
                <a:alpha val="50000"/>
              </a:schemeClr>
            </a:outerShdw>
          </a:effectLst>
        </p:spPr>
        <p:txBody>
          <a:bodyPr wrap="none" anchor="ct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2800"/>
              <a:t>字符串定义使用字节变量定义</a:t>
            </a:r>
            <a:r>
              <a:rPr lang="en-US" altLang="zh-CN" sz="2800"/>
              <a:t>DB</a:t>
            </a:r>
            <a:endParaRPr lang="en-US" altLang="zh-CN" sz="2800"/>
          </a:p>
        </p:txBody>
      </p:sp>
      <p:sp>
        <p:nvSpPr>
          <p:cNvPr id="39942" name="Text Box 5"/>
          <p:cNvSpPr txBox="1">
            <a:spLocks noChangeArrowheads="1"/>
          </p:cNvSpPr>
          <p:nvPr/>
        </p:nvSpPr>
        <p:spPr bwMode="auto">
          <a:xfrm>
            <a:off x="755650" y="4365625"/>
            <a:ext cx="42672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en-US" altLang="zh-CN" sz="3200">
                <a:solidFill>
                  <a:srgbClr val="0000CC"/>
                </a:solidFill>
              </a:rPr>
              <a:t> </a:t>
            </a:r>
            <a:r>
              <a:rPr lang="en-US" altLang="zh-CN" sz="2800">
                <a:solidFill>
                  <a:srgbClr val="0000CC"/>
                </a:solidFill>
              </a:rPr>
              <a:t>DATA1  DB   50H,52H</a:t>
            </a:r>
            <a:endParaRPr lang="en-US" altLang="zh-CN" sz="2800">
              <a:solidFill>
                <a:srgbClr val="0000CC"/>
              </a:solidFill>
            </a:endParaRPr>
          </a:p>
        </p:txBody>
      </p:sp>
      <p:grpSp>
        <p:nvGrpSpPr>
          <p:cNvPr id="39943" name="Group 6"/>
          <p:cNvGrpSpPr/>
          <p:nvPr/>
        </p:nvGrpSpPr>
        <p:grpSpPr bwMode="auto">
          <a:xfrm>
            <a:off x="5724525" y="3860800"/>
            <a:ext cx="2895600" cy="1828800"/>
            <a:chOff x="2592" y="1056"/>
            <a:chExt cx="1824" cy="1152"/>
          </a:xfrm>
        </p:grpSpPr>
        <p:sp>
          <p:nvSpPr>
            <p:cNvPr id="39944" name="Rectangle 7"/>
            <p:cNvSpPr>
              <a:spLocks noChangeArrowheads="1"/>
            </p:cNvSpPr>
            <p:nvPr/>
          </p:nvSpPr>
          <p:spPr bwMode="auto">
            <a:xfrm>
              <a:off x="3600" y="1917"/>
              <a:ext cx="8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557530" indent="-21463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ctr" eaLnBrk="1" hangingPunct="1">
                <a:buClr>
                  <a:schemeClr val="folHlink"/>
                </a:buClr>
                <a:buFont typeface="Wingdings" panose="05000000000000000000" pitchFamily="2" charset="2"/>
                <a:buNone/>
              </a:pPr>
              <a:endParaRPr lang="zh-CN" altLang="zh-CN" b="0">
                <a:solidFill>
                  <a:srgbClr val="0000CC"/>
                </a:solidFill>
                <a:latin typeface="Arial" panose="020B0604020202020204" pitchFamily="34" charset="0"/>
              </a:endParaRPr>
            </a:p>
          </p:txBody>
        </p:sp>
        <p:sp>
          <p:nvSpPr>
            <p:cNvPr id="39945" name="Rectangle 8"/>
            <p:cNvSpPr>
              <a:spLocks noChangeArrowheads="1"/>
            </p:cNvSpPr>
            <p:nvPr/>
          </p:nvSpPr>
          <p:spPr bwMode="auto">
            <a:xfrm>
              <a:off x="3600" y="1630"/>
              <a:ext cx="81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557530" indent="-21463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ctr" eaLnBrk="1" hangingPunct="1">
                <a:buClr>
                  <a:schemeClr val="folHlink"/>
                </a:buClr>
                <a:buFont typeface="Wingdings" panose="05000000000000000000" pitchFamily="2" charset="2"/>
                <a:buNone/>
              </a:pPr>
              <a:endParaRPr lang="zh-CN" altLang="zh-CN" b="0">
                <a:solidFill>
                  <a:srgbClr val="0000CC"/>
                </a:solidFill>
                <a:latin typeface="Arial" panose="020B0604020202020204" pitchFamily="34" charset="0"/>
              </a:endParaRPr>
            </a:p>
          </p:txBody>
        </p:sp>
        <p:sp>
          <p:nvSpPr>
            <p:cNvPr id="39946" name="Rectangle 9"/>
            <p:cNvSpPr>
              <a:spLocks noChangeArrowheads="1"/>
            </p:cNvSpPr>
            <p:nvPr/>
          </p:nvSpPr>
          <p:spPr bwMode="auto">
            <a:xfrm>
              <a:off x="3600" y="1343"/>
              <a:ext cx="81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557530" indent="-21463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ctr" eaLnBrk="1" hangingPunct="1">
                <a:buClr>
                  <a:schemeClr val="folHlink"/>
                </a:buClr>
                <a:buFont typeface="Wingdings" panose="05000000000000000000" pitchFamily="2" charset="2"/>
                <a:buNone/>
              </a:pPr>
              <a:r>
                <a:rPr lang="en-US" altLang="zh-CN" b="0">
                  <a:solidFill>
                    <a:srgbClr val="0000CC"/>
                  </a:solidFill>
                  <a:latin typeface="Arial" panose="020B0604020202020204" pitchFamily="34" charset="0"/>
                </a:rPr>
                <a:t>52H</a:t>
              </a:r>
              <a:endParaRPr lang="en-US" altLang="zh-CN" b="0">
                <a:solidFill>
                  <a:srgbClr val="0000CC"/>
                </a:solidFill>
                <a:latin typeface="Arial" panose="020B0604020202020204" pitchFamily="34" charset="0"/>
              </a:endParaRPr>
            </a:p>
          </p:txBody>
        </p:sp>
        <p:sp>
          <p:nvSpPr>
            <p:cNvPr id="39947" name="Rectangle 10"/>
            <p:cNvSpPr>
              <a:spLocks noChangeArrowheads="1"/>
            </p:cNvSpPr>
            <p:nvPr/>
          </p:nvSpPr>
          <p:spPr bwMode="auto">
            <a:xfrm>
              <a:off x="3600" y="1056"/>
              <a:ext cx="81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557530" indent="-21463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ctr" eaLnBrk="1" hangingPunct="1">
                <a:buClr>
                  <a:schemeClr val="folHlink"/>
                </a:buClr>
                <a:buFont typeface="Wingdings" panose="05000000000000000000" pitchFamily="2" charset="2"/>
                <a:buNone/>
              </a:pPr>
              <a:r>
                <a:rPr lang="en-US" altLang="zh-CN" b="0">
                  <a:solidFill>
                    <a:srgbClr val="0000CC"/>
                  </a:solidFill>
                  <a:latin typeface="Arial" panose="020B0604020202020204" pitchFamily="34" charset="0"/>
                </a:rPr>
                <a:t>50H</a:t>
              </a:r>
              <a:endParaRPr lang="en-US" altLang="zh-CN" b="0">
                <a:solidFill>
                  <a:srgbClr val="0000CC"/>
                </a:solidFill>
                <a:latin typeface="Arial" panose="020B0604020202020204" pitchFamily="34" charset="0"/>
              </a:endParaRPr>
            </a:p>
          </p:txBody>
        </p:sp>
        <p:sp>
          <p:nvSpPr>
            <p:cNvPr id="39948" name="Line 11"/>
            <p:cNvSpPr>
              <a:spLocks noChangeShapeType="1"/>
            </p:cNvSpPr>
            <p:nvPr/>
          </p:nvSpPr>
          <p:spPr bwMode="auto">
            <a:xfrm>
              <a:off x="3600" y="1056"/>
              <a:ext cx="816"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49" name="Line 12"/>
            <p:cNvSpPr>
              <a:spLocks noChangeShapeType="1"/>
            </p:cNvSpPr>
            <p:nvPr/>
          </p:nvSpPr>
          <p:spPr bwMode="auto">
            <a:xfrm>
              <a:off x="3600" y="1343"/>
              <a:ext cx="81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50" name="Line 13"/>
            <p:cNvSpPr>
              <a:spLocks noChangeShapeType="1"/>
            </p:cNvSpPr>
            <p:nvPr/>
          </p:nvSpPr>
          <p:spPr bwMode="auto">
            <a:xfrm>
              <a:off x="3600" y="1630"/>
              <a:ext cx="81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51" name="Line 14"/>
            <p:cNvSpPr>
              <a:spLocks noChangeShapeType="1"/>
            </p:cNvSpPr>
            <p:nvPr/>
          </p:nvSpPr>
          <p:spPr bwMode="auto">
            <a:xfrm>
              <a:off x="3600" y="1917"/>
              <a:ext cx="81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52" name="Line 15"/>
            <p:cNvSpPr>
              <a:spLocks noChangeShapeType="1"/>
            </p:cNvSpPr>
            <p:nvPr/>
          </p:nvSpPr>
          <p:spPr bwMode="auto">
            <a:xfrm>
              <a:off x="3600" y="2208"/>
              <a:ext cx="816"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53" name="Line 16"/>
            <p:cNvSpPr>
              <a:spLocks noChangeShapeType="1"/>
            </p:cNvSpPr>
            <p:nvPr/>
          </p:nvSpPr>
          <p:spPr bwMode="auto">
            <a:xfrm>
              <a:off x="3600" y="1056"/>
              <a:ext cx="0" cy="1152"/>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54" name="Line 17"/>
            <p:cNvSpPr>
              <a:spLocks noChangeShapeType="1"/>
            </p:cNvSpPr>
            <p:nvPr/>
          </p:nvSpPr>
          <p:spPr bwMode="auto">
            <a:xfrm>
              <a:off x="4416" y="1056"/>
              <a:ext cx="0" cy="1152"/>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55" name="Rectangle 18"/>
            <p:cNvSpPr>
              <a:spLocks noChangeArrowheads="1"/>
            </p:cNvSpPr>
            <p:nvPr/>
          </p:nvSpPr>
          <p:spPr bwMode="auto">
            <a:xfrm>
              <a:off x="2592" y="1917"/>
              <a:ext cx="10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557530" indent="-21463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r" eaLnBrk="1" hangingPunct="1">
                <a:buClr>
                  <a:schemeClr val="folHlink"/>
                </a:buClr>
                <a:buFont typeface="Wingdings" panose="05000000000000000000" pitchFamily="2" charset="2"/>
                <a:buNone/>
              </a:pPr>
              <a:endParaRPr lang="zh-CN" altLang="zh-CN" b="0">
                <a:solidFill>
                  <a:srgbClr val="0000CC"/>
                </a:solidFill>
                <a:latin typeface="Arial" panose="020B0604020202020204" pitchFamily="34" charset="0"/>
              </a:endParaRPr>
            </a:p>
          </p:txBody>
        </p:sp>
        <p:sp>
          <p:nvSpPr>
            <p:cNvPr id="39956" name="Rectangle 19"/>
            <p:cNvSpPr>
              <a:spLocks noChangeArrowheads="1"/>
            </p:cNvSpPr>
            <p:nvPr/>
          </p:nvSpPr>
          <p:spPr bwMode="auto">
            <a:xfrm>
              <a:off x="2592" y="1630"/>
              <a:ext cx="10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557530" indent="-21463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r" eaLnBrk="1" hangingPunct="1">
                <a:buClr>
                  <a:schemeClr val="folHlink"/>
                </a:buClr>
                <a:buFont typeface="Wingdings" panose="05000000000000000000" pitchFamily="2" charset="2"/>
                <a:buNone/>
              </a:pPr>
              <a:endParaRPr lang="zh-CN" altLang="zh-CN" b="0">
                <a:solidFill>
                  <a:srgbClr val="0000CC"/>
                </a:solidFill>
                <a:latin typeface="Arial" panose="020B0604020202020204" pitchFamily="34" charset="0"/>
              </a:endParaRPr>
            </a:p>
          </p:txBody>
        </p:sp>
        <p:sp>
          <p:nvSpPr>
            <p:cNvPr id="39957" name="Rectangle 20"/>
            <p:cNvSpPr>
              <a:spLocks noChangeArrowheads="1"/>
            </p:cNvSpPr>
            <p:nvPr/>
          </p:nvSpPr>
          <p:spPr bwMode="auto">
            <a:xfrm>
              <a:off x="2592" y="1343"/>
              <a:ext cx="10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557530" indent="-21463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r" eaLnBrk="1" hangingPunct="1">
                <a:buClr>
                  <a:schemeClr val="folHlink"/>
                </a:buClr>
                <a:buFont typeface="Wingdings" panose="05000000000000000000" pitchFamily="2" charset="2"/>
                <a:buNone/>
              </a:pPr>
              <a:endParaRPr lang="zh-CN" altLang="zh-CN" b="0">
                <a:solidFill>
                  <a:srgbClr val="0000CC"/>
                </a:solidFill>
                <a:latin typeface="Arial" panose="020B0604020202020204" pitchFamily="34" charset="0"/>
              </a:endParaRPr>
            </a:p>
          </p:txBody>
        </p:sp>
        <p:sp>
          <p:nvSpPr>
            <p:cNvPr id="39958" name="Rectangle 21"/>
            <p:cNvSpPr>
              <a:spLocks noChangeArrowheads="1"/>
            </p:cNvSpPr>
            <p:nvPr/>
          </p:nvSpPr>
          <p:spPr bwMode="auto">
            <a:xfrm>
              <a:off x="2592" y="1056"/>
              <a:ext cx="10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557530" indent="-21463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r" eaLnBrk="1" hangingPunct="1">
                <a:buClr>
                  <a:schemeClr val="folHlink"/>
                </a:buClr>
                <a:buFont typeface="Wingdings" panose="05000000000000000000" pitchFamily="2" charset="2"/>
                <a:buNone/>
              </a:pPr>
              <a:r>
                <a:rPr lang="en-US" altLang="zh-CN" b="0">
                  <a:solidFill>
                    <a:srgbClr val="0000CC"/>
                  </a:solidFill>
                  <a:latin typeface="Arial" panose="020B0604020202020204" pitchFamily="34" charset="0"/>
                </a:rPr>
                <a:t>DATA1</a:t>
              </a:r>
              <a:endParaRPr lang="en-US" altLang="zh-CN" b="0">
                <a:solidFill>
                  <a:srgbClr val="0000CC"/>
                </a:solidFill>
                <a:latin typeface="Arial" panose="020B0604020202020204" pitchFamily="34" charset="0"/>
              </a:endParaRPr>
            </a:p>
          </p:txBody>
        </p:sp>
        <p:sp>
          <p:nvSpPr>
            <p:cNvPr id="39959" name="Line 22"/>
            <p:cNvSpPr>
              <a:spLocks noChangeShapeType="1"/>
            </p:cNvSpPr>
            <p:nvPr/>
          </p:nvSpPr>
          <p:spPr bwMode="auto">
            <a:xfrm>
              <a:off x="2592" y="1056"/>
              <a:ext cx="100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60" name="Line 23"/>
            <p:cNvSpPr>
              <a:spLocks noChangeShapeType="1"/>
            </p:cNvSpPr>
            <p:nvPr/>
          </p:nvSpPr>
          <p:spPr bwMode="auto">
            <a:xfrm>
              <a:off x="2592" y="2208"/>
              <a:ext cx="100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61" name="Line 24"/>
            <p:cNvSpPr>
              <a:spLocks noChangeShapeType="1"/>
            </p:cNvSpPr>
            <p:nvPr/>
          </p:nvSpPr>
          <p:spPr bwMode="auto">
            <a:xfrm>
              <a:off x="2592" y="1056"/>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62" name="Line 25"/>
            <p:cNvSpPr>
              <a:spLocks noChangeShapeType="1"/>
            </p:cNvSpPr>
            <p:nvPr/>
          </p:nvSpPr>
          <p:spPr bwMode="auto">
            <a:xfrm>
              <a:off x="3600" y="1056"/>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63" name="Line 26"/>
            <p:cNvSpPr>
              <a:spLocks noChangeShapeType="1"/>
            </p:cNvSpPr>
            <p:nvPr/>
          </p:nvSpPr>
          <p:spPr bwMode="auto">
            <a:xfrm>
              <a:off x="2592" y="1343"/>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64" name="Line 27"/>
            <p:cNvSpPr>
              <a:spLocks noChangeShapeType="1"/>
            </p:cNvSpPr>
            <p:nvPr/>
          </p:nvSpPr>
          <p:spPr bwMode="auto">
            <a:xfrm>
              <a:off x="3600" y="1343"/>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65" name="Line 28"/>
            <p:cNvSpPr>
              <a:spLocks noChangeShapeType="1"/>
            </p:cNvSpPr>
            <p:nvPr/>
          </p:nvSpPr>
          <p:spPr bwMode="auto">
            <a:xfrm>
              <a:off x="2592" y="1630"/>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66" name="Line 29"/>
            <p:cNvSpPr>
              <a:spLocks noChangeShapeType="1"/>
            </p:cNvSpPr>
            <p:nvPr/>
          </p:nvSpPr>
          <p:spPr bwMode="auto">
            <a:xfrm>
              <a:off x="3600" y="1630"/>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67" name="Line 30"/>
            <p:cNvSpPr>
              <a:spLocks noChangeShapeType="1"/>
            </p:cNvSpPr>
            <p:nvPr/>
          </p:nvSpPr>
          <p:spPr bwMode="auto">
            <a:xfrm>
              <a:off x="2592" y="1917"/>
              <a:ext cx="0" cy="29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968" name="Line 31"/>
            <p:cNvSpPr>
              <a:spLocks noChangeShapeType="1"/>
            </p:cNvSpPr>
            <p:nvPr/>
          </p:nvSpPr>
          <p:spPr bwMode="auto">
            <a:xfrm>
              <a:off x="3600" y="1917"/>
              <a:ext cx="0" cy="29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3076"/>
                                        </p:tgtEl>
                                        <p:attrNameLst>
                                          <p:attrName>style.visibility</p:attrName>
                                        </p:attrNameLst>
                                      </p:cBhvr>
                                      <p:to>
                                        <p:strVal val="visible"/>
                                      </p:to>
                                    </p:set>
                                    <p:animEffect transition="in" filter="blinds(horizontal)">
                                      <p:cBhvr>
                                        <p:cTn id="7" dur="500"/>
                                        <p:tgtEl>
                                          <p:spTgt spid="64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6"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30"/>
          <p:cNvSpPr>
            <a:spLocks noGrp="1"/>
          </p:cNvSpPr>
          <p:nvPr>
            <p:ph type="sldNum" sz="quarter" idx="12"/>
          </p:nvPr>
        </p:nvSpPr>
        <p:spPr/>
        <p:txBody>
          <a:bodyPr/>
          <a:lstStyle/>
          <a:p>
            <a:pPr>
              <a:defRPr/>
            </a:pPr>
            <a:fld id="{861BCF4B-2CAD-49AB-9825-E052C4951B69}" type="slidenum">
              <a:rPr lang="en-US" altLang="zh-CN"/>
            </a:fld>
            <a:endParaRPr lang="en-US" altLang="zh-CN"/>
          </a:p>
        </p:txBody>
      </p:sp>
      <p:sp>
        <p:nvSpPr>
          <p:cNvPr id="644098" name="Rectangle 2"/>
          <p:cNvSpPr>
            <a:spLocks noGrp="1" noRot="1" noChangeArrowheads="1"/>
          </p:cNvSpPr>
          <p:nvPr>
            <p:ph type="title"/>
          </p:nvPr>
        </p:nvSpPr>
        <p:spPr>
          <a:xfrm>
            <a:off x="2051050" y="333375"/>
            <a:ext cx="4054475" cy="744538"/>
          </a:xfrm>
        </p:spPr>
        <p:txBody>
          <a:bodyPr/>
          <a:lstStyle/>
          <a:p>
            <a:pPr>
              <a:defRPr/>
            </a:pPr>
            <a:r>
              <a:rPr lang="zh-CN" altLang="en-US" sz="3200"/>
              <a:t>字变量数据</a:t>
            </a:r>
            <a:endParaRPr lang="zh-CN" altLang="en-US" sz="3200"/>
          </a:p>
        </p:txBody>
      </p:sp>
      <p:sp>
        <p:nvSpPr>
          <p:cNvPr id="40964" name="Rectangle 3"/>
          <p:cNvSpPr>
            <a:spLocks noGrp="1" noRot="1" noChangeArrowheads="1"/>
          </p:cNvSpPr>
          <p:nvPr>
            <p:ph type="body" idx="1"/>
          </p:nvPr>
        </p:nvSpPr>
        <p:spPr>
          <a:xfrm>
            <a:off x="323850" y="1341438"/>
            <a:ext cx="8540750" cy="2087562"/>
          </a:xfrm>
        </p:spPr>
        <p:txBody>
          <a:bodyPr/>
          <a:lstStyle/>
          <a:p>
            <a:r>
              <a:rPr lang="en-US" altLang="zh-CN">
                <a:solidFill>
                  <a:srgbClr val="0000CC"/>
                </a:solidFill>
              </a:rPr>
              <a:t>2</a:t>
            </a:r>
            <a:r>
              <a:rPr lang="zh-CN" altLang="en-US">
                <a:solidFill>
                  <a:srgbClr val="0000CC"/>
                </a:solidFill>
              </a:rPr>
              <a:t>）</a:t>
            </a:r>
            <a:r>
              <a:rPr lang="en-US" altLang="zh-CN">
                <a:solidFill>
                  <a:srgbClr val="0000CC"/>
                </a:solidFill>
              </a:rPr>
              <a:t>DW</a:t>
            </a:r>
            <a:r>
              <a:rPr lang="zh-CN" altLang="en-US"/>
              <a:t>定义</a:t>
            </a:r>
            <a:r>
              <a:rPr lang="en-US" altLang="zh-CN"/>
              <a:t>16</a:t>
            </a:r>
            <a:r>
              <a:rPr lang="zh-CN" altLang="en-US"/>
              <a:t>位、字量变量数据</a:t>
            </a:r>
            <a:endParaRPr lang="zh-CN" altLang="en-US"/>
          </a:p>
          <a:p>
            <a:pPr lvl="1"/>
            <a:r>
              <a:rPr lang="zh-CN" altLang="en-US" sz="2400"/>
              <a:t>包含高低两个字节，</a:t>
            </a:r>
            <a:r>
              <a:rPr lang="en-US" altLang="zh-CN" sz="2400"/>
              <a:t>16</a:t>
            </a:r>
            <a:r>
              <a:rPr lang="zh-CN" altLang="en-US" sz="2400"/>
              <a:t>位无符号和有符号整数</a:t>
            </a:r>
            <a:endParaRPr lang="zh-CN" altLang="en-US" sz="2400"/>
          </a:p>
          <a:p>
            <a:pPr lvl="1"/>
            <a:r>
              <a:rPr lang="en-US" altLang="zh-CN" sz="2400"/>
              <a:t>16</a:t>
            </a:r>
            <a:r>
              <a:rPr lang="zh-CN" altLang="en-US" sz="2400"/>
              <a:t>位段地址，</a:t>
            </a:r>
            <a:r>
              <a:rPr lang="en-US" altLang="zh-CN" sz="2400"/>
              <a:t>16</a:t>
            </a:r>
            <a:r>
              <a:rPr lang="zh-CN" altLang="en-US" sz="2400"/>
              <a:t>位偏移地址</a:t>
            </a:r>
            <a:endParaRPr lang="zh-CN" altLang="en-US" sz="2400"/>
          </a:p>
          <a:p>
            <a:pPr lvl="1"/>
            <a:r>
              <a:rPr lang="zh-CN" altLang="en-US" sz="2400"/>
              <a:t>占用</a:t>
            </a:r>
            <a:r>
              <a:rPr lang="en-US" altLang="zh-CN" sz="2400"/>
              <a:t>2</a:t>
            </a:r>
            <a:r>
              <a:rPr lang="zh-CN" altLang="en-US" sz="2400"/>
              <a:t>个连续的字节存储单元</a:t>
            </a:r>
            <a:endParaRPr lang="zh-CN" altLang="en-US" sz="2000"/>
          </a:p>
        </p:txBody>
      </p:sp>
      <p:grpSp>
        <p:nvGrpSpPr>
          <p:cNvPr id="40965" name="Group 4"/>
          <p:cNvGrpSpPr/>
          <p:nvPr/>
        </p:nvGrpSpPr>
        <p:grpSpPr bwMode="auto">
          <a:xfrm>
            <a:off x="5507038" y="3571875"/>
            <a:ext cx="2895600" cy="1828800"/>
            <a:chOff x="2592" y="1056"/>
            <a:chExt cx="1824" cy="1152"/>
          </a:xfrm>
        </p:grpSpPr>
        <p:sp>
          <p:nvSpPr>
            <p:cNvPr id="40967" name="Rectangle 5"/>
            <p:cNvSpPr>
              <a:spLocks noChangeArrowheads="1"/>
            </p:cNvSpPr>
            <p:nvPr/>
          </p:nvSpPr>
          <p:spPr bwMode="auto">
            <a:xfrm>
              <a:off x="3600" y="1917"/>
              <a:ext cx="8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557530" indent="-21463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ctr" eaLnBrk="1" hangingPunct="1">
                <a:buClr>
                  <a:schemeClr val="folHlink"/>
                </a:buClr>
                <a:buFont typeface="Wingdings" panose="05000000000000000000" pitchFamily="2" charset="2"/>
                <a:buNone/>
              </a:pPr>
              <a:endParaRPr lang="zh-CN" altLang="zh-CN" b="0">
                <a:solidFill>
                  <a:srgbClr val="0000CC"/>
                </a:solidFill>
                <a:latin typeface="Arial" panose="020B0604020202020204" pitchFamily="34" charset="0"/>
              </a:endParaRPr>
            </a:p>
          </p:txBody>
        </p:sp>
        <p:sp>
          <p:nvSpPr>
            <p:cNvPr id="40968" name="Rectangle 6"/>
            <p:cNvSpPr>
              <a:spLocks noChangeArrowheads="1"/>
            </p:cNvSpPr>
            <p:nvPr/>
          </p:nvSpPr>
          <p:spPr bwMode="auto">
            <a:xfrm>
              <a:off x="3600" y="1630"/>
              <a:ext cx="81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557530" indent="-21463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ctr" eaLnBrk="1" hangingPunct="1">
                <a:buClr>
                  <a:schemeClr val="folHlink"/>
                </a:buClr>
                <a:buFont typeface="Wingdings" panose="05000000000000000000" pitchFamily="2" charset="2"/>
                <a:buNone/>
              </a:pPr>
              <a:endParaRPr lang="zh-CN" altLang="zh-CN" b="0">
                <a:solidFill>
                  <a:srgbClr val="0000CC"/>
                </a:solidFill>
                <a:latin typeface="Arial" panose="020B0604020202020204" pitchFamily="34" charset="0"/>
              </a:endParaRPr>
            </a:p>
          </p:txBody>
        </p:sp>
        <p:sp>
          <p:nvSpPr>
            <p:cNvPr id="40969" name="Rectangle 7"/>
            <p:cNvSpPr>
              <a:spLocks noChangeArrowheads="1"/>
            </p:cNvSpPr>
            <p:nvPr/>
          </p:nvSpPr>
          <p:spPr bwMode="auto">
            <a:xfrm>
              <a:off x="3600" y="1343"/>
              <a:ext cx="81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557530" indent="-21463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ctr" eaLnBrk="1" hangingPunct="1">
                <a:buClr>
                  <a:schemeClr val="folHlink"/>
                </a:buClr>
                <a:buFont typeface="Wingdings" panose="05000000000000000000" pitchFamily="2" charset="2"/>
                <a:buNone/>
              </a:pPr>
              <a:r>
                <a:rPr lang="en-US" altLang="zh-CN" b="0">
                  <a:solidFill>
                    <a:srgbClr val="0000CC"/>
                  </a:solidFill>
                  <a:latin typeface="Arial" panose="020B0604020202020204" pitchFamily="34" charset="0"/>
                </a:rPr>
                <a:t>34H</a:t>
              </a:r>
              <a:endParaRPr lang="en-US" altLang="zh-CN" b="0">
                <a:solidFill>
                  <a:srgbClr val="0000CC"/>
                </a:solidFill>
                <a:latin typeface="Arial" panose="020B0604020202020204" pitchFamily="34" charset="0"/>
              </a:endParaRPr>
            </a:p>
          </p:txBody>
        </p:sp>
        <p:sp>
          <p:nvSpPr>
            <p:cNvPr id="40970" name="Rectangle 8"/>
            <p:cNvSpPr>
              <a:spLocks noChangeArrowheads="1"/>
            </p:cNvSpPr>
            <p:nvPr/>
          </p:nvSpPr>
          <p:spPr bwMode="auto">
            <a:xfrm>
              <a:off x="3600" y="1056"/>
              <a:ext cx="81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557530" indent="-21463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ctr" eaLnBrk="1" hangingPunct="1">
                <a:buClr>
                  <a:schemeClr val="folHlink"/>
                </a:buClr>
                <a:buFont typeface="Wingdings" panose="05000000000000000000" pitchFamily="2" charset="2"/>
                <a:buNone/>
              </a:pPr>
              <a:r>
                <a:rPr lang="en-US" altLang="zh-CN" b="0">
                  <a:solidFill>
                    <a:srgbClr val="0000CC"/>
                  </a:solidFill>
                  <a:latin typeface="Arial" panose="020B0604020202020204" pitchFamily="34" charset="0"/>
                </a:rPr>
                <a:t>56H</a:t>
              </a:r>
              <a:endParaRPr lang="en-US" altLang="zh-CN" b="0">
                <a:solidFill>
                  <a:srgbClr val="0000CC"/>
                </a:solidFill>
                <a:latin typeface="Arial" panose="020B0604020202020204" pitchFamily="34" charset="0"/>
              </a:endParaRPr>
            </a:p>
          </p:txBody>
        </p:sp>
        <p:sp>
          <p:nvSpPr>
            <p:cNvPr id="40971" name="Line 9"/>
            <p:cNvSpPr>
              <a:spLocks noChangeShapeType="1"/>
            </p:cNvSpPr>
            <p:nvPr/>
          </p:nvSpPr>
          <p:spPr bwMode="auto">
            <a:xfrm>
              <a:off x="3600" y="1056"/>
              <a:ext cx="816"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72" name="Line 10"/>
            <p:cNvSpPr>
              <a:spLocks noChangeShapeType="1"/>
            </p:cNvSpPr>
            <p:nvPr/>
          </p:nvSpPr>
          <p:spPr bwMode="auto">
            <a:xfrm>
              <a:off x="3600" y="1343"/>
              <a:ext cx="81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73" name="Line 11"/>
            <p:cNvSpPr>
              <a:spLocks noChangeShapeType="1"/>
            </p:cNvSpPr>
            <p:nvPr/>
          </p:nvSpPr>
          <p:spPr bwMode="auto">
            <a:xfrm>
              <a:off x="3600" y="1630"/>
              <a:ext cx="81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74" name="Line 12"/>
            <p:cNvSpPr>
              <a:spLocks noChangeShapeType="1"/>
            </p:cNvSpPr>
            <p:nvPr/>
          </p:nvSpPr>
          <p:spPr bwMode="auto">
            <a:xfrm>
              <a:off x="3600" y="1917"/>
              <a:ext cx="81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75" name="Line 13"/>
            <p:cNvSpPr>
              <a:spLocks noChangeShapeType="1"/>
            </p:cNvSpPr>
            <p:nvPr/>
          </p:nvSpPr>
          <p:spPr bwMode="auto">
            <a:xfrm>
              <a:off x="3600" y="2208"/>
              <a:ext cx="816"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76" name="Line 14"/>
            <p:cNvSpPr>
              <a:spLocks noChangeShapeType="1"/>
            </p:cNvSpPr>
            <p:nvPr/>
          </p:nvSpPr>
          <p:spPr bwMode="auto">
            <a:xfrm>
              <a:off x="3600" y="1056"/>
              <a:ext cx="0" cy="1152"/>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77" name="Line 15"/>
            <p:cNvSpPr>
              <a:spLocks noChangeShapeType="1"/>
            </p:cNvSpPr>
            <p:nvPr/>
          </p:nvSpPr>
          <p:spPr bwMode="auto">
            <a:xfrm>
              <a:off x="4416" y="1056"/>
              <a:ext cx="0" cy="1152"/>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78" name="Rectangle 16"/>
            <p:cNvSpPr>
              <a:spLocks noChangeArrowheads="1"/>
            </p:cNvSpPr>
            <p:nvPr/>
          </p:nvSpPr>
          <p:spPr bwMode="auto">
            <a:xfrm>
              <a:off x="2592" y="1917"/>
              <a:ext cx="10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557530" indent="-21463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r" eaLnBrk="1" hangingPunct="1">
                <a:buClr>
                  <a:schemeClr val="folHlink"/>
                </a:buClr>
                <a:buFont typeface="Wingdings" panose="05000000000000000000" pitchFamily="2" charset="2"/>
                <a:buNone/>
              </a:pPr>
              <a:endParaRPr lang="zh-CN" altLang="zh-CN" b="0">
                <a:solidFill>
                  <a:srgbClr val="0000CC"/>
                </a:solidFill>
                <a:latin typeface="Arial" panose="020B0604020202020204" pitchFamily="34" charset="0"/>
              </a:endParaRPr>
            </a:p>
          </p:txBody>
        </p:sp>
        <p:sp>
          <p:nvSpPr>
            <p:cNvPr id="40979" name="Rectangle 17"/>
            <p:cNvSpPr>
              <a:spLocks noChangeArrowheads="1"/>
            </p:cNvSpPr>
            <p:nvPr/>
          </p:nvSpPr>
          <p:spPr bwMode="auto">
            <a:xfrm>
              <a:off x="2592" y="1630"/>
              <a:ext cx="10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557530" indent="-21463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r" eaLnBrk="1" hangingPunct="1">
                <a:buClr>
                  <a:schemeClr val="folHlink"/>
                </a:buClr>
                <a:buFont typeface="Wingdings" panose="05000000000000000000" pitchFamily="2" charset="2"/>
                <a:buNone/>
              </a:pPr>
              <a:endParaRPr lang="zh-CN" altLang="zh-CN" b="0">
                <a:solidFill>
                  <a:srgbClr val="0000CC"/>
                </a:solidFill>
                <a:latin typeface="Arial" panose="020B0604020202020204" pitchFamily="34" charset="0"/>
              </a:endParaRPr>
            </a:p>
          </p:txBody>
        </p:sp>
        <p:sp>
          <p:nvSpPr>
            <p:cNvPr id="40980" name="Rectangle 18"/>
            <p:cNvSpPr>
              <a:spLocks noChangeArrowheads="1"/>
            </p:cNvSpPr>
            <p:nvPr/>
          </p:nvSpPr>
          <p:spPr bwMode="auto">
            <a:xfrm>
              <a:off x="2592" y="1343"/>
              <a:ext cx="10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557530" indent="-21463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r" eaLnBrk="1" hangingPunct="1">
                <a:buClr>
                  <a:schemeClr val="folHlink"/>
                </a:buClr>
                <a:buFont typeface="Wingdings" panose="05000000000000000000" pitchFamily="2" charset="2"/>
                <a:buNone/>
              </a:pPr>
              <a:endParaRPr lang="zh-CN" altLang="zh-CN" b="0">
                <a:solidFill>
                  <a:srgbClr val="0000CC"/>
                </a:solidFill>
                <a:latin typeface="Arial" panose="020B0604020202020204" pitchFamily="34" charset="0"/>
              </a:endParaRPr>
            </a:p>
          </p:txBody>
        </p:sp>
        <p:sp>
          <p:nvSpPr>
            <p:cNvPr id="40981" name="Rectangle 19"/>
            <p:cNvSpPr>
              <a:spLocks noChangeArrowheads="1"/>
            </p:cNvSpPr>
            <p:nvPr/>
          </p:nvSpPr>
          <p:spPr bwMode="auto">
            <a:xfrm>
              <a:off x="2592" y="1056"/>
              <a:ext cx="10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557530" indent="-21463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857250" indent="-17145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2001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1543050" indent="-17145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0002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4574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29146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371850" indent="-17145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r" eaLnBrk="1" hangingPunct="1">
                <a:buClr>
                  <a:schemeClr val="folHlink"/>
                </a:buClr>
                <a:buFont typeface="Wingdings" panose="05000000000000000000" pitchFamily="2" charset="2"/>
                <a:buNone/>
              </a:pPr>
              <a:r>
                <a:rPr lang="en-US" altLang="zh-CN" b="0">
                  <a:solidFill>
                    <a:srgbClr val="0000CC"/>
                  </a:solidFill>
                  <a:latin typeface="Arial" panose="020B0604020202020204" pitchFamily="34" charset="0"/>
                </a:rPr>
                <a:t>DATA2</a:t>
              </a:r>
              <a:endParaRPr lang="en-US" altLang="zh-CN" b="0">
                <a:solidFill>
                  <a:srgbClr val="0000CC"/>
                </a:solidFill>
                <a:latin typeface="Arial" panose="020B0604020202020204" pitchFamily="34" charset="0"/>
              </a:endParaRPr>
            </a:p>
          </p:txBody>
        </p:sp>
        <p:sp>
          <p:nvSpPr>
            <p:cNvPr id="40982" name="Line 20"/>
            <p:cNvSpPr>
              <a:spLocks noChangeShapeType="1"/>
            </p:cNvSpPr>
            <p:nvPr/>
          </p:nvSpPr>
          <p:spPr bwMode="auto">
            <a:xfrm>
              <a:off x="2592" y="1056"/>
              <a:ext cx="100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83" name="Line 21"/>
            <p:cNvSpPr>
              <a:spLocks noChangeShapeType="1"/>
            </p:cNvSpPr>
            <p:nvPr/>
          </p:nvSpPr>
          <p:spPr bwMode="auto">
            <a:xfrm>
              <a:off x="2592" y="2208"/>
              <a:ext cx="100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84" name="Line 22"/>
            <p:cNvSpPr>
              <a:spLocks noChangeShapeType="1"/>
            </p:cNvSpPr>
            <p:nvPr/>
          </p:nvSpPr>
          <p:spPr bwMode="auto">
            <a:xfrm>
              <a:off x="2592" y="1056"/>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85" name="Line 23"/>
            <p:cNvSpPr>
              <a:spLocks noChangeShapeType="1"/>
            </p:cNvSpPr>
            <p:nvPr/>
          </p:nvSpPr>
          <p:spPr bwMode="auto">
            <a:xfrm>
              <a:off x="3600" y="1056"/>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86" name="Line 24"/>
            <p:cNvSpPr>
              <a:spLocks noChangeShapeType="1"/>
            </p:cNvSpPr>
            <p:nvPr/>
          </p:nvSpPr>
          <p:spPr bwMode="auto">
            <a:xfrm>
              <a:off x="2592" y="1343"/>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87" name="Line 25"/>
            <p:cNvSpPr>
              <a:spLocks noChangeShapeType="1"/>
            </p:cNvSpPr>
            <p:nvPr/>
          </p:nvSpPr>
          <p:spPr bwMode="auto">
            <a:xfrm>
              <a:off x="3600" y="1343"/>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88" name="Line 26"/>
            <p:cNvSpPr>
              <a:spLocks noChangeShapeType="1"/>
            </p:cNvSpPr>
            <p:nvPr/>
          </p:nvSpPr>
          <p:spPr bwMode="auto">
            <a:xfrm>
              <a:off x="2592" y="1630"/>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89" name="Line 27"/>
            <p:cNvSpPr>
              <a:spLocks noChangeShapeType="1"/>
            </p:cNvSpPr>
            <p:nvPr/>
          </p:nvSpPr>
          <p:spPr bwMode="auto">
            <a:xfrm>
              <a:off x="3600" y="1630"/>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90" name="Line 28"/>
            <p:cNvSpPr>
              <a:spLocks noChangeShapeType="1"/>
            </p:cNvSpPr>
            <p:nvPr/>
          </p:nvSpPr>
          <p:spPr bwMode="auto">
            <a:xfrm>
              <a:off x="2592" y="1917"/>
              <a:ext cx="0" cy="29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991" name="Line 29"/>
            <p:cNvSpPr>
              <a:spLocks noChangeShapeType="1"/>
            </p:cNvSpPr>
            <p:nvPr/>
          </p:nvSpPr>
          <p:spPr bwMode="auto">
            <a:xfrm>
              <a:off x="3600" y="1917"/>
              <a:ext cx="0" cy="29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40966" name="Text Box 30"/>
          <p:cNvSpPr txBox="1">
            <a:spLocks noChangeArrowheads="1"/>
          </p:cNvSpPr>
          <p:nvPr/>
        </p:nvSpPr>
        <p:spPr bwMode="auto">
          <a:xfrm>
            <a:off x="1187450" y="4076700"/>
            <a:ext cx="4195763"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en-US" altLang="zh-CN" sz="2800">
                <a:solidFill>
                  <a:srgbClr val="0000CC"/>
                </a:solidFill>
              </a:rPr>
              <a:t>DATA2  DW  3456H</a:t>
            </a:r>
            <a:endParaRPr lang="en-US" altLang="zh-CN" sz="2800">
              <a:solidFill>
                <a:srgbClr val="0000CC"/>
              </a:solidFill>
            </a:endParaRPr>
          </a:p>
        </p:txBody>
      </p:sp>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0"/>
          <p:cNvSpPr>
            <a:spLocks noGrp="1"/>
          </p:cNvSpPr>
          <p:nvPr>
            <p:ph type="sldNum" sz="quarter" idx="12"/>
          </p:nvPr>
        </p:nvSpPr>
        <p:spPr/>
        <p:txBody>
          <a:bodyPr/>
          <a:lstStyle/>
          <a:p>
            <a:pPr>
              <a:defRPr/>
            </a:pPr>
            <a:fld id="{DCB2ECF8-47E5-41A7-9DC1-9282EB317892}" type="slidenum">
              <a:rPr lang="en-US" altLang="zh-CN"/>
            </a:fld>
            <a:endParaRPr lang="en-US" altLang="zh-CN"/>
          </a:p>
        </p:txBody>
      </p:sp>
      <p:sp>
        <p:nvSpPr>
          <p:cNvPr id="41987" name="AutoShape 2"/>
          <p:cNvSpPr>
            <a:spLocks noChangeArrowheads="1"/>
          </p:cNvSpPr>
          <p:nvPr/>
        </p:nvSpPr>
        <p:spPr bwMode="auto">
          <a:xfrm>
            <a:off x="2051050" y="4508500"/>
            <a:ext cx="6102350" cy="1003300"/>
          </a:xfrm>
          <a:prstGeom prst="roundRect">
            <a:avLst>
              <a:gd name="adj" fmla="val 16667"/>
            </a:avLst>
          </a:prstGeom>
          <a:solidFill>
            <a:schemeClr val="bg1"/>
          </a:solidFill>
          <a:ln w="9525">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988" name="AutoShape 3"/>
          <p:cNvSpPr>
            <a:spLocks noChangeArrowheads="1"/>
          </p:cNvSpPr>
          <p:nvPr/>
        </p:nvSpPr>
        <p:spPr bwMode="auto">
          <a:xfrm>
            <a:off x="1066800" y="2057400"/>
            <a:ext cx="7681913" cy="1082675"/>
          </a:xfrm>
          <a:prstGeom prst="roundRect">
            <a:avLst>
              <a:gd name="adj" fmla="val 16667"/>
            </a:avLst>
          </a:prstGeom>
          <a:solidFill>
            <a:schemeClr val="bg1"/>
          </a:solidFill>
          <a:ln w="9525">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46148" name="Rectangle 4"/>
          <p:cNvSpPr>
            <a:spLocks noGrp="1" noRot="1" noChangeArrowheads="1"/>
          </p:cNvSpPr>
          <p:nvPr>
            <p:ph type="title" idx="4294967295"/>
          </p:nvPr>
        </p:nvSpPr>
        <p:spPr>
          <a:xfrm>
            <a:off x="768350" y="385763"/>
            <a:ext cx="1508125" cy="381000"/>
          </a:xfrm>
        </p:spPr>
        <p:txBody>
          <a:bodyPr/>
          <a:lstStyle/>
          <a:p>
            <a:pPr algn="l">
              <a:defRPr/>
            </a:pPr>
            <a:r>
              <a:rPr lang="zh-CN" altLang="en-US" sz="2400" dirty="0">
                <a:solidFill>
                  <a:srgbClr val="FF0000"/>
                </a:solidFill>
              </a:rPr>
              <a:t>？</a:t>
            </a:r>
            <a:r>
              <a:rPr lang="zh-CN" altLang="en-US" sz="2400" dirty="0">
                <a:solidFill>
                  <a:schemeClr val="tx1"/>
                </a:solidFill>
              </a:rPr>
              <a:t>表达式</a:t>
            </a:r>
            <a:endParaRPr lang="zh-CN" altLang="en-US" sz="2400" dirty="0">
              <a:solidFill>
                <a:schemeClr val="tx1"/>
              </a:solidFill>
            </a:endParaRPr>
          </a:p>
        </p:txBody>
      </p:sp>
      <p:sp>
        <p:nvSpPr>
          <p:cNvPr id="646149" name="Text Box 5"/>
          <p:cNvSpPr txBox="1">
            <a:spLocks noChangeArrowheads="1"/>
          </p:cNvSpPr>
          <p:nvPr/>
        </p:nvSpPr>
        <p:spPr bwMode="auto">
          <a:xfrm>
            <a:off x="617538" y="812800"/>
            <a:ext cx="81391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1800" dirty="0"/>
              <a:t> </a:t>
            </a:r>
            <a:r>
              <a:rPr lang="en-US" altLang="zh-CN" dirty="0">
                <a:solidFill>
                  <a:srgbClr val="FF0000"/>
                </a:solidFill>
                <a:effectLst>
                  <a:outerShdw blurRad="38100" dist="38100" dir="2700000" algn="tl">
                    <a:srgbClr val="C0C0C0"/>
                  </a:outerShdw>
                </a:effectLst>
              </a:rPr>
              <a:t>●</a:t>
            </a:r>
            <a:r>
              <a:rPr lang="zh-CN" altLang="en-US" dirty="0"/>
              <a:t>这是为数据项分配存储单元的一种方法，只是存储单元中不预置确定的值，常用来预留存储单元，存放程序的中间结果或最终结果。</a:t>
            </a:r>
            <a:endParaRPr lang="zh-CN" altLang="en-US" dirty="0"/>
          </a:p>
        </p:txBody>
      </p:sp>
      <p:sp>
        <p:nvSpPr>
          <p:cNvPr id="646150" name="Text Box 6"/>
          <p:cNvSpPr txBox="1">
            <a:spLocks noChangeArrowheads="1"/>
          </p:cNvSpPr>
          <p:nvPr/>
        </p:nvSpPr>
        <p:spPr bwMode="auto">
          <a:xfrm>
            <a:off x="1258888" y="2349500"/>
            <a:ext cx="74898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dirty="0">
                <a:effectLst>
                  <a:outerShdw blurRad="38100" dist="38100" dir="2700000" algn="tl">
                    <a:srgbClr val="C0C0C0"/>
                  </a:outerShdw>
                </a:effectLst>
              </a:rPr>
              <a:t>RESULT  DB  </a:t>
            </a:r>
            <a:r>
              <a:rPr lang="zh-CN" altLang="en-US" dirty="0">
                <a:effectLst>
                  <a:outerShdw blurRad="38100" dist="38100" dir="2700000" algn="tl">
                    <a:srgbClr val="C0C0C0"/>
                  </a:outerShdw>
                </a:effectLst>
              </a:rPr>
              <a:t>？        ；预置一个字节单元，其值不定</a:t>
            </a:r>
            <a:endParaRPr lang="zh-CN" altLang="en-US" dirty="0">
              <a:effectLst>
                <a:outerShdw blurRad="38100" dist="38100" dir="2700000" algn="tl">
                  <a:srgbClr val="C0C0C0"/>
                </a:outerShdw>
              </a:effectLst>
            </a:endParaRPr>
          </a:p>
        </p:txBody>
      </p:sp>
      <p:sp>
        <p:nvSpPr>
          <p:cNvPr id="646151" name="Text Box 7"/>
          <p:cNvSpPr txBox="1">
            <a:spLocks noChangeArrowheads="1"/>
          </p:cNvSpPr>
          <p:nvPr/>
        </p:nvSpPr>
        <p:spPr bwMode="auto">
          <a:xfrm>
            <a:off x="684213" y="3284538"/>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a:effectLst>
                  <a:outerShdw blurRad="38100" dist="38100" dir="2700000" algn="tl">
                    <a:srgbClr val="C0C0C0"/>
                  </a:outerShdw>
                </a:effectLst>
              </a:rPr>
              <a:t>重复定义子句</a:t>
            </a:r>
            <a:r>
              <a:rPr lang="en-US" altLang="zh-CN">
                <a:solidFill>
                  <a:srgbClr val="FF0000"/>
                </a:solidFill>
                <a:effectLst>
                  <a:outerShdw blurRad="38100" dist="38100" dir="2700000" algn="tl">
                    <a:srgbClr val="C0C0C0"/>
                  </a:outerShdw>
                </a:effectLst>
              </a:rPr>
              <a:t>DUP</a:t>
            </a:r>
            <a:endParaRPr lang="en-US" altLang="zh-CN">
              <a:solidFill>
                <a:srgbClr val="FF0000"/>
              </a:solidFill>
              <a:effectLst>
                <a:outerShdw blurRad="38100" dist="38100" dir="2700000" algn="tl">
                  <a:srgbClr val="C0C0C0"/>
                </a:outerShdw>
              </a:effectLst>
            </a:endParaRPr>
          </a:p>
        </p:txBody>
      </p:sp>
      <p:sp>
        <p:nvSpPr>
          <p:cNvPr id="646152" name="Text Box 8"/>
          <p:cNvSpPr txBox="1">
            <a:spLocks noChangeArrowheads="1"/>
          </p:cNvSpPr>
          <p:nvPr/>
        </p:nvSpPr>
        <p:spPr bwMode="auto">
          <a:xfrm>
            <a:off x="762000" y="3886200"/>
            <a:ext cx="739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a:solidFill>
                  <a:srgbClr val="FF0000"/>
                </a:solidFill>
                <a:effectLst>
                  <a:outerShdw blurRad="38100" dist="38100" dir="2700000" algn="tl">
                    <a:srgbClr val="C0C0C0"/>
                  </a:outerShdw>
                </a:effectLst>
              </a:rPr>
              <a:t>●</a:t>
            </a:r>
            <a:r>
              <a:rPr lang="zh-CN" altLang="en-US">
                <a:effectLst>
                  <a:outerShdw blurRad="38100" dist="38100" dir="2700000" algn="tl">
                    <a:srgbClr val="C0C0C0"/>
                  </a:outerShdw>
                </a:effectLst>
              </a:rPr>
              <a:t>利用重复定义子句</a:t>
            </a:r>
            <a:r>
              <a:rPr lang="en-US" altLang="zh-CN">
                <a:effectLst>
                  <a:outerShdw blurRad="38100" dist="38100" dir="2700000" algn="tl">
                    <a:srgbClr val="C0C0C0"/>
                  </a:outerShdw>
                </a:effectLst>
              </a:rPr>
              <a:t>DUP</a:t>
            </a:r>
            <a:r>
              <a:rPr lang="zh-CN" altLang="en-US">
                <a:effectLst>
                  <a:outerShdw blurRad="38100" dist="38100" dir="2700000" algn="tl">
                    <a:srgbClr val="C0C0C0"/>
                  </a:outerShdw>
                </a:effectLst>
              </a:rPr>
              <a:t>可以为若干个重复数据分配存储单元。</a:t>
            </a:r>
            <a:endParaRPr lang="zh-CN" altLang="en-US">
              <a:effectLst>
                <a:outerShdw blurRad="38100" dist="38100" dir="2700000" algn="tl">
                  <a:srgbClr val="C0C0C0"/>
                </a:outerShdw>
              </a:effectLst>
            </a:endParaRPr>
          </a:p>
        </p:txBody>
      </p:sp>
      <p:sp>
        <p:nvSpPr>
          <p:cNvPr id="646153" name="Text Box 9"/>
          <p:cNvSpPr txBox="1">
            <a:spLocks noChangeArrowheads="1"/>
          </p:cNvSpPr>
          <p:nvPr/>
        </p:nvSpPr>
        <p:spPr bwMode="auto">
          <a:xfrm>
            <a:off x="2411413" y="4652963"/>
            <a:ext cx="504031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dirty="0">
                <a:effectLst>
                  <a:outerShdw blurRad="38100" dist="38100" dir="2700000" algn="tl">
                    <a:srgbClr val="C0C0C0"/>
                  </a:outerShdw>
                </a:effectLst>
              </a:rPr>
              <a:t>带</a:t>
            </a:r>
            <a:r>
              <a:rPr lang="en-US" altLang="zh-CN" dirty="0">
                <a:effectLst>
                  <a:outerShdw blurRad="38100" dist="38100" dir="2700000" algn="tl">
                    <a:srgbClr val="C0C0C0"/>
                  </a:outerShdw>
                </a:effectLst>
              </a:rPr>
              <a:t>DUP</a:t>
            </a:r>
            <a:r>
              <a:rPr lang="zh-CN" altLang="en-US" dirty="0">
                <a:effectLst>
                  <a:outerShdw blurRad="38100" dist="38100" dir="2700000" algn="tl">
                    <a:srgbClr val="C0C0C0"/>
                  </a:outerShdw>
                </a:effectLst>
              </a:rPr>
              <a:t>的表达式格式如下：</a:t>
            </a:r>
            <a:endParaRPr lang="zh-CN" altLang="en-US" dirty="0">
              <a:effectLst>
                <a:outerShdw blurRad="38100" dist="38100" dir="2700000" algn="tl">
                  <a:srgbClr val="C0C0C0"/>
                </a:outerShdw>
              </a:effectLst>
            </a:endParaRPr>
          </a:p>
          <a:p>
            <a:pPr eaLnBrk="1" hangingPunct="1">
              <a:defRPr/>
            </a:pPr>
            <a:r>
              <a:rPr lang="zh-CN" altLang="en-US" dirty="0">
                <a:effectLst>
                  <a:outerShdw blurRad="38100" dist="38100" dir="2700000" algn="tl">
                    <a:srgbClr val="C0C0C0"/>
                  </a:outerShdw>
                </a:effectLst>
              </a:rPr>
              <a:t>      </a:t>
            </a:r>
            <a:r>
              <a:rPr lang="en-US" altLang="zh-CN" dirty="0">
                <a:effectLst>
                  <a:outerShdw blurRad="38100" dist="38100" dir="2700000" algn="tl">
                    <a:srgbClr val="C0C0C0"/>
                  </a:outerShdw>
                </a:effectLst>
              </a:rPr>
              <a:t>n   DUP  </a:t>
            </a:r>
            <a:r>
              <a:rPr lang="zh-CN" altLang="en-US" dirty="0">
                <a:effectLst>
                  <a:outerShdw blurRad="38100" dist="38100" dir="2700000" algn="tl">
                    <a:srgbClr val="C0C0C0"/>
                  </a:outerShdw>
                </a:effectLst>
              </a:rPr>
              <a:t>（表达式）</a:t>
            </a:r>
            <a:endParaRPr lang="zh-CN" altLang="en-US" dirty="0">
              <a:effectLst>
                <a:outerShdw blurRad="38100" dist="38100" dir="2700000" algn="tl">
                  <a:srgbClr val="C0C0C0"/>
                </a:outerShdw>
              </a:effectLst>
            </a:endParaRPr>
          </a:p>
        </p:txBody>
      </p:sp>
      <p:sp>
        <p:nvSpPr>
          <p:cNvPr id="646154" name="Text Box 10"/>
          <p:cNvSpPr txBox="1">
            <a:spLocks noChangeArrowheads="1"/>
          </p:cNvSpPr>
          <p:nvPr/>
        </p:nvSpPr>
        <p:spPr bwMode="auto">
          <a:xfrm>
            <a:off x="755650" y="5805488"/>
            <a:ext cx="7489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a:solidFill>
                  <a:srgbClr val="FFFF00"/>
                </a:solidFill>
                <a:effectLst>
                  <a:outerShdw blurRad="38100" dist="38100" dir="2700000" algn="tl">
                    <a:srgbClr val="C0C0C0"/>
                  </a:outerShdw>
                </a:effectLst>
              </a:rPr>
              <a:t>●</a:t>
            </a:r>
            <a:r>
              <a:rPr lang="zh-CN" altLang="en-US">
                <a:effectLst>
                  <a:outerShdw blurRad="38100" dist="38100" dir="2700000" algn="tl">
                    <a:srgbClr val="C0C0C0"/>
                  </a:outerShdw>
                </a:effectLst>
              </a:rPr>
              <a:t>其中圆括号内的表达式是重复的内容，</a:t>
            </a:r>
            <a:r>
              <a:rPr lang="en-US" altLang="zh-CN">
                <a:effectLst>
                  <a:outerShdw blurRad="38100" dist="38100" dir="2700000" algn="tl">
                    <a:srgbClr val="C0C0C0"/>
                  </a:outerShdw>
                </a:effectLst>
              </a:rPr>
              <a:t>n </a:t>
            </a:r>
            <a:r>
              <a:rPr lang="zh-CN" altLang="en-US">
                <a:effectLst>
                  <a:outerShdw blurRad="38100" dist="38100" dir="2700000" algn="tl">
                    <a:srgbClr val="C0C0C0"/>
                  </a:outerShdw>
                </a:effectLst>
              </a:rPr>
              <a:t>是重复次数。</a:t>
            </a:r>
            <a:endParaRPr lang="zh-CN" altLang="en-US">
              <a:effectLst>
                <a:outerShdw blurRad="38100" dist="38100" dir="2700000" algn="tl">
                  <a:srgbClr val="C0C0C0"/>
                </a:outerShdw>
              </a:effectLst>
            </a:endParaRPr>
          </a:p>
        </p:txBody>
      </p:sp>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84213" y="620713"/>
            <a:ext cx="8229600" cy="4937125"/>
          </a:xfrm>
        </p:spPr>
        <p:txBody>
          <a:bodyPr/>
          <a:lstStyle/>
          <a:p>
            <a:pPr marL="0" indent="0">
              <a:buFont typeface="Wingdings 3" panose="05040102010807070707" pitchFamily="18" charset="2"/>
              <a:buNone/>
              <a:defRPr/>
            </a:pPr>
            <a:r>
              <a:rPr lang="zh-CN" altLang="en-US" dirty="0">
                <a:solidFill>
                  <a:srgbClr val="C00000"/>
                </a:solidFill>
                <a:latin typeface="+mn-ea"/>
              </a:rPr>
              <a:t>常用伪指令</a:t>
            </a:r>
            <a:endParaRPr lang="zh-CN" altLang="en-US" dirty="0">
              <a:solidFill>
                <a:srgbClr val="C00000"/>
              </a:solidFill>
              <a:latin typeface="+mn-ea"/>
            </a:endParaRPr>
          </a:p>
          <a:p>
            <a:pPr marL="0" indent="0">
              <a:buFont typeface="Wingdings 3" panose="05040102010807070707" pitchFamily="18" charset="2"/>
              <a:buNone/>
              <a:defRPr/>
            </a:pPr>
            <a:r>
              <a:rPr lang="zh-CN" altLang="en-US" dirty="0">
                <a:solidFill>
                  <a:srgbClr val="000066"/>
                </a:solidFill>
                <a:latin typeface="+mn-ea"/>
              </a:rPr>
              <a:t>（</a:t>
            </a:r>
            <a:r>
              <a:rPr lang="en-US" altLang="zh-CN" dirty="0">
                <a:solidFill>
                  <a:srgbClr val="000066"/>
                </a:solidFill>
                <a:latin typeface="+mn-ea"/>
              </a:rPr>
              <a:t>1</a:t>
            </a:r>
            <a:r>
              <a:rPr lang="zh-CN" altLang="en-US" dirty="0">
                <a:solidFill>
                  <a:srgbClr val="000066"/>
                </a:solidFill>
                <a:latin typeface="+mn-ea"/>
              </a:rPr>
              <a:t>）数据字义伪指令：</a:t>
            </a:r>
            <a:r>
              <a:rPr lang="en-US" altLang="zh-CN" dirty="0">
                <a:latin typeface="+mn-ea"/>
              </a:rPr>
              <a:t>DB</a:t>
            </a:r>
            <a:r>
              <a:rPr lang="zh-CN" altLang="en-US" dirty="0">
                <a:latin typeface="+mn-ea"/>
              </a:rPr>
              <a:t>、</a:t>
            </a:r>
            <a:r>
              <a:rPr lang="en-US" altLang="zh-CN" dirty="0">
                <a:latin typeface="+mn-ea"/>
              </a:rPr>
              <a:t>DW</a:t>
            </a:r>
            <a:r>
              <a:rPr lang="zh-CN" altLang="en-US" dirty="0">
                <a:latin typeface="+mn-ea"/>
              </a:rPr>
              <a:t>、</a:t>
            </a:r>
            <a:r>
              <a:rPr lang="en-US" altLang="zh-CN" dirty="0">
                <a:latin typeface="+mn-ea"/>
              </a:rPr>
              <a:t>DD</a:t>
            </a:r>
            <a:endParaRPr lang="en-US" altLang="zh-CN" dirty="0">
              <a:latin typeface="+mn-ea"/>
            </a:endParaRPr>
          </a:p>
          <a:p>
            <a:pPr marL="0" indent="0">
              <a:buFont typeface="Wingdings 3" panose="05040102010807070707" pitchFamily="18" charset="2"/>
              <a:buNone/>
              <a:defRPr/>
            </a:pPr>
            <a:r>
              <a:rPr lang="zh-CN" altLang="en-US" dirty="0">
                <a:solidFill>
                  <a:srgbClr val="000066"/>
                </a:solidFill>
                <a:latin typeface="+mn-ea"/>
              </a:rPr>
              <a:t>（</a:t>
            </a:r>
            <a:r>
              <a:rPr lang="en-US" altLang="zh-CN" dirty="0">
                <a:solidFill>
                  <a:srgbClr val="000066"/>
                </a:solidFill>
                <a:latin typeface="+mn-ea"/>
              </a:rPr>
              <a:t>2</a:t>
            </a:r>
            <a:r>
              <a:rPr lang="zh-CN" altLang="en-US" dirty="0">
                <a:solidFill>
                  <a:srgbClr val="000066"/>
                </a:solidFill>
                <a:latin typeface="+mn-ea"/>
              </a:rPr>
              <a:t>）等值伪指令：</a:t>
            </a:r>
            <a:r>
              <a:rPr lang="en-US" altLang="zh-CN" dirty="0">
                <a:latin typeface="+mn-ea"/>
              </a:rPr>
              <a:t>EQU</a:t>
            </a:r>
            <a:r>
              <a:rPr lang="zh-CN" altLang="en-US" dirty="0">
                <a:latin typeface="+mn-ea"/>
              </a:rPr>
              <a:t>、</a:t>
            </a:r>
            <a:r>
              <a:rPr lang="en-US" altLang="zh-CN" dirty="0">
                <a:latin typeface="+mn-ea"/>
              </a:rPr>
              <a:t>=</a:t>
            </a:r>
            <a:endParaRPr lang="en-US" altLang="zh-CN" dirty="0">
              <a:latin typeface="+mn-ea"/>
            </a:endParaRPr>
          </a:p>
          <a:p>
            <a:pPr marL="0" indent="0">
              <a:buFont typeface="Wingdings 3" panose="05040102010807070707" pitchFamily="18" charset="2"/>
              <a:buNone/>
              <a:defRPr/>
            </a:pPr>
            <a:r>
              <a:rPr lang="zh-CN" altLang="en-US" dirty="0">
                <a:solidFill>
                  <a:srgbClr val="C00000"/>
                </a:solidFill>
                <a:latin typeface="+mn-ea"/>
              </a:rPr>
              <a:t>常用运算符</a:t>
            </a:r>
            <a:endParaRPr lang="zh-CN" altLang="en-US" dirty="0">
              <a:solidFill>
                <a:srgbClr val="C00000"/>
              </a:solidFill>
              <a:latin typeface="+mn-ea"/>
            </a:endParaRPr>
          </a:p>
          <a:p>
            <a:pPr>
              <a:defRPr/>
            </a:pPr>
            <a:r>
              <a:rPr lang="en-US" altLang="zh-CN" dirty="0">
                <a:cs typeface="Times New Roman" panose="02020603050405020304" pitchFamily="18" charset="0"/>
              </a:rPr>
              <a:t>$</a:t>
            </a:r>
            <a:r>
              <a:rPr lang="zh-CN" altLang="en-US" dirty="0">
                <a:latin typeface="+mn-ea"/>
              </a:rPr>
              <a:t>运算符、</a:t>
            </a:r>
            <a:r>
              <a:rPr lang="en-US" altLang="zh-CN" dirty="0">
                <a:latin typeface="+mn-ea"/>
              </a:rPr>
              <a:t>SEG</a:t>
            </a:r>
            <a:r>
              <a:rPr lang="zh-CN" altLang="en-US" dirty="0">
                <a:latin typeface="+mn-ea"/>
              </a:rPr>
              <a:t>运算符、</a:t>
            </a:r>
            <a:r>
              <a:rPr lang="en-US" altLang="zh-CN" dirty="0">
                <a:latin typeface="+mn-ea"/>
              </a:rPr>
              <a:t>OFFSET</a:t>
            </a:r>
            <a:r>
              <a:rPr lang="zh-CN" altLang="en-US" dirty="0">
                <a:latin typeface="+mn-ea"/>
              </a:rPr>
              <a:t>运算符、 </a:t>
            </a:r>
            <a:r>
              <a:rPr lang="en-US" altLang="zh-CN" dirty="0">
                <a:latin typeface="+mn-ea"/>
              </a:rPr>
              <a:t>PTR</a:t>
            </a:r>
            <a:r>
              <a:rPr lang="zh-CN" altLang="en-US" dirty="0">
                <a:latin typeface="+mn-ea"/>
              </a:rPr>
              <a:t>运算符、</a:t>
            </a:r>
            <a:r>
              <a:rPr lang="en-US" altLang="zh-CN" dirty="0">
                <a:cs typeface="Times New Roman" panose="02020603050405020304" pitchFamily="18" charset="0"/>
              </a:rPr>
              <a:t>[ ]</a:t>
            </a:r>
            <a:endParaRPr lang="en-US" altLang="zh-CN" dirty="0">
              <a:cs typeface="Times New Roman" panose="02020603050405020304" pitchFamily="18" charset="0"/>
            </a:endParaRPr>
          </a:p>
          <a:p>
            <a:pPr marL="274320" indent="-274320" eaLnBrk="1" fontAlgn="auto" hangingPunct="1">
              <a:lnSpc>
                <a:spcPct val="80000"/>
              </a:lnSpc>
              <a:spcBef>
                <a:spcPct val="50000"/>
              </a:spcBef>
              <a:spcAft>
                <a:spcPts val="0"/>
              </a:spcAft>
              <a:buFont typeface="Wingdings 3" panose="05040102010807070707"/>
              <a:buChar char=""/>
              <a:defRPr/>
            </a:pPr>
            <a:r>
              <a:rPr lang="zh-CN" altLang="en-US" dirty="0">
                <a:cs typeface="Times New Roman" panose="02020603050405020304" pitchFamily="18" charset="0"/>
              </a:rPr>
              <a:t>例：</a:t>
            </a:r>
            <a:r>
              <a:rPr lang="en-US" altLang="zh-CN" sz="2000" dirty="0">
                <a:solidFill>
                  <a:schemeClr val="tx2"/>
                </a:solidFill>
                <a:cs typeface="Times New Roman" panose="02020603050405020304" pitchFamily="18" charset="0"/>
              </a:rPr>
              <a:t>BUF	DB	‘THE QUICK BROWN FOX’</a:t>
            </a:r>
            <a:r>
              <a:rPr lang="en-US" altLang="zh-CN" sz="2000" dirty="0">
                <a:cs typeface="Times New Roman" panose="02020603050405020304" pitchFamily="18" charset="0"/>
              </a:rPr>
              <a:t> </a:t>
            </a:r>
            <a:endParaRPr lang="en-US" altLang="zh-CN" sz="2000" dirty="0">
              <a:cs typeface="Times New Roman" panose="02020603050405020304" pitchFamily="18" charset="0"/>
            </a:endParaRPr>
          </a:p>
          <a:p>
            <a:pPr marL="274320" lvl="1" indent="0" eaLnBrk="1" fontAlgn="auto" hangingPunct="1">
              <a:lnSpc>
                <a:spcPct val="80000"/>
              </a:lnSpc>
              <a:spcBef>
                <a:spcPct val="50000"/>
              </a:spcBef>
              <a:spcAft>
                <a:spcPts val="0"/>
              </a:spcAft>
              <a:buFont typeface="Wingdings 3" panose="05040102010807070707"/>
              <a:buNone/>
              <a:defRPr/>
            </a:pPr>
            <a:r>
              <a:rPr lang="en-US" altLang="zh-CN" sz="2000" dirty="0">
                <a:cs typeface="Times New Roman" panose="02020603050405020304" pitchFamily="18" charset="0"/>
              </a:rPr>
              <a:t>	LL	EQU	$-BUF</a:t>
            </a:r>
            <a:endParaRPr lang="en-US" altLang="zh-CN" sz="2000" dirty="0">
              <a:cs typeface="Times New Roman" panose="02020603050405020304" pitchFamily="18" charset="0"/>
            </a:endParaRPr>
          </a:p>
          <a:p>
            <a:pPr marL="274320" lvl="1" indent="0" eaLnBrk="1" fontAlgn="auto" hangingPunct="1">
              <a:lnSpc>
                <a:spcPct val="80000"/>
              </a:lnSpc>
              <a:spcBef>
                <a:spcPct val="50000"/>
              </a:spcBef>
              <a:spcAft>
                <a:spcPts val="0"/>
              </a:spcAft>
              <a:buFont typeface="Wingdings 3" panose="05040102010807070707"/>
              <a:buNone/>
              <a:defRPr/>
            </a:pPr>
            <a:r>
              <a:rPr lang="en-US" altLang="zh-CN" sz="2000" dirty="0">
                <a:cs typeface="Times New Roman" panose="02020603050405020304" pitchFamily="18" charset="0"/>
              </a:rPr>
              <a:t>	S	DB	‘HELLO’</a:t>
            </a:r>
            <a:endParaRPr lang="en-US" altLang="zh-CN" sz="2000" dirty="0">
              <a:cs typeface="Times New Roman" panose="02020603050405020304" pitchFamily="18" charset="0"/>
            </a:endParaRPr>
          </a:p>
          <a:p>
            <a:pPr marL="274320" lvl="1" indent="0" eaLnBrk="1" fontAlgn="auto" hangingPunct="1">
              <a:lnSpc>
                <a:spcPct val="80000"/>
              </a:lnSpc>
              <a:spcBef>
                <a:spcPct val="50000"/>
              </a:spcBef>
              <a:spcAft>
                <a:spcPts val="0"/>
              </a:spcAft>
              <a:buFont typeface="Wingdings 3" panose="05040102010807070707"/>
              <a:buNone/>
              <a:defRPr/>
            </a:pPr>
            <a:r>
              <a:rPr lang="en-US" altLang="zh-CN" sz="2000" dirty="0">
                <a:cs typeface="Times New Roman" panose="02020603050405020304" pitchFamily="18" charset="0"/>
              </a:rPr>
              <a:t>	LLL	EQU	$-S</a:t>
            </a:r>
            <a:endParaRPr lang="en-US" altLang="zh-CN" sz="2000" dirty="0">
              <a:cs typeface="Times New Roman" panose="02020603050405020304" pitchFamily="18" charset="0"/>
            </a:endParaRPr>
          </a:p>
          <a:p>
            <a:pPr marL="274320" lvl="1" indent="0" eaLnBrk="1" fontAlgn="auto" hangingPunct="1">
              <a:lnSpc>
                <a:spcPct val="80000"/>
              </a:lnSpc>
              <a:spcBef>
                <a:spcPct val="50000"/>
              </a:spcBef>
              <a:spcAft>
                <a:spcPts val="0"/>
              </a:spcAft>
              <a:buFont typeface="Wingdings 3" panose="05040102010807070707"/>
              <a:buNone/>
              <a:defRPr/>
            </a:pPr>
            <a:r>
              <a:rPr lang="en-US" altLang="zh-CN" sz="2000" dirty="0">
                <a:cs typeface="Times New Roman" panose="02020603050405020304" pitchFamily="18" charset="0"/>
              </a:rPr>
              <a:t>	LLLL	EQU	$-BUF</a:t>
            </a:r>
            <a:endParaRPr lang="en-US" altLang="zh-CN" sz="2000" dirty="0">
              <a:cs typeface="Times New Roman" panose="02020603050405020304" pitchFamily="18" charset="0"/>
            </a:endParaRPr>
          </a:p>
          <a:p>
            <a:pPr marL="274320" lvl="1" indent="0" eaLnBrk="1" fontAlgn="auto" hangingPunct="1">
              <a:lnSpc>
                <a:spcPct val="80000"/>
              </a:lnSpc>
              <a:spcBef>
                <a:spcPct val="50000"/>
              </a:spcBef>
              <a:spcAft>
                <a:spcPts val="0"/>
              </a:spcAft>
              <a:buFont typeface="Wingdings 3" panose="05040102010807070707"/>
              <a:buNone/>
              <a:defRPr/>
            </a:pPr>
            <a:r>
              <a:rPr lang="zh-CN" altLang="en-US" sz="2000" dirty="0">
                <a:cs typeface="Times New Roman" panose="02020603050405020304" pitchFamily="18" charset="0"/>
              </a:rPr>
              <a:t>分别写出</a:t>
            </a:r>
            <a:r>
              <a:rPr lang="en-US" altLang="zh-CN" sz="2000" dirty="0">
                <a:cs typeface="Times New Roman" panose="02020603050405020304" pitchFamily="18" charset="0"/>
              </a:rPr>
              <a:t>LL=</a:t>
            </a:r>
            <a:r>
              <a:rPr lang="en-US" altLang="zh-CN" sz="2000" u="sng" dirty="0">
                <a:cs typeface="Times New Roman" panose="02020603050405020304" pitchFamily="18" charset="0"/>
              </a:rPr>
              <a:t>             </a:t>
            </a:r>
            <a:r>
              <a:rPr lang="zh-CN" altLang="en-US" sz="2000" dirty="0">
                <a:cs typeface="Times New Roman" panose="02020603050405020304" pitchFamily="18" charset="0"/>
              </a:rPr>
              <a:t>，</a:t>
            </a:r>
            <a:r>
              <a:rPr lang="en-US" altLang="zh-CN" sz="2000" dirty="0">
                <a:cs typeface="Times New Roman" panose="02020603050405020304" pitchFamily="18" charset="0"/>
              </a:rPr>
              <a:t>LLL=</a:t>
            </a:r>
            <a:r>
              <a:rPr lang="en-US" altLang="zh-CN" sz="2000" u="sng" dirty="0">
                <a:cs typeface="Times New Roman" panose="02020603050405020304" pitchFamily="18" charset="0"/>
              </a:rPr>
              <a:t>             </a:t>
            </a:r>
            <a:r>
              <a:rPr lang="zh-CN" altLang="en-US" sz="2000" dirty="0">
                <a:cs typeface="Times New Roman" panose="02020603050405020304" pitchFamily="18" charset="0"/>
              </a:rPr>
              <a:t>，</a:t>
            </a:r>
            <a:r>
              <a:rPr lang="en-US" altLang="zh-CN" sz="2000" dirty="0">
                <a:cs typeface="Times New Roman" panose="02020603050405020304" pitchFamily="18" charset="0"/>
              </a:rPr>
              <a:t>LLLL=</a:t>
            </a:r>
            <a:r>
              <a:rPr lang="en-US" altLang="zh-CN" sz="2000" u="sng" dirty="0">
                <a:cs typeface="Times New Roman" panose="02020603050405020304" pitchFamily="18" charset="0"/>
              </a:rPr>
              <a:t>              </a:t>
            </a:r>
            <a:r>
              <a:rPr lang="zh-CN" altLang="en-US" sz="2000" dirty="0">
                <a:cs typeface="Times New Roman" panose="02020603050405020304" pitchFamily="18" charset="0"/>
              </a:rPr>
              <a:t>。</a:t>
            </a:r>
            <a:endParaRPr lang="en-US" altLang="zh-CN" sz="2000" dirty="0">
              <a:cs typeface="Times New Roman" panose="02020603050405020304" pitchFamily="18" charset="0"/>
            </a:endParaRPr>
          </a:p>
          <a:p>
            <a:pPr>
              <a:defRPr/>
            </a:pPr>
            <a:endParaRPr lang="en-US" altLang="zh-CN" dirty="0">
              <a:latin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762000" y="457200"/>
            <a:ext cx="1981200" cy="762000"/>
          </a:xfrm>
          <a:solidFill>
            <a:schemeClr val="folHlink">
              <a:alpha val="37000"/>
            </a:schemeClr>
          </a:solidFill>
        </p:spPr>
        <p:txBody>
          <a:bodyPr/>
          <a:lstStyle/>
          <a:p>
            <a:pPr algn="l" eaLnBrk="1" hangingPunct="1">
              <a:defRPr/>
            </a:pPr>
            <a:r>
              <a:rPr lang="zh-CN" altLang="en-US" b="0">
                <a:effectLst>
                  <a:outerShdw blurRad="38100" dist="38100" dir="2700000" algn="tl">
                    <a:srgbClr val="000000"/>
                  </a:outerShdw>
                </a:effectLst>
                <a:ea typeface="黑体" panose="02010609060101010101" pitchFamily="2" charset="-122"/>
              </a:rPr>
              <a:t>举例</a:t>
            </a:r>
            <a:endParaRPr lang="zh-CN" altLang="en-US" b="0">
              <a:effectLst>
                <a:outerShdw blurRad="38100" dist="38100" dir="2700000" algn="tl">
                  <a:srgbClr val="000000"/>
                </a:outerShdw>
              </a:effectLst>
              <a:ea typeface="黑体" panose="02010609060101010101" pitchFamily="2" charset="-122"/>
            </a:endParaRPr>
          </a:p>
        </p:txBody>
      </p:sp>
      <p:sp>
        <p:nvSpPr>
          <p:cNvPr id="117763" name="Rectangle 3"/>
          <p:cNvSpPr>
            <a:spLocks noGrp="1" noChangeArrowheads="1"/>
          </p:cNvSpPr>
          <p:nvPr>
            <p:ph type="body" idx="1"/>
          </p:nvPr>
        </p:nvSpPr>
        <p:spPr>
          <a:xfrm>
            <a:off x="609600" y="1447800"/>
            <a:ext cx="7772400" cy="4114800"/>
          </a:xfrm>
        </p:spPr>
        <p:txBody>
          <a:bodyPr/>
          <a:lstStyle/>
          <a:p>
            <a:pPr eaLnBrk="1" hangingPunct="1"/>
            <a:r>
              <a:rPr lang="en-US" altLang="zh-CN" b="0"/>
              <a:t>DATA_BYTE  DB 10,4,10H,?</a:t>
            </a:r>
            <a:endParaRPr lang="en-US" altLang="zh-CN" b="0"/>
          </a:p>
          <a:p>
            <a:pPr eaLnBrk="1" hangingPunct="1"/>
            <a:r>
              <a:rPr lang="en-US" altLang="zh-CN" b="0"/>
              <a:t>DATA_WORD DW 100,100H,-5,?</a:t>
            </a:r>
            <a:endParaRPr lang="en-US" altLang="zh-CN" b="0"/>
          </a:p>
          <a:p>
            <a:pPr eaLnBrk="1" hangingPunct="1"/>
            <a:r>
              <a:rPr lang="en-US" altLang="zh-CN" b="0"/>
              <a:t>COUNT  EQU ($-DATA_WORD)/2</a:t>
            </a:r>
            <a:endParaRPr lang="en-US" altLang="zh-CN" b="0"/>
          </a:p>
          <a:p>
            <a:pPr eaLnBrk="1" hangingPunct="1">
              <a:buFont typeface="Wingdings" panose="05000000000000000000" pitchFamily="2" charset="2"/>
              <a:buNone/>
            </a:pPr>
            <a:endParaRPr lang="en-US" altLang="zh-CN"/>
          </a:p>
        </p:txBody>
      </p:sp>
      <p:grpSp>
        <p:nvGrpSpPr>
          <p:cNvPr id="2" name="Group 4"/>
          <p:cNvGrpSpPr/>
          <p:nvPr/>
        </p:nvGrpSpPr>
        <p:grpSpPr bwMode="auto">
          <a:xfrm>
            <a:off x="5795963" y="0"/>
            <a:ext cx="2779712" cy="6453188"/>
            <a:chOff x="3848" y="1440"/>
            <a:chExt cx="1144" cy="2736"/>
          </a:xfrm>
        </p:grpSpPr>
        <p:grpSp>
          <p:nvGrpSpPr>
            <p:cNvPr id="44040" name="Group 5"/>
            <p:cNvGrpSpPr/>
            <p:nvPr/>
          </p:nvGrpSpPr>
          <p:grpSpPr bwMode="auto">
            <a:xfrm>
              <a:off x="4512" y="1440"/>
              <a:ext cx="480" cy="2736"/>
              <a:chOff x="4512" y="1440"/>
              <a:chExt cx="480" cy="2736"/>
            </a:xfrm>
          </p:grpSpPr>
          <p:grpSp>
            <p:nvGrpSpPr>
              <p:cNvPr id="44043" name="Group 6"/>
              <p:cNvGrpSpPr/>
              <p:nvPr/>
            </p:nvGrpSpPr>
            <p:grpSpPr bwMode="auto">
              <a:xfrm>
                <a:off x="4512" y="3744"/>
                <a:ext cx="480" cy="192"/>
                <a:chOff x="4176" y="2352"/>
                <a:chExt cx="480" cy="192"/>
              </a:xfrm>
            </p:grpSpPr>
            <p:sp>
              <p:nvSpPr>
                <p:cNvPr id="44083" name="Rectangle 7"/>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4084" name="Text Box 8"/>
                <p:cNvSpPr txBox="1">
                  <a:spLocks noChangeArrowheads="1"/>
                </p:cNvSpPr>
                <p:nvPr/>
              </p:nvSpPr>
              <p:spPr bwMode="auto">
                <a:xfrm>
                  <a:off x="4176" y="2352"/>
                  <a:ext cx="480"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FF3300"/>
                      </a:solidFill>
                      <a:latin typeface="Lucida Console" panose="020B0609040504020204" pitchFamily="49" charset="0"/>
                    </a:rPr>
                    <a:t> </a:t>
                  </a:r>
                  <a:r>
                    <a:rPr lang="en-US" altLang="zh-CN" sz="1600" u="none">
                      <a:solidFill>
                        <a:srgbClr val="FF3300"/>
                      </a:solidFill>
                      <a:latin typeface="Lucida Console" panose="020B0609040504020204" pitchFamily="49" charset="0"/>
                    </a:rPr>
                    <a:t> -</a:t>
                  </a:r>
                  <a:endParaRPr lang="en-US" altLang="zh-CN" sz="1600" u="none">
                    <a:solidFill>
                      <a:srgbClr val="FF3300"/>
                    </a:solidFill>
                    <a:latin typeface="Lucida Console" panose="020B0609040504020204" pitchFamily="49" charset="0"/>
                  </a:endParaRPr>
                </a:p>
              </p:txBody>
            </p:sp>
          </p:grpSp>
          <p:grpSp>
            <p:nvGrpSpPr>
              <p:cNvPr id="44044" name="Group 9"/>
              <p:cNvGrpSpPr/>
              <p:nvPr/>
            </p:nvGrpSpPr>
            <p:grpSpPr bwMode="auto">
              <a:xfrm>
                <a:off x="4512" y="1632"/>
                <a:ext cx="480" cy="2112"/>
                <a:chOff x="4176" y="1920"/>
                <a:chExt cx="480" cy="2112"/>
              </a:xfrm>
            </p:grpSpPr>
            <p:grpSp>
              <p:nvGrpSpPr>
                <p:cNvPr id="44049" name="Group 10"/>
                <p:cNvGrpSpPr/>
                <p:nvPr/>
              </p:nvGrpSpPr>
              <p:grpSpPr bwMode="auto">
                <a:xfrm>
                  <a:off x="4176" y="1920"/>
                  <a:ext cx="480" cy="1728"/>
                  <a:chOff x="4176" y="2352"/>
                  <a:chExt cx="480" cy="1728"/>
                </a:xfrm>
              </p:grpSpPr>
              <p:grpSp>
                <p:nvGrpSpPr>
                  <p:cNvPr id="44056" name="Group 11"/>
                  <p:cNvGrpSpPr/>
                  <p:nvPr/>
                </p:nvGrpSpPr>
                <p:grpSpPr bwMode="auto">
                  <a:xfrm>
                    <a:off x="4176" y="2352"/>
                    <a:ext cx="480" cy="192"/>
                    <a:chOff x="4176" y="2352"/>
                    <a:chExt cx="480" cy="192"/>
                  </a:xfrm>
                </p:grpSpPr>
                <p:sp>
                  <p:nvSpPr>
                    <p:cNvPr id="44081" name="Rectangle 12"/>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4082" name="Text Box 13"/>
                    <p:cNvSpPr txBox="1">
                      <a:spLocks noChangeArrowheads="1"/>
                    </p:cNvSpPr>
                    <p:nvPr/>
                  </p:nvSpPr>
                  <p:spPr bwMode="auto">
                    <a:xfrm>
                      <a:off x="4176" y="2352"/>
                      <a:ext cx="480"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FF3300"/>
                          </a:solidFill>
                          <a:latin typeface="Lucida Console" panose="020B0609040504020204" pitchFamily="49" charset="0"/>
                        </a:rPr>
                        <a:t> </a:t>
                      </a:r>
                      <a:r>
                        <a:rPr lang="en-US" altLang="zh-CN" sz="1600" u="none">
                          <a:solidFill>
                            <a:srgbClr val="FF3300"/>
                          </a:solidFill>
                          <a:latin typeface="Lucida Console" panose="020B0609040504020204" pitchFamily="49" charset="0"/>
                        </a:rPr>
                        <a:t>0AH</a:t>
                      </a:r>
                      <a:endParaRPr lang="en-US" altLang="zh-CN" sz="1600" u="none">
                        <a:solidFill>
                          <a:srgbClr val="FF3300"/>
                        </a:solidFill>
                        <a:latin typeface="Lucida Console" panose="020B0609040504020204" pitchFamily="49" charset="0"/>
                      </a:endParaRPr>
                    </a:p>
                  </p:txBody>
                </p:sp>
              </p:grpSp>
              <p:grpSp>
                <p:nvGrpSpPr>
                  <p:cNvPr id="44057" name="Group 14"/>
                  <p:cNvGrpSpPr/>
                  <p:nvPr/>
                </p:nvGrpSpPr>
                <p:grpSpPr bwMode="auto">
                  <a:xfrm>
                    <a:off x="4176" y="2543"/>
                    <a:ext cx="480" cy="193"/>
                    <a:chOff x="4176" y="2351"/>
                    <a:chExt cx="480" cy="193"/>
                  </a:xfrm>
                </p:grpSpPr>
                <p:sp>
                  <p:nvSpPr>
                    <p:cNvPr id="44079" name="Rectangle 15"/>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4080" name="Text Box 16"/>
                    <p:cNvSpPr txBox="1">
                      <a:spLocks noChangeArrowheads="1"/>
                    </p:cNvSpPr>
                    <p:nvPr/>
                  </p:nvSpPr>
                  <p:spPr bwMode="auto">
                    <a:xfrm>
                      <a:off x="4176" y="2351"/>
                      <a:ext cx="480"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u="none">
                          <a:solidFill>
                            <a:srgbClr val="FF3300"/>
                          </a:solidFill>
                          <a:latin typeface="Lucida Console" panose="020B0609040504020204" pitchFamily="49" charset="0"/>
                        </a:rPr>
                        <a:t> 04H</a:t>
                      </a:r>
                      <a:endParaRPr lang="en-US" altLang="zh-CN" sz="1600" u="none">
                        <a:solidFill>
                          <a:srgbClr val="FF3300"/>
                        </a:solidFill>
                        <a:latin typeface="Lucida Console" panose="020B0609040504020204" pitchFamily="49" charset="0"/>
                      </a:endParaRPr>
                    </a:p>
                  </p:txBody>
                </p:sp>
              </p:grpSp>
              <p:grpSp>
                <p:nvGrpSpPr>
                  <p:cNvPr id="44058" name="Group 17"/>
                  <p:cNvGrpSpPr/>
                  <p:nvPr/>
                </p:nvGrpSpPr>
                <p:grpSpPr bwMode="auto">
                  <a:xfrm>
                    <a:off x="4176" y="2736"/>
                    <a:ext cx="480" cy="192"/>
                    <a:chOff x="4176" y="2352"/>
                    <a:chExt cx="480" cy="192"/>
                  </a:xfrm>
                </p:grpSpPr>
                <p:sp>
                  <p:nvSpPr>
                    <p:cNvPr id="44077" name="Rectangle 18"/>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4078" name="Text Box 19"/>
                    <p:cNvSpPr txBox="1">
                      <a:spLocks noChangeArrowheads="1"/>
                    </p:cNvSpPr>
                    <p:nvPr/>
                  </p:nvSpPr>
                  <p:spPr bwMode="auto">
                    <a:xfrm>
                      <a:off x="4176" y="2352"/>
                      <a:ext cx="480"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u="none">
                          <a:solidFill>
                            <a:srgbClr val="FF3300"/>
                          </a:solidFill>
                          <a:latin typeface="Lucida Console" panose="020B0609040504020204" pitchFamily="49" charset="0"/>
                        </a:rPr>
                        <a:t> 10H</a:t>
                      </a:r>
                      <a:endParaRPr lang="en-US" altLang="zh-CN" sz="1600" u="none">
                        <a:solidFill>
                          <a:srgbClr val="FF3300"/>
                        </a:solidFill>
                        <a:latin typeface="Lucida Console" panose="020B0609040504020204" pitchFamily="49" charset="0"/>
                      </a:endParaRPr>
                    </a:p>
                  </p:txBody>
                </p:sp>
              </p:grpSp>
              <p:grpSp>
                <p:nvGrpSpPr>
                  <p:cNvPr id="44059" name="Group 20"/>
                  <p:cNvGrpSpPr/>
                  <p:nvPr/>
                </p:nvGrpSpPr>
                <p:grpSpPr bwMode="auto">
                  <a:xfrm>
                    <a:off x="4176" y="2928"/>
                    <a:ext cx="480" cy="192"/>
                    <a:chOff x="4176" y="2352"/>
                    <a:chExt cx="480" cy="192"/>
                  </a:xfrm>
                </p:grpSpPr>
                <p:sp>
                  <p:nvSpPr>
                    <p:cNvPr id="44075" name="Rectangle 21"/>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4076" name="Text Box 22"/>
                    <p:cNvSpPr txBox="1">
                      <a:spLocks noChangeArrowheads="1"/>
                    </p:cNvSpPr>
                    <p:nvPr/>
                  </p:nvSpPr>
                  <p:spPr bwMode="auto">
                    <a:xfrm>
                      <a:off x="4176" y="2352"/>
                      <a:ext cx="480"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FF3300"/>
                          </a:solidFill>
                          <a:latin typeface="Lucida Console" panose="020B0609040504020204" pitchFamily="49" charset="0"/>
                        </a:rPr>
                        <a:t>  </a:t>
                      </a:r>
                      <a:r>
                        <a:rPr lang="en-US" altLang="zh-CN" sz="1600" u="none">
                          <a:solidFill>
                            <a:srgbClr val="FF3300"/>
                          </a:solidFill>
                          <a:latin typeface="Lucida Console" panose="020B0609040504020204" pitchFamily="49" charset="0"/>
                        </a:rPr>
                        <a:t>-</a:t>
                      </a:r>
                      <a:endParaRPr lang="en-US" altLang="zh-CN" sz="1600" u="none">
                        <a:solidFill>
                          <a:srgbClr val="FF3300"/>
                        </a:solidFill>
                        <a:latin typeface="Lucida Console" panose="020B0609040504020204" pitchFamily="49" charset="0"/>
                      </a:endParaRPr>
                    </a:p>
                  </p:txBody>
                </p:sp>
              </p:grpSp>
              <p:grpSp>
                <p:nvGrpSpPr>
                  <p:cNvPr id="44060" name="Group 23"/>
                  <p:cNvGrpSpPr/>
                  <p:nvPr/>
                </p:nvGrpSpPr>
                <p:grpSpPr bwMode="auto">
                  <a:xfrm>
                    <a:off x="4176" y="3120"/>
                    <a:ext cx="480" cy="192"/>
                    <a:chOff x="4176" y="2352"/>
                    <a:chExt cx="480" cy="192"/>
                  </a:xfrm>
                </p:grpSpPr>
                <p:sp>
                  <p:nvSpPr>
                    <p:cNvPr id="44073" name="Rectangle 24"/>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4074" name="Text Box 25"/>
                    <p:cNvSpPr txBox="1">
                      <a:spLocks noChangeArrowheads="1"/>
                    </p:cNvSpPr>
                    <p:nvPr/>
                  </p:nvSpPr>
                  <p:spPr bwMode="auto">
                    <a:xfrm>
                      <a:off x="4176" y="2352"/>
                      <a:ext cx="480"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FF3300"/>
                          </a:solidFill>
                          <a:latin typeface="Lucida Console" panose="020B0609040504020204" pitchFamily="49" charset="0"/>
                        </a:rPr>
                        <a:t> </a:t>
                      </a:r>
                      <a:r>
                        <a:rPr lang="en-US" altLang="zh-CN" sz="1600" u="none">
                          <a:solidFill>
                            <a:srgbClr val="FF3300"/>
                          </a:solidFill>
                          <a:latin typeface="Lucida Console" panose="020B0609040504020204" pitchFamily="49" charset="0"/>
                        </a:rPr>
                        <a:t>64H</a:t>
                      </a:r>
                      <a:endParaRPr lang="en-US" altLang="zh-CN" sz="1600" u="none">
                        <a:solidFill>
                          <a:srgbClr val="FF3300"/>
                        </a:solidFill>
                        <a:latin typeface="Lucida Console" panose="020B0609040504020204" pitchFamily="49" charset="0"/>
                      </a:endParaRPr>
                    </a:p>
                  </p:txBody>
                </p:sp>
              </p:grpSp>
              <p:grpSp>
                <p:nvGrpSpPr>
                  <p:cNvPr id="44061" name="Group 26"/>
                  <p:cNvGrpSpPr/>
                  <p:nvPr/>
                </p:nvGrpSpPr>
                <p:grpSpPr bwMode="auto">
                  <a:xfrm>
                    <a:off x="4176" y="3312"/>
                    <a:ext cx="480" cy="192"/>
                    <a:chOff x="4176" y="2352"/>
                    <a:chExt cx="480" cy="192"/>
                  </a:xfrm>
                </p:grpSpPr>
                <p:sp>
                  <p:nvSpPr>
                    <p:cNvPr id="44071" name="Rectangle 27"/>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4072" name="Text Box 28"/>
                    <p:cNvSpPr txBox="1">
                      <a:spLocks noChangeArrowheads="1"/>
                    </p:cNvSpPr>
                    <p:nvPr/>
                  </p:nvSpPr>
                  <p:spPr bwMode="auto">
                    <a:xfrm>
                      <a:off x="4176" y="2352"/>
                      <a:ext cx="480"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FF3300"/>
                          </a:solidFill>
                          <a:latin typeface="Lucida Console" panose="020B0609040504020204" pitchFamily="49" charset="0"/>
                        </a:rPr>
                        <a:t> </a:t>
                      </a:r>
                      <a:r>
                        <a:rPr lang="en-US" altLang="zh-CN" sz="1600" u="none">
                          <a:solidFill>
                            <a:srgbClr val="FF3300"/>
                          </a:solidFill>
                          <a:latin typeface="Lucida Console" panose="020B0609040504020204" pitchFamily="49" charset="0"/>
                        </a:rPr>
                        <a:t>00H</a:t>
                      </a:r>
                      <a:endParaRPr lang="en-US" altLang="zh-CN" sz="1600" u="none">
                        <a:solidFill>
                          <a:srgbClr val="FF3300"/>
                        </a:solidFill>
                        <a:latin typeface="Lucida Console" panose="020B0609040504020204" pitchFamily="49" charset="0"/>
                      </a:endParaRPr>
                    </a:p>
                  </p:txBody>
                </p:sp>
              </p:grpSp>
              <p:grpSp>
                <p:nvGrpSpPr>
                  <p:cNvPr id="44062" name="Group 29"/>
                  <p:cNvGrpSpPr/>
                  <p:nvPr/>
                </p:nvGrpSpPr>
                <p:grpSpPr bwMode="auto">
                  <a:xfrm>
                    <a:off x="4176" y="3504"/>
                    <a:ext cx="480" cy="192"/>
                    <a:chOff x="4176" y="2352"/>
                    <a:chExt cx="480" cy="192"/>
                  </a:xfrm>
                </p:grpSpPr>
                <p:sp>
                  <p:nvSpPr>
                    <p:cNvPr id="44069" name="Rectangle 30"/>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4070" name="Text Box 31"/>
                    <p:cNvSpPr txBox="1">
                      <a:spLocks noChangeArrowheads="1"/>
                    </p:cNvSpPr>
                    <p:nvPr/>
                  </p:nvSpPr>
                  <p:spPr bwMode="auto">
                    <a:xfrm>
                      <a:off x="4176" y="2352"/>
                      <a:ext cx="480"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FF3300"/>
                          </a:solidFill>
                          <a:latin typeface="Lucida Console" panose="020B0609040504020204" pitchFamily="49" charset="0"/>
                        </a:rPr>
                        <a:t> </a:t>
                      </a:r>
                      <a:r>
                        <a:rPr lang="en-US" altLang="zh-CN" sz="1600" u="none">
                          <a:solidFill>
                            <a:srgbClr val="FF3300"/>
                          </a:solidFill>
                          <a:latin typeface="Lucida Console" panose="020B0609040504020204" pitchFamily="49" charset="0"/>
                        </a:rPr>
                        <a:t>00H</a:t>
                      </a:r>
                      <a:endParaRPr lang="en-US" altLang="zh-CN" sz="1600" u="none">
                        <a:solidFill>
                          <a:srgbClr val="FF3300"/>
                        </a:solidFill>
                        <a:latin typeface="Lucida Console" panose="020B0609040504020204" pitchFamily="49" charset="0"/>
                      </a:endParaRPr>
                    </a:p>
                  </p:txBody>
                </p:sp>
              </p:grpSp>
              <p:grpSp>
                <p:nvGrpSpPr>
                  <p:cNvPr id="44063" name="Group 32"/>
                  <p:cNvGrpSpPr/>
                  <p:nvPr/>
                </p:nvGrpSpPr>
                <p:grpSpPr bwMode="auto">
                  <a:xfrm>
                    <a:off x="4176" y="3695"/>
                    <a:ext cx="480" cy="193"/>
                    <a:chOff x="4176" y="2351"/>
                    <a:chExt cx="480" cy="193"/>
                  </a:xfrm>
                </p:grpSpPr>
                <p:sp>
                  <p:nvSpPr>
                    <p:cNvPr id="44067" name="Rectangle 33"/>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4068" name="Text Box 34"/>
                    <p:cNvSpPr txBox="1">
                      <a:spLocks noChangeArrowheads="1"/>
                    </p:cNvSpPr>
                    <p:nvPr/>
                  </p:nvSpPr>
                  <p:spPr bwMode="auto">
                    <a:xfrm>
                      <a:off x="4176" y="2351"/>
                      <a:ext cx="480"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FF3300"/>
                          </a:solidFill>
                          <a:latin typeface="Lucida Console" panose="020B0609040504020204" pitchFamily="49" charset="0"/>
                        </a:rPr>
                        <a:t> </a:t>
                      </a:r>
                      <a:r>
                        <a:rPr lang="en-US" altLang="zh-CN" sz="1600" u="none">
                          <a:solidFill>
                            <a:srgbClr val="FF3300"/>
                          </a:solidFill>
                          <a:latin typeface="Lucida Console" panose="020B0609040504020204" pitchFamily="49" charset="0"/>
                        </a:rPr>
                        <a:t>01H</a:t>
                      </a:r>
                      <a:endParaRPr lang="en-US" altLang="zh-CN" sz="1600" u="none">
                        <a:solidFill>
                          <a:srgbClr val="FF3300"/>
                        </a:solidFill>
                        <a:latin typeface="Lucida Console" panose="020B0609040504020204" pitchFamily="49" charset="0"/>
                      </a:endParaRPr>
                    </a:p>
                  </p:txBody>
                </p:sp>
              </p:grpSp>
              <p:grpSp>
                <p:nvGrpSpPr>
                  <p:cNvPr id="44064" name="Group 35"/>
                  <p:cNvGrpSpPr/>
                  <p:nvPr/>
                </p:nvGrpSpPr>
                <p:grpSpPr bwMode="auto">
                  <a:xfrm>
                    <a:off x="4176" y="3887"/>
                    <a:ext cx="480" cy="193"/>
                    <a:chOff x="4176" y="2351"/>
                    <a:chExt cx="480" cy="193"/>
                  </a:xfrm>
                </p:grpSpPr>
                <p:sp>
                  <p:nvSpPr>
                    <p:cNvPr id="44065" name="Rectangle 36"/>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4066" name="Text Box 37"/>
                    <p:cNvSpPr txBox="1">
                      <a:spLocks noChangeArrowheads="1"/>
                    </p:cNvSpPr>
                    <p:nvPr/>
                  </p:nvSpPr>
                  <p:spPr bwMode="auto">
                    <a:xfrm>
                      <a:off x="4176" y="2351"/>
                      <a:ext cx="480"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FF3300"/>
                          </a:solidFill>
                          <a:latin typeface="Lucida Console" panose="020B0609040504020204" pitchFamily="49" charset="0"/>
                        </a:rPr>
                        <a:t> </a:t>
                      </a:r>
                      <a:r>
                        <a:rPr lang="en-US" altLang="zh-CN" sz="1600" u="none">
                          <a:solidFill>
                            <a:srgbClr val="FF3300"/>
                          </a:solidFill>
                          <a:latin typeface="Lucida Console" panose="020B0609040504020204" pitchFamily="49" charset="0"/>
                        </a:rPr>
                        <a:t>FBH</a:t>
                      </a:r>
                      <a:endParaRPr lang="en-US" altLang="zh-CN" sz="1600" u="none">
                        <a:solidFill>
                          <a:srgbClr val="FF3300"/>
                        </a:solidFill>
                        <a:latin typeface="Lucida Console" panose="020B0609040504020204" pitchFamily="49" charset="0"/>
                      </a:endParaRPr>
                    </a:p>
                  </p:txBody>
                </p:sp>
              </p:grpSp>
            </p:grpSp>
            <p:grpSp>
              <p:nvGrpSpPr>
                <p:cNvPr id="44050" name="Group 38"/>
                <p:cNvGrpSpPr/>
                <p:nvPr/>
              </p:nvGrpSpPr>
              <p:grpSpPr bwMode="auto">
                <a:xfrm>
                  <a:off x="4176" y="3648"/>
                  <a:ext cx="480" cy="192"/>
                  <a:chOff x="4176" y="2352"/>
                  <a:chExt cx="480" cy="192"/>
                </a:xfrm>
              </p:grpSpPr>
              <p:sp>
                <p:nvSpPr>
                  <p:cNvPr id="44054" name="Rectangle 39"/>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4055" name="Text Box 40"/>
                  <p:cNvSpPr txBox="1">
                    <a:spLocks noChangeArrowheads="1"/>
                  </p:cNvSpPr>
                  <p:nvPr/>
                </p:nvSpPr>
                <p:spPr bwMode="auto">
                  <a:xfrm>
                    <a:off x="4176" y="2352"/>
                    <a:ext cx="480"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FF3300"/>
                        </a:solidFill>
                        <a:latin typeface="Lucida Console" panose="020B0609040504020204" pitchFamily="49" charset="0"/>
                      </a:rPr>
                      <a:t> </a:t>
                    </a:r>
                    <a:r>
                      <a:rPr lang="en-US" altLang="zh-CN" sz="1600" u="none">
                        <a:solidFill>
                          <a:srgbClr val="FF3300"/>
                        </a:solidFill>
                        <a:latin typeface="Lucida Console" panose="020B0609040504020204" pitchFamily="49" charset="0"/>
                      </a:rPr>
                      <a:t>FFH</a:t>
                    </a:r>
                    <a:endParaRPr lang="en-US" altLang="zh-CN" sz="1600" u="none">
                      <a:solidFill>
                        <a:srgbClr val="FF3300"/>
                      </a:solidFill>
                      <a:latin typeface="Lucida Console" panose="020B0609040504020204" pitchFamily="49" charset="0"/>
                    </a:endParaRPr>
                  </a:p>
                </p:txBody>
              </p:sp>
            </p:grpSp>
            <p:grpSp>
              <p:nvGrpSpPr>
                <p:cNvPr id="44051" name="Group 41"/>
                <p:cNvGrpSpPr/>
                <p:nvPr/>
              </p:nvGrpSpPr>
              <p:grpSpPr bwMode="auto">
                <a:xfrm>
                  <a:off x="4176" y="3840"/>
                  <a:ext cx="480" cy="192"/>
                  <a:chOff x="4176" y="2352"/>
                  <a:chExt cx="480" cy="192"/>
                </a:xfrm>
              </p:grpSpPr>
              <p:sp>
                <p:nvSpPr>
                  <p:cNvPr id="44052" name="Rectangle 42"/>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4053" name="Text Box 43"/>
                  <p:cNvSpPr txBox="1">
                    <a:spLocks noChangeArrowheads="1"/>
                  </p:cNvSpPr>
                  <p:nvPr/>
                </p:nvSpPr>
                <p:spPr bwMode="auto">
                  <a:xfrm>
                    <a:off x="4176" y="2352"/>
                    <a:ext cx="480"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FF3300"/>
                        </a:solidFill>
                        <a:latin typeface="Lucida Console" panose="020B0609040504020204" pitchFamily="49" charset="0"/>
                      </a:rPr>
                      <a:t>  </a:t>
                    </a:r>
                    <a:r>
                      <a:rPr lang="en-US" altLang="zh-CN" sz="1600" u="none">
                        <a:solidFill>
                          <a:srgbClr val="FF3300"/>
                        </a:solidFill>
                        <a:latin typeface="Lucida Console" panose="020B0609040504020204" pitchFamily="49" charset="0"/>
                      </a:rPr>
                      <a:t>-</a:t>
                    </a:r>
                    <a:endParaRPr lang="en-US" altLang="zh-CN" sz="1600" u="none">
                      <a:solidFill>
                        <a:srgbClr val="FF3300"/>
                      </a:solidFill>
                      <a:latin typeface="Lucida Console" panose="020B0609040504020204" pitchFamily="49" charset="0"/>
                    </a:endParaRPr>
                  </a:p>
                </p:txBody>
              </p:sp>
            </p:grpSp>
          </p:grpSp>
          <p:sp>
            <p:nvSpPr>
              <p:cNvPr id="44045" name="Line 44"/>
              <p:cNvSpPr>
                <a:spLocks noChangeShapeType="1"/>
              </p:cNvSpPr>
              <p:nvPr/>
            </p:nvSpPr>
            <p:spPr bwMode="auto">
              <a:xfrm>
                <a:off x="4992" y="1440"/>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4046" name="Line 45"/>
              <p:cNvSpPr>
                <a:spLocks noChangeShapeType="1"/>
              </p:cNvSpPr>
              <p:nvPr/>
            </p:nvSpPr>
            <p:spPr bwMode="auto">
              <a:xfrm>
                <a:off x="4512" y="1440"/>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4047" name="Line 46"/>
              <p:cNvSpPr>
                <a:spLocks noChangeShapeType="1"/>
              </p:cNvSpPr>
              <p:nvPr/>
            </p:nvSpPr>
            <p:spPr bwMode="auto">
              <a:xfrm>
                <a:off x="4992" y="3936"/>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4048" name="Line 47"/>
              <p:cNvSpPr>
                <a:spLocks noChangeShapeType="1"/>
              </p:cNvSpPr>
              <p:nvPr/>
            </p:nvSpPr>
            <p:spPr bwMode="auto">
              <a:xfrm>
                <a:off x="4512" y="3936"/>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44041" name="Text Box 48"/>
            <p:cNvSpPr txBox="1">
              <a:spLocks noChangeArrowheads="1"/>
            </p:cNvSpPr>
            <p:nvPr/>
          </p:nvSpPr>
          <p:spPr bwMode="auto">
            <a:xfrm>
              <a:off x="3848" y="1658"/>
              <a:ext cx="1056"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u="none">
                  <a:solidFill>
                    <a:srgbClr val="FF3300"/>
                  </a:solidFill>
                  <a:latin typeface="Lucida Console" panose="020B0609040504020204" pitchFamily="49" charset="0"/>
                </a:rPr>
                <a:t>DATA_BYTE </a:t>
              </a:r>
              <a:r>
                <a:rPr lang="en-US" altLang="zh-CN" sz="1600" u="none">
                  <a:solidFill>
                    <a:srgbClr val="FF3300"/>
                  </a:solidFill>
                  <a:latin typeface="Lucida Console" panose="020B0609040504020204" pitchFamily="49" charset="0"/>
                  <a:sym typeface="Symbol" panose="05050102010706020507" pitchFamily="18" charset="2"/>
                </a:rPr>
                <a:t></a:t>
              </a:r>
              <a:endParaRPr lang="en-US" altLang="zh-CN" sz="1600" u="none">
                <a:solidFill>
                  <a:srgbClr val="FF3300"/>
                </a:solidFill>
                <a:latin typeface="Lucida Console" panose="020B0609040504020204" pitchFamily="49" charset="0"/>
              </a:endParaRPr>
            </a:p>
          </p:txBody>
        </p:sp>
        <p:sp>
          <p:nvSpPr>
            <p:cNvPr id="44042" name="Text Box 49"/>
            <p:cNvSpPr txBox="1">
              <a:spLocks noChangeArrowheads="1"/>
            </p:cNvSpPr>
            <p:nvPr/>
          </p:nvSpPr>
          <p:spPr bwMode="auto">
            <a:xfrm>
              <a:off x="3848" y="2406"/>
              <a:ext cx="1056"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u="none">
                  <a:solidFill>
                    <a:srgbClr val="FF3300"/>
                  </a:solidFill>
                  <a:latin typeface="Lucida Console" panose="020B0609040504020204" pitchFamily="49" charset="0"/>
                </a:rPr>
                <a:t>DATA_WORD </a:t>
              </a:r>
              <a:r>
                <a:rPr lang="en-US" altLang="zh-CN" sz="1600" u="none">
                  <a:solidFill>
                    <a:srgbClr val="FF3300"/>
                  </a:solidFill>
                  <a:latin typeface="Lucida Console" panose="020B0609040504020204" pitchFamily="49" charset="0"/>
                  <a:sym typeface="Symbol" panose="05050102010706020507" pitchFamily="18" charset="2"/>
                </a:rPr>
                <a:t></a:t>
              </a:r>
              <a:endParaRPr lang="en-US" altLang="zh-CN" sz="1600" u="none">
                <a:solidFill>
                  <a:srgbClr val="FF3300"/>
                </a:solidFill>
                <a:latin typeface="Lucida Console" panose="020B0609040504020204" pitchFamily="49" charset="0"/>
              </a:endParaRPr>
            </a:p>
          </p:txBody>
        </p:sp>
      </p:grpSp>
      <p:sp>
        <p:nvSpPr>
          <p:cNvPr id="117810" name="Text Box 50"/>
          <p:cNvSpPr txBox="1">
            <a:spLocks noChangeArrowheads="1"/>
          </p:cNvSpPr>
          <p:nvPr/>
        </p:nvSpPr>
        <p:spPr bwMode="auto">
          <a:xfrm>
            <a:off x="522288" y="3573463"/>
            <a:ext cx="5440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u="none">
                <a:solidFill>
                  <a:srgbClr val="0000FF"/>
                </a:solidFill>
              </a:rPr>
              <a:t>MOV AX,WORD PTR DATA_BYTE+1</a:t>
            </a:r>
            <a:endParaRPr lang="en-US" altLang="zh-CN" u="none">
              <a:solidFill>
                <a:srgbClr val="0000FF"/>
              </a:solidFill>
            </a:endParaRPr>
          </a:p>
        </p:txBody>
      </p:sp>
      <p:sp>
        <p:nvSpPr>
          <p:cNvPr id="117811" name="Text Box 51"/>
          <p:cNvSpPr txBox="1">
            <a:spLocks noChangeArrowheads="1"/>
          </p:cNvSpPr>
          <p:nvPr/>
        </p:nvSpPr>
        <p:spPr bwMode="auto">
          <a:xfrm>
            <a:off x="539750" y="4283075"/>
            <a:ext cx="5422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en-US" altLang="zh-CN" u="none">
                <a:solidFill>
                  <a:srgbClr val="0000FF"/>
                </a:solidFill>
              </a:rPr>
              <a:t>MOV AL,BYTE PTR DATA_WORD+3</a:t>
            </a:r>
            <a:endParaRPr lang="en-US" altLang="zh-CN" u="none">
              <a:solidFill>
                <a:srgbClr val="0000FF"/>
              </a:solidFill>
            </a:endParaRPr>
          </a:p>
        </p:txBody>
      </p:sp>
      <p:sp>
        <p:nvSpPr>
          <p:cNvPr id="117812" name="Text Box 52"/>
          <p:cNvSpPr txBox="1">
            <a:spLocks noChangeArrowheads="1"/>
          </p:cNvSpPr>
          <p:nvPr/>
        </p:nvSpPr>
        <p:spPr bwMode="auto">
          <a:xfrm>
            <a:off x="674688" y="5068888"/>
            <a:ext cx="56975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u="none">
                <a:solidFill>
                  <a:srgbClr val="0000FF"/>
                </a:solidFill>
              </a:rPr>
              <a:t>MOV BL,DATA_BYTE</a:t>
            </a:r>
            <a:endParaRPr lang="en-US" altLang="zh-CN" u="none">
              <a:solidFill>
                <a:srgbClr val="0000FF"/>
              </a:solidFill>
            </a:endParaRPr>
          </a:p>
          <a:p>
            <a:pPr eaLnBrk="1" hangingPunct="1">
              <a:spcBef>
                <a:spcPct val="0"/>
              </a:spcBef>
              <a:buClrTx/>
              <a:buFontTx/>
              <a:buNone/>
            </a:pPr>
            <a:r>
              <a:rPr lang="en-US" altLang="zh-CN" u="none">
                <a:solidFill>
                  <a:srgbClr val="0000FF"/>
                </a:solidFill>
              </a:rPr>
              <a:t>CBW</a:t>
            </a:r>
            <a:endParaRPr lang="en-US" altLang="zh-CN" u="none">
              <a:solidFill>
                <a:srgbClr val="0000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7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7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78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78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78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P spid="117810" grpId="0"/>
      <p:bldP spid="117811" grpId="0"/>
      <p:bldP spid="11781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Text Box 3"/>
          <p:cNvSpPr txBox="1">
            <a:spLocks noGrp="1" noChangeArrowheads="1"/>
          </p:cNvSpPr>
          <p:nvPr>
            <p:ph type="title"/>
          </p:nvPr>
        </p:nvSpPr>
        <p:spPr>
          <a:xfrm>
            <a:off x="685800" y="163286"/>
            <a:ext cx="7772400" cy="1143000"/>
          </a:xfrm>
        </p:spPr>
        <p:txBody>
          <a:bodyPr/>
          <a:lstStyle/>
          <a:p>
            <a:pPr algn="l" eaLnBrk="1" hangingPunct="1">
              <a:defRPr/>
            </a:pPr>
            <a:r>
              <a:rPr lang="zh-CN" altLang="en-US" sz="2800">
                <a:solidFill>
                  <a:schemeClr val="hlink"/>
                </a:solidFill>
                <a:latin typeface="黑体" panose="02010609060101010101" pitchFamily="2" charset="-122"/>
                <a:ea typeface="黑体" panose="02010609060101010101" pitchFamily="2" charset="-122"/>
              </a:rPr>
              <a:t>举例：</a:t>
            </a:r>
            <a:br>
              <a:rPr lang="zh-CN" altLang="en-US" sz="2800">
                <a:solidFill>
                  <a:schemeClr val="hlink"/>
                </a:solidFill>
                <a:latin typeface="黑体" panose="02010609060101010101" pitchFamily="2" charset="-122"/>
                <a:ea typeface="黑体" panose="02010609060101010101" pitchFamily="2" charset="-122"/>
              </a:rPr>
            </a:br>
            <a:r>
              <a:rPr lang="zh-CN" altLang="en-US" sz="2800">
                <a:solidFill>
                  <a:schemeClr val="hlink"/>
                </a:solidFill>
                <a:latin typeface="黑体" panose="02010609060101010101" pitchFamily="2" charset="-122"/>
                <a:ea typeface="黑体" panose="02010609060101010101" pitchFamily="2" charset="-122"/>
              </a:rPr>
              <a:t> </a:t>
            </a:r>
            <a:r>
              <a:rPr lang="en-US" altLang="zh-CN" sz="2800" b="0">
                <a:solidFill>
                  <a:schemeClr val="hlink"/>
                </a:solidFill>
                <a:latin typeface="黑体" panose="02010609060101010101" pitchFamily="2" charset="-122"/>
                <a:ea typeface="黑体" panose="02010609060101010101" pitchFamily="2" charset="-122"/>
              </a:rPr>
              <a:t>ARRAY  DW  1, 2 , $+4 , 3 , 4 , $+4</a:t>
            </a:r>
            <a:endParaRPr lang="en-US" altLang="zh-CN" sz="2800" b="0">
              <a:solidFill>
                <a:schemeClr val="hlink"/>
              </a:solidFill>
              <a:latin typeface="黑体" panose="02010609060101010101" pitchFamily="2" charset="-122"/>
              <a:ea typeface="黑体" panose="02010609060101010101" pitchFamily="2" charset="-122"/>
            </a:endParaRPr>
          </a:p>
        </p:txBody>
      </p:sp>
      <p:grpSp>
        <p:nvGrpSpPr>
          <p:cNvPr id="45060" name="Group 4"/>
          <p:cNvGrpSpPr/>
          <p:nvPr/>
        </p:nvGrpSpPr>
        <p:grpSpPr bwMode="auto">
          <a:xfrm>
            <a:off x="2133600" y="1752600"/>
            <a:ext cx="4419600" cy="4876800"/>
            <a:chOff x="3456" y="1632"/>
            <a:chExt cx="1968" cy="2496"/>
          </a:xfrm>
        </p:grpSpPr>
        <p:grpSp>
          <p:nvGrpSpPr>
            <p:cNvPr id="45061" name="Group 5"/>
            <p:cNvGrpSpPr/>
            <p:nvPr/>
          </p:nvGrpSpPr>
          <p:grpSpPr bwMode="auto">
            <a:xfrm>
              <a:off x="3456" y="1632"/>
              <a:ext cx="1440" cy="2496"/>
              <a:chOff x="3552" y="1440"/>
              <a:chExt cx="1440" cy="2736"/>
            </a:xfrm>
          </p:grpSpPr>
          <p:grpSp>
            <p:nvGrpSpPr>
              <p:cNvPr id="45065" name="Group 6"/>
              <p:cNvGrpSpPr/>
              <p:nvPr/>
            </p:nvGrpSpPr>
            <p:grpSpPr bwMode="auto">
              <a:xfrm>
                <a:off x="4512" y="1440"/>
                <a:ext cx="480" cy="2736"/>
                <a:chOff x="4512" y="1440"/>
                <a:chExt cx="480" cy="2736"/>
              </a:xfrm>
            </p:grpSpPr>
            <p:grpSp>
              <p:nvGrpSpPr>
                <p:cNvPr id="45068" name="Group 7"/>
                <p:cNvGrpSpPr/>
                <p:nvPr/>
              </p:nvGrpSpPr>
              <p:grpSpPr bwMode="auto">
                <a:xfrm>
                  <a:off x="4512" y="3744"/>
                  <a:ext cx="480" cy="192"/>
                  <a:chOff x="4176" y="2352"/>
                  <a:chExt cx="480" cy="192"/>
                </a:xfrm>
              </p:grpSpPr>
              <p:sp>
                <p:nvSpPr>
                  <p:cNvPr id="45108" name="Rectangle 8"/>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5109" name="Text Box 9"/>
                  <p:cNvSpPr txBox="1">
                    <a:spLocks noChangeArrowheads="1"/>
                  </p:cNvSpPr>
                  <p:nvPr/>
                </p:nvSpPr>
                <p:spPr bwMode="auto">
                  <a:xfrm>
                    <a:off x="4176" y="2352"/>
                    <a:ext cx="48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000000"/>
                        </a:solidFill>
                        <a:latin typeface="Lucida Console" panose="020B0609040504020204" pitchFamily="49" charset="0"/>
                      </a:rPr>
                      <a:t> </a:t>
                    </a:r>
                    <a:r>
                      <a:rPr lang="en-US" altLang="zh-CN" sz="1600" u="none">
                        <a:solidFill>
                          <a:srgbClr val="000000"/>
                        </a:solidFill>
                        <a:latin typeface="Lucida Console" panose="020B0609040504020204" pitchFamily="49" charset="0"/>
                      </a:rPr>
                      <a:t>00H</a:t>
                    </a:r>
                    <a:endParaRPr lang="en-US" altLang="zh-CN" sz="1600" u="none">
                      <a:solidFill>
                        <a:srgbClr val="000000"/>
                      </a:solidFill>
                      <a:latin typeface="Lucida Console" panose="020B0609040504020204" pitchFamily="49" charset="0"/>
                    </a:endParaRPr>
                  </a:p>
                </p:txBody>
              </p:sp>
            </p:grpSp>
            <p:grpSp>
              <p:nvGrpSpPr>
                <p:cNvPr id="45069" name="Group 10"/>
                <p:cNvGrpSpPr/>
                <p:nvPr/>
              </p:nvGrpSpPr>
              <p:grpSpPr bwMode="auto">
                <a:xfrm>
                  <a:off x="4512" y="1632"/>
                  <a:ext cx="480" cy="2112"/>
                  <a:chOff x="4176" y="1920"/>
                  <a:chExt cx="480" cy="2112"/>
                </a:xfrm>
              </p:grpSpPr>
              <p:grpSp>
                <p:nvGrpSpPr>
                  <p:cNvPr id="45074" name="Group 11"/>
                  <p:cNvGrpSpPr/>
                  <p:nvPr/>
                </p:nvGrpSpPr>
                <p:grpSpPr bwMode="auto">
                  <a:xfrm>
                    <a:off x="4176" y="1920"/>
                    <a:ext cx="480" cy="1728"/>
                    <a:chOff x="4176" y="2352"/>
                    <a:chExt cx="480" cy="1728"/>
                  </a:xfrm>
                </p:grpSpPr>
                <p:grpSp>
                  <p:nvGrpSpPr>
                    <p:cNvPr id="45081" name="Group 12"/>
                    <p:cNvGrpSpPr/>
                    <p:nvPr/>
                  </p:nvGrpSpPr>
                  <p:grpSpPr bwMode="auto">
                    <a:xfrm>
                      <a:off x="4176" y="2352"/>
                      <a:ext cx="480" cy="192"/>
                      <a:chOff x="4176" y="2352"/>
                      <a:chExt cx="480" cy="192"/>
                    </a:xfrm>
                  </p:grpSpPr>
                  <p:sp>
                    <p:nvSpPr>
                      <p:cNvPr id="45106" name="Rectangle 13"/>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5107" name="Text Box 14"/>
                      <p:cNvSpPr txBox="1">
                        <a:spLocks noChangeArrowheads="1"/>
                      </p:cNvSpPr>
                      <p:nvPr/>
                    </p:nvSpPr>
                    <p:spPr bwMode="auto">
                      <a:xfrm>
                        <a:off x="4176" y="2353"/>
                        <a:ext cx="48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000000"/>
                            </a:solidFill>
                            <a:latin typeface="Lucida Console" panose="020B0609040504020204" pitchFamily="49" charset="0"/>
                          </a:rPr>
                          <a:t> 01H</a:t>
                        </a:r>
                        <a:endParaRPr lang="en-US" altLang="zh-CN" sz="1600" b="0" u="none">
                          <a:solidFill>
                            <a:srgbClr val="000000"/>
                          </a:solidFill>
                          <a:latin typeface="Lucida Console" panose="020B0609040504020204" pitchFamily="49" charset="0"/>
                        </a:endParaRPr>
                      </a:p>
                    </p:txBody>
                  </p:sp>
                </p:grpSp>
                <p:grpSp>
                  <p:nvGrpSpPr>
                    <p:cNvPr id="45082" name="Group 15"/>
                    <p:cNvGrpSpPr/>
                    <p:nvPr/>
                  </p:nvGrpSpPr>
                  <p:grpSpPr bwMode="auto">
                    <a:xfrm>
                      <a:off x="4176" y="2544"/>
                      <a:ext cx="480" cy="192"/>
                      <a:chOff x="4176" y="2352"/>
                      <a:chExt cx="480" cy="192"/>
                    </a:xfrm>
                  </p:grpSpPr>
                  <p:sp>
                    <p:nvSpPr>
                      <p:cNvPr id="45104" name="Rectangle 16"/>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5105" name="Text Box 17"/>
                      <p:cNvSpPr txBox="1">
                        <a:spLocks noChangeArrowheads="1"/>
                      </p:cNvSpPr>
                      <p:nvPr/>
                    </p:nvSpPr>
                    <p:spPr bwMode="auto">
                      <a:xfrm>
                        <a:off x="4176" y="2353"/>
                        <a:ext cx="48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000000"/>
                            </a:solidFill>
                            <a:latin typeface="Lucida Console" panose="020B0609040504020204" pitchFamily="49" charset="0"/>
                          </a:rPr>
                          <a:t> 00H</a:t>
                        </a:r>
                        <a:endParaRPr lang="en-US" altLang="zh-CN" sz="1600" b="0" u="none">
                          <a:solidFill>
                            <a:srgbClr val="000000"/>
                          </a:solidFill>
                          <a:latin typeface="Lucida Console" panose="020B0609040504020204" pitchFamily="49" charset="0"/>
                        </a:endParaRPr>
                      </a:p>
                    </p:txBody>
                  </p:sp>
                </p:grpSp>
                <p:grpSp>
                  <p:nvGrpSpPr>
                    <p:cNvPr id="45083" name="Group 18"/>
                    <p:cNvGrpSpPr/>
                    <p:nvPr/>
                  </p:nvGrpSpPr>
                  <p:grpSpPr bwMode="auto">
                    <a:xfrm>
                      <a:off x="4176" y="2735"/>
                      <a:ext cx="480" cy="193"/>
                      <a:chOff x="4176" y="2351"/>
                      <a:chExt cx="480" cy="193"/>
                    </a:xfrm>
                  </p:grpSpPr>
                  <p:sp>
                    <p:nvSpPr>
                      <p:cNvPr id="45102" name="Rectangle 19"/>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5103" name="Text Box 20"/>
                      <p:cNvSpPr txBox="1">
                        <a:spLocks noChangeArrowheads="1"/>
                      </p:cNvSpPr>
                      <p:nvPr/>
                    </p:nvSpPr>
                    <p:spPr bwMode="auto">
                      <a:xfrm>
                        <a:off x="4176" y="2351"/>
                        <a:ext cx="48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000000"/>
                            </a:solidFill>
                            <a:latin typeface="Lucida Console" panose="020B0609040504020204" pitchFamily="49" charset="0"/>
                          </a:rPr>
                          <a:t> 02H</a:t>
                        </a:r>
                        <a:endParaRPr lang="en-US" altLang="zh-CN" sz="1600" b="0" u="none">
                          <a:solidFill>
                            <a:srgbClr val="000000"/>
                          </a:solidFill>
                          <a:latin typeface="Lucida Console" panose="020B0609040504020204" pitchFamily="49" charset="0"/>
                        </a:endParaRPr>
                      </a:p>
                    </p:txBody>
                  </p:sp>
                </p:grpSp>
                <p:grpSp>
                  <p:nvGrpSpPr>
                    <p:cNvPr id="45084" name="Group 21"/>
                    <p:cNvGrpSpPr/>
                    <p:nvPr/>
                  </p:nvGrpSpPr>
                  <p:grpSpPr bwMode="auto">
                    <a:xfrm>
                      <a:off x="4176" y="2928"/>
                      <a:ext cx="480" cy="192"/>
                      <a:chOff x="4176" y="2352"/>
                      <a:chExt cx="480" cy="192"/>
                    </a:xfrm>
                  </p:grpSpPr>
                  <p:sp>
                    <p:nvSpPr>
                      <p:cNvPr id="45100" name="Rectangle 22"/>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5101" name="Text Box 23"/>
                      <p:cNvSpPr txBox="1">
                        <a:spLocks noChangeArrowheads="1"/>
                      </p:cNvSpPr>
                      <p:nvPr/>
                    </p:nvSpPr>
                    <p:spPr bwMode="auto">
                      <a:xfrm>
                        <a:off x="4176" y="2352"/>
                        <a:ext cx="48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000000"/>
                            </a:solidFill>
                            <a:latin typeface="Lucida Console" panose="020B0609040504020204" pitchFamily="49" charset="0"/>
                          </a:rPr>
                          <a:t> 00H</a:t>
                        </a:r>
                        <a:endParaRPr lang="en-US" altLang="zh-CN" sz="1600" b="0" u="none">
                          <a:solidFill>
                            <a:srgbClr val="000000"/>
                          </a:solidFill>
                          <a:latin typeface="Lucida Console" panose="020B0609040504020204" pitchFamily="49" charset="0"/>
                        </a:endParaRPr>
                      </a:p>
                    </p:txBody>
                  </p:sp>
                </p:grpSp>
                <p:grpSp>
                  <p:nvGrpSpPr>
                    <p:cNvPr id="45085" name="Group 24"/>
                    <p:cNvGrpSpPr/>
                    <p:nvPr/>
                  </p:nvGrpSpPr>
                  <p:grpSpPr bwMode="auto">
                    <a:xfrm>
                      <a:off x="4176" y="3120"/>
                      <a:ext cx="480" cy="192"/>
                      <a:chOff x="4176" y="2352"/>
                      <a:chExt cx="480" cy="192"/>
                    </a:xfrm>
                  </p:grpSpPr>
                  <p:sp>
                    <p:nvSpPr>
                      <p:cNvPr id="45098" name="Rectangle 25"/>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5099" name="Text Box 26"/>
                      <p:cNvSpPr txBox="1">
                        <a:spLocks noChangeArrowheads="1"/>
                      </p:cNvSpPr>
                      <p:nvPr/>
                    </p:nvSpPr>
                    <p:spPr bwMode="auto">
                      <a:xfrm>
                        <a:off x="4176" y="2352"/>
                        <a:ext cx="48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000000"/>
                            </a:solidFill>
                            <a:latin typeface="Lucida Console" panose="020B0609040504020204" pitchFamily="49" charset="0"/>
                          </a:rPr>
                          <a:t> </a:t>
                        </a:r>
                        <a:r>
                          <a:rPr lang="en-US" altLang="zh-CN" sz="1600" u="none">
                            <a:solidFill>
                              <a:srgbClr val="000000"/>
                            </a:solidFill>
                            <a:latin typeface="Lucida Console" panose="020B0609040504020204" pitchFamily="49" charset="0"/>
                          </a:rPr>
                          <a:t>7CH</a:t>
                        </a:r>
                        <a:endParaRPr lang="en-US" altLang="zh-CN" sz="1600" u="none">
                          <a:solidFill>
                            <a:srgbClr val="000000"/>
                          </a:solidFill>
                          <a:latin typeface="Lucida Console" panose="020B0609040504020204" pitchFamily="49" charset="0"/>
                        </a:endParaRPr>
                      </a:p>
                    </p:txBody>
                  </p:sp>
                </p:grpSp>
                <p:grpSp>
                  <p:nvGrpSpPr>
                    <p:cNvPr id="45086" name="Group 27"/>
                    <p:cNvGrpSpPr/>
                    <p:nvPr/>
                  </p:nvGrpSpPr>
                  <p:grpSpPr bwMode="auto">
                    <a:xfrm>
                      <a:off x="4176" y="3312"/>
                      <a:ext cx="480" cy="192"/>
                      <a:chOff x="4176" y="2352"/>
                      <a:chExt cx="480" cy="192"/>
                    </a:xfrm>
                  </p:grpSpPr>
                  <p:sp>
                    <p:nvSpPr>
                      <p:cNvPr id="45096" name="Rectangle 28"/>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5097" name="Text Box 29"/>
                      <p:cNvSpPr txBox="1">
                        <a:spLocks noChangeArrowheads="1"/>
                      </p:cNvSpPr>
                      <p:nvPr/>
                    </p:nvSpPr>
                    <p:spPr bwMode="auto">
                      <a:xfrm>
                        <a:off x="4176" y="2352"/>
                        <a:ext cx="48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000000"/>
                            </a:solidFill>
                            <a:latin typeface="Lucida Console" panose="020B0609040504020204" pitchFamily="49" charset="0"/>
                          </a:rPr>
                          <a:t> </a:t>
                        </a:r>
                        <a:r>
                          <a:rPr lang="en-US" altLang="zh-CN" sz="1600" u="none">
                            <a:solidFill>
                              <a:srgbClr val="000000"/>
                            </a:solidFill>
                            <a:latin typeface="Lucida Console" panose="020B0609040504020204" pitchFamily="49" charset="0"/>
                          </a:rPr>
                          <a:t>00H</a:t>
                        </a:r>
                        <a:endParaRPr lang="en-US" altLang="zh-CN" sz="1600" u="none">
                          <a:solidFill>
                            <a:srgbClr val="000000"/>
                          </a:solidFill>
                          <a:latin typeface="Lucida Console" panose="020B0609040504020204" pitchFamily="49" charset="0"/>
                        </a:endParaRPr>
                      </a:p>
                    </p:txBody>
                  </p:sp>
                </p:grpSp>
                <p:grpSp>
                  <p:nvGrpSpPr>
                    <p:cNvPr id="45087" name="Group 30"/>
                    <p:cNvGrpSpPr/>
                    <p:nvPr/>
                  </p:nvGrpSpPr>
                  <p:grpSpPr bwMode="auto">
                    <a:xfrm>
                      <a:off x="4176" y="3504"/>
                      <a:ext cx="480" cy="192"/>
                      <a:chOff x="4176" y="2352"/>
                      <a:chExt cx="480" cy="192"/>
                    </a:xfrm>
                  </p:grpSpPr>
                  <p:sp>
                    <p:nvSpPr>
                      <p:cNvPr id="45094" name="Rectangle 31"/>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5095" name="Text Box 32"/>
                      <p:cNvSpPr txBox="1">
                        <a:spLocks noChangeArrowheads="1"/>
                      </p:cNvSpPr>
                      <p:nvPr/>
                    </p:nvSpPr>
                    <p:spPr bwMode="auto">
                      <a:xfrm>
                        <a:off x="4176" y="2352"/>
                        <a:ext cx="48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000000"/>
                            </a:solidFill>
                            <a:latin typeface="Lucida Console" panose="020B0609040504020204" pitchFamily="49" charset="0"/>
                          </a:rPr>
                          <a:t> 03H</a:t>
                        </a:r>
                        <a:endParaRPr lang="en-US" altLang="zh-CN" sz="1600" b="0" u="none">
                          <a:solidFill>
                            <a:srgbClr val="000000"/>
                          </a:solidFill>
                          <a:latin typeface="Lucida Console" panose="020B0609040504020204" pitchFamily="49" charset="0"/>
                        </a:endParaRPr>
                      </a:p>
                    </p:txBody>
                  </p:sp>
                </p:grpSp>
                <p:grpSp>
                  <p:nvGrpSpPr>
                    <p:cNvPr id="45088" name="Group 33"/>
                    <p:cNvGrpSpPr/>
                    <p:nvPr/>
                  </p:nvGrpSpPr>
                  <p:grpSpPr bwMode="auto">
                    <a:xfrm>
                      <a:off x="4176" y="3696"/>
                      <a:ext cx="480" cy="192"/>
                      <a:chOff x="4176" y="2352"/>
                      <a:chExt cx="480" cy="192"/>
                    </a:xfrm>
                  </p:grpSpPr>
                  <p:sp>
                    <p:nvSpPr>
                      <p:cNvPr id="45092" name="Rectangle 34"/>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5093" name="Text Box 35"/>
                      <p:cNvSpPr txBox="1">
                        <a:spLocks noChangeArrowheads="1"/>
                      </p:cNvSpPr>
                      <p:nvPr/>
                    </p:nvSpPr>
                    <p:spPr bwMode="auto">
                      <a:xfrm>
                        <a:off x="4176" y="2353"/>
                        <a:ext cx="48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000000"/>
                            </a:solidFill>
                            <a:latin typeface="Lucida Console" panose="020B0609040504020204" pitchFamily="49" charset="0"/>
                          </a:rPr>
                          <a:t> 00H</a:t>
                        </a:r>
                        <a:endParaRPr lang="en-US" altLang="zh-CN" sz="1600" b="0" u="none">
                          <a:solidFill>
                            <a:srgbClr val="000000"/>
                          </a:solidFill>
                          <a:latin typeface="Lucida Console" panose="020B0609040504020204" pitchFamily="49" charset="0"/>
                        </a:endParaRPr>
                      </a:p>
                    </p:txBody>
                  </p:sp>
                </p:grpSp>
                <p:grpSp>
                  <p:nvGrpSpPr>
                    <p:cNvPr id="45089" name="Group 36"/>
                    <p:cNvGrpSpPr/>
                    <p:nvPr/>
                  </p:nvGrpSpPr>
                  <p:grpSpPr bwMode="auto">
                    <a:xfrm>
                      <a:off x="4176" y="3888"/>
                      <a:ext cx="480" cy="192"/>
                      <a:chOff x="4176" y="2352"/>
                      <a:chExt cx="480" cy="192"/>
                    </a:xfrm>
                  </p:grpSpPr>
                  <p:sp>
                    <p:nvSpPr>
                      <p:cNvPr id="45090" name="Rectangle 37"/>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5091" name="Text Box 38"/>
                      <p:cNvSpPr txBox="1">
                        <a:spLocks noChangeArrowheads="1"/>
                      </p:cNvSpPr>
                      <p:nvPr/>
                    </p:nvSpPr>
                    <p:spPr bwMode="auto">
                      <a:xfrm>
                        <a:off x="4176" y="2353"/>
                        <a:ext cx="48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000000"/>
                            </a:solidFill>
                            <a:latin typeface="Lucida Console" panose="020B0609040504020204" pitchFamily="49" charset="0"/>
                          </a:rPr>
                          <a:t> 04H</a:t>
                        </a:r>
                        <a:endParaRPr lang="en-US" altLang="zh-CN" sz="1600" b="0" u="none">
                          <a:solidFill>
                            <a:srgbClr val="000000"/>
                          </a:solidFill>
                          <a:latin typeface="Lucida Console" panose="020B0609040504020204" pitchFamily="49" charset="0"/>
                        </a:endParaRPr>
                      </a:p>
                    </p:txBody>
                  </p:sp>
                </p:grpSp>
              </p:grpSp>
              <p:grpSp>
                <p:nvGrpSpPr>
                  <p:cNvPr id="45075" name="Group 39"/>
                  <p:cNvGrpSpPr/>
                  <p:nvPr/>
                </p:nvGrpSpPr>
                <p:grpSpPr bwMode="auto">
                  <a:xfrm>
                    <a:off x="4176" y="3647"/>
                    <a:ext cx="480" cy="193"/>
                    <a:chOff x="4176" y="2351"/>
                    <a:chExt cx="480" cy="193"/>
                  </a:xfrm>
                </p:grpSpPr>
                <p:sp>
                  <p:nvSpPr>
                    <p:cNvPr id="45079" name="Rectangle 40"/>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5080" name="Text Box 41"/>
                    <p:cNvSpPr txBox="1">
                      <a:spLocks noChangeArrowheads="1"/>
                    </p:cNvSpPr>
                    <p:nvPr/>
                  </p:nvSpPr>
                  <p:spPr bwMode="auto">
                    <a:xfrm>
                      <a:off x="4176" y="2351"/>
                      <a:ext cx="48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000000"/>
                          </a:solidFill>
                          <a:latin typeface="Lucida Console" panose="020B0609040504020204" pitchFamily="49" charset="0"/>
                        </a:rPr>
                        <a:t> 00H</a:t>
                      </a:r>
                      <a:endParaRPr lang="en-US" altLang="zh-CN" sz="1600" b="0" u="none">
                        <a:solidFill>
                          <a:srgbClr val="000000"/>
                        </a:solidFill>
                        <a:latin typeface="Lucida Console" panose="020B0609040504020204" pitchFamily="49" charset="0"/>
                      </a:endParaRPr>
                    </a:p>
                  </p:txBody>
                </p:sp>
              </p:grpSp>
              <p:grpSp>
                <p:nvGrpSpPr>
                  <p:cNvPr id="45076" name="Group 42"/>
                  <p:cNvGrpSpPr/>
                  <p:nvPr/>
                </p:nvGrpSpPr>
                <p:grpSpPr bwMode="auto">
                  <a:xfrm>
                    <a:off x="4176" y="3839"/>
                    <a:ext cx="480" cy="193"/>
                    <a:chOff x="4176" y="2351"/>
                    <a:chExt cx="480" cy="193"/>
                  </a:xfrm>
                </p:grpSpPr>
                <p:sp>
                  <p:nvSpPr>
                    <p:cNvPr id="45077" name="Rectangle 43"/>
                    <p:cNvSpPr>
                      <a:spLocks noChangeArrowheads="1"/>
                    </p:cNvSpPr>
                    <p:nvPr/>
                  </p:nvSpPr>
                  <p:spPr bwMode="auto">
                    <a:xfrm>
                      <a:off x="4176" y="2352"/>
                      <a:ext cx="480" cy="19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b="0">
                        <a:solidFill>
                          <a:srgbClr val="000000"/>
                        </a:solidFill>
                      </a:endParaRPr>
                    </a:p>
                  </p:txBody>
                </p:sp>
                <p:sp>
                  <p:nvSpPr>
                    <p:cNvPr id="45078" name="Text Box 44"/>
                    <p:cNvSpPr txBox="1">
                      <a:spLocks noChangeArrowheads="1"/>
                    </p:cNvSpPr>
                    <p:nvPr/>
                  </p:nvSpPr>
                  <p:spPr bwMode="auto">
                    <a:xfrm>
                      <a:off x="4176" y="2351"/>
                      <a:ext cx="48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000000"/>
                          </a:solidFill>
                          <a:latin typeface="Lucida Console" panose="020B0609040504020204" pitchFamily="49" charset="0"/>
                        </a:rPr>
                        <a:t> </a:t>
                      </a:r>
                      <a:r>
                        <a:rPr lang="en-US" altLang="zh-CN" sz="1600" u="none">
                          <a:solidFill>
                            <a:srgbClr val="000000"/>
                          </a:solidFill>
                          <a:latin typeface="Lucida Console" panose="020B0609040504020204" pitchFamily="49" charset="0"/>
                        </a:rPr>
                        <a:t>82H</a:t>
                      </a:r>
                      <a:endParaRPr lang="en-US" altLang="zh-CN" sz="1600" u="none">
                        <a:solidFill>
                          <a:srgbClr val="000000"/>
                        </a:solidFill>
                        <a:latin typeface="Lucida Console" panose="020B0609040504020204" pitchFamily="49" charset="0"/>
                      </a:endParaRPr>
                    </a:p>
                  </p:txBody>
                </p:sp>
              </p:grpSp>
            </p:grpSp>
            <p:sp>
              <p:nvSpPr>
                <p:cNvPr id="45070" name="Line 45"/>
                <p:cNvSpPr>
                  <a:spLocks noChangeShapeType="1"/>
                </p:cNvSpPr>
                <p:nvPr/>
              </p:nvSpPr>
              <p:spPr bwMode="auto">
                <a:xfrm>
                  <a:off x="4992" y="1440"/>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5071" name="Line 46"/>
                <p:cNvSpPr>
                  <a:spLocks noChangeShapeType="1"/>
                </p:cNvSpPr>
                <p:nvPr/>
              </p:nvSpPr>
              <p:spPr bwMode="auto">
                <a:xfrm>
                  <a:off x="4512" y="1440"/>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5072" name="Line 47"/>
                <p:cNvSpPr>
                  <a:spLocks noChangeShapeType="1"/>
                </p:cNvSpPr>
                <p:nvPr/>
              </p:nvSpPr>
              <p:spPr bwMode="auto">
                <a:xfrm>
                  <a:off x="4992" y="3936"/>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45073" name="Line 48"/>
                <p:cNvSpPr>
                  <a:spLocks noChangeShapeType="1"/>
                </p:cNvSpPr>
                <p:nvPr/>
              </p:nvSpPr>
              <p:spPr bwMode="auto">
                <a:xfrm>
                  <a:off x="4512" y="3936"/>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45066" name="Text Box 49"/>
              <p:cNvSpPr txBox="1">
                <a:spLocks noChangeArrowheads="1"/>
              </p:cNvSpPr>
              <p:nvPr/>
            </p:nvSpPr>
            <p:spPr bwMode="auto">
              <a:xfrm>
                <a:off x="3552" y="1633"/>
                <a:ext cx="105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b="0" u="none">
                    <a:solidFill>
                      <a:srgbClr val="000000"/>
                    </a:solidFill>
                    <a:latin typeface="Lucida Console" panose="020B0609040504020204" pitchFamily="49" charset="0"/>
                  </a:rPr>
                  <a:t>    ARRAY </a:t>
                </a:r>
                <a:r>
                  <a:rPr lang="en-US" altLang="zh-CN" sz="1600" b="0" u="none">
                    <a:solidFill>
                      <a:srgbClr val="000000"/>
                    </a:solidFill>
                    <a:latin typeface="Lucida Console" panose="020B0609040504020204" pitchFamily="49" charset="0"/>
                    <a:sym typeface="Symbol" panose="05050102010706020507" pitchFamily="18" charset="2"/>
                  </a:rPr>
                  <a:t></a:t>
                </a:r>
                <a:endParaRPr lang="en-US" altLang="zh-CN" sz="1600" b="0" u="none">
                  <a:solidFill>
                    <a:srgbClr val="000000"/>
                  </a:solidFill>
                  <a:latin typeface="Lucida Console" panose="020B0609040504020204" pitchFamily="49" charset="0"/>
                </a:endParaRPr>
              </a:p>
            </p:txBody>
          </p:sp>
          <p:sp>
            <p:nvSpPr>
              <p:cNvPr id="45067" name="Text Box 50"/>
              <p:cNvSpPr txBox="1">
                <a:spLocks noChangeArrowheads="1"/>
              </p:cNvSpPr>
              <p:nvPr/>
            </p:nvSpPr>
            <p:spPr bwMode="auto">
              <a:xfrm>
                <a:off x="3552" y="2400"/>
                <a:ext cx="1056"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endParaRPr lang="zh-CN" altLang="zh-CN" sz="1600" b="0" u="none">
                  <a:solidFill>
                    <a:srgbClr val="000000"/>
                  </a:solidFill>
                  <a:latin typeface="Lucida Console" panose="020B0609040504020204" pitchFamily="49" charset="0"/>
                </a:endParaRPr>
              </a:p>
            </p:txBody>
          </p:sp>
        </p:grpSp>
        <p:sp>
          <p:nvSpPr>
            <p:cNvPr id="45062" name="Text Box 51"/>
            <p:cNvSpPr txBox="1">
              <a:spLocks noChangeArrowheads="1"/>
            </p:cNvSpPr>
            <p:nvPr/>
          </p:nvSpPr>
          <p:spPr bwMode="auto">
            <a:xfrm>
              <a:off x="4896" y="3552"/>
              <a:ext cx="52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u="none">
                  <a:solidFill>
                    <a:srgbClr val="000000"/>
                  </a:solidFill>
                  <a:latin typeface="Lucida Console" panose="020B0609040504020204" pitchFamily="49" charset="0"/>
                </a:rPr>
                <a:t>007E</a:t>
              </a:r>
              <a:endParaRPr lang="en-US" altLang="zh-CN" sz="1600" u="none">
                <a:solidFill>
                  <a:srgbClr val="000000"/>
                </a:solidFill>
                <a:latin typeface="Lucida Console" panose="020B0609040504020204" pitchFamily="49" charset="0"/>
              </a:endParaRPr>
            </a:p>
          </p:txBody>
        </p:sp>
        <p:sp>
          <p:nvSpPr>
            <p:cNvPr id="45063" name="Text Box 52"/>
            <p:cNvSpPr txBox="1">
              <a:spLocks noChangeArrowheads="1"/>
            </p:cNvSpPr>
            <p:nvPr/>
          </p:nvSpPr>
          <p:spPr bwMode="auto">
            <a:xfrm>
              <a:off x="4896" y="2496"/>
              <a:ext cx="52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u="none">
                  <a:solidFill>
                    <a:srgbClr val="000000"/>
                  </a:solidFill>
                  <a:latin typeface="Lucida Console" panose="020B0609040504020204" pitchFamily="49" charset="0"/>
                </a:rPr>
                <a:t>0078</a:t>
              </a:r>
              <a:endParaRPr lang="en-US" altLang="zh-CN" sz="1600" u="none">
                <a:solidFill>
                  <a:srgbClr val="000000"/>
                </a:solidFill>
                <a:latin typeface="Lucida Console" panose="020B0609040504020204" pitchFamily="49" charset="0"/>
              </a:endParaRPr>
            </a:p>
          </p:txBody>
        </p:sp>
        <p:sp>
          <p:nvSpPr>
            <p:cNvPr id="45064" name="Text Box 53"/>
            <p:cNvSpPr txBox="1">
              <a:spLocks noChangeArrowheads="1"/>
            </p:cNvSpPr>
            <p:nvPr/>
          </p:nvSpPr>
          <p:spPr bwMode="auto">
            <a:xfrm>
              <a:off x="4896" y="1776"/>
              <a:ext cx="52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1600" u="none">
                  <a:solidFill>
                    <a:srgbClr val="000000"/>
                  </a:solidFill>
                  <a:latin typeface="Lucida Console" panose="020B0609040504020204" pitchFamily="49" charset="0"/>
                </a:rPr>
                <a:t>0074</a:t>
              </a:r>
              <a:endParaRPr lang="en-US" altLang="zh-CN" sz="1600" u="none">
                <a:solidFill>
                  <a:srgbClr val="000000"/>
                </a:solidFill>
                <a:latin typeface="Lucida Console" panose="020B0609040504020204" pitchFamily="49" charset="0"/>
              </a:endParaRPr>
            </a:p>
          </p:txBody>
        </p:sp>
      </p:grpSp>
    </p:spTree>
  </p:cSld>
  <p:clrMapOvr>
    <a:masterClrMapping/>
  </p:clrMapOvr>
  <p:transition>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27"/>
          <p:cNvSpPr>
            <a:spLocks noGrp="1"/>
          </p:cNvSpPr>
          <p:nvPr>
            <p:ph type="sldNum" sz="quarter" idx="12"/>
          </p:nvPr>
        </p:nvSpPr>
        <p:spPr/>
        <p:txBody>
          <a:bodyPr/>
          <a:lstStyle/>
          <a:p>
            <a:pPr>
              <a:defRPr/>
            </a:pPr>
            <a:fld id="{B45FBD5A-D272-4C38-AFA1-F665ECA15FBD}" type="slidenum">
              <a:rPr lang="en-US" altLang="zh-CN"/>
            </a:fld>
            <a:endParaRPr lang="en-US" altLang="zh-CN"/>
          </a:p>
        </p:txBody>
      </p:sp>
      <p:graphicFrame>
        <p:nvGraphicFramePr>
          <p:cNvPr id="771127" name="Group 55"/>
          <p:cNvGraphicFramePr>
            <a:graphicFrameLocks noGrp="1"/>
          </p:cNvGraphicFramePr>
          <p:nvPr>
            <p:ph/>
          </p:nvPr>
        </p:nvGraphicFramePr>
        <p:xfrm>
          <a:off x="250825" y="1628775"/>
          <a:ext cx="8640763" cy="1737224"/>
        </p:xfrm>
        <a:graphic>
          <a:graphicData uri="http://schemas.openxmlformats.org/drawingml/2006/table">
            <a:tbl>
              <a:tblPr/>
              <a:tblGrid>
                <a:gridCol w="1295400"/>
                <a:gridCol w="960438"/>
                <a:gridCol w="3417887"/>
                <a:gridCol w="2967038"/>
              </a:tblGrid>
              <a:tr h="639846">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类别</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伪操作名</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格式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功能</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26">
                <a:tc rowSpan="3">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符号定义伪操作</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宋体" panose="02010600030101010101" pitchFamily="2" charset="-122"/>
                          <a:ea typeface="宋体" panose="02010600030101010101" pitchFamily="2" charset="-122"/>
                        </a:rPr>
                        <a:t>EQU</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名字 </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EQU </a:t>
                      </a: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表达式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给名字赋值</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26">
                <a:tc vMerge="1">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名字 </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表达式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同上，但允许重复赋值</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26">
                <a:tc vMerge="1">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LABEL</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名字 </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LABEL </a:t>
                      </a: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表达式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定义变量或标号的类型</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6108" name="Text Box 56"/>
          <p:cNvSpPr txBox="1">
            <a:spLocks noChangeArrowheads="1"/>
          </p:cNvSpPr>
          <p:nvPr/>
        </p:nvSpPr>
        <p:spPr bwMode="auto">
          <a:xfrm>
            <a:off x="395288" y="549275"/>
            <a:ext cx="4211637" cy="607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en-US" altLang="zh-CN" sz="2800">
                <a:solidFill>
                  <a:srgbClr val="FF0000"/>
                </a:solidFill>
              </a:rPr>
              <a:t>  </a:t>
            </a:r>
            <a:r>
              <a:rPr lang="zh-CN" altLang="en-US" sz="2800">
                <a:solidFill>
                  <a:srgbClr val="FF0000"/>
                </a:solidFill>
              </a:rPr>
              <a:t>符号定义伪操作</a:t>
            </a:r>
            <a:endParaRPr lang="zh-CN" altLang="en-US" sz="2800">
              <a:solidFill>
                <a:srgbClr val="FF0000"/>
              </a:solidFill>
            </a:endParaRPr>
          </a:p>
        </p:txBody>
      </p:sp>
    </p:spTree>
  </p:cSld>
  <p:clrMapOvr>
    <a:masterClrMapping/>
  </p:clrMapOvr>
  <p:transition>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9BBFE1C4-2671-4339-9CC7-2CA8A3343BC2}" type="slidenum">
              <a:rPr lang="en-US" altLang="zh-CN"/>
            </a:fld>
            <a:endParaRPr lang="en-US" altLang="zh-CN"/>
          </a:p>
        </p:txBody>
      </p:sp>
      <p:sp>
        <p:nvSpPr>
          <p:cNvPr id="47107" name="Rectangle 3"/>
          <p:cNvSpPr>
            <a:spLocks noGrp="1" noRot="1" noChangeArrowheads="1"/>
          </p:cNvSpPr>
          <p:nvPr>
            <p:ph type="body" idx="4294967295"/>
          </p:nvPr>
        </p:nvSpPr>
        <p:spPr>
          <a:xfrm>
            <a:off x="395288" y="476250"/>
            <a:ext cx="8229600" cy="5832475"/>
          </a:xfrm>
        </p:spPr>
        <p:txBody>
          <a:bodyPr/>
          <a:lstStyle/>
          <a:p>
            <a:pPr marL="381000" indent="-381000">
              <a:lnSpc>
                <a:spcPct val="90000"/>
              </a:lnSpc>
            </a:pPr>
            <a:r>
              <a:rPr lang="en-US" altLang="zh-CN" sz="2800">
                <a:solidFill>
                  <a:srgbClr val="FF0000"/>
                </a:solidFill>
              </a:rPr>
              <a:t>1. EQU</a:t>
            </a:r>
            <a:r>
              <a:rPr lang="zh-CN" altLang="en-US" sz="2800">
                <a:solidFill>
                  <a:srgbClr val="FF0000"/>
                </a:solidFill>
              </a:rPr>
              <a:t>伪操作</a:t>
            </a:r>
            <a:endParaRPr lang="zh-CN" altLang="en-US" sz="2800">
              <a:solidFill>
                <a:srgbClr val="FF0000"/>
              </a:solidFill>
            </a:endParaRPr>
          </a:p>
          <a:p>
            <a:pPr marL="381000" indent="-381000">
              <a:lnSpc>
                <a:spcPct val="90000"/>
              </a:lnSpc>
              <a:buFont typeface="Wingdings" panose="05000000000000000000" pitchFamily="2" charset="2"/>
              <a:buNone/>
            </a:pPr>
            <a:endParaRPr lang="zh-CN" altLang="en-US"/>
          </a:p>
          <a:p>
            <a:pPr marL="381000" indent="-381000">
              <a:lnSpc>
                <a:spcPct val="90000"/>
              </a:lnSpc>
              <a:buFont typeface="Wingdings" panose="05000000000000000000" pitchFamily="2" charset="2"/>
              <a:buNone/>
            </a:pPr>
            <a:r>
              <a:rPr lang="zh-CN" altLang="en-US"/>
              <a:t>     </a:t>
            </a:r>
            <a:r>
              <a:rPr lang="en-US" altLang="zh-CN"/>
              <a:t>EQU</a:t>
            </a:r>
            <a:r>
              <a:rPr lang="zh-CN" altLang="en-US"/>
              <a:t>伪操作就表达式的值赋予一个名字。在程序中，凡是出现该符号的地方，汇编时均用其值代替，如： </a:t>
            </a:r>
            <a:endParaRPr lang="zh-CN" altLang="en-US"/>
          </a:p>
          <a:p>
            <a:pPr marL="381000" indent="-381000">
              <a:lnSpc>
                <a:spcPct val="90000"/>
              </a:lnSpc>
            </a:pPr>
            <a:endParaRPr lang="zh-CN" altLang="en-US"/>
          </a:p>
          <a:p>
            <a:pPr marL="381000" indent="-381000">
              <a:lnSpc>
                <a:spcPct val="90000"/>
              </a:lnSpc>
              <a:buFont typeface="Wingdings" panose="05000000000000000000" pitchFamily="2" charset="2"/>
              <a:buNone/>
            </a:pPr>
            <a:r>
              <a:rPr lang="zh-CN" altLang="en-US"/>
              <a:t>	</a:t>
            </a:r>
            <a:r>
              <a:rPr lang="en-US" altLang="zh-CN"/>
              <a:t>CR  	EQU	  0DH	                        ;</a:t>
            </a:r>
            <a:r>
              <a:rPr lang="zh-CN" altLang="en-US"/>
              <a:t>常数</a:t>
            </a:r>
            <a:endParaRPr lang="zh-CN" altLang="en-US"/>
          </a:p>
          <a:p>
            <a:pPr marL="381000" indent="-381000">
              <a:lnSpc>
                <a:spcPct val="90000"/>
              </a:lnSpc>
              <a:buFont typeface="Wingdings" panose="05000000000000000000" pitchFamily="2" charset="2"/>
              <a:buNone/>
            </a:pPr>
            <a:r>
              <a:rPr lang="zh-CN" altLang="en-US"/>
              <a:t>	</a:t>
            </a:r>
            <a:r>
              <a:rPr lang="en-US" altLang="zh-CN"/>
              <a:t>LF	           EQU	  0AH	                        ;</a:t>
            </a:r>
            <a:r>
              <a:rPr lang="zh-CN" altLang="en-US"/>
              <a:t>常数</a:t>
            </a:r>
            <a:endParaRPr lang="zh-CN" altLang="en-US"/>
          </a:p>
          <a:p>
            <a:pPr marL="381000" indent="-381000">
              <a:lnSpc>
                <a:spcPct val="90000"/>
              </a:lnSpc>
              <a:buFont typeface="Wingdings" panose="05000000000000000000" pitchFamily="2" charset="2"/>
              <a:buNone/>
            </a:pPr>
            <a:r>
              <a:rPr lang="zh-CN" altLang="en-US"/>
              <a:t>	</a:t>
            </a:r>
            <a:r>
              <a:rPr lang="en-US" altLang="zh-CN"/>
              <a:t>ABL	EQU	  ASCII_TABLE         ;</a:t>
            </a:r>
            <a:r>
              <a:rPr lang="zh-CN" altLang="en-US"/>
              <a:t>变量</a:t>
            </a:r>
            <a:endParaRPr lang="zh-CN" altLang="en-US"/>
          </a:p>
          <a:p>
            <a:pPr marL="381000" indent="-381000">
              <a:lnSpc>
                <a:spcPct val="90000"/>
              </a:lnSpc>
              <a:buFont typeface="Wingdings" panose="05000000000000000000" pitchFamily="2" charset="2"/>
              <a:buNone/>
            </a:pPr>
            <a:r>
              <a:rPr lang="zh-CN" altLang="en-US"/>
              <a:t>	</a:t>
            </a:r>
            <a:r>
              <a:rPr lang="en-US" altLang="zh-CN"/>
              <a:t>STR	EQU	  64</a:t>
            </a:r>
            <a:r>
              <a:rPr lang="en-US" altLang="zh-CN">
                <a:latin typeface="宋体" panose="02010600030101010101" pitchFamily="2" charset="-122"/>
              </a:rPr>
              <a:t>*</a:t>
            </a:r>
            <a:r>
              <a:rPr lang="en-US" altLang="zh-CN"/>
              <a:t>1024	             ;</a:t>
            </a:r>
            <a:r>
              <a:rPr lang="zh-CN" altLang="en-US"/>
              <a:t>数值表达式 </a:t>
            </a:r>
            <a:endParaRPr lang="zh-CN" altLang="en-US"/>
          </a:p>
          <a:p>
            <a:pPr marL="381000" indent="-381000">
              <a:lnSpc>
                <a:spcPct val="90000"/>
              </a:lnSpc>
              <a:buFont typeface="Wingdings" panose="05000000000000000000" pitchFamily="2" charset="2"/>
              <a:buNone/>
            </a:pPr>
            <a:r>
              <a:rPr lang="zh-CN" altLang="en-US"/>
              <a:t>    </a:t>
            </a:r>
            <a:r>
              <a:rPr lang="en-US" altLang="zh-CN"/>
              <a:t>ADR	EQU	  ES:[BX+SI+5]          ;</a:t>
            </a:r>
            <a:r>
              <a:rPr lang="zh-CN" altLang="en-US"/>
              <a:t>地址表达式</a:t>
            </a:r>
            <a:endParaRPr lang="zh-CN" altLang="en-US"/>
          </a:p>
          <a:p>
            <a:pPr marL="381000" indent="-381000">
              <a:lnSpc>
                <a:spcPct val="90000"/>
              </a:lnSpc>
              <a:buFont typeface="Wingdings" panose="05000000000000000000" pitchFamily="2" charset="2"/>
              <a:buNone/>
            </a:pPr>
            <a:r>
              <a:rPr lang="zh-CN" altLang="en-US"/>
              <a:t>    </a:t>
            </a:r>
            <a:r>
              <a:rPr lang="en-US" altLang="zh-CN"/>
              <a:t>CBD	EQU	  AAM	                        ;</a:t>
            </a:r>
            <a:r>
              <a:rPr lang="zh-CN" altLang="en-US"/>
              <a:t>指令助记符</a:t>
            </a:r>
            <a:endParaRPr lang="zh-CN" altLang="en-US"/>
          </a:p>
          <a:p>
            <a:pPr marL="381000" indent="-381000">
              <a:lnSpc>
                <a:spcPct val="90000"/>
              </a:lnSpc>
              <a:buFont typeface="Wingdings" panose="05000000000000000000" pitchFamily="2" charset="2"/>
              <a:buNone/>
            </a:pPr>
            <a:endParaRPr lang="zh-CN" altLang="en-US"/>
          </a:p>
          <a:p>
            <a:pPr marL="381000" indent="-381000">
              <a:lnSpc>
                <a:spcPct val="90000"/>
              </a:lnSpc>
            </a:pPr>
            <a:r>
              <a:rPr lang="zh-CN" altLang="en-US"/>
              <a:t>需要注意的是，一个符号一经</a:t>
            </a:r>
            <a:r>
              <a:rPr lang="en-US" altLang="zh-CN"/>
              <a:t>EQU</a:t>
            </a:r>
            <a:r>
              <a:rPr lang="zh-CN" altLang="en-US"/>
              <a:t>伪操作赋值后，在整个程序中，</a:t>
            </a:r>
            <a:r>
              <a:rPr lang="zh-CN" altLang="en-US">
                <a:solidFill>
                  <a:srgbClr val="FF0000"/>
                </a:solidFill>
              </a:rPr>
              <a:t>不允许再对同一个符号重新定义</a:t>
            </a:r>
            <a:r>
              <a:rPr lang="zh-CN" altLang="en-US"/>
              <a:t>。 </a:t>
            </a:r>
            <a:endParaRPr lang="zh-CN" altLang="en-US"/>
          </a:p>
          <a:p>
            <a:pPr marL="381000" indent="-381000">
              <a:lnSpc>
                <a:spcPct val="90000"/>
              </a:lnSpc>
            </a:pPr>
            <a:endParaRPr lang="en-US" altLang="zh-CN"/>
          </a:p>
        </p:txBody>
      </p:sp>
      <p:sp>
        <p:nvSpPr>
          <p:cNvPr id="47108" name="Text Box 3"/>
          <p:cNvSpPr txBox="1">
            <a:spLocks noChangeArrowheads="1"/>
          </p:cNvSpPr>
          <p:nvPr/>
        </p:nvSpPr>
        <p:spPr bwMode="auto">
          <a:xfrm>
            <a:off x="3708400" y="620713"/>
            <a:ext cx="3365500" cy="558800"/>
          </a:xfrm>
          <a:prstGeom prst="rect">
            <a:avLst/>
          </a:prstGeom>
          <a:noFill/>
          <a:ln w="28575">
            <a:solidFill>
              <a:srgbClr val="3366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zh-CN" altLang="en-US"/>
              <a:t>名字    </a:t>
            </a:r>
            <a:r>
              <a:rPr lang="en-US" altLang="zh-CN">
                <a:solidFill>
                  <a:srgbClr val="FF0000"/>
                </a:solidFill>
              </a:rPr>
              <a:t>EQU</a:t>
            </a:r>
            <a:r>
              <a:rPr lang="en-US" altLang="zh-CN"/>
              <a:t>    </a:t>
            </a:r>
            <a:r>
              <a:rPr lang="zh-CN" altLang="en-US"/>
              <a:t>表达式</a:t>
            </a:r>
            <a:endParaRPr lang="zh-CN" altLang="en-US"/>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619250" y="332740"/>
            <a:ext cx="3398838" cy="519113"/>
          </a:xfrm>
          <a:prstGeom prst="rect">
            <a:avLst/>
          </a:prstGeom>
          <a:noFill/>
          <a:ln w="12700" cap="sq">
            <a:noFill/>
            <a:miter lim="800000"/>
            <a:headEnd type="none" w="sm" len="sm"/>
            <a:tailEnd type="none" w="sm" len="sm"/>
          </a:ln>
          <a:effectLst/>
        </p:spPr>
        <p:txBody>
          <a:bodyPr wrap="none">
            <a:spAutoFit/>
          </a:bodyPr>
          <a:lstStyle/>
          <a:p>
            <a:pPr eaLnBrk="1" hangingPunct="1">
              <a:defRPr/>
            </a:pPr>
            <a:r>
              <a:rPr lang="zh-CN" altLang="en-US" sz="2800" b="1" i="1" u="none">
                <a:solidFill>
                  <a:srgbClr val="FF0000"/>
                </a:solidFill>
                <a:effectLst>
                  <a:outerShdw blurRad="38100" dist="38100" dir="2700000" algn="tl">
                    <a:srgbClr val="C0C0C0"/>
                  </a:outerShdw>
                </a:effectLst>
                <a:ea typeface="宋体" panose="02010600030101010101" pitchFamily="2" charset="-122"/>
              </a:rPr>
              <a:t>存储器地址的分段</a:t>
            </a:r>
            <a:r>
              <a:rPr lang="zh-CN" altLang="en-US" sz="2800" b="1" u="none">
                <a:ea typeface="宋体" panose="02010600030101010101" pitchFamily="2" charset="-122"/>
              </a:rPr>
              <a:t>：</a:t>
            </a:r>
            <a:endParaRPr lang="zh-CN" altLang="en-US" sz="2800" b="1" u="none">
              <a:ea typeface="宋体" panose="02010600030101010101" pitchFamily="2" charset="-122"/>
            </a:endParaRPr>
          </a:p>
        </p:txBody>
      </p:sp>
      <p:sp>
        <p:nvSpPr>
          <p:cNvPr id="15363" name="Rectangle 3"/>
          <p:cNvSpPr>
            <a:spLocks noChangeArrowheads="1"/>
          </p:cNvSpPr>
          <p:nvPr/>
        </p:nvSpPr>
        <p:spPr bwMode="auto">
          <a:xfrm>
            <a:off x="1403350" y="1052830"/>
            <a:ext cx="6934200" cy="5681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marL="342900" indent="-342900">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
                <a:schemeClr val="tx2"/>
              </a:buClr>
              <a:buSzPct val="90000"/>
              <a:buFont typeface="Symbol" panose="05050102010706020507" pitchFamily="18" charset="2"/>
              <a:buNone/>
            </a:pPr>
            <a:r>
              <a:rPr lang="en-US" altLang="zh-CN" sz="2400" u="none">
                <a:solidFill>
                  <a:srgbClr val="009900"/>
                </a:solidFill>
              </a:rPr>
              <a:t>20</a:t>
            </a:r>
            <a:r>
              <a:rPr lang="zh-CN" altLang="en-US" sz="2400" u="none">
                <a:solidFill>
                  <a:srgbClr val="009900"/>
                </a:solidFill>
              </a:rPr>
              <a:t>根地址线</a:t>
            </a:r>
            <a:r>
              <a:rPr lang="zh-CN" altLang="en-US" sz="2400" u="none"/>
              <a:t>：</a:t>
            </a:r>
            <a:r>
              <a:rPr lang="zh-CN" altLang="en-US" sz="2200" u="none">
                <a:ea typeface="楷体_GB2312" pitchFamily="49" charset="-122"/>
              </a:rPr>
              <a:t>地址范围</a:t>
            </a:r>
            <a:r>
              <a:rPr lang="zh-CN" altLang="en-US" sz="2200" u="none"/>
              <a:t>  </a:t>
            </a:r>
            <a:r>
              <a:rPr lang="en-US" altLang="zh-CN" sz="2200" u="none"/>
              <a:t>00000H ~ FFFFFH</a:t>
            </a:r>
            <a:endParaRPr lang="en-US" altLang="zh-CN" sz="2200" u="none"/>
          </a:p>
          <a:p>
            <a:pPr algn="just" eaLnBrk="1" hangingPunct="1">
              <a:lnSpc>
                <a:spcPct val="90000"/>
              </a:lnSpc>
              <a:buClr>
                <a:schemeClr val="tx2"/>
              </a:buClr>
              <a:buSzPct val="90000"/>
              <a:buFont typeface="Symbol" panose="05050102010706020507" pitchFamily="18" charset="2"/>
              <a:buNone/>
            </a:pPr>
            <a:r>
              <a:rPr lang="zh-CN" altLang="en-US" sz="2400" u="none"/>
              <a:t>小段：</a:t>
            </a:r>
            <a:r>
              <a:rPr lang="zh-CN" altLang="en-US" sz="2200" u="none">
                <a:latin typeface="楷体_GB2312" pitchFamily="49" charset="-122"/>
                <a:ea typeface="楷体_GB2312" pitchFamily="49" charset="-122"/>
              </a:rPr>
              <a:t>每</a:t>
            </a:r>
            <a:r>
              <a:rPr lang="en-US" altLang="zh-CN" sz="2200" u="none">
                <a:ea typeface="楷体_GB2312" pitchFamily="49" charset="-122"/>
              </a:rPr>
              <a:t>16</a:t>
            </a:r>
            <a:r>
              <a:rPr lang="zh-CN" altLang="en-US" sz="2200" u="none">
                <a:latin typeface="楷体_GB2312" pitchFamily="49" charset="-122"/>
                <a:ea typeface="楷体_GB2312" pitchFamily="49" charset="-122"/>
              </a:rPr>
              <a:t>个字节为一小段，共有</a:t>
            </a:r>
            <a:r>
              <a:rPr lang="en-US" altLang="zh-CN" sz="2200" u="none">
                <a:ea typeface="楷体_GB2312" pitchFamily="49" charset="-122"/>
              </a:rPr>
              <a:t>64K</a:t>
            </a:r>
            <a:r>
              <a:rPr lang="zh-CN" altLang="en-US" sz="2200" u="none">
                <a:latin typeface="楷体_GB2312" pitchFamily="49" charset="-122"/>
                <a:ea typeface="楷体_GB2312" pitchFamily="49" charset="-122"/>
              </a:rPr>
              <a:t>个小段</a:t>
            </a:r>
            <a:endParaRPr lang="zh-CN" altLang="en-US" sz="2200" u="none">
              <a:latin typeface="楷体_GB2312" pitchFamily="49" charset="-122"/>
              <a:ea typeface="楷体_GB2312" pitchFamily="49" charset="-122"/>
            </a:endParaRPr>
          </a:p>
          <a:p>
            <a:pPr algn="just" eaLnBrk="1" hangingPunct="1">
              <a:lnSpc>
                <a:spcPct val="90000"/>
              </a:lnSpc>
              <a:buClr>
                <a:schemeClr val="tx2"/>
              </a:buClr>
              <a:buSzPct val="90000"/>
              <a:buFont typeface="Symbol" panose="05050102010706020507" pitchFamily="18" charset="2"/>
              <a:buNone/>
            </a:pPr>
            <a:r>
              <a:rPr lang="zh-CN" altLang="en-US" sz="2400" u="none"/>
              <a:t>                   </a:t>
            </a:r>
            <a:r>
              <a:rPr lang="zh-CN" altLang="en-US" sz="2000" u="none">
                <a:solidFill>
                  <a:schemeClr val="hlink"/>
                </a:solidFill>
                <a:ea typeface="楷体_GB2312" pitchFamily="49" charset="-122"/>
              </a:rPr>
              <a:t>小段的首地址</a:t>
            </a:r>
            <a:endParaRPr lang="zh-CN" altLang="en-US" sz="2000" u="none">
              <a:solidFill>
                <a:schemeClr val="hlink"/>
              </a:solidFill>
              <a:ea typeface="楷体_GB2312" pitchFamily="49" charset="-122"/>
            </a:endParaRPr>
          </a:p>
          <a:p>
            <a:pPr algn="just" eaLnBrk="1" hangingPunct="1">
              <a:lnSpc>
                <a:spcPct val="90000"/>
              </a:lnSpc>
              <a:buClr>
                <a:schemeClr val="tx2"/>
              </a:buClr>
              <a:buSzPct val="90000"/>
              <a:buFont typeface="Symbol" panose="05050102010706020507" pitchFamily="18" charset="2"/>
              <a:buNone/>
            </a:pPr>
            <a:r>
              <a:rPr lang="zh-CN" altLang="en-US" sz="2000" u="none"/>
              <a:t>                            </a:t>
            </a:r>
            <a:r>
              <a:rPr lang="en-US" altLang="zh-CN" sz="2000" u="none">
                <a:solidFill>
                  <a:schemeClr val="hlink"/>
                </a:solidFill>
              </a:rPr>
              <a:t>00000H</a:t>
            </a:r>
            <a:r>
              <a:rPr lang="en-US" altLang="zh-CN" sz="2000" u="none"/>
              <a:t>    ~    0000FH</a:t>
            </a:r>
            <a:endParaRPr lang="en-US" altLang="zh-CN" sz="2000" u="none"/>
          </a:p>
          <a:p>
            <a:pPr algn="just" eaLnBrk="1" hangingPunct="1">
              <a:lnSpc>
                <a:spcPct val="90000"/>
              </a:lnSpc>
              <a:buClr>
                <a:schemeClr val="tx2"/>
              </a:buClr>
              <a:buSzPct val="90000"/>
              <a:buFont typeface="Symbol" panose="05050102010706020507" pitchFamily="18" charset="2"/>
              <a:buNone/>
            </a:pPr>
            <a:r>
              <a:rPr lang="en-US" altLang="zh-CN" sz="2000" u="none"/>
              <a:t>                            </a:t>
            </a:r>
            <a:r>
              <a:rPr lang="en-US" altLang="zh-CN" sz="2000" u="none">
                <a:solidFill>
                  <a:schemeClr val="hlink"/>
                </a:solidFill>
              </a:rPr>
              <a:t>00010H</a:t>
            </a:r>
            <a:r>
              <a:rPr lang="en-US" altLang="zh-CN" sz="2000" u="none"/>
              <a:t>    ~    0001FH</a:t>
            </a:r>
            <a:endParaRPr lang="en-US" altLang="zh-CN" sz="2000" u="none"/>
          </a:p>
          <a:p>
            <a:pPr algn="just" eaLnBrk="1" hangingPunct="1">
              <a:lnSpc>
                <a:spcPct val="90000"/>
              </a:lnSpc>
              <a:buClr>
                <a:schemeClr val="tx2"/>
              </a:buClr>
              <a:buSzPct val="90000"/>
              <a:buFont typeface="Symbol" panose="05050102010706020507" pitchFamily="18" charset="2"/>
              <a:buNone/>
            </a:pPr>
            <a:r>
              <a:rPr lang="en-US" altLang="zh-CN" sz="2000" u="none"/>
              <a:t>                            </a:t>
            </a:r>
            <a:r>
              <a:rPr lang="en-US" altLang="zh-CN" sz="2000" u="none">
                <a:solidFill>
                  <a:schemeClr val="hlink"/>
                </a:solidFill>
              </a:rPr>
              <a:t>00020H</a:t>
            </a:r>
            <a:r>
              <a:rPr lang="en-US" altLang="zh-CN" sz="2000" u="none"/>
              <a:t>    ~    0002FH</a:t>
            </a:r>
            <a:endParaRPr lang="en-US" altLang="zh-CN" sz="2000" u="none"/>
          </a:p>
          <a:p>
            <a:pPr algn="just" eaLnBrk="1" hangingPunct="1">
              <a:lnSpc>
                <a:spcPct val="90000"/>
              </a:lnSpc>
              <a:buClr>
                <a:schemeClr val="tx2"/>
              </a:buClr>
              <a:buSzPct val="90000"/>
              <a:buFont typeface="Symbol" panose="05050102010706020507" pitchFamily="18" charset="2"/>
              <a:buNone/>
            </a:pPr>
            <a:r>
              <a:rPr lang="en-US" altLang="zh-CN" sz="2000" u="none"/>
              <a:t>                            </a:t>
            </a:r>
            <a:r>
              <a:rPr lang="en-US" altLang="zh-CN" sz="2000" u="none">
                <a:solidFill>
                  <a:schemeClr val="hlink"/>
                </a:solidFill>
              </a:rPr>
              <a:t>…</a:t>
            </a:r>
            <a:endParaRPr lang="en-US" altLang="zh-CN" sz="2000" u="none">
              <a:solidFill>
                <a:schemeClr val="hlink"/>
              </a:solidFill>
            </a:endParaRPr>
          </a:p>
          <a:p>
            <a:pPr algn="just" eaLnBrk="1" hangingPunct="1">
              <a:lnSpc>
                <a:spcPct val="90000"/>
              </a:lnSpc>
              <a:buClr>
                <a:schemeClr val="tx2"/>
              </a:buClr>
              <a:buSzPct val="90000"/>
              <a:buFont typeface="Symbol" panose="05050102010706020507" pitchFamily="18" charset="2"/>
              <a:buNone/>
            </a:pPr>
            <a:r>
              <a:rPr lang="en-US" altLang="zh-CN" sz="2000" u="none"/>
              <a:t>                            </a:t>
            </a:r>
            <a:r>
              <a:rPr lang="en-US" altLang="zh-CN" sz="2000" u="none">
                <a:solidFill>
                  <a:schemeClr val="hlink"/>
                </a:solidFill>
              </a:rPr>
              <a:t>FFFF0H    </a:t>
            </a:r>
            <a:r>
              <a:rPr lang="en-US" altLang="zh-CN" sz="2000" u="none"/>
              <a:t>~   FFFFFH</a:t>
            </a:r>
            <a:r>
              <a:rPr lang="en-US" altLang="zh-CN" sz="2000" u="none">
                <a:sym typeface="Symbol" panose="05050102010706020507" pitchFamily="18" charset="2"/>
              </a:rPr>
              <a:t> </a:t>
            </a:r>
            <a:endParaRPr lang="en-US" altLang="zh-CN" sz="2000" u="none">
              <a:sym typeface="Symbol" panose="05050102010706020507" pitchFamily="18" charset="2"/>
            </a:endParaRPr>
          </a:p>
          <a:p>
            <a:pPr algn="just" eaLnBrk="1" hangingPunct="1">
              <a:lnSpc>
                <a:spcPct val="90000"/>
              </a:lnSpc>
              <a:buClr>
                <a:schemeClr val="tx2"/>
              </a:buClr>
              <a:buSzPct val="90000"/>
              <a:buFont typeface="Symbol" panose="05050102010706020507" pitchFamily="18" charset="2"/>
              <a:buNone/>
            </a:pPr>
            <a:r>
              <a:rPr lang="zh-CN" altLang="en-US" sz="2400" u="none">
                <a:solidFill>
                  <a:srgbClr val="009900"/>
                </a:solidFill>
                <a:sym typeface="Symbol" panose="05050102010706020507" pitchFamily="18" charset="2"/>
              </a:rPr>
              <a:t>段起始地址</a:t>
            </a:r>
            <a:r>
              <a:rPr lang="zh-CN" altLang="en-US" sz="2400" u="none">
                <a:sym typeface="Symbol" panose="05050102010706020507" pitchFamily="18" charset="2"/>
              </a:rPr>
              <a:t>：</a:t>
            </a:r>
            <a:r>
              <a:rPr lang="zh-CN" altLang="en-US" sz="2200" u="none">
                <a:ea typeface="楷体_GB2312" pitchFamily="49" charset="-122"/>
                <a:sym typeface="Symbol" panose="05050102010706020507" pitchFamily="18" charset="2"/>
              </a:rPr>
              <a:t>小段首地址</a:t>
            </a:r>
            <a:endParaRPr lang="zh-CN" altLang="en-US" sz="2400" u="none">
              <a:sym typeface="Symbol" panose="05050102010706020507" pitchFamily="18" charset="2"/>
            </a:endParaRPr>
          </a:p>
          <a:p>
            <a:pPr algn="just" eaLnBrk="1" hangingPunct="1">
              <a:lnSpc>
                <a:spcPct val="90000"/>
              </a:lnSpc>
              <a:buClr>
                <a:schemeClr val="tx2"/>
              </a:buClr>
              <a:buSzPct val="90000"/>
              <a:buFont typeface="Symbol" panose="05050102010706020507" pitchFamily="18" charset="2"/>
              <a:buNone/>
            </a:pPr>
            <a:endParaRPr lang="zh-CN" altLang="en-US" sz="2400" u="none"/>
          </a:p>
          <a:p>
            <a:pPr algn="just" eaLnBrk="1" hangingPunct="1">
              <a:lnSpc>
                <a:spcPct val="90000"/>
              </a:lnSpc>
              <a:buClr>
                <a:schemeClr val="tx2"/>
              </a:buClr>
              <a:buSzPct val="90000"/>
              <a:buFont typeface="Symbol" panose="05050102010706020507" pitchFamily="18" charset="2"/>
              <a:buNone/>
            </a:pPr>
            <a:r>
              <a:rPr lang="zh-CN" altLang="en-US" sz="2400" u="none">
                <a:solidFill>
                  <a:srgbClr val="009900"/>
                </a:solidFill>
              </a:rPr>
              <a:t>物理地址</a:t>
            </a:r>
            <a:r>
              <a:rPr lang="zh-CN" altLang="en-US" sz="2400" u="none"/>
              <a:t>：</a:t>
            </a:r>
            <a:r>
              <a:rPr lang="zh-CN" altLang="en-US" sz="2200" u="none">
                <a:latin typeface="楷体_GB2312" pitchFamily="49" charset="-122"/>
                <a:ea typeface="楷体_GB2312" pitchFamily="49" charset="-122"/>
              </a:rPr>
              <a:t>每个存储单元唯一的</a:t>
            </a:r>
            <a:r>
              <a:rPr lang="en-US" altLang="zh-CN" sz="2200" u="none">
                <a:ea typeface="楷体_GB2312" pitchFamily="49" charset="-122"/>
              </a:rPr>
              <a:t>20</a:t>
            </a:r>
            <a:r>
              <a:rPr lang="zh-CN" altLang="en-US" sz="2200" u="none">
                <a:latin typeface="楷体_GB2312" pitchFamily="49" charset="-122"/>
                <a:ea typeface="楷体_GB2312" pitchFamily="49" charset="-122"/>
              </a:rPr>
              <a:t>位地址 </a:t>
            </a:r>
            <a:endParaRPr lang="zh-CN" altLang="en-US" sz="2200" u="none">
              <a:latin typeface="楷体_GB2312" pitchFamily="49" charset="-122"/>
              <a:ea typeface="楷体_GB2312" pitchFamily="49" charset="-122"/>
            </a:endParaRPr>
          </a:p>
          <a:p>
            <a:pPr algn="just" eaLnBrk="1" hangingPunct="1">
              <a:lnSpc>
                <a:spcPct val="90000"/>
              </a:lnSpc>
              <a:buClr>
                <a:schemeClr val="tx2"/>
              </a:buClr>
              <a:buSzPct val="90000"/>
              <a:buFont typeface="Symbol" panose="05050102010706020507" pitchFamily="18" charset="2"/>
              <a:buNone/>
            </a:pPr>
            <a:r>
              <a:rPr lang="zh-CN" altLang="en-US" sz="2400" u="none">
                <a:solidFill>
                  <a:srgbClr val="009900"/>
                </a:solidFill>
              </a:rPr>
              <a:t>    段地址</a:t>
            </a:r>
            <a:r>
              <a:rPr lang="zh-CN" altLang="en-US" sz="2400" u="none"/>
              <a:t>：</a:t>
            </a:r>
            <a:r>
              <a:rPr lang="zh-CN" altLang="en-US" sz="2200" u="none">
                <a:latin typeface="楷体_GB2312" pitchFamily="49" charset="-122"/>
                <a:ea typeface="楷体_GB2312" pitchFamily="49" charset="-122"/>
              </a:rPr>
              <a:t>段起始地址的高</a:t>
            </a:r>
            <a:r>
              <a:rPr lang="en-US" altLang="zh-CN" sz="2200" u="none">
                <a:ea typeface="楷体_GB2312" pitchFamily="49" charset="-122"/>
              </a:rPr>
              <a:t>16</a:t>
            </a:r>
            <a:r>
              <a:rPr lang="zh-CN" altLang="en-US" sz="2200" u="none">
                <a:latin typeface="楷体_GB2312" pitchFamily="49" charset="-122"/>
                <a:ea typeface="楷体_GB2312" pitchFamily="49" charset="-122"/>
              </a:rPr>
              <a:t>位</a:t>
            </a:r>
            <a:r>
              <a:rPr lang="zh-CN" altLang="en-US" sz="2400" u="none"/>
              <a:t> </a:t>
            </a:r>
            <a:endParaRPr lang="zh-CN" altLang="en-US" sz="2400" u="none"/>
          </a:p>
          <a:p>
            <a:pPr algn="just" eaLnBrk="1" hangingPunct="1">
              <a:buClr>
                <a:schemeClr val="tx2"/>
              </a:buClr>
              <a:buSzPct val="90000"/>
              <a:buFont typeface="Symbol" panose="05050102010706020507" pitchFamily="18" charset="2"/>
              <a:buNone/>
            </a:pPr>
            <a:r>
              <a:rPr lang="zh-CN" altLang="en-US" sz="2400" u="none">
                <a:solidFill>
                  <a:srgbClr val="009900"/>
                </a:solidFill>
              </a:rPr>
              <a:t>偏移地址</a:t>
            </a:r>
            <a:r>
              <a:rPr lang="zh-CN" altLang="en-US" sz="2400" u="none"/>
              <a:t>：</a:t>
            </a:r>
            <a:r>
              <a:rPr lang="zh-CN" altLang="en-US" sz="2200" u="none">
                <a:ea typeface="楷体_GB2312" pitchFamily="49" charset="-122"/>
              </a:rPr>
              <a:t>段内相对于段起始地址的偏移值</a:t>
            </a:r>
            <a:endParaRPr lang="zh-CN" altLang="en-US" sz="2200" u="none">
              <a:ea typeface="楷体_GB2312" pitchFamily="49" charset="-122"/>
            </a:endParaRPr>
          </a:p>
          <a:p>
            <a:pPr algn="just" eaLnBrk="1" hangingPunct="1">
              <a:buClr>
                <a:schemeClr val="tx2"/>
              </a:buClr>
              <a:buSzPct val="90000"/>
              <a:buFont typeface="Symbol" panose="05050102010706020507" pitchFamily="18" charset="2"/>
              <a:buNone/>
            </a:pPr>
            <a:r>
              <a:rPr lang="zh-CN" altLang="en-US" sz="2200" u="none">
                <a:ea typeface="楷体_GB2312" pitchFamily="49" charset="-122"/>
              </a:rPr>
              <a:t>                    </a:t>
            </a:r>
            <a:r>
              <a:rPr lang="zh-CN" altLang="en-US" sz="2000" u="none">
                <a:ea typeface="楷体_GB2312" pitchFamily="49" charset="-122"/>
              </a:rPr>
              <a:t>（有效地址 </a:t>
            </a:r>
            <a:r>
              <a:rPr lang="en-US" altLang="zh-CN" sz="2000" u="none">
                <a:ea typeface="楷体_GB2312" pitchFamily="49" charset="-122"/>
              </a:rPr>
              <a:t>EA</a:t>
            </a:r>
            <a:r>
              <a:rPr lang="zh-CN" altLang="en-US" sz="2000" u="none">
                <a:ea typeface="楷体_GB2312" pitchFamily="49" charset="-122"/>
              </a:rPr>
              <a:t>）</a:t>
            </a:r>
            <a:endParaRPr lang="zh-CN" altLang="en-US" sz="2000" u="none">
              <a:ea typeface="楷体_GB2312" pitchFamily="49" charset="-122"/>
            </a:endParaRPr>
          </a:p>
        </p:txBody>
      </p:sp>
    </p:spTree>
  </p:cSld>
  <p:clrMapOvr>
    <a:masterClrMapping/>
  </p:clrMapOvr>
  <p:transition>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D7CA5BD-19A1-457E-8C62-6E56E4A3075E}" type="slidenum">
              <a:rPr lang="en-US" altLang="zh-CN"/>
            </a:fld>
            <a:endParaRPr lang="en-US" altLang="zh-CN"/>
          </a:p>
        </p:txBody>
      </p:sp>
      <p:sp>
        <p:nvSpPr>
          <p:cNvPr id="48131" name="Rectangle 3"/>
          <p:cNvSpPr>
            <a:spLocks noGrp="1" noRot="1" noChangeArrowheads="1"/>
          </p:cNvSpPr>
          <p:nvPr>
            <p:ph type="body" idx="4294967295"/>
          </p:nvPr>
        </p:nvSpPr>
        <p:spPr>
          <a:xfrm>
            <a:off x="468313" y="620713"/>
            <a:ext cx="8229600" cy="4968875"/>
          </a:xfrm>
        </p:spPr>
        <p:txBody>
          <a:bodyPr/>
          <a:lstStyle/>
          <a:p>
            <a:pPr marL="381000" indent="-381000">
              <a:lnSpc>
                <a:spcPct val="90000"/>
              </a:lnSpc>
            </a:pPr>
            <a:r>
              <a:rPr lang="en-US" altLang="zh-CN" sz="2800">
                <a:solidFill>
                  <a:srgbClr val="FF0000"/>
                </a:solidFill>
              </a:rPr>
              <a:t>2. =</a:t>
            </a:r>
            <a:r>
              <a:rPr lang="zh-CN" altLang="en-US" sz="2800">
                <a:solidFill>
                  <a:srgbClr val="FF0000"/>
                </a:solidFill>
              </a:rPr>
              <a:t>（等号）伪操作</a:t>
            </a:r>
            <a:endParaRPr lang="zh-CN" altLang="en-US" sz="2800">
              <a:solidFill>
                <a:srgbClr val="FF0000"/>
              </a:solidFill>
            </a:endParaRPr>
          </a:p>
          <a:p>
            <a:pPr marL="381000" indent="-381000">
              <a:lnSpc>
                <a:spcPct val="90000"/>
              </a:lnSpc>
              <a:buFont typeface="Wingdings" panose="05000000000000000000" pitchFamily="2" charset="2"/>
              <a:buNone/>
            </a:pPr>
            <a:endParaRPr lang="zh-CN" altLang="en-US" sz="2800"/>
          </a:p>
          <a:p>
            <a:pPr marL="381000" indent="-381000">
              <a:lnSpc>
                <a:spcPct val="90000"/>
              </a:lnSpc>
              <a:buFont typeface="Wingdings" panose="05000000000000000000" pitchFamily="2" charset="2"/>
              <a:buNone/>
            </a:pPr>
            <a:r>
              <a:rPr lang="zh-CN" altLang="en-US" sz="2800"/>
              <a:t>    “</a:t>
            </a:r>
            <a:r>
              <a:rPr lang="en-US" altLang="zh-CN" sz="2800"/>
              <a:t>=”</a:t>
            </a:r>
            <a:r>
              <a:rPr lang="zh-CN" altLang="en-US" sz="2800"/>
              <a:t>伪操作的功能与</a:t>
            </a:r>
            <a:r>
              <a:rPr lang="en-US" altLang="zh-CN" sz="2800"/>
              <a:t>EQU</a:t>
            </a:r>
            <a:r>
              <a:rPr lang="zh-CN" altLang="en-US" sz="2800"/>
              <a:t>相似，主要区别在于它可以对同一个名字重复定义，如： </a:t>
            </a:r>
            <a:endParaRPr lang="zh-CN" altLang="en-US" sz="2800"/>
          </a:p>
          <a:p>
            <a:pPr marL="381000" indent="-381000">
              <a:lnSpc>
                <a:spcPct val="90000"/>
              </a:lnSpc>
            </a:pPr>
            <a:endParaRPr lang="zh-CN" altLang="en-US" sz="2800"/>
          </a:p>
          <a:p>
            <a:pPr marL="381000" indent="-381000">
              <a:lnSpc>
                <a:spcPct val="90000"/>
              </a:lnSpc>
              <a:buFont typeface="Wingdings" panose="05000000000000000000" pitchFamily="2" charset="2"/>
              <a:buNone/>
            </a:pPr>
            <a:r>
              <a:rPr lang="zh-CN" altLang="en-US" sz="2800"/>
              <a:t>	</a:t>
            </a:r>
            <a:r>
              <a:rPr lang="en-US" altLang="zh-CN" sz="2800"/>
              <a:t>COUNT = 10</a:t>
            </a:r>
            <a:endParaRPr lang="en-US" altLang="zh-CN" sz="2800"/>
          </a:p>
          <a:p>
            <a:pPr marL="381000" indent="-381000">
              <a:lnSpc>
                <a:spcPct val="90000"/>
              </a:lnSpc>
              <a:buFont typeface="Wingdings" panose="05000000000000000000" pitchFamily="2" charset="2"/>
              <a:buNone/>
            </a:pPr>
            <a:r>
              <a:rPr lang="en-US" altLang="zh-CN" sz="2800"/>
              <a:t>	MOV         CX,COUNT	               ;CX</a:t>
            </a:r>
            <a:r>
              <a:rPr lang="en-US" altLang="zh-CN" sz="2800">
                <a:cs typeface="Arial" panose="020B0604020202020204" pitchFamily="34" charset="0"/>
              </a:rPr>
              <a:t>←10</a:t>
            </a:r>
            <a:endParaRPr lang="en-US" altLang="zh-CN" sz="2800">
              <a:cs typeface="Arial" panose="020B0604020202020204" pitchFamily="34" charset="0"/>
            </a:endParaRPr>
          </a:p>
          <a:p>
            <a:pPr marL="381000" indent="-381000">
              <a:lnSpc>
                <a:spcPct val="90000"/>
              </a:lnSpc>
              <a:buFont typeface="Wingdings" panose="05000000000000000000" pitchFamily="2" charset="2"/>
              <a:buNone/>
            </a:pPr>
            <a:r>
              <a:rPr lang="en-US" altLang="zh-CN" sz="2800"/>
              <a:t>	...</a:t>
            </a:r>
            <a:endParaRPr lang="en-US" altLang="zh-CN" sz="2800"/>
          </a:p>
          <a:p>
            <a:pPr marL="381000" indent="-381000">
              <a:lnSpc>
                <a:spcPct val="90000"/>
              </a:lnSpc>
              <a:buFont typeface="Wingdings" panose="05000000000000000000" pitchFamily="2" charset="2"/>
              <a:buNone/>
            </a:pPr>
            <a:r>
              <a:rPr lang="en-US" altLang="zh-CN" sz="2800"/>
              <a:t>	COUNT=COUNT-1	</a:t>
            </a:r>
            <a:endParaRPr lang="en-US" altLang="zh-CN" sz="2800"/>
          </a:p>
          <a:p>
            <a:pPr marL="381000" indent="-381000">
              <a:lnSpc>
                <a:spcPct val="90000"/>
              </a:lnSpc>
              <a:buFont typeface="Wingdings" panose="05000000000000000000" pitchFamily="2" charset="2"/>
              <a:buNone/>
            </a:pPr>
            <a:r>
              <a:rPr lang="en-US" altLang="zh-CN" sz="2800"/>
              <a:t>    MOV         BX,COUNT                     ;BX</a:t>
            </a:r>
            <a:r>
              <a:rPr lang="en-US" altLang="zh-CN" sz="2800">
                <a:cs typeface="Arial" panose="020B0604020202020204" pitchFamily="34" charset="0"/>
              </a:rPr>
              <a:t>←9</a:t>
            </a:r>
            <a:endParaRPr lang="en-US" altLang="zh-CN" sz="2800">
              <a:cs typeface="Arial" panose="020B0604020202020204" pitchFamily="34" charset="0"/>
            </a:endParaRPr>
          </a:p>
        </p:txBody>
      </p:sp>
      <p:sp>
        <p:nvSpPr>
          <p:cNvPr id="48132" name="Text Box 3"/>
          <p:cNvSpPr txBox="1">
            <a:spLocks noChangeArrowheads="1"/>
          </p:cNvSpPr>
          <p:nvPr/>
        </p:nvSpPr>
        <p:spPr bwMode="auto">
          <a:xfrm>
            <a:off x="4787900" y="549275"/>
            <a:ext cx="3365500" cy="558800"/>
          </a:xfrm>
          <a:prstGeom prst="rect">
            <a:avLst/>
          </a:prstGeom>
          <a:noFill/>
          <a:ln w="28575">
            <a:solidFill>
              <a:srgbClr val="3366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zh-CN" altLang="en-US"/>
              <a:t>名字    </a:t>
            </a:r>
            <a:r>
              <a:rPr lang="en-US" altLang="zh-CN">
                <a:solidFill>
                  <a:srgbClr val="FF0000"/>
                </a:solidFill>
              </a:rPr>
              <a:t>= </a:t>
            </a:r>
            <a:r>
              <a:rPr lang="en-US" altLang="zh-CN"/>
              <a:t>   </a:t>
            </a:r>
            <a:r>
              <a:rPr lang="zh-CN" altLang="en-US"/>
              <a:t>表达式</a:t>
            </a:r>
            <a:endParaRPr lang="zh-CN" altLang="en-US"/>
          </a:p>
        </p:txBody>
      </p:sp>
    </p:spTree>
  </p:cSld>
  <p:clrMapOvr>
    <a:masterClrMapping/>
  </p:clrMapOvr>
  <p:transition>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pPr>
              <a:defRPr/>
            </a:pPr>
            <a:fld id="{37B66398-CBEF-43AA-98E7-19D9BF4999BE}" type="slidenum">
              <a:rPr lang="en-US" altLang="zh-CN"/>
            </a:fld>
            <a:endParaRPr lang="en-US" altLang="zh-CN"/>
          </a:p>
        </p:txBody>
      </p:sp>
      <p:sp>
        <p:nvSpPr>
          <p:cNvPr id="49155" name="Rectangle 3"/>
          <p:cNvSpPr>
            <a:spLocks noRot="1" noChangeArrowheads="1"/>
          </p:cNvSpPr>
          <p:nvPr/>
        </p:nvSpPr>
        <p:spPr bwMode="auto">
          <a:xfrm>
            <a:off x="323850" y="549275"/>
            <a:ext cx="8229600"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81000" indent="-381000">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
                <a:schemeClr val="folHlink"/>
              </a:buClr>
              <a:buFont typeface="Wingdings" panose="05000000000000000000" pitchFamily="2" charset="2"/>
              <a:buChar char="§"/>
            </a:pPr>
            <a:r>
              <a:rPr lang="en-US" altLang="zh-CN" sz="2800" b="0">
                <a:solidFill>
                  <a:srgbClr val="FF0000"/>
                </a:solidFill>
                <a:latin typeface="Arial" panose="020B0604020202020204" pitchFamily="34" charset="0"/>
              </a:rPr>
              <a:t>3. LABEL</a:t>
            </a:r>
            <a:r>
              <a:rPr lang="zh-CN" altLang="en-US" sz="2800" b="0">
                <a:solidFill>
                  <a:srgbClr val="FF0000"/>
                </a:solidFill>
                <a:latin typeface="Arial" panose="020B0604020202020204" pitchFamily="34" charset="0"/>
              </a:rPr>
              <a:t>伪操作</a:t>
            </a:r>
            <a:endParaRPr lang="zh-CN" altLang="en-US" sz="2800" b="0">
              <a:solidFill>
                <a:srgbClr val="FF0000"/>
              </a:solidFill>
              <a:latin typeface="Arial" panose="020B0604020202020204" pitchFamily="34" charset="0"/>
            </a:endParaRPr>
          </a:p>
          <a:p>
            <a:pPr eaLnBrk="1" hangingPunct="1">
              <a:lnSpc>
                <a:spcPct val="90000"/>
              </a:lnSpc>
              <a:buClr>
                <a:schemeClr val="folHlink"/>
              </a:buClr>
              <a:buFont typeface="Wingdings" panose="05000000000000000000" pitchFamily="2" charset="2"/>
              <a:buNone/>
            </a:pPr>
            <a:endParaRPr lang="zh-CN" altLang="en-US" sz="2800" b="0">
              <a:latin typeface="Arial" panose="020B0604020202020204" pitchFamily="34" charset="0"/>
            </a:endParaRPr>
          </a:p>
          <a:p>
            <a:pPr eaLnBrk="1" hangingPunct="1">
              <a:lnSpc>
                <a:spcPct val="90000"/>
              </a:lnSpc>
              <a:buClr>
                <a:schemeClr val="folHlink"/>
              </a:buClr>
              <a:buFont typeface="Wingdings" panose="05000000000000000000" pitchFamily="2" charset="2"/>
              <a:buNone/>
            </a:pPr>
            <a:r>
              <a:rPr lang="zh-CN" altLang="en-US" b="0">
                <a:latin typeface="Arial" panose="020B0604020202020204" pitchFamily="34" charset="0"/>
              </a:rPr>
              <a:t>定义标号或变量的类型。</a:t>
            </a:r>
            <a:endParaRPr lang="zh-CN" altLang="en-US" b="0">
              <a:latin typeface="Arial" panose="020B0604020202020204" pitchFamily="34" charset="0"/>
            </a:endParaRPr>
          </a:p>
          <a:p>
            <a:pPr eaLnBrk="1" hangingPunct="1">
              <a:lnSpc>
                <a:spcPct val="90000"/>
              </a:lnSpc>
              <a:buClr>
                <a:schemeClr val="folHlink"/>
              </a:buClr>
              <a:buFont typeface="Wingdings" panose="05000000000000000000" pitchFamily="2" charset="2"/>
              <a:buNone/>
            </a:pPr>
            <a:r>
              <a:rPr lang="zh-CN" altLang="en-US" b="0">
                <a:latin typeface="Arial" panose="020B0604020202020204" pitchFamily="34" charset="0"/>
              </a:rPr>
              <a:t>     </a:t>
            </a:r>
            <a:r>
              <a:rPr lang="zh-CN" altLang="en-US" b="0">
                <a:solidFill>
                  <a:srgbClr val="000099"/>
                </a:solidFill>
                <a:latin typeface="Arial" panose="020B0604020202020204" pitchFamily="34" charset="0"/>
              </a:rPr>
              <a:t>变量的类型</a:t>
            </a:r>
            <a:r>
              <a:rPr lang="zh-CN" altLang="en-US" b="0">
                <a:latin typeface="Arial" panose="020B0604020202020204" pitchFamily="34" charset="0"/>
              </a:rPr>
              <a:t>可以是</a:t>
            </a:r>
            <a:r>
              <a:rPr lang="en-US" altLang="zh-CN" b="0">
                <a:latin typeface="Arial" panose="020B0604020202020204" pitchFamily="34" charset="0"/>
              </a:rPr>
              <a:t>BYTE</a:t>
            </a:r>
            <a:r>
              <a:rPr lang="zh-CN" altLang="en-US" b="0">
                <a:latin typeface="Arial" panose="020B0604020202020204" pitchFamily="34" charset="0"/>
              </a:rPr>
              <a:t>、</a:t>
            </a:r>
            <a:r>
              <a:rPr lang="en-US" altLang="zh-CN" b="0">
                <a:latin typeface="Arial" panose="020B0604020202020204" pitchFamily="34" charset="0"/>
              </a:rPr>
              <a:t>WORD</a:t>
            </a:r>
            <a:r>
              <a:rPr lang="zh-CN" altLang="en-US" b="0">
                <a:latin typeface="Arial" panose="020B0604020202020204" pitchFamily="34" charset="0"/>
              </a:rPr>
              <a:t>、</a:t>
            </a:r>
            <a:r>
              <a:rPr lang="en-US" altLang="zh-CN" b="0">
                <a:latin typeface="Arial" panose="020B0604020202020204" pitchFamily="34" charset="0"/>
              </a:rPr>
              <a:t>DWORD</a:t>
            </a:r>
            <a:endParaRPr lang="en-US" altLang="zh-CN" b="0">
              <a:latin typeface="Arial" panose="020B0604020202020204" pitchFamily="34" charset="0"/>
            </a:endParaRPr>
          </a:p>
          <a:p>
            <a:pPr eaLnBrk="1" hangingPunct="1">
              <a:lnSpc>
                <a:spcPct val="90000"/>
              </a:lnSpc>
              <a:buClr>
                <a:schemeClr val="folHlink"/>
              </a:buClr>
              <a:buFont typeface="Wingdings" panose="05000000000000000000" pitchFamily="2" charset="2"/>
              <a:buNone/>
            </a:pPr>
            <a:r>
              <a:rPr lang="en-US" altLang="zh-CN" b="0">
                <a:latin typeface="Arial" panose="020B0604020202020204" pitchFamily="34" charset="0"/>
              </a:rPr>
              <a:t>                              </a:t>
            </a:r>
            <a:r>
              <a:rPr lang="zh-CN" altLang="en-US" b="0">
                <a:latin typeface="Arial" panose="020B0604020202020204" pitchFamily="34" charset="0"/>
              </a:rPr>
              <a:t>或结构名、过程名；</a:t>
            </a:r>
            <a:endParaRPr lang="zh-CN" altLang="en-US" b="0">
              <a:latin typeface="Arial" panose="020B0604020202020204" pitchFamily="34" charset="0"/>
            </a:endParaRPr>
          </a:p>
          <a:p>
            <a:pPr eaLnBrk="1" hangingPunct="1">
              <a:lnSpc>
                <a:spcPct val="90000"/>
              </a:lnSpc>
              <a:buClr>
                <a:schemeClr val="folHlink"/>
              </a:buClr>
              <a:buFont typeface="Wingdings" panose="05000000000000000000" pitchFamily="2" charset="2"/>
              <a:buNone/>
            </a:pPr>
            <a:r>
              <a:rPr lang="zh-CN" altLang="en-US" b="0">
                <a:latin typeface="Arial" panose="020B0604020202020204" pitchFamily="34" charset="0"/>
              </a:rPr>
              <a:t>     </a:t>
            </a:r>
            <a:r>
              <a:rPr lang="zh-CN" altLang="en-US" b="0">
                <a:solidFill>
                  <a:srgbClr val="000099"/>
                </a:solidFill>
                <a:latin typeface="Arial" panose="020B0604020202020204" pitchFamily="34" charset="0"/>
              </a:rPr>
              <a:t>标号的类型</a:t>
            </a:r>
            <a:r>
              <a:rPr lang="zh-CN" altLang="en-US" b="0">
                <a:latin typeface="Arial" panose="020B0604020202020204" pitchFamily="34" charset="0"/>
              </a:rPr>
              <a:t>可以是</a:t>
            </a:r>
            <a:r>
              <a:rPr lang="en-US" altLang="zh-CN" b="0">
                <a:latin typeface="Arial" panose="020B0604020202020204" pitchFamily="34" charset="0"/>
              </a:rPr>
              <a:t>NEAR</a:t>
            </a:r>
            <a:r>
              <a:rPr lang="zh-CN" altLang="en-US" b="0">
                <a:latin typeface="Arial" panose="020B0604020202020204" pitchFamily="34" charset="0"/>
              </a:rPr>
              <a:t>或</a:t>
            </a:r>
            <a:r>
              <a:rPr lang="en-US" altLang="zh-CN" b="0">
                <a:latin typeface="Arial" panose="020B0604020202020204" pitchFamily="34" charset="0"/>
              </a:rPr>
              <a:t>FAR</a:t>
            </a:r>
            <a:r>
              <a:rPr lang="zh-CN" altLang="en-US" b="0">
                <a:latin typeface="Arial" panose="020B0604020202020204" pitchFamily="34" charset="0"/>
              </a:rPr>
              <a:t>。</a:t>
            </a:r>
            <a:r>
              <a:rPr lang="zh-CN" altLang="en-US" sz="2800" b="0">
                <a:latin typeface="Arial" panose="020B0604020202020204" pitchFamily="34" charset="0"/>
              </a:rPr>
              <a:t>如： </a:t>
            </a:r>
            <a:endParaRPr lang="zh-CN" altLang="en-US" sz="2800" b="0">
              <a:latin typeface="Arial" panose="020B0604020202020204" pitchFamily="34" charset="0"/>
            </a:endParaRPr>
          </a:p>
        </p:txBody>
      </p:sp>
      <p:sp>
        <p:nvSpPr>
          <p:cNvPr id="49156" name="Text Box 3"/>
          <p:cNvSpPr txBox="1">
            <a:spLocks noChangeArrowheads="1"/>
          </p:cNvSpPr>
          <p:nvPr/>
        </p:nvSpPr>
        <p:spPr bwMode="auto">
          <a:xfrm>
            <a:off x="4572000" y="692150"/>
            <a:ext cx="3671888" cy="558800"/>
          </a:xfrm>
          <a:prstGeom prst="rect">
            <a:avLst/>
          </a:prstGeom>
          <a:noFill/>
          <a:ln w="28575">
            <a:solidFill>
              <a:srgbClr val="3366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zh-CN" altLang="en-US"/>
              <a:t>名字    </a:t>
            </a:r>
            <a:r>
              <a:rPr lang="en-US" altLang="zh-CN">
                <a:solidFill>
                  <a:srgbClr val="FF0000"/>
                </a:solidFill>
              </a:rPr>
              <a:t>LABEL</a:t>
            </a:r>
            <a:r>
              <a:rPr lang="en-US" altLang="zh-CN"/>
              <a:t>    </a:t>
            </a:r>
            <a:r>
              <a:rPr lang="zh-CN" altLang="en-US"/>
              <a:t>类型</a:t>
            </a:r>
            <a:endParaRPr lang="zh-CN" altLang="en-US"/>
          </a:p>
        </p:txBody>
      </p:sp>
      <p:sp>
        <p:nvSpPr>
          <p:cNvPr id="49157" name="Rectangle 4"/>
          <p:cNvSpPr>
            <a:spLocks noChangeArrowheads="1"/>
          </p:cNvSpPr>
          <p:nvPr/>
        </p:nvSpPr>
        <p:spPr bwMode="auto">
          <a:xfrm>
            <a:off x="323850" y="3429000"/>
            <a:ext cx="4787900" cy="228282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AREAW     LABEL  WORD</a:t>
            </a:r>
            <a:endParaRPr lang="en-US" altLang="zh-CN"/>
          </a:p>
          <a:p>
            <a:pPr eaLnBrk="1" hangingPunct="1"/>
            <a:r>
              <a:rPr lang="en-US" altLang="zh-CN"/>
              <a:t>AREAB      DB  100 DUP(?) </a:t>
            </a:r>
            <a:endParaRPr lang="en-US" altLang="zh-CN"/>
          </a:p>
          <a:p>
            <a:pPr eaLnBrk="1" hangingPunct="1"/>
            <a:r>
              <a:rPr lang="en-US" altLang="zh-CN"/>
              <a:t>                   ...</a:t>
            </a:r>
            <a:endParaRPr lang="en-US" altLang="zh-CN"/>
          </a:p>
          <a:p>
            <a:pPr eaLnBrk="1" hangingPunct="1"/>
            <a:r>
              <a:rPr lang="en-US" altLang="zh-CN"/>
              <a:t>	        MOV  AREAW,AX	</a:t>
            </a:r>
            <a:endParaRPr lang="en-US" altLang="zh-CN"/>
          </a:p>
          <a:p>
            <a:pPr eaLnBrk="1" hangingPunct="1"/>
            <a:r>
              <a:rPr lang="en-US" altLang="zh-CN"/>
              <a:t>                   ...</a:t>
            </a:r>
            <a:endParaRPr lang="en-US" altLang="zh-CN"/>
          </a:p>
          <a:p>
            <a:pPr eaLnBrk="1" hangingPunct="1"/>
            <a:r>
              <a:rPr lang="en-US" altLang="zh-CN"/>
              <a:t>                   MOV AREAB[29],AL</a:t>
            </a:r>
            <a:endParaRPr lang="en-US" altLang="zh-CN"/>
          </a:p>
        </p:txBody>
      </p:sp>
      <p:sp>
        <p:nvSpPr>
          <p:cNvPr id="49158" name="Rectangle 5"/>
          <p:cNvSpPr>
            <a:spLocks noChangeArrowheads="1"/>
          </p:cNvSpPr>
          <p:nvPr/>
        </p:nvSpPr>
        <p:spPr bwMode="auto">
          <a:xfrm>
            <a:off x="5219700" y="3500438"/>
            <a:ext cx="3816350" cy="822325"/>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AGAINF     LABEL  FAR</a:t>
            </a:r>
            <a:endParaRPr lang="en-US" altLang="zh-CN"/>
          </a:p>
          <a:p>
            <a:pPr eaLnBrk="1" hangingPunct="1"/>
            <a:r>
              <a:rPr lang="en-US" altLang="zh-CN"/>
              <a:t>AGAIN:      PUSH  BX</a:t>
            </a:r>
            <a:endParaRPr lang="en-US" altLang="zh-CN"/>
          </a:p>
        </p:txBody>
      </p:sp>
      <p:sp>
        <p:nvSpPr>
          <p:cNvPr id="49159" name="Line 6"/>
          <p:cNvSpPr>
            <a:spLocks noChangeShapeType="1"/>
          </p:cNvSpPr>
          <p:nvPr/>
        </p:nvSpPr>
        <p:spPr bwMode="auto">
          <a:xfrm>
            <a:off x="5003800" y="3213100"/>
            <a:ext cx="0" cy="2808288"/>
          </a:xfrm>
          <a:prstGeom prst="line">
            <a:avLst/>
          </a:prstGeom>
          <a:noFill/>
          <a:ln w="571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24"/>
          <p:cNvSpPr>
            <a:spLocks noGrp="1"/>
          </p:cNvSpPr>
          <p:nvPr>
            <p:ph type="sldNum" sz="quarter" idx="12"/>
          </p:nvPr>
        </p:nvSpPr>
        <p:spPr/>
        <p:txBody>
          <a:bodyPr/>
          <a:lstStyle/>
          <a:p>
            <a:pPr>
              <a:defRPr/>
            </a:pPr>
            <a:fld id="{D5B3F1E8-9438-4DC2-978A-C9131AAA847E}" type="slidenum">
              <a:rPr lang="en-US" altLang="zh-CN"/>
            </a:fld>
            <a:endParaRPr lang="en-US" altLang="zh-CN"/>
          </a:p>
        </p:txBody>
      </p:sp>
      <p:graphicFrame>
        <p:nvGraphicFramePr>
          <p:cNvPr id="772152" name="Group 56"/>
          <p:cNvGraphicFramePr>
            <a:graphicFrameLocks noGrp="1"/>
          </p:cNvGraphicFramePr>
          <p:nvPr>
            <p:ph/>
          </p:nvPr>
        </p:nvGraphicFramePr>
        <p:xfrm>
          <a:off x="323850" y="2420938"/>
          <a:ext cx="8640763" cy="1737224"/>
        </p:xfrm>
        <a:graphic>
          <a:graphicData uri="http://schemas.openxmlformats.org/drawingml/2006/table">
            <a:tbl>
              <a:tblPr/>
              <a:tblGrid>
                <a:gridCol w="1295400"/>
                <a:gridCol w="960438"/>
                <a:gridCol w="3417887"/>
                <a:gridCol w="2967038"/>
              </a:tblGrid>
              <a:tr h="639846">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类别</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伪操作名</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格式</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功能</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26">
                <a:tc rowSpan="3">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过程定义伪操作</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宋体" panose="02010600030101010101" pitchFamily="2" charset="-122"/>
                          <a:ea typeface="宋体" panose="02010600030101010101" pitchFamily="2" charset="-122"/>
                        </a:rPr>
                        <a:t>PROC</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过程名 </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PROC [NEAR/FAR]</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定义一个过程</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626">
                <a:tc vMerge="1">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r>
              <a:tr h="365626">
                <a:tc vMerge="1">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宋体" panose="02010600030101010101" pitchFamily="2" charset="-122"/>
                          <a:ea typeface="宋体" panose="02010600030101010101" pitchFamily="2" charset="-122"/>
                        </a:rPr>
                        <a:t>ENDP</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hlink"/>
                        </a:buClr>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115000"/>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过程名 </a:t>
                      </a: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ENDP</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r>
            </a:tbl>
          </a:graphicData>
        </a:graphic>
      </p:graphicFrame>
    </p:spTree>
  </p:cSld>
  <p:clrMapOvr>
    <a:masterClrMapping/>
  </p:clrMapOvr>
  <p:transition>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7A2B59F5-352B-497C-97F6-94049B9046E0}" type="slidenum">
              <a:rPr lang="en-US" altLang="zh-CN"/>
            </a:fld>
            <a:endParaRPr lang="en-US" altLang="zh-CN"/>
          </a:p>
        </p:txBody>
      </p:sp>
      <p:sp>
        <p:nvSpPr>
          <p:cNvPr id="670722" name="Text Box 2"/>
          <p:cNvSpPr txBox="1">
            <a:spLocks noChangeArrowheads="1"/>
          </p:cNvSpPr>
          <p:nvPr/>
        </p:nvSpPr>
        <p:spPr bwMode="auto">
          <a:xfrm>
            <a:off x="684213" y="1557338"/>
            <a:ext cx="8280400"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dirty="0">
                <a:effectLst>
                  <a:outerShdw blurRad="38100" dist="38100" dir="2700000" algn="tl">
                    <a:srgbClr val="C0C0C0"/>
                  </a:outerShdw>
                </a:effectLst>
              </a:rPr>
              <a:t>格式：  </a:t>
            </a:r>
            <a:r>
              <a:rPr lang="zh-CN" altLang="en-US" dirty="0">
                <a:solidFill>
                  <a:srgbClr val="FF0000"/>
                </a:solidFill>
                <a:effectLst>
                  <a:outerShdw blurRad="38100" dist="38100" dir="2700000" algn="tl">
                    <a:srgbClr val="C0C0C0"/>
                  </a:outerShdw>
                </a:effectLst>
              </a:rPr>
              <a:t>过程名      </a:t>
            </a:r>
            <a:r>
              <a:rPr lang="en-US" altLang="zh-CN" dirty="0">
                <a:solidFill>
                  <a:srgbClr val="FF0000"/>
                </a:solidFill>
                <a:effectLst>
                  <a:outerShdw blurRad="38100" dist="38100" dir="2700000" algn="tl">
                    <a:srgbClr val="C0C0C0"/>
                  </a:outerShdw>
                </a:effectLst>
              </a:rPr>
              <a:t>PROC</a:t>
            </a: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a:t>
            </a:r>
            <a:r>
              <a:rPr lang="en-US" altLang="zh-CN" dirty="0">
                <a:effectLst>
                  <a:outerShdw blurRad="38100" dist="38100" dir="2700000" algn="tl">
                    <a:srgbClr val="C0C0C0"/>
                  </a:outerShdw>
                </a:effectLst>
              </a:rPr>
              <a:t>NEAR / FAR</a:t>
            </a:r>
            <a:r>
              <a:rPr lang="zh-CN" altLang="en-US" dirty="0">
                <a:effectLst>
                  <a:outerShdw blurRad="38100" dist="38100" dir="2700000" algn="tl">
                    <a:srgbClr val="C0C0C0"/>
                  </a:outerShdw>
                </a:effectLst>
              </a:rPr>
              <a:t>］</a:t>
            </a:r>
            <a:endParaRPr lang="zh-CN" altLang="en-US" dirty="0">
              <a:effectLst>
                <a:outerShdw blurRad="38100" dist="38100" dir="2700000" algn="tl">
                  <a:srgbClr val="C0C0C0"/>
                </a:outerShdw>
              </a:effectLst>
            </a:endParaRPr>
          </a:p>
          <a:p>
            <a:pPr eaLnBrk="1" hangingPunct="1">
              <a:defRPr/>
            </a:pPr>
            <a:endParaRPr lang="zh-CN" altLang="en-US" dirty="0">
              <a:effectLst>
                <a:outerShdw blurRad="38100" dist="38100" dir="2700000" algn="tl">
                  <a:srgbClr val="C0C0C0"/>
                </a:outerShdw>
              </a:effectLst>
            </a:endParaRPr>
          </a:p>
          <a:p>
            <a:pPr eaLnBrk="1" hangingPunct="1">
              <a:defRPr/>
            </a:pPr>
            <a:r>
              <a:rPr lang="zh-CN" altLang="en-US" dirty="0">
                <a:effectLst>
                  <a:outerShdw blurRad="38100" dist="38100" dir="2700000" algn="tl">
                    <a:srgbClr val="C0C0C0"/>
                  </a:outerShdw>
                </a:effectLst>
              </a:rPr>
              <a:t>                                  ┇      </a:t>
            </a: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过程体</a:t>
            </a:r>
            <a:endParaRPr lang="zh-CN" altLang="en-US" dirty="0">
              <a:effectLst>
                <a:outerShdw blurRad="38100" dist="38100" dir="2700000" algn="tl">
                  <a:srgbClr val="C0C0C0"/>
                </a:outerShdw>
              </a:effectLst>
            </a:endParaRPr>
          </a:p>
          <a:p>
            <a:pPr eaLnBrk="1" hangingPunct="1">
              <a:defRPr/>
            </a:pPr>
            <a:r>
              <a:rPr lang="zh-CN" altLang="en-US" dirty="0">
                <a:effectLst>
                  <a:outerShdw blurRad="38100" dist="38100" dir="2700000" algn="tl">
                    <a:srgbClr val="C0C0C0"/>
                  </a:outerShdw>
                </a:effectLst>
              </a:rPr>
              <a:t>                                 </a:t>
            </a:r>
            <a:r>
              <a:rPr lang="en-US" altLang="zh-CN" dirty="0">
                <a:effectLst>
                  <a:outerShdw blurRad="38100" dist="38100" dir="2700000" algn="tl">
                    <a:srgbClr val="C0C0C0"/>
                  </a:outerShdw>
                </a:effectLst>
              </a:rPr>
              <a:t>RET</a:t>
            </a:r>
            <a:endParaRPr lang="en-US" altLang="zh-CN" dirty="0">
              <a:effectLst>
                <a:outerShdw blurRad="38100" dist="38100" dir="2700000" algn="tl">
                  <a:srgbClr val="C0C0C0"/>
                </a:outerShdw>
              </a:effectLst>
            </a:endParaRPr>
          </a:p>
          <a:p>
            <a:pPr eaLnBrk="1" hangingPunct="1">
              <a:defRPr/>
            </a:pPr>
            <a:endParaRPr lang="en-US" altLang="zh-CN" dirty="0">
              <a:effectLst>
                <a:outerShdw blurRad="38100" dist="38100" dir="2700000" algn="tl">
                  <a:srgbClr val="C0C0C0"/>
                </a:outerShdw>
              </a:effectLst>
            </a:endParaRPr>
          </a:p>
          <a:p>
            <a:pPr eaLnBrk="1" hangingPunct="1">
              <a:defRPr/>
            </a:pPr>
            <a:r>
              <a:rPr lang="en-US" altLang="zh-CN" dirty="0">
                <a:effectLst>
                  <a:outerShdw blurRad="38100" dist="38100" dir="2700000" algn="tl">
                    <a:srgbClr val="C0C0C0"/>
                  </a:outerShdw>
                </a:effectLst>
              </a:rPr>
              <a:t>             </a:t>
            </a:r>
            <a:r>
              <a:rPr lang="zh-CN" altLang="en-US" dirty="0">
                <a:solidFill>
                  <a:srgbClr val="FF0000"/>
                </a:solidFill>
                <a:effectLst>
                  <a:outerShdw blurRad="38100" dist="38100" dir="2700000" algn="tl">
                    <a:srgbClr val="C0C0C0"/>
                  </a:outerShdw>
                </a:effectLst>
              </a:rPr>
              <a:t>过程名       </a:t>
            </a:r>
            <a:r>
              <a:rPr lang="en-US" altLang="zh-CN" dirty="0">
                <a:solidFill>
                  <a:srgbClr val="FF0000"/>
                </a:solidFill>
                <a:effectLst>
                  <a:outerShdw blurRad="38100" dist="38100" dir="2700000" algn="tl">
                    <a:srgbClr val="C0C0C0"/>
                  </a:outerShdw>
                </a:effectLst>
              </a:rPr>
              <a:t>ENDP</a:t>
            </a:r>
            <a:endParaRPr lang="en-US" altLang="zh-CN" dirty="0">
              <a:solidFill>
                <a:srgbClr val="FF0000"/>
              </a:solidFill>
              <a:effectLst>
                <a:outerShdw blurRad="38100" dist="38100" dir="2700000" algn="tl">
                  <a:srgbClr val="C0C0C0"/>
                </a:outerShdw>
              </a:effectLst>
            </a:endParaRPr>
          </a:p>
          <a:p>
            <a:pPr eaLnBrk="1" hangingPunct="1">
              <a:defRPr/>
            </a:pPr>
            <a:endParaRPr lang="en-US" altLang="zh-CN" dirty="0">
              <a:solidFill>
                <a:srgbClr val="FF0000"/>
              </a:solidFill>
              <a:effectLst>
                <a:outerShdw blurRad="38100" dist="38100" dir="2700000" algn="tl">
                  <a:srgbClr val="C0C0C0"/>
                </a:outerShdw>
              </a:effectLst>
            </a:endParaRPr>
          </a:p>
          <a:p>
            <a:pPr eaLnBrk="1" hangingPunct="1">
              <a:defRPr/>
            </a:pPr>
            <a:r>
              <a:rPr lang="zh-CN" altLang="en-US" dirty="0">
                <a:effectLst>
                  <a:outerShdw blurRad="38100" dist="38100" dir="2700000" algn="tl">
                    <a:srgbClr val="C0C0C0"/>
                  </a:outerShdw>
                </a:effectLst>
              </a:rPr>
              <a:t>功能：完成过程定义，在过程体中实现过程的操作功能</a:t>
            </a:r>
            <a:r>
              <a:rPr lang="zh-CN" altLang="en-US" sz="1800" dirty="0"/>
              <a:t>                                                                                        </a:t>
            </a:r>
            <a:endParaRPr lang="zh-CN" altLang="en-US" sz="1800" dirty="0"/>
          </a:p>
        </p:txBody>
      </p:sp>
      <p:sp>
        <p:nvSpPr>
          <p:cNvPr id="51204" name="AutoShape 3"/>
          <p:cNvSpPr>
            <a:spLocks noChangeArrowheads="1"/>
          </p:cNvSpPr>
          <p:nvPr/>
        </p:nvSpPr>
        <p:spPr bwMode="auto">
          <a:xfrm>
            <a:off x="179388" y="1412875"/>
            <a:ext cx="8496300" cy="3455988"/>
          </a:xfrm>
          <a:prstGeom prst="flowChartAlternateProcess">
            <a:avLst/>
          </a:prstGeom>
          <a:noFill/>
          <a:ln w="9525">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205" name="Text Box 4"/>
          <p:cNvSpPr txBox="1">
            <a:spLocks noChangeArrowheads="1"/>
          </p:cNvSpPr>
          <p:nvPr/>
        </p:nvSpPr>
        <p:spPr bwMode="auto">
          <a:xfrm>
            <a:off x="468313" y="404813"/>
            <a:ext cx="4032250" cy="737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20000"/>
              </a:spcBef>
            </a:pPr>
            <a:r>
              <a:rPr lang="en-US" altLang="zh-CN" sz="2800">
                <a:solidFill>
                  <a:srgbClr val="FF0000"/>
                </a:solidFill>
              </a:rPr>
              <a:t>   </a:t>
            </a:r>
            <a:r>
              <a:rPr lang="zh-CN" altLang="en-US" sz="2800">
                <a:solidFill>
                  <a:srgbClr val="FF0000"/>
                </a:solidFill>
              </a:rPr>
              <a:t>过程定义伪操作</a:t>
            </a:r>
            <a:endParaRPr lang="zh-CN" altLang="en-US" sz="2800"/>
          </a:p>
        </p:txBody>
      </p:sp>
      <p:sp>
        <p:nvSpPr>
          <p:cNvPr id="670725" name="Rectangle 5"/>
          <p:cNvSpPr>
            <a:spLocks noChangeArrowheads="1"/>
          </p:cNvSpPr>
          <p:nvPr/>
        </p:nvSpPr>
        <p:spPr bwMode="auto">
          <a:xfrm>
            <a:off x="1258888" y="5397500"/>
            <a:ext cx="6337300" cy="519113"/>
          </a:xfrm>
          <a:prstGeom prst="rect">
            <a:avLst/>
          </a:prstGeom>
          <a:noFill/>
          <a:ln>
            <a:noFill/>
          </a:ln>
          <a:effectLst/>
          <a:extLst>
            <a:ext uri="{909E8E84-426E-40DD-AFC4-6F175D3DCCD1}">
              <a14:hiddenFill xmlns:a14="http://schemas.microsoft.com/office/drawing/2010/main">
                <a:gradFill rotWithShape="0">
                  <a:gsLst>
                    <a:gs pos="0">
                      <a:srgbClr val="993366">
                        <a:gamma/>
                        <a:shade val="46275"/>
                        <a:invGamma/>
                      </a:srgbClr>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2800" dirty="0">
                <a:solidFill>
                  <a:srgbClr val="FF0000"/>
                </a:solidFill>
                <a:effectLst>
                  <a:outerShdw blurRad="38100" dist="38100" dir="2700000" algn="tl">
                    <a:srgbClr val="C0C0C0"/>
                  </a:outerShdw>
                </a:effectLst>
              </a:rPr>
              <a:t>过程名是过程入口的符号地址</a:t>
            </a:r>
            <a:endParaRPr lang="zh-CN" altLang="en-US" sz="2800" dirty="0">
              <a:solidFill>
                <a:srgbClr val="FF0000"/>
              </a:solidFill>
              <a:effectLst>
                <a:outerShdw blurRad="38100" dist="38100" dir="2700000" algn="tl">
                  <a:srgbClr val="C0C0C0"/>
                </a:outerShdw>
              </a:effectLst>
            </a:endParaRPr>
          </a:p>
        </p:txBody>
      </p:sp>
    </p:spTree>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6EF9EC1D-C654-4DB4-84FD-4F822885136B}" type="slidenum">
              <a:rPr lang="en-US" altLang="zh-CN"/>
            </a:fld>
            <a:endParaRPr lang="en-US" altLang="zh-CN"/>
          </a:p>
        </p:txBody>
      </p:sp>
      <p:sp>
        <p:nvSpPr>
          <p:cNvPr id="52227" name="Rectangle 2"/>
          <p:cNvSpPr>
            <a:spLocks noGrp="1" noRot="1" noChangeArrowheads="1"/>
          </p:cNvSpPr>
          <p:nvPr>
            <p:ph type="body" idx="1"/>
          </p:nvPr>
        </p:nvSpPr>
        <p:spPr>
          <a:xfrm>
            <a:off x="611188" y="981075"/>
            <a:ext cx="8229600" cy="3816350"/>
          </a:xfrm>
        </p:spPr>
        <p:txBody>
          <a:bodyPr/>
          <a:lstStyle/>
          <a:p>
            <a:pPr marL="609600" indent="-609600"/>
            <a:r>
              <a:rPr lang="zh-CN" altLang="en-US"/>
              <a:t>当主程序调用过程时，使用</a:t>
            </a:r>
            <a:r>
              <a:rPr lang="en-US" altLang="zh-CN"/>
              <a:t>CALL</a:t>
            </a:r>
            <a:r>
              <a:rPr lang="zh-CN" altLang="en-US"/>
              <a:t>指令。</a:t>
            </a:r>
            <a:endParaRPr lang="zh-CN" altLang="en-US"/>
          </a:p>
          <a:p>
            <a:pPr marL="609600" indent="-609600">
              <a:buFont typeface="Wingdings" panose="05000000000000000000" pitchFamily="2" charset="2"/>
              <a:buNone/>
            </a:pPr>
            <a:endParaRPr lang="zh-CN" altLang="en-US"/>
          </a:p>
          <a:p>
            <a:pPr marL="609600" indent="-609600"/>
            <a:r>
              <a:rPr lang="zh-CN" altLang="en-US">
                <a:solidFill>
                  <a:schemeClr val="hlink"/>
                </a:solidFill>
              </a:rPr>
              <a:t>（</a:t>
            </a:r>
            <a:r>
              <a:rPr lang="en-US" altLang="zh-CN">
                <a:solidFill>
                  <a:schemeClr val="hlink"/>
                </a:solidFill>
              </a:rPr>
              <a:t>1</a:t>
            </a:r>
            <a:r>
              <a:rPr lang="zh-CN" altLang="en-US">
                <a:solidFill>
                  <a:schemeClr val="hlink"/>
                </a:solidFill>
              </a:rPr>
              <a:t>）主程序调用过程</a:t>
            </a:r>
            <a:endParaRPr lang="zh-CN" altLang="en-US">
              <a:solidFill>
                <a:schemeClr val="hlink"/>
              </a:solidFill>
            </a:endParaRPr>
          </a:p>
          <a:p>
            <a:pPr marL="609600" indent="-609600">
              <a:buFont typeface="Wingdings" panose="05000000000000000000" pitchFamily="2" charset="2"/>
              <a:buNone/>
            </a:pPr>
            <a:r>
              <a:rPr lang="zh-CN" altLang="en-US"/>
              <a:t>                     </a:t>
            </a:r>
            <a:r>
              <a:rPr lang="en-US" altLang="zh-CN">
                <a:solidFill>
                  <a:srgbClr val="FF0000"/>
                </a:solidFill>
              </a:rPr>
              <a:t>CALL    </a:t>
            </a:r>
            <a:r>
              <a:rPr lang="zh-CN" altLang="en-US">
                <a:solidFill>
                  <a:srgbClr val="FF0000"/>
                </a:solidFill>
              </a:rPr>
              <a:t>过程名</a:t>
            </a:r>
            <a:endParaRPr lang="zh-CN" altLang="en-US">
              <a:solidFill>
                <a:srgbClr val="FF0000"/>
              </a:solidFill>
            </a:endParaRPr>
          </a:p>
          <a:p>
            <a:pPr marL="609600" indent="-609600">
              <a:buFont typeface="Wingdings" panose="05000000000000000000" pitchFamily="2" charset="2"/>
              <a:buNone/>
            </a:pPr>
            <a:r>
              <a:rPr lang="zh-CN" altLang="en-US"/>
              <a:t>             </a:t>
            </a:r>
            <a:r>
              <a:rPr lang="en-US" altLang="zh-CN"/>
              <a:t>CALL</a:t>
            </a:r>
            <a:r>
              <a:rPr lang="zh-CN" altLang="en-US"/>
              <a:t>负责将断点压栈，并转向过程入口。</a:t>
            </a:r>
            <a:endParaRPr lang="zh-CN" altLang="en-US"/>
          </a:p>
          <a:p>
            <a:pPr marL="609600" indent="-609600">
              <a:buFont typeface="Wingdings" panose="05000000000000000000" pitchFamily="2" charset="2"/>
              <a:buNone/>
            </a:pPr>
            <a:endParaRPr lang="zh-CN" altLang="en-US"/>
          </a:p>
          <a:p>
            <a:pPr marL="609600" indent="-609600"/>
            <a:r>
              <a:rPr lang="zh-CN" altLang="en-US">
                <a:solidFill>
                  <a:schemeClr val="hlink"/>
                </a:solidFill>
              </a:rPr>
              <a:t>（</a:t>
            </a:r>
            <a:r>
              <a:rPr lang="en-US" altLang="zh-CN">
                <a:solidFill>
                  <a:schemeClr val="hlink"/>
                </a:solidFill>
              </a:rPr>
              <a:t>2</a:t>
            </a:r>
            <a:r>
              <a:rPr lang="zh-CN" altLang="en-US">
                <a:solidFill>
                  <a:schemeClr val="hlink"/>
                </a:solidFill>
              </a:rPr>
              <a:t>）子程序返回</a:t>
            </a:r>
            <a:endParaRPr lang="zh-CN" altLang="en-US">
              <a:solidFill>
                <a:schemeClr val="hlink"/>
              </a:solidFill>
            </a:endParaRPr>
          </a:p>
          <a:p>
            <a:pPr marL="609600" indent="-609600">
              <a:buFont typeface="Wingdings" panose="05000000000000000000" pitchFamily="2" charset="2"/>
              <a:buNone/>
            </a:pPr>
            <a:r>
              <a:rPr lang="zh-CN" altLang="en-US"/>
              <a:t>           过程返回主程序时用</a:t>
            </a:r>
            <a:r>
              <a:rPr lang="en-US" altLang="zh-CN"/>
              <a:t>RET</a:t>
            </a:r>
            <a:r>
              <a:rPr lang="zh-CN" altLang="en-US"/>
              <a:t>或</a:t>
            </a:r>
            <a:r>
              <a:rPr lang="en-US" altLang="zh-CN"/>
              <a:t>RET n</a:t>
            </a:r>
            <a:r>
              <a:rPr lang="zh-CN" altLang="en-US"/>
              <a:t>。</a:t>
            </a:r>
            <a:endParaRPr lang="zh-CN" altLang="en-US"/>
          </a:p>
        </p:txBody>
      </p:sp>
    </p:spTree>
  </p:cSld>
  <p:clrMapOvr>
    <a:masterClrMapping/>
  </p:clrMapOvr>
  <p:transition>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p:txBody>
          <a:bodyPr/>
          <a:lstStyle/>
          <a:p>
            <a:pPr>
              <a:defRPr/>
            </a:pPr>
            <a:fld id="{232247D6-D84C-4330-9340-3065E64D7FF4}" type="slidenum">
              <a:rPr lang="en-US" altLang="zh-CN"/>
            </a:fld>
            <a:endParaRPr lang="en-US" altLang="zh-CN"/>
          </a:p>
        </p:txBody>
      </p:sp>
      <p:sp>
        <p:nvSpPr>
          <p:cNvPr id="53251" name="Text Box 2"/>
          <p:cNvSpPr txBox="1">
            <a:spLocks noChangeArrowheads="1"/>
          </p:cNvSpPr>
          <p:nvPr/>
        </p:nvSpPr>
        <p:spPr bwMode="auto">
          <a:xfrm>
            <a:off x="755650" y="908050"/>
            <a:ext cx="45720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0000"/>
                </a:solidFill>
              </a:rPr>
              <a:t>代码段名   </a:t>
            </a:r>
            <a:r>
              <a:rPr lang="en-US" altLang="zh-CN">
                <a:solidFill>
                  <a:srgbClr val="FF0000"/>
                </a:solidFill>
              </a:rPr>
              <a:t>SEGMENT</a:t>
            </a:r>
            <a:endParaRPr lang="en-US" altLang="zh-CN">
              <a:solidFill>
                <a:srgbClr val="FF0000"/>
              </a:solidFill>
            </a:endParaRPr>
          </a:p>
          <a:p>
            <a:pPr eaLnBrk="1" hangingPunct="1"/>
            <a:r>
              <a:rPr lang="zh-CN" altLang="en-US">
                <a:solidFill>
                  <a:srgbClr val="0000CC"/>
                </a:solidFill>
              </a:rPr>
              <a:t>过程名</a:t>
            </a:r>
            <a:r>
              <a:rPr lang="en-US" altLang="zh-CN">
                <a:solidFill>
                  <a:srgbClr val="0000CC"/>
                </a:solidFill>
              </a:rPr>
              <a:t>1  PROC  FAR</a:t>
            </a:r>
            <a:endParaRPr lang="en-US" altLang="zh-CN">
              <a:solidFill>
                <a:srgbClr val="0000CC"/>
              </a:solidFill>
            </a:endParaRPr>
          </a:p>
          <a:p>
            <a:pPr eaLnBrk="1" hangingPunct="1"/>
            <a:r>
              <a:rPr lang="en-US" altLang="zh-CN">
                <a:solidFill>
                  <a:srgbClr val="0000CC"/>
                </a:solidFill>
              </a:rPr>
              <a:t>                 ……</a:t>
            </a:r>
            <a:endParaRPr lang="en-US" altLang="zh-CN">
              <a:solidFill>
                <a:srgbClr val="0000CC"/>
              </a:solidFill>
            </a:endParaRPr>
          </a:p>
          <a:p>
            <a:pPr eaLnBrk="1" hangingPunct="1"/>
            <a:r>
              <a:rPr lang="en-US" altLang="zh-CN">
                <a:solidFill>
                  <a:srgbClr val="0000CC"/>
                </a:solidFill>
              </a:rPr>
              <a:t>                 RET</a:t>
            </a:r>
            <a:endParaRPr lang="en-US" altLang="zh-CN">
              <a:solidFill>
                <a:srgbClr val="0000CC"/>
              </a:solidFill>
            </a:endParaRPr>
          </a:p>
          <a:p>
            <a:pPr eaLnBrk="1" hangingPunct="1"/>
            <a:r>
              <a:rPr lang="zh-CN" altLang="en-US">
                <a:solidFill>
                  <a:srgbClr val="0000CC"/>
                </a:solidFill>
              </a:rPr>
              <a:t>过程名</a:t>
            </a:r>
            <a:r>
              <a:rPr lang="en-US" altLang="zh-CN">
                <a:solidFill>
                  <a:srgbClr val="0000CC"/>
                </a:solidFill>
              </a:rPr>
              <a:t>1  ENDP</a:t>
            </a:r>
            <a:endParaRPr lang="en-US" altLang="zh-CN">
              <a:solidFill>
                <a:srgbClr val="0000CC"/>
              </a:solidFill>
            </a:endParaRPr>
          </a:p>
          <a:p>
            <a:pPr eaLnBrk="1" hangingPunct="1"/>
            <a:r>
              <a:rPr lang="zh-CN" altLang="en-US">
                <a:solidFill>
                  <a:srgbClr val="009900"/>
                </a:solidFill>
              </a:rPr>
              <a:t>过程名</a:t>
            </a:r>
            <a:r>
              <a:rPr lang="en-US" altLang="zh-CN">
                <a:solidFill>
                  <a:srgbClr val="009900"/>
                </a:solidFill>
              </a:rPr>
              <a:t>2  PROC  NEAR</a:t>
            </a:r>
            <a:endParaRPr lang="en-US" altLang="zh-CN">
              <a:solidFill>
                <a:srgbClr val="009900"/>
              </a:solidFill>
            </a:endParaRPr>
          </a:p>
          <a:p>
            <a:pPr eaLnBrk="1" hangingPunct="1"/>
            <a:r>
              <a:rPr lang="en-US" altLang="zh-CN">
                <a:solidFill>
                  <a:srgbClr val="009900"/>
                </a:solidFill>
              </a:rPr>
              <a:t>                 ……</a:t>
            </a:r>
            <a:endParaRPr lang="en-US" altLang="zh-CN">
              <a:solidFill>
                <a:srgbClr val="009900"/>
              </a:solidFill>
            </a:endParaRPr>
          </a:p>
          <a:p>
            <a:pPr eaLnBrk="1" hangingPunct="1"/>
            <a:r>
              <a:rPr lang="en-US" altLang="zh-CN">
                <a:solidFill>
                  <a:srgbClr val="009900"/>
                </a:solidFill>
              </a:rPr>
              <a:t>                 RET</a:t>
            </a:r>
            <a:endParaRPr lang="en-US" altLang="zh-CN">
              <a:solidFill>
                <a:srgbClr val="009900"/>
              </a:solidFill>
            </a:endParaRPr>
          </a:p>
          <a:p>
            <a:pPr eaLnBrk="1" hangingPunct="1"/>
            <a:r>
              <a:rPr lang="zh-CN" altLang="en-US">
                <a:solidFill>
                  <a:srgbClr val="009900"/>
                </a:solidFill>
              </a:rPr>
              <a:t>过程名</a:t>
            </a:r>
            <a:r>
              <a:rPr lang="en-US" altLang="zh-CN">
                <a:solidFill>
                  <a:srgbClr val="009900"/>
                </a:solidFill>
              </a:rPr>
              <a:t>2   ENDP</a:t>
            </a:r>
            <a:endParaRPr lang="en-US" altLang="zh-CN">
              <a:solidFill>
                <a:srgbClr val="009900"/>
              </a:solidFill>
            </a:endParaRPr>
          </a:p>
          <a:p>
            <a:pPr eaLnBrk="1" hangingPunct="1"/>
            <a:r>
              <a:rPr lang="en-US" altLang="zh-CN"/>
              <a:t>……</a:t>
            </a:r>
            <a:endParaRPr lang="en-US" altLang="zh-CN"/>
          </a:p>
          <a:p>
            <a:pPr eaLnBrk="1" hangingPunct="1"/>
            <a:r>
              <a:rPr lang="en-US" altLang="zh-CN"/>
              <a:t>……</a:t>
            </a:r>
            <a:endParaRPr lang="en-US" altLang="zh-CN"/>
          </a:p>
          <a:p>
            <a:pPr eaLnBrk="1" hangingPunct="1"/>
            <a:r>
              <a:rPr lang="zh-CN" altLang="en-US">
                <a:solidFill>
                  <a:srgbClr val="FF0000"/>
                </a:solidFill>
              </a:rPr>
              <a:t>代码段名    </a:t>
            </a:r>
            <a:r>
              <a:rPr lang="en-US" altLang="zh-CN">
                <a:solidFill>
                  <a:srgbClr val="FF0000"/>
                </a:solidFill>
              </a:rPr>
              <a:t>ENDS</a:t>
            </a:r>
            <a:endParaRPr lang="en-US" altLang="zh-CN">
              <a:solidFill>
                <a:srgbClr val="FF0000"/>
              </a:solidFill>
            </a:endParaRPr>
          </a:p>
        </p:txBody>
      </p:sp>
      <p:sp>
        <p:nvSpPr>
          <p:cNvPr id="53252" name="AutoShape 3"/>
          <p:cNvSpPr/>
          <p:nvPr/>
        </p:nvSpPr>
        <p:spPr bwMode="auto">
          <a:xfrm>
            <a:off x="3516630" y="1441450"/>
            <a:ext cx="381000" cy="1143000"/>
          </a:xfrm>
          <a:prstGeom prst="rightBrace">
            <a:avLst>
              <a:gd name="adj1" fmla="val 25000"/>
              <a:gd name="adj2" fmla="val 50000"/>
            </a:avLst>
          </a:prstGeom>
          <a:noFill/>
          <a:ln w="381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253" name="AutoShape 4"/>
          <p:cNvSpPr/>
          <p:nvPr/>
        </p:nvSpPr>
        <p:spPr bwMode="auto">
          <a:xfrm>
            <a:off x="3745230" y="2965450"/>
            <a:ext cx="381000" cy="1143000"/>
          </a:xfrm>
          <a:prstGeom prst="rightBrace">
            <a:avLst>
              <a:gd name="adj1" fmla="val 25000"/>
              <a:gd name="adj2" fmla="val 50000"/>
            </a:avLst>
          </a:prstGeom>
          <a:noFill/>
          <a:ln w="381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254" name="AutoShape 5"/>
          <p:cNvSpPr/>
          <p:nvPr/>
        </p:nvSpPr>
        <p:spPr bwMode="auto">
          <a:xfrm flipH="1">
            <a:off x="87630" y="1136650"/>
            <a:ext cx="381000" cy="3962400"/>
          </a:xfrm>
          <a:prstGeom prst="rightBrace">
            <a:avLst>
              <a:gd name="adj1" fmla="val 86667"/>
              <a:gd name="adj2" fmla="val 50000"/>
            </a:avLst>
          </a:prstGeom>
          <a:noFill/>
          <a:ln w="381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72774" name="Text Box 6"/>
          <p:cNvSpPr txBox="1">
            <a:spLocks noChangeArrowheads="1"/>
          </p:cNvSpPr>
          <p:nvPr/>
        </p:nvSpPr>
        <p:spPr bwMode="auto">
          <a:xfrm>
            <a:off x="4358005" y="1268730"/>
            <a:ext cx="4970780" cy="37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defRPr/>
            </a:pPr>
            <a:r>
              <a:rPr lang="en-US" altLang="zh-CN" dirty="0">
                <a:effectLst>
                  <a:outerShdw blurRad="38100" dist="38100" dir="2700000" algn="tl">
                    <a:srgbClr val="C0C0C0"/>
                  </a:outerShdw>
                </a:effectLst>
              </a:rPr>
              <a:t>NAME1    PROC   FAR</a:t>
            </a:r>
            <a:endParaRPr lang="en-US" altLang="zh-CN" dirty="0">
              <a:effectLst>
                <a:outerShdw blurRad="38100" dist="38100" dir="2700000" algn="tl">
                  <a:srgbClr val="C0C0C0"/>
                </a:outerShdw>
              </a:effectLst>
            </a:endParaRPr>
          </a:p>
          <a:p>
            <a:pPr eaLnBrk="1" hangingPunct="1">
              <a:defRPr/>
            </a:pPr>
            <a:r>
              <a:rPr lang="en-US" altLang="zh-CN" dirty="0">
                <a:effectLst>
                  <a:outerShdw blurRad="38100" dist="38100" dir="2700000" algn="tl">
                    <a:srgbClr val="C0C0C0"/>
                  </a:outerShdw>
                </a:effectLst>
              </a:rPr>
              <a:t>                       ┆</a:t>
            </a:r>
            <a:endParaRPr lang="en-US" altLang="zh-CN" dirty="0">
              <a:effectLst>
                <a:outerShdw blurRad="38100" dist="38100" dir="2700000" algn="tl">
                  <a:srgbClr val="C0C0C0"/>
                </a:outerShdw>
              </a:effectLst>
            </a:endParaRPr>
          </a:p>
          <a:p>
            <a:pPr eaLnBrk="1" hangingPunct="1">
              <a:defRPr/>
            </a:pPr>
            <a:r>
              <a:rPr lang="en-US" altLang="zh-CN" dirty="0">
                <a:effectLst>
                  <a:outerShdw blurRad="38100" dist="38100" dir="2700000" algn="tl">
                    <a:srgbClr val="C0C0C0"/>
                  </a:outerShdw>
                </a:effectLst>
              </a:rPr>
              <a:t>                  CALL   NAME2</a:t>
            </a:r>
            <a:endParaRPr lang="en-US" altLang="zh-CN" dirty="0">
              <a:effectLst>
                <a:outerShdw blurRad="38100" dist="38100" dir="2700000" algn="tl">
                  <a:srgbClr val="C0C0C0"/>
                </a:outerShdw>
              </a:effectLst>
            </a:endParaRPr>
          </a:p>
          <a:p>
            <a:pPr eaLnBrk="1" hangingPunct="1">
              <a:defRPr/>
            </a:pPr>
            <a:r>
              <a:rPr lang="en-US" altLang="zh-CN" dirty="0">
                <a:effectLst>
                  <a:outerShdw blurRad="38100" dist="38100" dir="2700000" algn="tl">
                    <a:srgbClr val="C0C0C0"/>
                  </a:outerShdw>
                </a:effectLst>
              </a:rPr>
              <a:t>                       ┆</a:t>
            </a:r>
            <a:endParaRPr lang="en-US" altLang="zh-CN" dirty="0">
              <a:effectLst>
                <a:outerShdw blurRad="38100" dist="38100" dir="2700000" algn="tl">
                  <a:srgbClr val="C0C0C0"/>
                </a:outerShdw>
              </a:effectLst>
            </a:endParaRPr>
          </a:p>
          <a:p>
            <a:pPr eaLnBrk="1" hangingPunct="1">
              <a:defRPr/>
            </a:pPr>
            <a:r>
              <a:rPr lang="en-US" altLang="zh-CN" dirty="0">
                <a:effectLst>
                  <a:outerShdw blurRad="38100" dist="38100" dir="2700000" algn="tl">
                    <a:srgbClr val="C0C0C0"/>
                  </a:outerShdw>
                </a:effectLst>
              </a:rPr>
              <a:t>                  RET</a:t>
            </a:r>
            <a:endParaRPr lang="en-US" altLang="zh-CN" dirty="0">
              <a:effectLst>
                <a:outerShdw blurRad="38100" dist="38100" dir="2700000" algn="tl">
                  <a:srgbClr val="C0C0C0"/>
                </a:outerShdw>
              </a:effectLst>
            </a:endParaRPr>
          </a:p>
          <a:p>
            <a:pPr eaLnBrk="1" hangingPunct="1">
              <a:defRPr/>
            </a:pPr>
            <a:r>
              <a:rPr lang="en-US" altLang="zh-CN" dirty="0">
                <a:effectLst>
                  <a:outerShdw blurRad="38100" dist="38100" dir="2700000" algn="tl">
                    <a:srgbClr val="C0C0C0"/>
                  </a:outerShdw>
                </a:effectLst>
              </a:rPr>
              <a:t>                  </a:t>
            </a:r>
            <a:r>
              <a:rPr lang="en-US" altLang="zh-CN" dirty="0">
                <a:solidFill>
                  <a:srgbClr val="FF0000"/>
                </a:solidFill>
                <a:effectLst>
                  <a:outerShdw blurRad="38100" dist="38100" dir="2700000" algn="tl">
                    <a:srgbClr val="C0C0C0"/>
                  </a:outerShdw>
                </a:effectLst>
              </a:rPr>
              <a:t>NAME2    PROC  NEAR</a:t>
            </a:r>
            <a:endParaRPr lang="en-US" altLang="zh-CN" dirty="0">
              <a:solidFill>
                <a:srgbClr val="FF0000"/>
              </a:solidFill>
              <a:effectLst>
                <a:outerShdw blurRad="38100" dist="38100" dir="2700000" algn="tl">
                  <a:srgbClr val="C0C0C0"/>
                </a:outerShdw>
              </a:effectLst>
            </a:endParaRPr>
          </a:p>
          <a:p>
            <a:pPr eaLnBrk="1" hangingPunct="1">
              <a:defRPr/>
            </a:pPr>
            <a:r>
              <a:rPr lang="en-US" altLang="zh-CN" dirty="0">
                <a:solidFill>
                  <a:srgbClr val="FF0000"/>
                </a:solidFill>
                <a:effectLst>
                  <a:outerShdw blurRad="38100" dist="38100" dir="2700000" algn="tl">
                    <a:srgbClr val="C0C0C0"/>
                  </a:outerShdw>
                </a:effectLst>
              </a:rPr>
              <a:t>                                    ┆</a:t>
            </a:r>
            <a:endParaRPr lang="en-US" altLang="zh-CN" dirty="0">
              <a:solidFill>
                <a:srgbClr val="FF0000"/>
              </a:solidFill>
              <a:effectLst>
                <a:outerShdw blurRad="38100" dist="38100" dir="2700000" algn="tl">
                  <a:srgbClr val="C0C0C0"/>
                </a:outerShdw>
              </a:effectLst>
            </a:endParaRPr>
          </a:p>
          <a:p>
            <a:pPr eaLnBrk="1" hangingPunct="1">
              <a:defRPr/>
            </a:pPr>
            <a:r>
              <a:rPr lang="en-US" altLang="zh-CN" dirty="0">
                <a:solidFill>
                  <a:srgbClr val="FF0000"/>
                </a:solidFill>
                <a:effectLst>
                  <a:outerShdw blurRad="38100" dist="38100" dir="2700000" algn="tl">
                    <a:srgbClr val="C0C0C0"/>
                  </a:outerShdw>
                </a:effectLst>
              </a:rPr>
              <a:t>                                    RET  </a:t>
            </a:r>
            <a:endParaRPr lang="en-US" altLang="zh-CN" dirty="0">
              <a:solidFill>
                <a:srgbClr val="FF0000"/>
              </a:solidFill>
              <a:effectLst>
                <a:outerShdw blurRad="38100" dist="38100" dir="2700000" algn="tl">
                  <a:srgbClr val="C0C0C0"/>
                </a:outerShdw>
              </a:effectLst>
            </a:endParaRPr>
          </a:p>
          <a:p>
            <a:pPr eaLnBrk="1" hangingPunct="1">
              <a:defRPr/>
            </a:pPr>
            <a:r>
              <a:rPr lang="en-US" altLang="zh-CN" dirty="0">
                <a:solidFill>
                  <a:srgbClr val="FF0000"/>
                </a:solidFill>
                <a:effectLst>
                  <a:outerShdw blurRad="38100" dist="38100" dir="2700000" algn="tl">
                    <a:srgbClr val="C0C0C0"/>
                  </a:outerShdw>
                </a:effectLst>
              </a:rPr>
              <a:t>                  NAME2   ENDP</a:t>
            </a:r>
            <a:endParaRPr lang="en-US" altLang="zh-CN" dirty="0">
              <a:solidFill>
                <a:srgbClr val="FF0000"/>
              </a:solidFill>
              <a:effectLst>
                <a:outerShdw blurRad="38100" dist="38100" dir="2700000" algn="tl">
                  <a:srgbClr val="C0C0C0"/>
                </a:outerShdw>
              </a:effectLst>
            </a:endParaRPr>
          </a:p>
          <a:p>
            <a:pPr eaLnBrk="1" hangingPunct="1">
              <a:defRPr/>
            </a:pPr>
            <a:r>
              <a:rPr lang="en-US" altLang="zh-CN" dirty="0">
                <a:effectLst>
                  <a:outerShdw blurRad="38100" dist="38100" dir="2700000" algn="tl">
                    <a:srgbClr val="C0C0C0"/>
                  </a:outerShdw>
                </a:effectLst>
              </a:rPr>
              <a:t>NAME1    ENDP </a:t>
            </a:r>
            <a:r>
              <a:rPr lang="en-US" altLang="zh-CN" sz="1800" dirty="0"/>
              <a:t>                  </a:t>
            </a:r>
            <a:endParaRPr lang="en-US" altLang="zh-CN" sz="1800" dirty="0"/>
          </a:p>
        </p:txBody>
      </p:sp>
      <p:sp>
        <p:nvSpPr>
          <p:cNvPr id="53256" name="Line 7"/>
          <p:cNvSpPr>
            <a:spLocks noChangeShapeType="1"/>
          </p:cNvSpPr>
          <p:nvPr/>
        </p:nvSpPr>
        <p:spPr bwMode="auto">
          <a:xfrm>
            <a:off x="4213225" y="549275"/>
            <a:ext cx="0" cy="5688013"/>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3257" name="Text Box 8"/>
          <p:cNvSpPr txBox="1">
            <a:spLocks noChangeArrowheads="1"/>
          </p:cNvSpPr>
          <p:nvPr/>
        </p:nvSpPr>
        <p:spPr bwMode="auto">
          <a:xfrm>
            <a:off x="4718050" y="5649913"/>
            <a:ext cx="2952750" cy="1004887"/>
          </a:xfrm>
          <a:prstGeom prst="rect">
            <a:avLst/>
          </a:prstGeom>
          <a:noFill/>
          <a:ln>
            <a:noFill/>
          </a:ln>
          <a:effectLst/>
          <a:extLst>
            <a:ext uri="{909E8E84-426E-40DD-AFC4-6F175D3DCCD1}">
              <a14:hiddenFill xmlns:a14="http://schemas.microsoft.com/office/drawing/2010/main">
                <a:gradFill rotWithShape="0">
                  <a:gsLst>
                    <a:gs pos="0">
                      <a:srgbClr val="47182F"/>
                    </a:gs>
                    <a:gs pos="100000">
                      <a:srgbClr val="993366"/>
                    </a:gs>
                  </a:gsLst>
                  <a:lin ang="5400000" scaled="1"/>
                </a:gra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u="sng">
                <a:solidFill>
                  <a:schemeClr val="tx1"/>
                </a:solidFill>
                <a:latin typeface="Times New Roman" panose="02020603050405020304" pitchFamily="18" charset="0"/>
                <a:ea typeface="宋体" panose="02010600030101010101" pitchFamily="2" charset="-122"/>
              </a:defRPr>
            </a:lvl1pPr>
            <a:lvl2pPr marL="742950" indent="-285750">
              <a:defRPr kumimoji="1" sz="2400" u="sng">
                <a:solidFill>
                  <a:schemeClr val="tx1"/>
                </a:solidFill>
                <a:latin typeface="Times New Roman" panose="02020603050405020304" pitchFamily="18" charset="0"/>
                <a:ea typeface="宋体" panose="02010600030101010101" pitchFamily="2" charset="-122"/>
              </a:defRPr>
            </a:lvl2pPr>
            <a:lvl3pPr marL="1143000" indent="-228600">
              <a:defRPr kumimoji="1" sz="2400" u="sng">
                <a:solidFill>
                  <a:schemeClr val="tx1"/>
                </a:solidFill>
                <a:latin typeface="Times New Roman" panose="02020603050405020304" pitchFamily="18" charset="0"/>
                <a:ea typeface="宋体" panose="02010600030101010101" pitchFamily="2" charset="-122"/>
              </a:defRPr>
            </a:lvl3pPr>
            <a:lvl4pPr marL="1600200" indent="-228600">
              <a:defRPr kumimoji="1" sz="2400" u="sng">
                <a:solidFill>
                  <a:schemeClr val="tx1"/>
                </a:solidFill>
                <a:latin typeface="Times New Roman" panose="02020603050405020304" pitchFamily="18" charset="0"/>
                <a:ea typeface="宋体" panose="02010600030101010101" pitchFamily="2" charset="-122"/>
              </a:defRPr>
            </a:lvl4pPr>
            <a:lvl5pPr marL="2057400" indent="-228600">
              <a:defRPr kumimoji="1" sz="2400" u="sng">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0000"/>
                </a:solidFill>
              </a:rPr>
              <a:t>过程的定义和调用</a:t>
            </a:r>
            <a:endParaRPr lang="zh-CN" altLang="en-US">
              <a:solidFill>
                <a:srgbClr val="FF0000"/>
              </a:solidFill>
            </a:endParaRPr>
          </a:p>
          <a:p>
            <a:pPr eaLnBrk="1" hangingPunct="1">
              <a:spcBef>
                <a:spcPct val="50000"/>
              </a:spcBef>
            </a:pPr>
            <a:r>
              <a:rPr lang="zh-CN" altLang="en-US">
                <a:solidFill>
                  <a:srgbClr val="FF0000"/>
                </a:solidFill>
              </a:rPr>
              <a:t>均可嵌套</a:t>
            </a:r>
            <a:endParaRPr lang="zh-CN" altLang="en-US">
              <a:solidFill>
                <a:srgbClr val="FF0000"/>
              </a:solidFill>
            </a:endParaRPr>
          </a:p>
        </p:txBody>
      </p:sp>
    </p:spTree>
  </p:cSld>
  <p:clrMapOvr>
    <a:masterClrMapping/>
  </p:clrMapOvr>
  <p:transition>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457200" y="981075"/>
            <a:ext cx="8229600" cy="5327650"/>
          </a:xfrm>
          <a:prstGeom prst="rect">
            <a:avLst/>
          </a:prstGeom>
        </p:spPr>
        <p:txBody>
          <a:bodyPr>
            <a:normAutofit/>
          </a:bodyPr>
          <a:lstStyle/>
          <a:p>
            <a:pPr marL="274320" indent="-274320" eaLnBrk="1" fontAlgn="auto" hangingPunct="1">
              <a:spcBef>
                <a:spcPct val="20000"/>
              </a:spcBef>
              <a:spcAft>
                <a:spcPts val="1200"/>
              </a:spcAft>
              <a:buClr>
                <a:schemeClr val="accent3"/>
              </a:buClr>
              <a:buSzPct val="95000"/>
              <a:buFont typeface="Wingdings 2" panose="05020102010507070707"/>
              <a:buNone/>
              <a:defRPr/>
            </a:pPr>
            <a:r>
              <a:rPr lang="en-US" altLang="zh-CN" sz="3600" b="1" dirty="0">
                <a:solidFill>
                  <a:srgbClr val="A50021"/>
                </a:solidFill>
                <a:ea typeface="楷体" panose="02010609060101010101" pitchFamily="49" charset="-122"/>
                <a:cs typeface="Times New Roman" panose="02020603050405020304" pitchFamily="18" charset="0"/>
              </a:rPr>
              <a:t>    </a:t>
            </a:r>
            <a:r>
              <a:rPr lang="en-US" altLang="zh-CN" sz="3600" b="1" dirty="0">
                <a:solidFill>
                  <a:srgbClr val="A50021"/>
                </a:solidFill>
                <a:latin typeface="楷体" panose="02010609060101010101" pitchFamily="49" charset="-122"/>
                <a:ea typeface="楷体" panose="02010609060101010101" pitchFamily="49" charset="-122"/>
                <a:cs typeface="Times New Roman" panose="02020603050405020304" pitchFamily="18" charset="0"/>
              </a:rPr>
              <a:t>2. </a:t>
            </a:r>
            <a:r>
              <a:rPr lang="zh-CN" altLang="en-US" sz="3600" b="1" dirty="0">
                <a:solidFill>
                  <a:srgbClr val="A50021"/>
                </a:solidFill>
                <a:latin typeface="楷体" panose="02010609060101010101" pitchFamily="49" charset="-122"/>
                <a:ea typeface="楷体" panose="02010609060101010101" pitchFamily="49" charset="-122"/>
                <a:cs typeface="Times New Roman" panose="02020603050405020304" pitchFamily="18" charset="0"/>
              </a:rPr>
              <a:t>宏定义伪指令</a:t>
            </a:r>
            <a:endParaRPr kumimoji="0" lang="en-US" altLang="zh-CN" sz="3600" b="1" u="none" dirty="0">
              <a:latin typeface="楷体" panose="02010609060101010101" pitchFamily="49" charset="-122"/>
              <a:ea typeface="楷体" panose="02010609060101010101" pitchFamily="49" charset="-122"/>
              <a:cs typeface="Times New Roman" panose="02020603050405020304" pitchFamily="18" charset="0"/>
            </a:endParaRPr>
          </a:p>
          <a:p>
            <a:pPr marL="514350" indent="-514350" eaLnBrk="1" hangingPunct="1">
              <a:spcBef>
                <a:spcPct val="20000"/>
              </a:spcBef>
              <a:buClr>
                <a:srgbClr val="C87608"/>
              </a:buClr>
              <a:buSzPct val="95000"/>
              <a:buFont typeface="Wingdings" panose="05000000000000000000" pitchFamily="2" charset="2"/>
              <a:buChar char="u"/>
              <a:defRPr/>
            </a:pPr>
            <a:r>
              <a:rPr lang="zh-CN" altLang="zh-CN" sz="2800" b="1" dirty="0">
                <a:solidFill>
                  <a:srgbClr val="FF0000"/>
                </a:solidFill>
              </a:rPr>
              <a:t>宏定义</a:t>
            </a:r>
            <a:r>
              <a:rPr lang="zh-CN" altLang="zh-CN" sz="2800" b="1" dirty="0"/>
              <a:t>伪指令用于定义</a:t>
            </a:r>
            <a:r>
              <a:rPr lang="zh-CN" altLang="zh-CN" sz="2800" b="1" dirty="0">
                <a:solidFill>
                  <a:srgbClr val="FF0000"/>
                </a:solidFill>
              </a:rPr>
              <a:t>宏指令</a:t>
            </a:r>
            <a:r>
              <a:rPr lang="zh-CN" altLang="zh-CN" sz="2800" b="1" dirty="0"/>
              <a:t>，其语句格式如下：</a:t>
            </a:r>
            <a:endParaRPr lang="en-US" altLang="zh-CN" sz="2800" b="1" dirty="0"/>
          </a:p>
          <a:p>
            <a:pPr eaLnBrk="1" hangingPunct="1">
              <a:defRPr/>
            </a:pPr>
            <a:endParaRPr lang="en-US" altLang="zh-CN" b="1" dirty="0">
              <a:latin typeface="黑体" panose="02010609060101010101" pitchFamily="2" charset="-122"/>
              <a:ea typeface="黑体" panose="02010609060101010101" pitchFamily="2" charset="-122"/>
            </a:endParaRPr>
          </a:p>
          <a:p>
            <a:pPr eaLnBrk="1" hangingPunct="1">
              <a:defRPr/>
            </a:pPr>
            <a:r>
              <a:rPr lang="en-US" altLang="zh-CN" b="1" dirty="0">
                <a:latin typeface="黑体" panose="02010609060101010101" pitchFamily="2" charset="-122"/>
                <a:ea typeface="黑体" panose="02010609060101010101" pitchFamily="2" charset="-122"/>
              </a:rPr>
              <a:t>            </a:t>
            </a:r>
            <a:r>
              <a:rPr lang="zh-CN" altLang="en-US" b="1" dirty="0">
                <a:solidFill>
                  <a:srgbClr val="0000FF"/>
                </a:solidFill>
                <a:latin typeface="黑体" panose="02010609060101010101" pitchFamily="2" charset="-122"/>
                <a:ea typeface="黑体" panose="02010609060101010101" pitchFamily="2" charset="-122"/>
              </a:rPr>
              <a:t>宏指令</a:t>
            </a:r>
            <a:r>
              <a:rPr lang="zh-CN" altLang="zh-CN" b="1" dirty="0">
                <a:solidFill>
                  <a:srgbClr val="0000FF"/>
                </a:solidFill>
                <a:latin typeface="黑体" panose="02010609060101010101" pitchFamily="2" charset="-122"/>
                <a:ea typeface="黑体" panose="02010609060101010101" pitchFamily="2" charset="-122"/>
              </a:rPr>
              <a:t>名</a:t>
            </a:r>
            <a:r>
              <a:rPr lang="en-US" altLang="zh-CN" b="1" dirty="0">
                <a:latin typeface="黑体" panose="02010609060101010101" pitchFamily="2" charset="-122"/>
                <a:ea typeface="黑体" panose="02010609060101010101" pitchFamily="2" charset="-122"/>
              </a:rPr>
              <a:t>  </a:t>
            </a:r>
            <a:r>
              <a:rPr lang="en-US" altLang="zh-CN" b="1" dirty="0">
                <a:solidFill>
                  <a:srgbClr val="FF0000"/>
                </a:solidFill>
                <a:latin typeface="黑体" panose="02010609060101010101" pitchFamily="2" charset="-122"/>
                <a:ea typeface="黑体" panose="02010609060101010101" pitchFamily="2" charset="-122"/>
              </a:rPr>
              <a:t>MACRO</a:t>
            </a:r>
            <a:r>
              <a:rPr lang="en-US" altLang="zh-CN" b="1" dirty="0">
                <a:latin typeface="黑体" panose="02010609060101010101" pitchFamily="2" charset="-122"/>
                <a:ea typeface="黑体" panose="02010609060101010101" pitchFamily="2" charset="-122"/>
              </a:rPr>
              <a:t>  [</a:t>
            </a:r>
            <a:r>
              <a:rPr lang="zh-CN" altLang="en-US" b="1" dirty="0">
                <a:latin typeface="黑体" panose="02010609060101010101" pitchFamily="2" charset="-122"/>
                <a:ea typeface="黑体" panose="02010609060101010101" pitchFamily="2" charset="-122"/>
              </a:rPr>
              <a:t>形式参数表</a:t>
            </a:r>
            <a:r>
              <a:rPr lang="en-US" altLang="zh-CN" b="1" dirty="0">
                <a:latin typeface="黑体" panose="02010609060101010101" pitchFamily="2" charset="-122"/>
                <a:ea typeface="黑体" panose="02010609060101010101" pitchFamily="2" charset="-122"/>
              </a:rPr>
              <a:t>]</a:t>
            </a:r>
            <a:endParaRPr lang="zh-CN" altLang="zh-CN" b="1" dirty="0">
              <a:latin typeface="黑体" panose="02010609060101010101" pitchFamily="2" charset="-122"/>
              <a:ea typeface="黑体" panose="02010609060101010101" pitchFamily="2" charset="-122"/>
            </a:endParaRPr>
          </a:p>
          <a:p>
            <a:pPr eaLnBrk="1" hangingPunct="1">
              <a:defRPr/>
            </a:pPr>
            <a:r>
              <a:rPr lang="en-US" altLang="zh-CN" b="1" dirty="0">
                <a:latin typeface="黑体" panose="02010609060101010101" pitchFamily="2" charset="-122"/>
                <a:ea typeface="黑体" panose="02010609060101010101" pitchFamily="2" charset="-122"/>
              </a:rPr>
              <a:t>                …… ;</a:t>
            </a:r>
            <a:r>
              <a:rPr lang="zh-CN" altLang="en-US" b="1" dirty="0">
                <a:latin typeface="+mn-ea"/>
              </a:rPr>
              <a:t>宏体</a:t>
            </a:r>
            <a:endParaRPr lang="zh-CN" altLang="zh-CN" b="1" dirty="0">
              <a:latin typeface="+mn-ea"/>
            </a:endParaRPr>
          </a:p>
          <a:p>
            <a:pPr eaLnBrk="1" hangingPunct="1">
              <a:defRPr/>
            </a:pPr>
            <a:r>
              <a:rPr lang="en-US" altLang="zh-CN" b="1" dirty="0">
                <a:latin typeface="黑体" panose="02010609060101010101" pitchFamily="2" charset="-122"/>
                <a:ea typeface="黑体" panose="02010609060101010101" pitchFamily="2" charset="-122"/>
              </a:rPr>
              <a:t>                      </a:t>
            </a:r>
            <a:r>
              <a:rPr lang="en-US" altLang="zh-CN" b="1" dirty="0">
                <a:solidFill>
                  <a:srgbClr val="FF0000"/>
                </a:solidFill>
                <a:latin typeface="黑体" panose="02010609060101010101" pitchFamily="2" charset="-122"/>
                <a:ea typeface="黑体" panose="02010609060101010101" pitchFamily="2" charset="-122"/>
              </a:rPr>
              <a:t>ENDM</a:t>
            </a:r>
            <a:endParaRPr lang="en-US" altLang="zh-CN" b="1" dirty="0">
              <a:solidFill>
                <a:srgbClr val="FF0000"/>
              </a:solidFill>
              <a:latin typeface="黑体" panose="02010609060101010101" pitchFamily="2" charset="-122"/>
              <a:ea typeface="黑体" panose="02010609060101010101" pitchFamily="2" charset="-122"/>
            </a:endParaRPr>
          </a:p>
          <a:p>
            <a:pPr eaLnBrk="1" hangingPunct="1">
              <a:defRPr/>
            </a:pPr>
            <a:endParaRPr lang="zh-CN" altLang="zh-CN" b="1" dirty="0">
              <a:solidFill>
                <a:srgbClr val="FF0000"/>
              </a:solidFill>
              <a:latin typeface="黑体" panose="02010609060101010101" pitchFamily="2" charset="-122"/>
              <a:ea typeface="黑体" panose="02010609060101010101" pitchFamily="2" charset="-122"/>
            </a:endParaRPr>
          </a:p>
          <a:p>
            <a:pPr marL="514350" indent="-514350" eaLnBrk="1" hangingPunct="1">
              <a:spcBef>
                <a:spcPct val="20000"/>
              </a:spcBef>
              <a:buClr>
                <a:srgbClr val="C87608"/>
              </a:buClr>
              <a:buSzPct val="95000"/>
              <a:buFont typeface="Wingdings" panose="05000000000000000000" pitchFamily="2" charset="2"/>
              <a:buChar char="u"/>
              <a:defRPr/>
            </a:pPr>
            <a:r>
              <a:rPr lang="zh-CN" altLang="zh-CN" sz="2800" b="1" dirty="0"/>
              <a:t>宏指令经定义后，即可在程序中使用，称为</a:t>
            </a:r>
            <a:r>
              <a:rPr lang="zh-CN" altLang="zh-CN" sz="2800" b="1" dirty="0">
                <a:solidFill>
                  <a:srgbClr val="FF0000"/>
                </a:solidFill>
              </a:rPr>
              <a:t>宏调用</a:t>
            </a:r>
            <a:r>
              <a:rPr lang="zh-CN" altLang="zh-CN" sz="2800" b="1" dirty="0"/>
              <a:t>。</a:t>
            </a:r>
            <a:endParaRPr lang="en-US" altLang="zh-CN" sz="2800" b="1" dirty="0">
              <a:cs typeface="Times New Roman" panose="02020603050405020304" pitchFamily="18" charset="0"/>
            </a:endParaRPr>
          </a:p>
          <a:p>
            <a:pPr eaLnBrk="1" hangingPunct="1">
              <a:defRPr/>
            </a:pPr>
            <a:endParaRPr lang="en-US" altLang="zh-CN" b="1" dirty="0"/>
          </a:p>
        </p:txBody>
      </p:sp>
    </p:spTree>
  </p:cSld>
  <p:clrMapOvr>
    <a:masterClrMapping/>
  </p:clrMapOvr>
  <p:transition>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2" name="Group 2"/>
          <p:cNvGrpSpPr/>
          <p:nvPr/>
        </p:nvGrpSpPr>
        <p:grpSpPr bwMode="auto">
          <a:xfrm>
            <a:off x="1619250" y="1484630"/>
            <a:ext cx="6781800" cy="2225675"/>
            <a:chOff x="768" y="1680"/>
            <a:chExt cx="4272" cy="1402"/>
          </a:xfrm>
        </p:grpSpPr>
        <p:sp>
          <p:nvSpPr>
            <p:cNvPr id="56325" name="Text Box 3"/>
            <p:cNvSpPr txBox="1">
              <a:spLocks noChangeArrowheads="1"/>
            </p:cNvSpPr>
            <p:nvPr/>
          </p:nvSpPr>
          <p:spPr bwMode="auto">
            <a:xfrm>
              <a:off x="2736" y="168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just">
                <a:spcBef>
                  <a:spcPct val="50000"/>
                </a:spcBef>
                <a:buClrTx/>
                <a:buFontTx/>
                <a:buNone/>
              </a:pPr>
              <a:r>
                <a:rPr lang="zh-CN" altLang="en-US" u="none">
                  <a:solidFill>
                    <a:srgbClr val="0000FF"/>
                  </a:solidFill>
                  <a:ea typeface="楷体_GB2312" pitchFamily="49" charset="-122"/>
                </a:rPr>
                <a:t>汇编程序</a:t>
              </a:r>
              <a:endParaRPr lang="zh-CN" altLang="en-US" u="none">
                <a:solidFill>
                  <a:srgbClr val="0000FF"/>
                </a:solidFill>
                <a:ea typeface="楷体_GB2312" pitchFamily="49" charset="-122"/>
              </a:endParaRPr>
            </a:p>
          </p:txBody>
        </p:sp>
        <p:sp>
          <p:nvSpPr>
            <p:cNvPr id="56326" name="Text Box 4"/>
            <p:cNvSpPr txBox="1">
              <a:spLocks noChangeArrowheads="1"/>
            </p:cNvSpPr>
            <p:nvPr/>
          </p:nvSpPr>
          <p:spPr bwMode="auto">
            <a:xfrm>
              <a:off x="768" y="168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just">
                <a:spcBef>
                  <a:spcPct val="50000"/>
                </a:spcBef>
                <a:buClrTx/>
                <a:buFontTx/>
                <a:buNone/>
              </a:pPr>
              <a:r>
                <a:rPr lang="zh-CN" altLang="en-US" u="none">
                  <a:solidFill>
                    <a:srgbClr val="000000"/>
                  </a:solidFill>
                  <a:ea typeface="楷体_GB2312" pitchFamily="49" charset="-122"/>
                </a:rPr>
                <a:t>编辑程序</a:t>
              </a:r>
              <a:endParaRPr lang="zh-CN" altLang="en-US" u="none">
                <a:solidFill>
                  <a:srgbClr val="000000"/>
                </a:solidFill>
                <a:ea typeface="楷体_GB2312" pitchFamily="49" charset="-122"/>
              </a:endParaRPr>
            </a:p>
          </p:txBody>
        </p:sp>
        <p:sp>
          <p:nvSpPr>
            <p:cNvPr id="56327" name="Text Box 5"/>
            <p:cNvSpPr txBox="1">
              <a:spLocks noChangeArrowheads="1"/>
            </p:cNvSpPr>
            <p:nvPr/>
          </p:nvSpPr>
          <p:spPr bwMode="auto">
            <a:xfrm>
              <a:off x="4032" y="2304"/>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just">
                <a:spcBef>
                  <a:spcPct val="50000"/>
                </a:spcBef>
                <a:buClrTx/>
                <a:buFontTx/>
                <a:buNone/>
              </a:pPr>
              <a:r>
                <a:rPr lang="zh-CN" altLang="en-US" u="none">
                  <a:solidFill>
                    <a:srgbClr val="000000"/>
                  </a:solidFill>
                  <a:ea typeface="楷体_GB2312" pitchFamily="49" charset="-122"/>
                </a:rPr>
                <a:t>连接程序</a:t>
              </a:r>
              <a:endParaRPr lang="zh-CN" altLang="en-US" u="none">
                <a:solidFill>
                  <a:srgbClr val="000000"/>
                </a:solidFill>
                <a:ea typeface="楷体_GB2312" pitchFamily="49" charset="-122"/>
              </a:endParaRPr>
            </a:p>
          </p:txBody>
        </p:sp>
        <p:sp>
          <p:nvSpPr>
            <p:cNvPr id="56328" name="Line 6"/>
            <p:cNvSpPr>
              <a:spLocks noChangeShapeType="1"/>
            </p:cNvSpPr>
            <p:nvPr/>
          </p:nvSpPr>
          <p:spPr bwMode="auto">
            <a:xfrm>
              <a:off x="816" y="1968"/>
              <a:ext cx="76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6329" name="Text Box 7"/>
            <p:cNvSpPr txBox="1">
              <a:spLocks noChangeArrowheads="1"/>
            </p:cNvSpPr>
            <p:nvPr/>
          </p:nvSpPr>
          <p:spPr bwMode="auto">
            <a:xfrm>
              <a:off x="1536" y="1824"/>
              <a:ext cx="14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just">
                <a:spcBef>
                  <a:spcPct val="50000"/>
                </a:spcBef>
                <a:buClrTx/>
                <a:buFontTx/>
                <a:buNone/>
              </a:pPr>
              <a:r>
                <a:rPr lang="en-US" altLang="zh-CN" sz="2000" i="1" u="none">
                  <a:solidFill>
                    <a:srgbClr val="000000"/>
                  </a:solidFill>
                  <a:ea typeface="楷体_GB2312" pitchFamily="49" charset="-122"/>
                </a:rPr>
                <a:t>  </a:t>
              </a:r>
              <a:r>
                <a:rPr lang="en-US" altLang="zh-CN" sz="2000" u="none">
                  <a:solidFill>
                    <a:srgbClr val="000000"/>
                  </a:solidFill>
                  <a:latin typeface="Lucida Console" panose="020B0609040504020204" pitchFamily="49" charset="0"/>
                  <a:ea typeface="楷体_GB2312" pitchFamily="49" charset="-122"/>
                </a:rPr>
                <a:t>program.asm</a:t>
              </a:r>
              <a:endParaRPr lang="en-US" altLang="zh-CN" b="0" u="none">
                <a:solidFill>
                  <a:srgbClr val="000000"/>
                </a:solidFill>
                <a:latin typeface="Lucida Console" panose="020B0609040504020204" pitchFamily="49" charset="0"/>
                <a:ea typeface="楷体_GB2312" pitchFamily="49" charset="-122"/>
              </a:endParaRPr>
            </a:p>
          </p:txBody>
        </p:sp>
        <p:sp>
          <p:nvSpPr>
            <p:cNvPr id="56330" name="Line 8"/>
            <p:cNvSpPr>
              <a:spLocks noChangeShapeType="1"/>
            </p:cNvSpPr>
            <p:nvPr/>
          </p:nvSpPr>
          <p:spPr bwMode="auto">
            <a:xfrm>
              <a:off x="2832" y="1968"/>
              <a:ext cx="76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6331" name="Text Box 9"/>
            <p:cNvSpPr txBox="1">
              <a:spLocks noChangeArrowheads="1"/>
            </p:cNvSpPr>
            <p:nvPr/>
          </p:nvSpPr>
          <p:spPr bwMode="auto">
            <a:xfrm>
              <a:off x="3552" y="1824"/>
              <a:ext cx="14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just">
                <a:spcBef>
                  <a:spcPct val="50000"/>
                </a:spcBef>
                <a:buClrTx/>
                <a:buFontTx/>
                <a:buNone/>
              </a:pPr>
              <a:r>
                <a:rPr lang="en-US" altLang="zh-CN" b="0" u="none">
                  <a:solidFill>
                    <a:srgbClr val="000000"/>
                  </a:solidFill>
                  <a:ea typeface="楷体_GB2312" pitchFamily="49" charset="-122"/>
                </a:rPr>
                <a:t>  </a:t>
              </a:r>
              <a:r>
                <a:rPr lang="en-US" altLang="zh-CN" sz="2000" u="none">
                  <a:solidFill>
                    <a:srgbClr val="000000"/>
                  </a:solidFill>
                  <a:latin typeface="Lucida Console" panose="020B0609040504020204" pitchFamily="49" charset="0"/>
                  <a:ea typeface="楷体_GB2312" pitchFamily="49" charset="-122"/>
                </a:rPr>
                <a:t>program.obj</a:t>
              </a:r>
              <a:endParaRPr lang="en-US" altLang="zh-CN" sz="2000" u="none">
                <a:solidFill>
                  <a:srgbClr val="000000"/>
                </a:solidFill>
                <a:ea typeface="楷体_GB2312" pitchFamily="49" charset="-122"/>
              </a:endParaRPr>
            </a:p>
          </p:txBody>
        </p:sp>
        <p:sp>
          <p:nvSpPr>
            <p:cNvPr id="56332" name="Line 10"/>
            <p:cNvSpPr>
              <a:spLocks noChangeShapeType="1"/>
            </p:cNvSpPr>
            <p:nvPr/>
          </p:nvSpPr>
          <p:spPr bwMode="auto">
            <a:xfrm>
              <a:off x="4032" y="2112"/>
              <a:ext cx="0" cy="67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6333" name="Text Box 11"/>
            <p:cNvSpPr txBox="1">
              <a:spLocks noChangeArrowheads="1"/>
            </p:cNvSpPr>
            <p:nvPr/>
          </p:nvSpPr>
          <p:spPr bwMode="auto">
            <a:xfrm>
              <a:off x="3552" y="2832"/>
              <a:ext cx="14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algn="just">
                <a:spcBef>
                  <a:spcPct val="50000"/>
                </a:spcBef>
                <a:buClrTx/>
                <a:buFontTx/>
                <a:buNone/>
              </a:pPr>
              <a:r>
                <a:rPr lang="en-US" altLang="zh-CN" sz="2000" u="none">
                  <a:solidFill>
                    <a:srgbClr val="000000"/>
                  </a:solidFill>
                  <a:latin typeface="Lucida Console" panose="020B0609040504020204" pitchFamily="49" charset="0"/>
                  <a:ea typeface="楷体_GB2312" pitchFamily="49" charset="-122"/>
                </a:rPr>
                <a:t>program.exe</a:t>
              </a:r>
              <a:endParaRPr lang="en-US" altLang="zh-CN" sz="2000" u="none">
                <a:solidFill>
                  <a:srgbClr val="000000"/>
                </a:solidFill>
                <a:latin typeface="Lucida Console" panose="020B0609040504020204" pitchFamily="49" charset="0"/>
                <a:ea typeface="楷体_GB2312" pitchFamily="49" charset="-122"/>
              </a:endParaRPr>
            </a:p>
          </p:txBody>
        </p:sp>
      </p:grpSp>
      <p:sp>
        <p:nvSpPr>
          <p:cNvPr id="56323" name="Rectangle 12"/>
          <p:cNvSpPr>
            <a:spLocks noChangeArrowheads="1"/>
          </p:cNvSpPr>
          <p:nvPr/>
        </p:nvSpPr>
        <p:spPr bwMode="auto">
          <a:xfrm>
            <a:off x="1619250" y="271145"/>
            <a:ext cx="2963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3600" u="none">
                <a:solidFill>
                  <a:srgbClr val="000000"/>
                </a:solidFill>
                <a:latin typeface="Arial" panose="020B0604020202020204" pitchFamily="34" charset="0"/>
              </a:rPr>
              <a:t>汇编程序功能</a:t>
            </a:r>
            <a:endParaRPr lang="zh-CN" altLang="en-US" sz="3600" u="none">
              <a:solidFill>
                <a:srgbClr val="000000"/>
              </a:solidFill>
              <a:latin typeface="Arial" panose="020B0604020202020204" pitchFamily="34" charset="0"/>
            </a:endParaRPr>
          </a:p>
        </p:txBody>
      </p:sp>
      <p:sp>
        <p:nvSpPr>
          <p:cNvPr id="56324" name="Text Box 13"/>
          <p:cNvSpPr txBox="1">
            <a:spLocks noChangeArrowheads="1"/>
          </p:cNvSpPr>
          <p:nvPr/>
        </p:nvSpPr>
        <p:spPr bwMode="auto">
          <a:xfrm>
            <a:off x="1403350" y="3789045"/>
            <a:ext cx="64770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24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1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15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15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u="none">
                <a:solidFill>
                  <a:srgbClr val="000000"/>
                </a:solidFill>
              </a:rPr>
              <a:t>汇编程序的主要功能：</a:t>
            </a:r>
            <a:endParaRPr lang="zh-CN" altLang="en-US" u="none">
              <a:solidFill>
                <a:srgbClr val="000000"/>
              </a:solidFill>
            </a:endParaRPr>
          </a:p>
          <a:p>
            <a:pPr eaLnBrk="1" hangingPunct="1">
              <a:spcBef>
                <a:spcPct val="50000"/>
              </a:spcBef>
              <a:buClrTx/>
              <a:buFontTx/>
              <a:buChar char="•"/>
            </a:pPr>
            <a:r>
              <a:rPr lang="zh-CN" altLang="en-US" b="0" u="none">
                <a:solidFill>
                  <a:srgbClr val="000000"/>
                </a:solidFill>
                <a:latin typeface="楷体_GB2312" pitchFamily="49" charset="-122"/>
                <a:ea typeface="楷体_GB2312" pitchFamily="49" charset="-122"/>
              </a:rPr>
              <a:t> </a:t>
            </a:r>
            <a:r>
              <a:rPr lang="zh-CN" altLang="en-US" u="none">
                <a:solidFill>
                  <a:srgbClr val="000000"/>
                </a:solidFill>
                <a:latin typeface="楷体_GB2312" pitchFamily="49" charset="-122"/>
                <a:ea typeface="楷体_GB2312" pitchFamily="49" charset="-122"/>
              </a:rPr>
              <a:t>检查源程序，给出出错信息。</a:t>
            </a:r>
            <a:endParaRPr lang="zh-CN" altLang="en-US" u="none">
              <a:solidFill>
                <a:srgbClr val="000000"/>
              </a:solidFill>
              <a:latin typeface="楷体_GB2312" pitchFamily="49" charset="-122"/>
              <a:ea typeface="楷体_GB2312" pitchFamily="49" charset="-122"/>
            </a:endParaRPr>
          </a:p>
          <a:p>
            <a:pPr eaLnBrk="1" hangingPunct="1">
              <a:spcBef>
                <a:spcPct val="50000"/>
              </a:spcBef>
              <a:buClrTx/>
              <a:buFontTx/>
              <a:buChar char="•"/>
            </a:pPr>
            <a:r>
              <a:rPr lang="zh-CN" altLang="en-US" u="none">
                <a:solidFill>
                  <a:srgbClr val="000000"/>
                </a:solidFill>
                <a:latin typeface="楷体_GB2312" pitchFamily="49" charset="-122"/>
                <a:ea typeface="楷体_GB2312" pitchFamily="49" charset="-122"/>
              </a:rPr>
              <a:t> 产生目标文件</a:t>
            </a:r>
            <a:r>
              <a:rPr lang="en-US" altLang="zh-CN" u="none">
                <a:solidFill>
                  <a:srgbClr val="000000"/>
                </a:solidFill>
                <a:latin typeface="楷体_GB2312" pitchFamily="49" charset="-122"/>
                <a:ea typeface="楷体_GB2312" pitchFamily="49" charset="-122"/>
              </a:rPr>
              <a:t>(</a:t>
            </a:r>
            <a:r>
              <a:rPr lang="en-US" altLang="zh-CN" u="none">
                <a:solidFill>
                  <a:srgbClr val="000000"/>
                </a:solidFill>
                <a:latin typeface="Lucida Console" panose="020B0609040504020204" pitchFamily="49" charset="0"/>
              </a:rPr>
              <a:t>.obj</a:t>
            </a:r>
            <a:r>
              <a:rPr lang="en-US" altLang="zh-CN" u="none">
                <a:solidFill>
                  <a:srgbClr val="000000"/>
                </a:solidFill>
                <a:latin typeface="楷体_GB2312" pitchFamily="49" charset="-122"/>
                <a:ea typeface="楷体_GB2312" pitchFamily="49" charset="-122"/>
              </a:rPr>
              <a:t>)</a:t>
            </a:r>
            <a:r>
              <a:rPr lang="zh-CN" altLang="en-US" u="none">
                <a:solidFill>
                  <a:srgbClr val="000000"/>
                </a:solidFill>
                <a:latin typeface="楷体_GB2312" pitchFamily="49" charset="-122"/>
                <a:ea typeface="楷体_GB2312" pitchFamily="49" charset="-122"/>
              </a:rPr>
              <a:t>和列表文件</a:t>
            </a:r>
            <a:r>
              <a:rPr lang="en-US" altLang="zh-CN" u="none">
                <a:solidFill>
                  <a:srgbClr val="000000"/>
                </a:solidFill>
                <a:latin typeface="楷体_GB2312" pitchFamily="49" charset="-122"/>
                <a:ea typeface="楷体_GB2312" pitchFamily="49" charset="-122"/>
              </a:rPr>
              <a:t>(</a:t>
            </a:r>
            <a:r>
              <a:rPr lang="en-US" altLang="zh-CN" u="none">
                <a:solidFill>
                  <a:srgbClr val="000000"/>
                </a:solidFill>
                <a:latin typeface="Lucida Console" panose="020B0609040504020204" pitchFamily="49" charset="0"/>
                <a:ea typeface="楷体_GB2312" pitchFamily="49" charset="-122"/>
              </a:rPr>
              <a:t>.lst</a:t>
            </a:r>
            <a:r>
              <a:rPr lang="en-US" altLang="zh-CN" u="none">
                <a:solidFill>
                  <a:srgbClr val="000000"/>
                </a:solidFill>
                <a:latin typeface="楷体_GB2312" pitchFamily="49" charset="-122"/>
                <a:ea typeface="楷体_GB2312" pitchFamily="49" charset="-122"/>
              </a:rPr>
              <a:t>)</a:t>
            </a:r>
            <a:r>
              <a:rPr lang="zh-CN" altLang="en-US" u="none">
                <a:solidFill>
                  <a:srgbClr val="000000"/>
                </a:solidFill>
                <a:latin typeface="楷体_GB2312" pitchFamily="49" charset="-122"/>
                <a:ea typeface="楷体_GB2312" pitchFamily="49" charset="-122"/>
              </a:rPr>
              <a:t>。</a:t>
            </a:r>
            <a:endParaRPr lang="zh-CN" altLang="en-US" u="none">
              <a:solidFill>
                <a:srgbClr val="000000"/>
              </a:solidFill>
              <a:latin typeface="楷体_GB2312" pitchFamily="49" charset="-122"/>
              <a:ea typeface="楷体_GB2312" pitchFamily="49" charset="-122"/>
            </a:endParaRPr>
          </a:p>
          <a:p>
            <a:pPr eaLnBrk="1" hangingPunct="1">
              <a:spcBef>
                <a:spcPct val="50000"/>
              </a:spcBef>
              <a:buClrTx/>
              <a:buFontTx/>
              <a:buChar char="•"/>
            </a:pPr>
            <a:r>
              <a:rPr lang="zh-CN" altLang="en-US" u="none">
                <a:solidFill>
                  <a:srgbClr val="000000"/>
                </a:solidFill>
                <a:latin typeface="楷体_GB2312" pitchFamily="49" charset="-122"/>
                <a:ea typeface="楷体_GB2312" pitchFamily="49" charset="-122"/>
              </a:rPr>
              <a:t> 展开宏指令。</a:t>
            </a:r>
            <a:endParaRPr lang="zh-CN" altLang="en-US" u="none">
              <a:solidFill>
                <a:srgbClr val="000000"/>
              </a:solidFill>
              <a:latin typeface="楷体_GB2312" pitchFamily="49" charset="-122"/>
              <a:ea typeface="楷体_GB2312" pitchFamily="49" charset="-122"/>
            </a:endParaRPr>
          </a:p>
        </p:txBody>
      </p:sp>
    </p:spTree>
  </p:cSld>
  <p:clrMapOvr>
    <a:masterClrMapping/>
  </p:clrMapOvr>
  <p:transition>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noChangeArrowheads="1"/>
          </p:cNvSpPr>
          <p:nvPr>
            <p:ph type="ctrTitle"/>
          </p:nvPr>
        </p:nvSpPr>
        <p:spPr>
          <a:xfrm>
            <a:off x="685800" y="1484630"/>
            <a:ext cx="7772400" cy="1470025"/>
          </a:xfrm>
        </p:spPr>
        <p:txBody>
          <a:bodyPr/>
          <a:lstStyle/>
          <a:p>
            <a:pPr eaLnBrk="1" hangingPunct="1">
              <a:defRPr/>
            </a:pPr>
            <a:r>
              <a:rPr lang="zh-CN" altLang="zh-CN" dirty="0"/>
              <a:t>第</a:t>
            </a:r>
            <a:r>
              <a:rPr lang="en-US" altLang="zh-CN" dirty="0"/>
              <a:t>4</a:t>
            </a:r>
            <a:r>
              <a:rPr lang="zh-CN" altLang="zh-CN" dirty="0"/>
              <a:t>章 </a:t>
            </a:r>
            <a:r>
              <a:rPr lang="en-US" altLang="zh-CN" dirty="0"/>
              <a:t>8086</a:t>
            </a:r>
            <a:r>
              <a:rPr lang="zh-CN" altLang="zh-CN" dirty="0"/>
              <a:t>汇编语言程序设计的基本方法</a:t>
            </a:r>
            <a:endParaRPr lang="zh-CN" altLang="en-US" sz="3600" dirty="0">
              <a:solidFill>
                <a:srgbClr val="FF0000"/>
              </a:solidFill>
              <a:latin typeface="宋体" panose="02010600030101010101" pitchFamily="2" charset="-122"/>
            </a:endParaRPr>
          </a:p>
        </p:txBody>
      </p:sp>
      <p:sp>
        <p:nvSpPr>
          <p:cNvPr id="2" name="副标题 1"/>
          <p:cNvSpPr>
            <a:spLocks noGrp="1"/>
          </p:cNvSpPr>
          <p:nvPr>
            <p:ph type="subTitle" idx="1"/>
          </p:nvPr>
        </p:nvSpPr>
        <p:spPr>
          <a:xfrm>
            <a:off x="1403350" y="3501390"/>
            <a:ext cx="6400800" cy="1752600"/>
          </a:xfrm>
        </p:spPr>
        <p:txBody>
          <a:bodyPr/>
          <a:p>
            <a:pPr algn="l"/>
            <a:r>
              <a:rPr lang="zh-CN" altLang="en-US"/>
              <a:t>重点：</a:t>
            </a:r>
            <a:endParaRPr lang="zh-CN" altLang="en-US"/>
          </a:p>
          <a:p>
            <a:pPr marL="457200" indent="-457200" algn="l">
              <a:buClr>
                <a:srgbClr val="000000"/>
              </a:buClr>
              <a:buSzPct val="50000"/>
              <a:buFont typeface="Wingdings" panose="05000000000000000000" charset="0"/>
              <a:buChar char="l"/>
            </a:pPr>
            <a:r>
              <a:rPr lang="zh-CN" altLang="en-US"/>
              <a:t>各类基本程序结构设计实现</a:t>
            </a:r>
            <a:endParaRPr lang="zh-CN" altLang="en-US"/>
          </a:p>
          <a:p>
            <a:pPr marL="457200" indent="-457200" algn="l">
              <a:buClr>
                <a:srgbClr val="000000"/>
              </a:buClr>
              <a:buSzPct val="50000"/>
              <a:buFont typeface="Wingdings" panose="05000000000000000000" charset="0"/>
              <a:buChar char="l"/>
            </a:pPr>
            <a:r>
              <a:rPr lang="zh-CN" altLang="en-US"/>
              <a:t>雨课堂作业</a:t>
            </a:r>
            <a:endParaRPr lang="zh-CN" altLang="en-US"/>
          </a:p>
        </p:txBody>
      </p:sp>
    </p:spTree>
  </p:cSld>
  <p:clrMapOvr>
    <a:masterClrMapping/>
  </p:clrMapOvr>
  <p:transition>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2133600" y="914400"/>
            <a:ext cx="5029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u="none"/>
              <a:t>编制汇编语言程序的步骤：</a:t>
            </a:r>
            <a:endParaRPr lang="zh-CN" altLang="en-US" b="0" u="none"/>
          </a:p>
        </p:txBody>
      </p:sp>
      <p:sp>
        <p:nvSpPr>
          <p:cNvPr id="88067" name="Text Box 3"/>
          <p:cNvSpPr txBox="1">
            <a:spLocks noChangeArrowheads="1"/>
          </p:cNvSpPr>
          <p:nvPr/>
        </p:nvSpPr>
        <p:spPr bwMode="auto">
          <a:xfrm>
            <a:off x="2286000" y="2057400"/>
            <a:ext cx="472440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800" u="none">
                <a:ea typeface="楷体_GB2312" pitchFamily="49" charset="-122"/>
              </a:rPr>
              <a:t>(1)  </a:t>
            </a:r>
            <a:r>
              <a:rPr lang="zh-CN" altLang="en-US" sz="2800" u="none">
                <a:ea typeface="楷体_GB2312" pitchFamily="49" charset="-122"/>
              </a:rPr>
              <a:t>分析题意，确定算法</a:t>
            </a:r>
            <a:endParaRPr lang="zh-CN" altLang="en-US" sz="2800" u="none">
              <a:ea typeface="楷体_GB2312" pitchFamily="49" charset="-122"/>
            </a:endParaRPr>
          </a:p>
          <a:p>
            <a:pPr eaLnBrk="1" hangingPunct="1">
              <a:spcBef>
                <a:spcPct val="50000"/>
              </a:spcBef>
              <a:buClrTx/>
              <a:buFontTx/>
              <a:buNone/>
            </a:pPr>
            <a:r>
              <a:rPr lang="en-US" altLang="zh-CN" sz="2800" u="none">
                <a:ea typeface="楷体_GB2312" pitchFamily="49" charset="-122"/>
              </a:rPr>
              <a:t>(2)  </a:t>
            </a:r>
            <a:r>
              <a:rPr lang="zh-CN" altLang="en-US" sz="2800" u="none">
                <a:ea typeface="楷体_GB2312" pitchFamily="49" charset="-122"/>
              </a:rPr>
              <a:t>根据算法画出程序框图</a:t>
            </a:r>
            <a:endParaRPr lang="zh-CN" altLang="en-US" sz="2800" u="none">
              <a:ea typeface="楷体_GB2312" pitchFamily="49" charset="-122"/>
            </a:endParaRPr>
          </a:p>
          <a:p>
            <a:pPr eaLnBrk="1" hangingPunct="1">
              <a:spcBef>
                <a:spcPct val="50000"/>
              </a:spcBef>
              <a:buClrTx/>
              <a:buFontTx/>
              <a:buNone/>
            </a:pPr>
            <a:r>
              <a:rPr lang="en-US" altLang="zh-CN" sz="2800" u="none">
                <a:ea typeface="楷体_GB2312" pitchFamily="49" charset="-122"/>
              </a:rPr>
              <a:t>(3)  </a:t>
            </a:r>
            <a:r>
              <a:rPr lang="zh-CN" altLang="en-US" sz="2800" u="none">
                <a:ea typeface="楷体_GB2312" pitchFamily="49" charset="-122"/>
              </a:rPr>
              <a:t>根据框图编写程序</a:t>
            </a:r>
            <a:endParaRPr lang="zh-CN" altLang="en-US" sz="2800" u="none">
              <a:ea typeface="楷体_GB2312" pitchFamily="49" charset="-122"/>
            </a:endParaRPr>
          </a:p>
          <a:p>
            <a:pPr eaLnBrk="1" hangingPunct="1">
              <a:spcBef>
                <a:spcPct val="50000"/>
              </a:spcBef>
              <a:buClrTx/>
              <a:buFontTx/>
              <a:buNone/>
            </a:pPr>
            <a:r>
              <a:rPr lang="en-US" altLang="zh-CN" sz="2800" u="none">
                <a:ea typeface="楷体_GB2312" pitchFamily="49" charset="-122"/>
              </a:rPr>
              <a:t>(4)  </a:t>
            </a:r>
            <a:r>
              <a:rPr lang="zh-CN" altLang="en-US" sz="2800" u="none">
                <a:ea typeface="楷体_GB2312" pitchFamily="49" charset="-122"/>
              </a:rPr>
              <a:t>上机调试程序</a:t>
            </a:r>
            <a:endParaRPr lang="zh-CN" altLang="en-US" sz="2800" u="none"/>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600200" y="762000"/>
            <a:ext cx="304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800" u="none">
                <a:solidFill>
                  <a:srgbClr val="FF0000"/>
                </a:solidFill>
              </a:rPr>
              <a:t>物理地址的计算</a:t>
            </a:r>
            <a:r>
              <a:rPr lang="zh-CN" altLang="en-US" sz="2800" u="none"/>
              <a:t>：</a:t>
            </a:r>
            <a:endParaRPr lang="zh-CN" altLang="en-US" sz="2800" u="none"/>
          </a:p>
        </p:txBody>
      </p:sp>
      <p:sp>
        <p:nvSpPr>
          <p:cNvPr id="16387" name="Rectangle 3"/>
          <p:cNvSpPr>
            <a:spLocks noChangeArrowheads="1"/>
          </p:cNvSpPr>
          <p:nvPr/>
        </p:nvSpPr>
        <p:spPr bwMode="auto">
          <a:xfrm>
            <a:off x="2362200" y="1676400"/>
            <a:ext cx="518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marL="342900" indent="-342900">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Clr>
                <a:schemeClr val="tx2"/>
              </a:buClr>
              <a:buSzPct val="90000"/>
              <a:buFont typeface="Symbol" panose="05050102010706020507" pitchFamily="18" charset="2"/>
              <a:buNone/>
            </a:pPr>
            <a:r>
              <a:rPr lang="zh-CN" altLang="en-US" sz="2400" u="none"/>
              <a:t>物理地址 </a:t>
            </a:r>
            <a:r>
              <a:rPr lang="en-US" altLang="zh-CN" sz="2400" u="none"/>
              <a:t>= 16d </a:t>
            </a:r>
            <a:r>
              <a:rPr lang="en-US" altLang="zh-CN" sz="2400" u="none">
                <a:sym typeface="Symbol" panose="05050102010706020507" pitchFamily="18" charset="2"/>
              </a:rPr>
              <a:t></a:t>
            </a:r>
            <a:r>
              <a:rPr lang="en-US" altLang="zh-CN" sz="2400" u="none"/>
              <a:t> </a:t>
            </a:r>
            <a:r>
              <a:rPr lang="zh-CN" altLang="en-US" sz="2400" u="none"/>
              <a:t>段地址 </a:t>
            </a:r>
            <a:r>
              <a:rPr lang="en-US" altLang="zh-CN" sz="2400" u="none"/>
              <a:t>+ </a:t>
            </a:r>
            <a:r>
              <a:rPr lang="zh-CN" altLang="en-US" sz="2400" u="none"/>
              <a:t>偏移地址</a:t>
            </a:r>
            <a:endParaRPr lang="zh-CN" altLang="zh-CN" sz="2400" u="none">
              <a:latin typeface="Arial" panose="020B0604020202020204" pitchFamily="34" charset="0"/>
              <a:sym typeface="Symbol" panose="05050102010706020507" pitchFamily="18" charset="2"/>
            </a:endParaRPr>
          </a:p>
        </p:txBody>
      </p:sp>
      <p:grpSp>
        <p:nvGrpSpPr>
          <p:cNvPr id="16388" name="Group 4"/>
          <p:cNvGrpSpPr/>
          <p:nvPr/>
        </p:nvGrpSpPr>
        <p:grpSpPr bwMode="auto">
          <a:xfrm>
            <a:off x="2438400" y="2895600"/>
            <a:ext cx="4648200" cy="2085975"/>
            <a:chOff x="1200" y="2784"/>
            <a:chExt cx="2928" cy="1314"/>
          </a:xfrm>
        </p:grpSpPr>
        <p:sp>
          <p:nvSpPr>
            <p:cNvPr id="16390" name="Text Box 5"/>
            <p:cNvSpPr txBox="1">
              <a:spLocks noChangeArrowheads="1"/>
            </p:cNvSpPr>
            <p:nvPr/>
          </p:nvSpPr>
          <p:spPr bwMode="auto">
            <a:xfrm>
              <a:off x="1872" y="2784"/>
              <a:ext cx="1632"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t>      16 </a:t>
              </a:r>
              <a:r>
                <a:rPr lang="zh-CN" altLang="en-US" sz="2000" u="none"/>
                <a:t>位 段 地 址           </a:t>
              </a:r>
              <a:endParaRPr lang="zh-CN" altLang="en-US" sz="2000" u="none"/>
            </a:p>
          </p:txBody>
        </p:sp>
        <p:sp>
          <p:nvSpPr>
            <p:cNvPr id="16391" name="Text Box 6"/>
            <p:cNvSpPr txBox="1">
              <a:spLocks noChangeArrowheads="1"/>
            </p:cNvSpPr>
            <p:nvPr/>
          </p:nvSpPr>
          <p:spPr bwMode="auto">
            <a:xfrm>
              <a:off x="2256" y="3312"/>
              <a:ext cx="1632"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t>      16 </a:t>
              </a:r>
              <a:r>
                <a:rPr lang="zh-CN" altLang="en-US" sz="2000" u="none"/>
                <a:t>位 偏 移 地 址</a:t>
              </a:r>
              <a:endParaRPr lang="zh-CN" altLang="en-US" sz="2000" u="none"/>
            </a:p>
          </p:txBody>
        </p:sp>
        <p:sp>
          <p:nvSpPr>
            <p:cNvPr id="16392" name="Text Box 7"/>
            <p:cNvSpPr txBox="1">
              <a:spLocks noChangeArrowheads="1"/>
            </p:cNvSpPr>
            <p:nvPr/>
          </p:nvSpPr>
          <p:spPr bwMode="auto">
            <a:xfrm>
              <a:off x="3024" y="2784"/>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t>            0000</a:t>
              </a:r>
              <a:endParaRPr lang="en-US" altLang="zh-CN" sz="2000" u="none"/>
            </a:p>
          </p:txBody>
        </p:sp>
        <p:sp>
          <p:nvSpPr>
            <p:cNvPr id="16393" name="Line 8"/>
            <p:cNvSpPr>
              <a:spLocks noChangeShapeType="1"/>
            </p:cNvSpPr>
            <p:nvPr/>
          </p:nvSpPr>
          <p:spPr bwMode="auto">
            <a:xfrm>
              <a:off x="1200" y="3696"/>
              <a:ext cx="292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4" name="Text Box 9"/>
            <p:cNvSpPr txBox="1">
              <a:spLocks noChangeArrowheads="1"/>
            </p:cNvSpPr>
            <p:nvPr/>
          </p:nvSpPr>
          <p:spPr bwMode="auto">
            <a:xfrm>
              <a:off x="1392" y="3408"/>
              <a:ext cx="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u="none"/>
                <a:t>+</a:t>
              </a:r>
              <a:endParaRPr lang="en-US" altLang="zh-CN" sz="2400" u="none"/>
            </a:p>
          </p:txBody>
        </p:sp>
        <p:sp>
          <p:nvSpPr>
            <p:cNvPr id="16395" name="Text Box 10"/>
            <p:cNvSpPr txBox="1">
              <a:spLocks noChangeArrowheads="1"/>
            </p:cNvSpPr>
            <p:nvPr/>
          </p:nvSpPr>
          <p:spPr bwMode="auto">
            <a:xfrm>
              <a:off x="1872" y="3840"/>
              <a:ext cx="2016" cy="25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t>        20 </a:t>
              </a:r>
              <a:r>
                <a:rPr lang="zh-CN" altLang="en-US" sz="2000" u="none"/>
                <a:t>位 物 理 地 址</a:t>
              </a:r>
              <a:endParaRPr lang="zh-CN" altLang="en-US" sz="2000" u="none"/>
            </a:p>
          </p:txBody>
        </p:sp>
      </p:grpSp>
      <p:sp>
        <p:nvSpPr>
          <p:cNvPr id="24587" name="Text Box 11"/>
          <p:cNvSpPr txBox="1">
            <a:spLocks noChangeArrowheads="1"/>
          </p:cNvSpPr>
          <p:nvPr/>
        </p:nvSpPr>
        <p:spPr bwMode="auto">
          <a:xfrm>
            <a:off x="692150" y="5683250"/>
            <a:ext cx="6881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800">
                <a:solidFill>
                  <a:srgbClr val="FF0000"/>
                </a:solidFill>
              </a:rPr>
              <a:t>问题</a:t>
            </a:r>
            <a:r>
              <a:rPr lang="en-US" altLang="zh-CN" sz="2800">
                <a:solidFill>
                  <a:srgbClr val="FF0000"/>
                </a:solidFill>
              </a:rPr>
              <a:t>:</a:t>
            </a:r>
            <a:r>
              <a:rPr lang="zh-CN" altLang="en-US" sz="2800">
                <a:solidFill>
                  <a:srgbClr val="FF0000"/>
                </a:solidFill>
              </a:rPr>
              <a:t>一个字单元的物理地址该如何表示呢</a:t>
            </a:r>
            <a:r>
              <a:rPr lang="en-US" altLang="zh-CN" sz="2800">
                <a:solidFill>
                  <a:srgbClr val="FF0000"/>
                </a:solidFill>
              </a:rPr>
              <a:t>?</a:t>
            </a:r>
            <a:endParaRPr lang="en-US" altLang="zh-CN" sz="2800">
              <a:solidFill>
                <a:srgbClr val="FF00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2133600" y="3581400"/>
            <a:ext cx="464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50000"/>
              </a:spcBef>
              <a:buClrTx/>
              <a:buFontTx/>
              <a:buNone/>
            </a:pPr>
            <a:r>
              <a:rPr lang="zh-CN" altLang="en-US" sz="2400" u="none">
                <a:solidFill>
                  <a:schemeClr val="hlink"/>
                </a:solidFill>
                <a:latin typeface="楷体_GB2312" pitchFamily="49" charset="-122"/>
                <a:ea typeface="楷体_GB2312" pitchFamily="49" charset="-122"/>
              </a:rPr>
              <a:t>分支结构</a:t>
            </a:r>
            <a:r>
              <a:rPr lang="zh-CN" altLang="en-US" sz="2400" u="none">
                <a:latin typeface="楷体_GB2312" pitchFamily="49" charset="-122"/>
                <a:ea typeface="楷体_GB2312" pitchFamily="49" charset="-122"/>
              </a:rPr>
              <a:t>          子程序结构</a:t>
            </a:r>
            <a:endParaRPr lang="zh-CN" altLang="en-US" sz="2400" b="0" u="none">
              <a:latin typeface="楷体_GB2312" pitchFamily="49" charset="-122"/>
              <a:ea typeface="楷体_GB2312" pitchFamily="49" charset="-122"/>
            </a:endParaRPr>
          </a:p>
        </p:txBody>
      </p:sp>
      <p:grpSp>
        <p:nvGrpSpPr>
          <p:cNvPr id="89091" name="Group 3"/>
          <p:cNvGrpSpPr/>
          <p:nvPr/>
        </p:nvGrpSpPr>
        <p:grpSpPr bwMode="auto">
          <a:xfrm>
            <a:off x="3733800" y="1295400"/>
            <a:ext cx="0" cy="1828800"/>
            <a:chOff x="2016" y="816"/>
            <a:chExt cx="0" cy="1152"/>
          </a:xfrm>
        </p:grpSpPr>
        <p:sp>
          <p:nvSpPr>
            <p:cNvPr id="89119" name="Line 4"/>
            <p:cNvSpPr>
              <a:spLocks noChangeShapeType="1"/>
            </p:cNvSpPr>
            <p:nvPr/>
          </p:nvSpPr>
          <p:spPr bwMode="auto">
            <a:xfrm>
              <a:off x="2016" y="816"/>
              <a:ext cx="0" cy="38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9120" name="Line 5"/>
            <p:cNvSpPr>
              <a:spLocks noChangeShapeType="1"/>
            </p:cNvSpPr>
            <p:nvPr/>
          </p:nvSpPr>
          <p:spPr bwMode="auto">
            <a:xfrm>
              <a:off x="2016" y="1200"/>
              <a:ext cx="0" cy="38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9121" name="Line 6"/>
            <p:cNvSpPr>
              <a:spLocks noChangeShapeType="1"/>
            </p:cNvSpPr>
            <p:nvPr/>
          </p:nvSpPr>
          <p:spPr bwMode="auto">
            <a:xfrm>
              <a:off x="2016" y="1584"/>
              <a:ext cx="0" cy="38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89092" name="Rectangle 7"/>
          <p:cNvSpPr>
            <a:spLocks noChangeArrowheads="1"/>
          </p:cNvSpPr>
          <p:nvPr/>
        </p:nvSpPr>
        <p:spPr bwMode="auto">
          <a:xfrm>
            <a:off x="1752600" y="457200"/>
            <a:ext cx="1981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zh-CN" altLang="en-US" sz="2800" u="none"/>
              <a:t>程序结构：</a:t>
            </a:r>
            <a:r>
              <a:rPr lang="zh-CN" altLang="en-US" sz="2400" u="none"/>
              <a:t>           </a:t>
            </a:r>
            <a:endParaRPr lang="zh-CN" altLang="en-US" sz="2400" u="none"/>
          </a:p>
        </p:txBody>
      </p:sp>
      <p:grpSp>
        <p:nvGrpSpPr>
          <p:cNvPr id="89093" name="Group 8"/>
          <p:cNvGrpSpPr/>
          <p:nvPr/>
        </p:nvGrpSpPr>
        <p:grpSpPr bwMode="auto">
          <a:xfrm>
            <a:off x="6477000" y="838200"/>
            <a:ext cx="838200" cy="2362200"/>
            <a:chOff x="3696" y="624"/>
            <a:chExt cx="528" cy="1488"/>
          </a:xfrm>
        </p:grpSpPr>
        <p:sp>
          <p:nvSpPr>
            <p:cNvPr id="89110" name="Line 9"/>
            <p:cNvSpPr>
              <a:spLocks noChangeShapeType="1"/>
            </p:cNvSpPr>
            <p:nvPr/>
          </p:nvSpPr>
          <p:spPr bwMode="auto">
            <a:xfrm>
              <a:off x="4224" y="624"/>
              <a:ext cx="0" cy="38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11" name="Line 10"/>
            <p:cNvSpPr>
              <a:spLocks noChangeShapeType="1"/>
            </p:cNvSpPr>
            <p:nvPr/>
          </p:nvSpPr>
          <p:spPr bwMode="auto">
            <a:xfrm>
              <a:off x="4224" y="1008"/>
              <a:ext cx="0" cy="38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12" name="Line 11"/>
            <p:cNvSpPr>
              <a:spLocks noChangeShapeType="1"/>
            </p:cNvSpPr>
            <p:nvPr/>
          </p:nvSpPr>
          <p:spPr bwMode="auto">
            <a:xfrm>
              <a:off x="4224" y="1392"/>
              <a:ext cx="0" cy="72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13" name="Line 12"/>
            <p:cNvSpPr>
              <a:spLocks noChangeShapeType="1"/>
            </p:cNvSpPr>
            <p:nvPr/>
          </p:nvSpPr>
          <p:spPr bwMode="auto">
            <a:xfrm>
              <a:off x="3936" y="1584"/>
              <a:ext cx="28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14" name="Line 13"/>
            <p:cNvSpPr>
              <a:spLocks noChangeShapeType="1"/>
            </p:cNvSpPr>
            <p:nvPr/>
          </p:nvSpPr>
          <p:spPr bwMode="auto">
            <a:xfrm flipV="1">
              <a:off x="3936" y="1152"/>
              <a:ext cx="0" cy="43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15" name="Line 14"/>
            <p:cNvSpPr>
              <a:spLocks noChangeShapeType="1"/>
            </p:cNvSpPr>
            <p:nvPr/>
          </p:nvSpPr>
          <p:spPr bwMode="auto">
            <a:xfrm>
              <a:off x="3936" y="1152"/>
              <a:ext cx="288" cy="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16" name="Line 15"/>
            <p:cNvSpPr>
              <a:spLocks noChangeShapeType="1"/>
            </p:cNvSpPr>
            <p:nvPr/>
          </p:nvSpPr>
          <p:spPr bwMode="auto">
            <a:xfrm flipH="1">
              <a:off x="3696" y="1824"/>
              <a:ext cx="52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17" name="Line 16"/>
            <p:cNvSpPr>
              <a:spLocks noChangeShapeType="1"/>
            </p:cNvSpPr>
            <p:nvPr/>
          </p:nvSpPr>
          <p:spPr bwMode="auto">
            <a:xfrm flipV="1">
              <a:off x="3696" y="768"/>
              <a:ext cx="0" cy="105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18" name="Line 17"/>
            <p:cNvSpPr>
              <a:spLocks noChangeShapeType="1"/>
            </p:cNvSpPr>
            <p:nvPr/>
          </p:nvSpPr>
          <p:spPr bwMode="auto">
            <a:xfrm>
              <a:off x="3696" y="768"/>
              <a:ext cx="528" cy="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89094" name="Rectangle 18"/>
          <p:cNvSpPr>
            <a:spLocks noChangeArrowheads="1"/>
          </p:cNvSpPr>
          <p:nvPr/>
        </p:nvSpPr>
        <p:spPr bwMode="auto">
          <a:xfrm>
            <a:off x="2057400" y="5999163"/>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u="none">
                <a:ea typeface="楷体_GB2312" pitchFamily="49" charset="-122"/>
              </a:rPr>
              <a:t>复合结构：多种程序结构的组合</a:t>
            </a:r>
            <a:endParaRPr lang="zh-CN" altLang="en-US" sz="2400" u="none">
              <a:ea typeface="楷体_GB2312" pitchFamily="49" charset="-122"/>
            </a:endParaRPr>
          </a:p>
        </p:txBody>
      </p:sp>
      <p:grpSp>
        <p:nvGrpSpPr>
          <p:cNvPr id="89095" name="Group 19"/>
          <p:cNvGrpSpPr/>
          <p:nvPr/>
        </p:nvGrpSpPr>
        <p:grpSpPr bwMode="auto">
          <a:xfrm>
            <a:off x="1981200" y="4114800"/>
            <a:ext cx="2590800" cy="1143000"/>
            <a:chOff x="1584" y="2832"/>
            <a:chExt cx="1632" cy="720"/>
          </a:xfrm>
        </p:grpSpPr>
        <p:sp>
          <p:nvSpPr>
            <p:cNvPr id="89103" name="Line 20"/>
            <p:cNvSpPr>
              <a:spLocks noChangeShapeType="1"/>
            </p:cNvSpPr>
            <p:nvPr/>
          </p:nvSpPr>
          <p:spPr bwMode="auto">
            <a:xfrm>
              <a:off x="1584" y="3216"/>
              <a:ext cx="16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9104" name="Line 21"/>
            <p:cNvSpPr>
              <a:spLocks noChangeShapeType="1"/>
            </p:cNvSpPr>
            <p:nvPr/>
          </p:nvSpPr>
          <p:spPr bwMode="auto">
            <a:xfrm>
              <a:off x="1584" y="3216"/>
              <a:ext cx="0" cy="336"/>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9105" name="Line 22"/>
            <p:cNvSpPr>
              <a:spLocks noChangeShapeType="1"/>
            </p:cNvSpPr>
            <p:nvPr/>
          </p:nvSpPr>
          <p:spPr bwMode="auto">
            <a:xfrm>
              <a:off x="1968" y="3216"/>
              <a:ext cx="0" cy="336"/>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9106" name="Line 23"/>
            <p:cNvSpPr>
              <a:spLocks noChangeShapeType="1"/>
            </p:cNvSpPr>
            <p:nvPr/>
          </p:nvSpPr>
          <p:spPr bwMode="auto">
            <a:xfrm>
              <a:off x="3216" y="3216"/>
              <a:ext cx="0" cy="336"/>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9107" name="Line 24"/>
            <p:cNvSpPr>
              <a:spLocks noChangeShapeType="1"/>
            </p:cNvSpPr>
            <p:nvPr/>
          </p:nvSpPr>
          <p:spPr bwMode="auto">
            <a:xfrm>
              <a:off x="2880" y="3216"/>
              <a:ext cx="0" cy="336"/>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9108" name="Line 25"/>
            <p:cNvSpPr>
              <a:spLocks noChangeShapeType="1"/>
            </p:cNvSpPr>
            <p:nvPr/>
          </p:nvSpPr>
          <p:spPr bwMode="auto">
            <a:xfrm>
              <a:off x="2448" y="2832"/>
              <a:ext cx="0" cy="38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9109" name="Text Box 26"/>
            <p:cNvSpPr txBox="1">
              <a:spLocks noChangeArrowheads="1"/>
            </p:cNvSpPr>
            <p:nvPr/>
          </p:nvSpPr>
          <p:spPr bwMode="auto">
            <a:xfrm>
              <a:off x="2304" y="3264"/>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400" b="0" u="none"/>
                <a:t>…</a:t>
              </a:r>
              <a:endParaRPr lang="en-US" altLang="zh-CN" sz="2400" b="0" u="none"/>
            </a:p>
          </p:txBody>
        </p:sp>
      </p:grpSp>
      <p:grpSp>
        <p:nvGrpSpPr>
          <p:cNvPr id="89096" name="Group 27"/>
          <p:cNvGrpSpPr/>
          <p:nvPr/>
        </p:nvGrpSpPr>
        <p:grpSpPr bwMode="auto">
          <a:xfrm>
            <a:off x="6858000" y="3733800"/>
            <a:ext cx="762000" cy="2133600"/>
            <a:chOff x="4080" y="768"/>
            <a:chExt cx="480" cy="1344"/>
          </a:xfrm>
        </p:grpSpPr>
        <p:sp>
          <p:nvSpPr>
            <p:cNvPr id="89098" name="Line 28"/>
            <p:cNvSpPr>
              <a:spLocks noChangeShapeType="1"/>
            </p:cNvSpPr>
            <p:nvPr/>
          </p:nvSpPr>
          <p:spPr bwMode="auto">
            <a:xfrm>
              <a:off x="4080" y="768"/>
              <a:ext cx="0" cy="62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9099" name="Line 29"/>
            <p:cNvSpPr>
              <a:spLocks noChangeShapeType="1"/>
            </p:cNvSpPr>
            <p:nvPr/>
          </p:nvSpPr>
          <p:spPr bwMode="auto">
            <a:xfrm>
              <a:off x="4080" y="1488"/>
              <a:ext cx="0" cy="62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9100" name="Line 30"/>
            <p:cNvSpPr>
              <a:spLocks noChangeShapeType="1"/>
            </p:cNvSpPr>
            <p:nvPr/>
          </p:nvSpPr>
          <p:spPr bwMode="auto">
            <a:xfrm flipV="1">
              <a:off x="4128" y="1056"/>
              <a:ext cx="432" cy="336"/>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9101" name="Line 31"/>
            <p:cNvSpPr>
              <a:spLocks noChangeShapeType="1"/>
            </p:cNvSpPr>
            <p:nvPr/>
          </p:nvSpPr>
          <p:spPr bwMode="auto">
            <a:xfrm>
              <a:off x="4560" y="1152"/>
              <a:ext cx="0" cy="624"/>
            </a:xfrm>
            <a:prstGeom prst="line">
              <a:avLst/>
            </a:prstGeom>
            <a:noFill/>
            <a:ln w="12700" cap="sq">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89102" name="Line 32"/>
            <p:cNvSpPr>
              <a:spLocks noChangeShapeType="1"/>
            </p:cNvSpPr>
            <p:nvPr/>
          </p:nvSpPr>
          <p:spPr bwMode="auto">
            <a:xfrm flipH="1" flipV="1">
              <a:off x="4128" y="1440"/>
              <a:ext cx="432" cy="38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89097" name="Rectangle 33"/>
          <p:cNvSpPr>
            <a:spLocks noChangeArrowheads="1"/>
          </p:cNvSpPr>
          <p:nvPr/>
        </p:nvSpPr>
        <p:spPr bwMode="auto">
          <a:xfrm>
            <a:off x="1828800" y="1122363"/>
            <a:ext cx="4514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400" u="none">
                <a:latin typeface="楷体_GB2312" pitchFamily="49" charset="-122"/>
                <a:ea typeface="楷体_GB2312" pitchFamily="49" charset="-122"/>
              </a:rPr>
              <a:t>  </a:t>
            </a:r>
            <a:r>
              <a:rPr lang="zh-CN" altLang="en-US" sz="2400" u="none">
                <a:latin typeface="楷体_GB2312" pitchFamily="49" charset="-122"/>
                <a:ea typeface="楷体_GB2312" pitchFamily="49" charset="-122"/>
              </a:rPr>
              <a:t>顺序结构          </a:t>
            </a:r>
            <a:r>
              <a:rPr lang="zh-CN" altLang="en-US" sz="2400" u="none">
                <a:solidFill>
                  <a:schemeClr val="hlink"/>
                </a:solidFill>
                <a:latin typeface="楷体_GB2312" pitchFamily="49" charset="-122"/>
                <a:ea typeface="楷体_GB2312" pitchFamily="49" charset="-122"/>
              </a:rPr>
              <a:t>循环结构</a:t>
            </a:r>
            <a:endParaRPr lang="zh-CN" altLang="en-US" sz="2400" u="none">
              <a:solidFill>
                <a:schemeClr val="hlink"/>
              </a:solidFill>
              <a:latin typeface="楷体_GB2312" pitchFamily="49" charset="-122"/>
              <a:ea typeface="楷体_GB2312" pitchFamily="49" charset="-122"/>
            </a:endParaRPr>
          </a:p>
        </p:txBody>
      </p:sp>
    </p:spTree>
  </p:cSld>
  <p:clrMapOvr>
    <a:masterClrMapping/>
  </p:clrMapOvr>
  <p:transition>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1676400" y="685800"/>
            <a:ext cx="40481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600" u="none">
                <a:solidFill>
                  <a:schemeClr val="tx2"/>
                </a:solidFill>
                <a:latin typeface="Arial" panose="020B0604020202020204" pitchFamily="34" charset="0"/>
              </a:rPr>
              <a:t>1.  </a:t>
            </a:r>
            <a:r>
              <a:rPr lang="zh-CN" altLang="en-US" sz="3600" u="none">
                <a:solidFill>
                  <a:schemeClr val="tx2"/>
                </a:solidFill>
                <a:latin typeface="Arial" panose="020B0604020202020204" pitchFamily="34" charset="0"/>
              </a:rPr>
              <a:t>分支程序设计</a:t>
            </a:r>
            <a:endParaRPr lang="zh-CN" altLang="en-US" sz="3600" u="none">
              <a:solidFill>
                <a:schemeClr val="tx2"/>
              </a:solidFill>
              <a:latin typeface="Arial" panose="020B0604020202020204" pitchFamily="34" charset="0"/>
            </a:endParaRPr>
          </a:p>
        </p:txBody>
      </p:sp>
      <p:grpSp>
        <p:nvGrpSpPr>
          <p:cNvPr id="90115" name="Group 3"/>
          <p:cNvGrpSpPr/>
          <p:nvPr/>
        </p:nvGrpSpPr>
        <p:grpSpPr bwMode="auto">
          <a:xfrm>
            <a:off x="1828800" y="1600200"/>
            <a:ext cx="6472238" cy="2378075"/>
            <a:chOff x="1152" y="816"/>
            <a:chExt cx="4077" cy="1498"/>
          </a:xfrm>
        </p:grpSpPr>
        <p:grpSp>
          <p:nvGrpSpPr>
            <p:cNvPr id="90118" name="Group 4"/>
            <p:cNvGrpSpPr/>
            <p:nvPr/>
          </p:nvGrpSpPr>
          <p:grpSpPr bwMode="auto">
            <a:xfrm>
              <a:off x="1152" y="1296"/>
              <a:ext cx="2112" cy="1018"/>
              <a:chOff x="960" y="864"/>
              <a:chExt cx="2112" cy="1018"/>
            </a:xfrm>
          </p:grpSpPr>
          <p:sp>
            <p:nvSpPr>
              <p:cNvPr id="90133" name="Line 5"/>
              <p:cNvSpPr>
                <a:spLocks noChangeShapeType="1"/>
              </p:cNvSpPr>
              <p:nvPr/>
            </p:nvSpPr>
            <p:spPr bwMode="auto">
              <a:xfrm>
                <a:off x="1296" y="1248"/>
                <a:ext cx="134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0134" name="Line 6"/>
              <p:cNvSpPr>
                <a:spLocks noChangeShapeType="1"/>
              </p:cNvSpPr>
              <p:nvPr/>
            </p:nvSpPr>
            <p:spPr bwMode="auto">
              <a:xfrm>
                <a:off x="1296" y="1248"/>
                <a:ext cx="0" cy="336"/>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35" name="Line 7"/>
              <p:cNvSpPr>
                <a:spLocks noChangeShapeType="1"/>
              </p:cNvSpPr>
              <p:nvPr/>
            </p:nvSpPr>
            <p:spPr bwMode="auto">
              <a:xfrm>
                <a:off x="1968" y="864"/>
                <a:ext cx="0" cy="38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0136" name="Line 8"/>
              <p:cNvSpPr>
                <a:spLocks noChangeShapeType="1"/>
              </p:cNvSpPr>
              <p:nvPr/>
            </p:nvSpPr>
            <p:spPr bwMode="auto">
              <a:xfrm>
                <a:off x="1728" y="1248"/>
                <a:ext cx="0" cy="336"/>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37" name="Line 9"/>
              <p:cNvSpPr>
                <a:spLocks noChangeShapeType="1"/>
              </p:cNvSpPr>
              <p:nvPr/>
            </p:nvSpPr>
            <p:spPr bwMode="auto">
              <a:xfrm>
                <a:off x="2640" y="1248"/>
                <a:ext cx="0" cy="336"/>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38" name="Text Box 10"/>
              <p:cNvSpPr txBox="1">
                <a:spLocks noChangeArrowheads="1"/>
              </p:cNvSpPr>
              <p:nvPr/>
            </p:nvSpPr>
            <p:spPr bwMode="auto">
              <a:xfrm>
                <a:off x="2064" y="1344"/>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t>…</a:t>
                </a:r>
                <a:endParaRPr lang="en-US" altLang="zh-CN" sz="2000" u="none"/>
              </a:p>
            </p:txBody>
          </p:sp>
          <p:sp>
            <p:nvSpPr>
              <p:cNvPr id="90139" name="Text Box 11"/>
              <p:cNvSpPr txBox="1">
                <a:spLocks noChangeArrowheads="1"/>
              </p:cNvSpPr>
              <p:nvPr/>
            </p:nvSpPr>
            <p:spPr bwMode="auto">
              <a:xfrm>
                <a:off x="960" y="1632"/>
                <a:ext cx="21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b="0" u="none"/>
                  <a:t> case 1  case 2            case n</a:t>
                </a:r>
                <a:endParaRPr lang="en-US" altLang="zh-CN" sz="2000" b="0" u="none"/>
              </a:p>
            </p:txBody>
          </p:sp>
        </p:grpSp>
        <p:grpSp>
          <p:nvGrpSpPr>
            <p:cNvPr id="90119" name="Group 12"/>
            <p:cNvGrpSpPr/>
            <p:nvPr/>
          </p:nvGrpSpPr>
          <p:grpSpPr bwMode="auto">
            <a:xfrm>
              <a:off x="3360" y="1056"/>
              <a:ext cx="768" cy="250"/>
              <a:chOff x="3216" y="2592"/>
              <a:chExt cx="768" cy="250"/>
            </a:xfrm>
          </p:grpSpPr>
          <p:sp>
            <p:nvSpPr>
              <p:cNvPr id="90131" name="AutoShape 13"/>
              <p:cNvSpPr>
                <a:spLocks noChangeArrowheads="1"/>
              </p:cNvSpPr>
              <p:nvPr/>
            </p:nvSpPr>
            <p:spPr bwMode="auto">
              <a:xfrm>
                <a:off x="3216" y="2592"/>
                <a:ext cx="768" cy="240"/>
              </a:xfrm>
              <a:prstGeom prst="diamond">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90132" name="Text Box 14"/>
              <p:cNvSpPr txBox="1">
                <a:spLocks noChangeArrowheads="1"/>
              </p:cNvSpPr>
              <p:nvPr/>
            </p:nvSpPr>
            <p:spPr bwMode="auto">
              <a:xfrm>
                <a:off x="3504" y="2592"/>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t>?</a:t>
                </a:r>
                <a:endParaRPr lang="en-US" altLang="zh-CN" sz="2000" u="none"/>
              </a:p>
            </p:txBody>
          </p:sp>
        </p:grpSp>
        <p:grpSp>
          <p:nvGrpSpPr>
            <p:cNvPr id="90120" name="Group 15"/>
            <p:cNvGrpSpPr/>
            <p:nvPr/>
          </p:nvGrpSpPr>
          <p:grpSpPr bwMode="auto">
            <a:xfrm>
              <a:off x="3360" y="1536"/>
              <a:ext cx="768" cy="250"/>
              <a:chOff x="3216" y="2592"/>
              <a:chExt cx="768" cy="250"/>
            </a:xfrm>
          </p:grpSpPr>
          <p:sp>
            <p:nvSpPr>
              <p:cNvPr id="90129" name="AutoShape 16"/>
              <p:cNvSpPr>
                <a:spLocks noChangeArrowheads="1"/>
              </p:cNvSpPr>
              <p:nvPr/>
            </p:nvSpPr>
            <p:spPr bwMode="auto">
              <a:xfrm>
                <a:off x="3216" y="2592"/>
                <a:ext cx="768" cy="240"/>
              </a:xfrm>
              <a:prstGeom prst="diamond">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90130" name="Text Box 17"/>
              <p:cNvSpPr txBox="1">
                <a:spLocks noChangeArrowheads="1"/>
              </p:cNvSpPr>
              <p:nvPr/>
            </p:nvSpPr>
            <p:spPr bwMode="auto">
              <a:xfrm>
                <a:off x="3504" y="2592"/>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t>?</a:t>
                </a:r>
                <a:endParaRPr lang="en-US" altLang="zh-CN" sz="2000" u="none"/>
              </a:p>
            </p:txBody>
          </p:sp>
        </p:grpSp>
        <p:sp>
          <p:nvSpPr>
            <p:cNvPr id="90121" name="Line 18"/>
            <p:cNvSpPr>
              <a:spLocks noChangeShapeType="1"/>
            </p:cNvSpPr>
            <p:nvPr/>
          </p:nvSpPr>
          <p:spPr bwMode="auto">
            <a:xfrm>
              <a:off x="3744" y="1296"/>
              <a:ext cx="0" cy="24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0122" name="Line 19"/>
            <p:cNvSpPr>
              <a:spLocks noChangeShapeType="1"/>
            </p:cNvSpPr>
            <p:nvPr/>
          </p:nvSpPr>
          <p:spPr bwMode="auto">
            <a:xfrm>
              <a:off x="3744" y="1776"/>
              <a:ext cx="0" cy="28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0123" name="Line 20"/>
            <p:cNvSpPr>
              <a:spLocks noChangeShapeType="1"/>
            </p:cNvSpPr>
            <p:nvPr/>
          </p:nvSpPr>
          <p:spPr bwMode="auto">
            <a:xfrm>
              <a:off x="4133" y="1660"/>
              <a:ext cx="19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0124" name="Line 21"/>
            <p:cNvSpPr>
              <a:spLocks noChangeShapeType="1"/>
            </p:cNvSpPr>
            <p:nvPr/>
          </p:nvSpPr>
          <p:spPr bwMode="auto">
            <a:xfrm>
              <a:off x="4320" y="1669"/>
              <a:ext cx="0" cy="38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0125" name="Line 22"/>
            <p:cNvSpPr>
              <a:spLocks noChangeShapeType="1"/>
            </p:cNvSpPr>
            <p:nvPr/>
          </p:nvSpPr>
          <p:spPr bwMode="auto">
            <a:xfrm>
              <a:off x="4944" y="1184"/>
              <a:ext cx="0" cy="86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0126" name="Rectangle 23"/>
            <p:cNvSpPr>
              <a:spLocks noChangeArrowheads="1"/>
            </p:cNvSpPr>
            <p:nvPr/>
          </p:nvSpPr>
          <p:spPr bwMode="auto">
            <a:xfrm>
              <a:off x="3408" y="2064"/>
              <a:ext cx="18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000" b="0" u="none"/>
                <a:t> case 1      case 2      case n</a:t>
              </a:r>
              <a:endParaRPr lang="en-US" altLang="zh-CN" sz="2000" b="0" u="none"/>
            </a:p>
          </p:txBody>
        </p:sp>
        <p:sp>
          <p:nvSpPr>
            <p:cNvPr id="90127" name="Line 24"/>
            <p:cNvSpPr>
              <a:spLocks noChangeShapeType="1"/>
            </p:cNvSpPr>
            <p:nvPr/>
          </p:nvSpPr>
          <p:spPr bwMode="auto">
            <a:xfrm>
              <a:off x="4128" y="1184"/>
              <a:ext cx="81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0128" name="Line 25"/>
            <p:cNvSpPr>
              <a:spLocks noChangeShapeType="1"/>
            </p:cNvSpPr>
            <p:nvPr/>
          </p:nvSpPr>
          <p:spPr bwMode="auto">
            <a:xfrm>
              <a:off x="3744" y="816"/>
              <a:ext cx="0" cy="24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90116" name="Rectangle 26"/>
          <p:cNvSpPr>
            <a:spLocks noChangeArrowheads="1"/>
          </p:cNvSpPr>
          <p:nvPr/>
        </p:nvSpPr>
        <p:spPr bwMode="auto">
          <a:xfrm>
            <a:off x="2362200" y="4191000"/>
            <a:ext cx="5638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200" u="none">
                <a:ea typeface="楷体_GB2312" pitchFamily="49" charset="-122"/>
              </a:rPr>
              <a:t>   </a:t>
            </a:r>
            <a:r>
              <a:rPr lang="en-US" altLang="zh-CN" sz="2200" u="none">
                <a:solidFill>
                  <a:schemeClr val="hlink"/>
                </a:solidFill>
                <a:ea typeface="楷体_GB2312" pitchFamily="49" charset="-122"/>
              </a:rPr>
              <a:t>CASE</a:t>
            </a:r>
            <a:r>
              <a:rPr lang="en-US" altLang="zh-CN" sz="2200" u="none">
                <a:ea typeface="楷体_GB2312" pitchFamily="49" charset="-122"/>
              </a:rPr>
              <a:t> </a:t>
            </a:r>
            <a:r>
              <a:rPr lang="zh-CN" altLang="zh-CN" sz="2200" u="none">
                <a:ea typeface="楷体_GB2312" pitchFamily="49" charset="-122"/>
              </a:rPr>
              <a:t>结构            </a:t>
            </a:r>
            <a:r>
              <a:rPr lang="zh-CN" altLang="en-US" sz="2200" u="none">
                <a:ea typeface="楷体_GB2312" pitchFamily="49" charset="-122"/>
              </a:rPr>
              <a:t>      </a:t>
            </a:r>
            <a:r>
              <a:rPr lang="en-US" altLang="zh-CN" sz="2200" u="none">
                <a:solidFill>
                  <a:schemeClr val="hlink"/>
                </a:solidFill>
                <a:ea typeface="楷体_GB2312" pitchFamily="49" charset="-122"/>
              </a:rPr>
              <a:t>IF-THEN-ELSE</a:t>
            </a:r>
            <a:r>
              <a:rPr lang="en-US" altLang="zh-CN" sz="2200" u="none">
                <a:ea typeface="楷体_GB2312" pitchFamily="49" charset="-122"/>
              </a:rPr>
              <a:t> </a:t>
            </a:r>
            <a:r>
              <a:rPr lang="zh-CN" altLang="zh-CN" sz="2200" u="none">
                <a:ea typeface="楷体_GB2312" pitchFamily="49" charset="-122"/>
              </a:rPr>
              <a:t>结构</a:t>
            </a:r>
            <a:endParaRPr lang="zh-CN" altLang="en-US" sz="2200" u="none">
              <a:ea typeface="楷体_GB2312" pitchFamily="49" charset="-122"/>
            </a:endParaRPr>
          </a:p>
        </p:txBody>
      </p:sp>
      <p:sp>
        <p:nvSpPr>
          <p:cNvPr id="90117" name="Rectangle 27"/>
          <p:cNvSpPr>
            <a:spLocks noChangeArrowheads="1"/>
          </p:cNvSpPr>
          <p:nvPr/>
        </p:nvSpPr>
        <p:spPr bwMode="auto">
          <a:xfrm>
            <a:off x="2209800" y="4953000"/>
            <a:ext cx="5334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000" u="none"/>
              <a:t>(1)   </a:t>
            </a:r>
            <a:r>
              <a:rPr lang="zh-CN" altLang="en-US" sz="2000" u="none"/>
              <a:t>逻辑尺控制</a:t>
            </a:r>
            <a:endParaRPr lang="zh-CN" altLang="en-US" sz="2000" u="none"/>
          </a:p>
          <a:p>
            <a:pPr>
              <a:spcBef>
                <a:spcPct val="50000"/>
              </a:spcBef>
              <a:buClrTx/>
              <a:buFontTx/>
              <a:buNone/>
            </a:pPr>
            <a:r>
              <a:rPr lang="en-US" altLang="zh-CN" sz="2000" u="none"/>
              <a:t>(2)   </a:t>
            </a:r>
            <a:r>
              <a:rPr lang="zh-CN" altLang="en-US" sz="2000" u="none"/>
              <a:t>条件控制</a:t>
            </a:r>
            <a:endParaRPr lang="zh-CN" altLang="en-US" sz="2000" u="none"/>
          </a:p>
          <a:p>
            <a:pPr>
              <a:spcBef>
                <a:spcPct val="50000"/>
              </a:spcBef>
              <a:buClrTx/>
              <a:buFontTx/>
              <a:buNone/>
            </a:pPr>
            <a:r>
              <a:rPr lang="en-US" altLang="zh-CN" sz="2000" u="none"/>
              <a:t>(3)   </a:t>
            </a:r>
            <a:r>
              <a:rPr lang="zh-CN" altLang="en-US" sz="2000" u="none"/>
              <a:t>地址跳跃表</a:t>
            </a:r>
            <a:r>
              <a:rPr lang="zh-CN" altLang="en-US" sz="2000" u="none">
                <a:ea typeface="楷体_GB2312" pitchFamily="49" charset="-122"/>
              </a:rPr>
              <a:t>（值与地址有对应关系的表）</a:t>
            </a:r>
            <a:endParaRPr lang="zh-CN" altLang="en-US" sz="2000" u="none">
              <a:ea typeface="楷体_GB2312" pitchFamily="49" charset="-122"/>
            </a:endParaRPr>
          </a:p>
        </p:txBody>
      </p:sp>
    </p:spTree>
  </p:cSld>
  <p:clrMapOvr>
    <a:masterClrMapping/>
  </p:clrMapOvr>
  <p:transition>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1676400" y="609600"/>
            <a:ext cx="36052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600" u="none">
                <a:solidFill>
                  <a:schemeClr val="tx2"/>
                </a:solidFill>
                <a:latin typeface="Arial" panose="020B0604020202020204" pitchFamily="34" charset="0"/>
              </a:rPr>
              <a:t>2.  </a:t>
            </a:r>
            <a:r>
              <a:rPr lang="zh-CN" altLang="en-US" sz="3600" u="none">
                <a:solidFill>
                  <a:schemeClr val="tx2"/>
                </a:solidFill>
                <a:latin typeface="Arial" panose="020B0604020202020204" pitchFamily="34" charset="0"/>
              </a:rPr>
              <a:t>循环程序设计</a:t>
            </a:r>
            <a:endParaRPr lang="zh-CN" altLang="en-US" sz="3600" u="none">
              <a:solidFill>
                <a:schemeClr val="tx2"/>
              </a:solidFill>
              <a:latin typeface="Arial" panose="020B0604020202020204" pitchFamily="34" charset="0"/>
            </a:endParaRPr>
          </a:p>
        </p:txBody>
      </p:sp>
      <p:sp>
        <p:nvSpPr>
          <p:cNvPr id="91139" name="Rectangle 3"/>
          <p:cNvSpPr>
            <a:spLocks noChangeArrowheads="1"/>
          </p:cNvSpPr>
          <p:nvPr/>
        </p:nvSpPr>
        <p:spPr bwMode="auto">
          <a:xfrm>
            <a:off x="2438400" y="5791200"/>
            <a:ext cx="5638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200" u="none">
                <a:ea typeface="楷体_GB2312" pitchFamily="49" charset="-122"/>
              </a:rPr>
              <a:t>DO-WHILE </a:t>
            </a:r>
            <a:r>
              <a:rPr lang="zh-CN" altLang="zh-CN" sz="2200" u="none">
                <a:ea typeface="楷体_GB2312" pitchFamily="49" charset="-122"/>
              </a:rPr>
              <a:t>结构            </a:t>
            </a:r>
            <a:r>
              <a:rPr lang="zh-CN" altLang="en-US" sz="2200" u="none">
                <a:ea typeface="楷体_GB2312" pitchFamily="49" charset="-122"/>
              </a:rPr>
              <a:t>      </a:t>
            </a:r>
            <a:r>
              <a:rPr lang="en-US" altLang="zh-CN" sz="2200" u="none">
                <a:ea typeface="楷体_GB2312" pitchFamily="49" charset="-122"/>
              </a:rPr>
              <a:t>DO-UNTIL </a:t>
            </a:r>
            <a:r>
              <a:rPr lang="zh-CN" altLang="zh-CN" sz="2200" u="none">
                <a:ea typeface="楷体_GB2312" pitchFamily="49" charset="-122"/>
              </a:rPr>
              <a:t>结构</a:t>
            </a:r>
            <a:endParaRPr lang="zh-CN" altLang="en-US" sz="2200" u="none">
              <a:ea typeface="楷体_GB2312" pitchFamily="49" charset="-122"/>
            </a:endParaRPr>
          </a:p>
        </p:txBody>
      </p:sp>
      <p:grpSp>
        <p:nvGrpSpPr>
          <p:cNvPr id="91140" name="Group 4"/>
          <p:cNvGrpSpPr/>
          <p:nvPr/>
        </p:nvGrpSpPr>
        <p:grpSpPr bwMode="auto">
          <a:xfrm>
            <a:off x="2286000" y="1828800"/>
            <a:ext cx="5715000" cy="3614738"/>
            <a:chOff x="1488" y="1056"/>
            <a:chExt cx="3600" cy="2277"/>
          </a:xfrm>
        </p:grpSpPr>
        <p:grpSp>
          <p:nvGrpSpPr>
            <p:cNvPr id="91141" name="Group 5"/>
            <p:cNvGrpSpPr/>
            <p:nvPr/>
          </p:nvGrpSpPr>
          <p:grpSpPr bwMode="auto">
            <a:xfrm>
              <a:off x="3552" y="1104"/>
              <a:ext cx="1536" cy="2229"/>
              <a:chOff x="1392" y="1104"/>
              <a:chExt cx="1536" cy="2229"/>
            </a:xfrm>
          </p:grpSpPr>
          <p:grpSp>
            <p:nvGrpSpPr>
              <p:cNvPr id="91162" name="Group 6"/>
              <p:cNvGrpSpPr/>
              <p:nvPr/>
            </p:nvGrpSpPr>
            <p:grpSpPr bwMode="auto">
              <a:xfrm>
                <a:off x="1625" y="2515"/>
                <a:ext cx="1303" cy="455"/>
                <a:chOff x="2112" y="3024"/>
                <a:chExt cx="1344" cy="480"/>
              </a:xfrm>
            </p:grpSpPr>
            <p:sp>
              <p:nvSpPr>
                <p:cNvPr id="91178" name="AutoShape 7"/>
                <p:cNvSpPr>
                  <a:spLocks noChangeArrowheads="1"/>
                </p:cNvSpPr>
                <p:nvPr/>
              </p:nvSpPr>
              <p:spPr bwMode="auto">
                <a:xfrm>
                  <a:off x="2112" y="3024"/>
                  <a:ext cx="1344" cy="480"/>
                </a:xfrm>
                <a:prstGeom prst="diamond">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91179" name="Rectangle 8"/>
                <p:cNvSpPr>
                  <a:spLocks noChangeArrowheads="1"/>
                </p:cNvSpPr>
                <p:nvPr/>
              </p:nvSpPr>
              <p:spPr bwMode="auto">
                <a:xfrm>
                  <a:off x="2353" y="3120"/>
                  <a:ext cx="91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u="none">
                      <a:solidFill>
                        <a:schemeClr val="hlink"/>
                      </a:solidFill>
                      <a:ea typeface="楷体_GB2312" pitchFamily="49" charset="-122"/>
                    </a:rPr>
                    <a:t>控制条件</a:t>
                  </a:r>
                  <a:endParaRPr lang="zh-CN" altLang="en-US" sz="2400" u="none">
                    <a:solidFill>
                      <a:schemeClr val="hlink"/>
                    </a:solidFill>
                    <a:ea typeface="楷体_GB2312" pitchFamily="49" charset="-122"/>
                  </a:endParaRPr>
                </a:p>
              </p:txBody>
            </p:sp>
          </p:grpSp>
          <p:sp>
            <p:nvSpPr>
              <p:cNvPr id="91163" name="Line 9"/>
              <p:cNvSpPr>
                <a:spLocks noChangeShapeType="1"/>
              </p:cNvSpPr>
              <p:nvPr/>
            </p:nvSpPr>
            <p:spPr bwMode="auto">
              <a:xfrm>
                <a:off x="2276" y="1104"/>
                <a:ext cx="0" cy="22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1164" name="Line 10"/>
              <p:cNvSpPr>
                <a:spLocks noChangeShapeType="1"/>
              </p:cNvSpPr>
              <p:nvPr/>
            </p:nvSpPr>
            <p:spPr bwMode="auto">
              <a:xfrm>
                <a:off x="2276" y="1605"/>
                <a:ext cx="0" cy="409"/>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1165" name="Line 11"/>
              <p:cNvSpPr>
                <a:spLocks noChangeShapeType="1"/>
              </p:cNvSpPr>
              <p:nvPr/>
            </p:nvSpPr>
            <p:spPr bwMode="auto">
              <a:xfrm>
                <a:off x="2276" y="2287"/>
                <a:ext cx="0" cy="22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1166" name="Line 12"/>
              <p:cNvSpPr>
                <a:spLocks noChangeShapeType="1"/>
              </p:cNvSpPr>
              <p:nvPr/>
            </p:nvSpPr>
            <p:spPr bwMode="auto">
              <a:xfrm>
                <a:off x="2276" y="2970"/>
                <a:ext cx="0" cy="363"/>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1167" name="Line 13"/>
              <p:cNvSpPr>
                <a:spLocks noChangeShapeType="1"/>
              </p:cNvSpPr>
              <p:nvPr/>
            </p:nvSpPr>
            <p:spPr bwMode="auto">
              <a:xfrm flipH="1">
                <a:off x="1392" y="2743"/>
                <a:ext cx="23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1168" name="Line 14"/>
              <p:cNvSpPr>
                <a:spLocks noChangeShapeType="1"/>
              </p:cNvSpPr>
              <p:nvPr/>
            </p:nvSpPr>
            <p:spPr bwMode="auto">
              <a:xfrm>
                <a:off x="1392" y="1787"/>
                <a:ext cx="0" cy="95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1169" name="Line 15"/>
              <p:cNvSpPr>
                <a:spLocks noChangeShapeType="1"/>
              </p:cNvSpPr>
              <p:nvPr/>
            </p:nvSpPr>
            <p:spPr bwMode="auto">
              <a:xfrm>
                <a:off x="1392" y="1787"/>
                <a:ext cx="884" cy="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nvGrpSpPr>
              <p:cNvPr id="91170" name="Group 16"/>
              <p:cNvGrpSpPr/>
              <p:nvPr/>
            </p:nvGrpSpPr>
            <p:grpSpPr bwMode="auto">
              <a:xfrm>
                <a:off x="1857" y="1332"/>
                <a:ext cx="838" cy="288"/>
                <a:chOff x="3696" y="3504"/>
                <a:chExt cx="864" cy="304"/>
              </a:xfrm>
            </p:grpSpPr>
            <p:sp>
              <p:nvSpPr>
                <p:cNvPr id="91176" name="Rectangle 17"/>
                <p:cNvSpPr>
                  <a:spLocks noChangeArrowheads="1"/>
                </p:cNvSpPr>
                <p:nvPr/>
              </p:nvSpPr>
              <p:spPr bwMode="auto">
                <a:xfrm>
                  <a:off x="3696" y="3504"/>
                  <a:ext cx="864" cy="2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91177" name="Rectangle 18"/>
                <p:cNvSpPr>
                  <a:spLocks noChangeArrowheads="1"/>
                </p:cNvSpPr>
                <p:nvPr/>
              </p:nvSpPr>
              <p:spPr bwMode="auto">
                <a:xfrm>
                  <a:off x="3791" y="3504"/>
                  <a:ext cx="71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u="none">
                      <a:ea typeface="楷体_GB2312" pitchFamily="49" charset="-122"/>
                    </a:rPr>
                    <a:t>初始化</a:t>
                  </a:r>
                  <a:endParaRPr lang="zh-CN" altLang="en-US" sz="2400" u="none">
                    <a:ea typeface="楷体_GB2312" pitchFamily="49" charset="-122"/>
                  </a:endParaRPr>
                </a:p>
              </p:txBody>
            </p:sp>
          </p:grpSp>
          <p:grpSp>
            <p:nvGrpSpPr>
              <p:cNvPr id="91171" name="Group 19"/>
              <p:cNvGrpSpPr/>
              <p:nvPr/>
            </p:nvGrpSpPr>
            <p:grpSpPr bwMode="auto">
              <a:xfrm>
                <a:off x="1857" y="2014"/>
                <a:ext cx="838" cy="288"/>
                <a:chOff x="3696" y="3504"/>
                <a:chExt cx="864" cy="303"/>
              </a:xfrm>
            </p:grpSpPr>
            <p:sp>
              <p:nvSpPr>
                <p:cNvPr id="91174" name="Rectangle 20"/>
                <p:cNvSpPr>
                  <a:spLocks noChangeArrowheads="1"/>
                </p:cNvSpPr>
                <p:nvPr/>
              </p:nvSpPr>
              <p:spPr bwMode="auto">
                <a:xfrm>
                  <a:off x="3696" y="3504"/>
                  <a:ext cx="864" cy="2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91175" name="Rectangle 21"/>
                <p:cNvSpPr>
                  <a:spLocks noChangeArrowheads="1"/>
                </p:cNvSpPr>
                <p:nvPr/>
              </p:nvSpPr>
              <p:spPr bwMode="auto">
                <a:xfrm>
                  <a:off x="3791" y="3504"/>
                  <a:ext cx="716"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u="none">
                      <a:solidFill>
                        <a:srgbClr val="009900"/>
                      </a:solidFill>
                      <a:ea typeface="楷体_GB2312" pitchFamily="49" charset="-122"/>
                    </a:rPr>
                    <a:t>循环体</a:t>
                  </a:r>
                  <a:endParaRPr lang="zh-CN" altLang="en-US" sz="2400" u="none">
                    <a:solidFill>
                      <a:srgbClr val="009900"/>
                    </a:solidFill>
                    <a:ea typeface="楷体_GB2312" pitchFamily="49" charset="-122"/>
                  </a:endParaRPr>
                </a:p>
              </p:txBody>
            </p:sp>
          </p:grpSp>
          <p:sp>
            <p:nvSpPr>
              <p:cNvPr id="91172" name="Text Box 22"/>
              <p:cNvSpPr txBox="1">
                <a:spLocks noChangeArrowheads="1"/>
              </p:cNvSpPr>
              <p:nvPr/>
            </p:nvSpPr>
            <p:spPr bwMode="auto">
              <a:xfrm>
                <a:off x="2064" y="2991"/>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t>Y</a:t>
                </a:r>
                <a:endParaRPr lang="en-US" altLang="zh-CN" sz="2000" u="none"/>
              </a:p>
            </p:txBody>
          </p:sp>
          <p:sp>
            <p:nvSpPr>
              <p:cNvPr id="91173" name="Text Box 23"/>
              <p:cNvSpPr txBox="1">
                <a:spLocks noChangeArrowheads="1"/>
              </p:cNvSpPr>
              <p:nvPr/>
            </p:nvSpPr>
            <p:spPr bwMode="auto">
              <a:xfrm>
                <a:off x="1392" y="2511"/>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t>N</a:t>
                </a:r>
                <a:endParaRPr lang="en-US" altLang="zh-CN" sz="2000" u="none"/>
              </a:p>
            </p:txBody>
          </p:sp>
        </p:grpSp>
        <p:grpSp>
          <p:nvGrpSpPr>
            <p:cNvPr id="91142" name="Group 24"/>
            <p:cNvGrpSpPr/>
            <p:nvPr/>
          </p:nvGrpSpPr>
          <p:grpSpPr bwMode="auto">
            <a:xfrm>
              <a:off x="1632" y="1968"/>
              <a:ext cx="1303" cy="455"/>
              <a:chOff x="2112" y="3024"/>
              <a:chExt cx="1344" cy="480"/>
            </a:xfrm>
          </p:grpSpPr>
          <p:sp>
            <p:nvSpPr>
              <p:cNvPr id="91160" name="AutoShape 25"/>
              <p:cNvSpPr>
                <a:spLocks noChangeArrowheads="1"/>
              </p:cNvSpPr>
              <p:nvPr/>
            </p:nvSpPr>
            <p:spPr bwMode="auto">
              <a:xfrm>
                <a:off x="2112" y="3024"/>
                <a:ext cx="1344" cy="480"/>
              </a:xfrm>
              <a:prstGeom prst="diamond">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91161" name="Rectangle 26"/>
              <p:cNvSpPr>
                <a:spLocks noChangeArrowheads="1"/>
              </p:cNvSpPr>
              <p:nvPr/>
            </p:nvSpPr>
            <p:spPr bwMode="auto">
              <a:xfrm>
                <a:off x="2353" y="3120"/>
                <a:ext cx="91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u="none">
                    <a:solidFill>
                      <a:schemeClr val="hlink"/>
                    </a:solidFill>
                    <a:ea typeface="楷体_GB2312" pitchFamily="49" charset="-122"/>
                  </a:rPr>
                  <a:t>控制条件</a:t>
                </a:r>
                <a:endParaRPr lang="zh-CN" altLang="en-US" sz="2400" u="none">
                  <a:solidFill>
                    <a:schemeClr val="hlink"/>
                  </a:solidFill>
                  <a:ea typeface="楷体_GB2312" pitchFamily="49" charset="-122"/>
                </a:endParaRPr>
              </a:p>
            </p:txBody>
          </p:sp>
        </p:grpSp>
        <p:sp>
          <p:nvSpPr>
            <p:cNvPr id="91143" name="Line 27"/>
            <p:cNvSpPr>
              <a:spLocks noChangeShapeType="1"/>
            </p:cNvSpPr>
            <p:nvPr/>
          </p:nvSpPr>
          <p:spPr bwMode="auto">
            <a:xfrm>
              <a:off x="2276" y="1056"/>
              <a:ext cx="0" cy="22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1144" name="Line 28"/>
            <p:cNvSpPr>
              <a:spLocks noChangeShapeType="1"/>
            </p:cNvSpPr>
            <p:nvPr/>
          </p:nvSpPr>
          <p:spPr bwMode="auto">
            <a:xfrm>
              <a:off x="2276" y="1557"/>
              <a:ext cx="0" cy="409"/>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1145" name="Line 29"/>
            <p:cNvSpPr>
              <a:spLocks noChangeShapeType="1"/>
            </p:cNvSpPr>
            <p:nvPr/>
          </p:nvSpPr>
          <p:spPr bwMode="auto">
            <a:xfrm>
              <a:off x="2282" y="2431"/>
              <a:ext cx="0" cy="22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1146" name="Line 30"/>
            <p:cNvSpPr>
              <a:spLocks noChangeShapeType="1"/>
            </p:cNvSpPr>
            <p:nvPr/>
          </p:nvSpPr>
          <p:spPr bwMode="auto">
            <a:xfrm>
              <a:off x="1488" y="1747"/>
              <a:ext cx="0" cy="147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91147" name="Group 31"/>
            <p:cNvGrpSpPr/>
            <p:nvPr/>
          </p:nvGrpSpPr>
          <p:grpSpPr bwMode="auto">
            <a:xfrm>
              <a:off x="1857" y="1284"/>
              <a:ext cx="838" cy="288"/>
              <a:chOff x="3696" y="3504"/>
              <a:chExt cx="864" cy="304"/>
            </a:xfrm>
          </p:grpSpPr>
          <p:sp>
            <p:nvSpPr>
              <p:cNvPr id="91158" name="Rectangle 32"/>
              <p:cNvSpPr>
                <a:spLocks noChangeArrowheads="1"/>
              </p:cNvSpPr>
              <p:nvPr/>
            </p:nvSpPr>
            <p:spPr bwMode="auto">
              <a:xfrm>
                <a:off x="3696" y="3504"/>
                <a:ext cx="864" cy="2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91159" name="Rectangle 33"/>
              <p:cNvSpPr>
                <a:spLocks noChangeArrowheads="1"/>
              </p:cNvSpPr>
              <p:nvPr/>
            </p:nvSpPr>
            <p:spPr bwMode="auto">
              <a:xfrm>
                <a:off x="3791" y="3504"/>
                <a:ext cx="71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u="none">
                    <a:ea typeface="楷体_GB2312" pitchFamily="49" charset="-122"/>
                  </a:rPr>
                  <a:t>初始化</a:t>
                </a:r>
                <a:endParaRPr lang="zh-CN" altLang="en-US" sz="2400" u="none">
                  <a:ea typeface="楷体_GB2312" pitchFamily="49" charset="-122"/>
                </a:endParaRPr>
              </a:p>
            </p:txBody>
          </p:sp>
        </p:grpSp>
        <p:grpSp>
          <p:nvGrpSpPr>
            <p:cNvPr id="91148" name="Group 34"/>
            <p:cNvGrpSpPr/>
            <p:nvPr/>
          </p:nvGrpSpPr>
          <p:grpSpPr bwMode="auto">
            <a:xfrm>
              <a:off x="1872" y="2658"/>
              <a:ext cx="838" cy="288"/>
              <a:chOff x="3696" y="3504"/>
              <a:chExt cx="864" cy="303"/>
            </a:xfrm>
          </p:grpSpPr>
          <p:sp>
            <p:nvSpPr>
              <p:cNvPr id="91156" name="Rectangle 35"/>
              <p:cNvSpPr>
                <a:spLocks noChangeArrowheads="1"/>
              </p:cNvSpPr>
              <p:nvPr/>
            </p:nvSpPr>
            <p:spPr bwMode="auto">
              <a:xfrm>
                <a:off x="3696" y="3504"/>
                <a:ext cx="864" cy="2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91157" name="Rectangle 36"/>
              <p:cNvSpPr>
                <a:spLocks noChangeArrowheads="1"/>
              </p:cNvSpPr>
              <p:nvPr/>
            </p:nvSpPr>
            <p:spPr bwMode="auto">
              <a:xfrm>
                <a:off x="3791" y="3504"/>
                <a:ext cx="716"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u="none">
                    <a:solidFill>
                      <a:srgbClr val="009900"/>
                    </a:solidFill>
                    <a:ea typeface="楷体_GB2312" pitchFamily="49" charset="-122"/>
                  </a:rPr>
                  <a:t>循环体</a:t>
                </a:r>
                <a:endParaRPr lang="zh-CN" altLang="en-US" sz="2400" u="none">
                  <a:solidFill>
                    <a:srgbClr val="009900"/>
                  </a:solidFill>
                  <a:ea typeface="楷体_GB2312" pitchFamily="49" charset="-122"/>
                </a:endParaRPr>
              </a:p>
            </p:txBody>
          </p:sp>
        </p:grpSp>
        <p:sp>
          <p:nvSpPr>
            <p:cNvPr id="91149" name="Text Box 37"/>
            <p:cNvSpPr txBox="1">
              <a:spLocks noChangeArrowheads="1"/>
            </p:cNvSpPr>
            <p:nvPr/>
          </p:nvSpPr>
          <p:spPr bwMode="auto">
            <a:xfrm>
              <a:off x="2064" y="240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t>Y</a:t>
              </a:r>
              <a:endParaRPr lang="en-US" altLang="zh-CN" sz="2000" u="none"/>
            </a:p>
          </p:txBody>
        </p:sp>
        <p:sp>
          <p:nvSpPr>
            <p:cNvPr id="91150" name="Text Box 38"/>
            <p:cNvSpPr txBox="1">
              <a:spLocks noChangeArrowheads="1"/>
            </p:cNvSpPr>
            <p:nvPr/>
          </p:nvSpPr>
          <p:spPr bwMode="auto">
            <a:xfrm>
              <a:off x="2928" y="196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en-US" altLang="zh-CN" sz="2000" u="none"/>
                <a:t>N</a:t>
              </a:r>
              <a:endParaRPr lang="en-US" altLang="zh-CN" sz="2000" u="none"/>
            </a:p>
          </p:txBody>
        </p:sp>
        <p:sp>
          <p:nvSpPr>
            <p:cNvPr id="91151" name="Line 39"/>
            <p:cNvSpPr>
              <a:spLocks noChangeShapeType="1"/>
            </p:cNvSpPr>
            <p:nvPr/>
          </p:nvSpPr>
          <p:spPr bwMode="auto">
            <a:xfrm>
              <a:off x="2270" y="2939"/>
              <a:ext cx="0"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1152" name="Line 40"/>
            <p:cNvSpPr>
              <a:spLocks noChangeShapeType="1"/>
            </p:cNvSpPr>
            <p:nvPr/>
          </p:nvSpPr>
          <p:spPr bwMode="auto">
            <a:xfrm flipH="1" flipV="1">
              <a:off x="1488" y="3216"/>
              <a:ext cx="778" cy="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1153" name="Line 41"/>
            <p:cNvSpPr>
              <a:spLocks noChangeShapeType="1"/>
            </p:cNvSpPr>
            <p:nvPr/>
          </p:nvSpPr>
          <p:spPr bwMode="auto">
            <a:xfrm>
              <a:off x="2939" y="2193"/>
              <a:ext cx="14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1154" name="Line 42"/>
            <p:cNvSpPr>
              <a:spLocks noChangeShapeType="1"/>
            </p:cNvSpPr>
            <p:nvPr/>
          </p:nvSpPr>
          <p:spPr bwMode="auto">
            <a:xfrm>
              <a:off x="3072" y="2195"/>
              <a:ext cx="0" cy="1008"/>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1155" name="Line 43"/>
            <p:cNvSpPr>
              <a:spLocks noChangeShapeType="1"/>
            </p:cNvSpPr>
            <p:nvPr/>
          </p:nvSpPr>
          <p:spPr bwMode="auto">
            <a:xfrm>
              <a:off x="1488" y="1736"/>
              <a:ext cx="768" cy="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pSp>
    </p:spTree>
  </p:cSld>
  <p:clrMapOvr>
    <a:masterClrMapping/>
  </p:clrMapOvr>
  <p:transition>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2286000" y="990600"/>
            <a:ext cx="4953000" cy="336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90000"/>
              </a:lnSpc>
              <a:spcBef>
                <a:spcPct val="0"/>
              </a:spcBef>
              <a:buClrTx/>
              <a:buFontTx/>
              <a:buNone/>
            </a:pPr>
            <a:r>
              <a:rPr lang="zh-CN" altLang="en-US" sz="2600" u="none">
                <a:ea typeface="楷体_GB2312" pitchFamily="49" charset="-122"/>
              </a:rPr>
              <a:t>初始化</a:t>
            </a:r>
            <a:r>
              <a:rPr lang="zh-CN" altLang="en-US" sz="2000" b="0" u="none"/>
              <a:t>：</a:t>
            </a:r>
            <a:r>
              <a:rPr lang="zh-CN" altLang="en-US" sz="2200" u="none"/>
              <a:t>设置循环的初始状态</a:t>
            </a:r>
            <a:endParaRPr lang="zh-CN" altLang="en-US" sz="2200" u="none"/>
          </a:p>
          <a:p>
            <a:pPr eaLnBrk="1" hangingPunct="1">
              <a:lnSpc>
                <a:spcPct val="190000"/>
              </a:lnSpc>
              <a:spcBef>
                <a:spcPct val="0"/>
              </a:spcBef>
              <a:buClrTx/>
              <a:buFontTx/>
              <a:buNone/>
            </a:pPr>
            <a:r>
              <a:rPr lang="zh-CN" altLang="en-US" sz="2600" u="none">
                <a:solidFill>
                  <a:srgbClr val="009900"/>
                </a:solidFill>
                <a:ea typeface="楷体_GB2312" pitchFamily="49" charset="-122"/>
              </a:rPr>
              <a:t>循环体</a:t>
            </a:r>
            <a:r>
              <a:rPr lang="zh-CN" altLang="en-US" sz="2000" b="0" u="none"/>
              <a:t>：</a:t>
            </a:r>
            <a:r>
              <a:rPr lang="zh-CN" altLang="en-US" sz="2200" u="none"/>
              <a:t>循环的工作部分及修改部分</a:t>
            </a:r>
            <a:endParaRPr lang="zh-CN" altLang="en-US" sz="2200" u="none"/>
          </a:p>
          <a:p>
            <a:pPr eaLnBrk="1" hangingPunct="1">
              <a:lnSpc>
                <a:spcPct val="190000"/>
              </a:lnSpc>
              <a:spcBef>
                <a:spcPct val="0"/>
              </a:spcBef>
              <a:buClrTx/>
              <a:buFontTx/>
              <a:buNone/>
            </a:pPr>
            <a:r>
              <a:rPr lang="zh-CN" altLang="en-US" sz="2600" u="none">
                <a:solidFill>
                  <a:schemeClr val="hlink"/>
                </a:solidFill>
                <a:ea typeface="楷体_GB2312" pitchFamily="49" charset="-122"/>
              </a:rPr>
              <a:t>控制条件</a:t>
            </a:r>
            <a:r>
              <a:rPr lang="zh-CN" altLang="en-US" sz="2000" b="0" u="none"/>
              <a:t>：</a:t>
            </a:r>
            <a:r>
              <a:rPr lang="zh-CN" altLang="en-US" sz="2200" u="none"/>
              <a:t>计数控制</a:t>
            </a:r>
            <a:endParaRPr lang="zh-CN" altLang="en-US" sz="2200" u="none"/>
          </a:p>
          <a:p>
            <a:pPr eaLnBrk="1" hangingPunct="1">
              <a:spcBef>
                <a:spcPct val="50000"/>
              </a:spcBef>
              <a:buClrTx/>
              <a:buFontTx/>
              <a:buNone/>
            </a:pPr>
            <a:r>
              <a:rPr lang="zh-CN" altLang="en-US" sz="2200" u="none"/>
              <a:t>                       特征值控制</a:t>
            </a:r>
            <a:endParaRPr lang="zh-CN" altLang="en-US" sz="2200" u="none"/>
          </a:p>
          <a:p>
            <a:pPr eaLnBrk="1" hangingPunct="1">
              <a:spcBef>
                <a:spcPct val="50000"/>
              </a:spcBef>
              <a:buClrTx/>
              <a:buFontTx/>
              <a:buNone/>
            </a:pPr>
            <a:r>
              <a:rPr lang="zh-CN" altLang="en-US" sz="2200" u="none"/>
              <a:t>                       地址边界控制</a:t>
            </a:r>
            <a:endParaRPr lang="zh-CN" altLang="en-US" sz="2200" u="none"/>
          </a:p>
        </p:txBody>
      </p:sp>
    </p:spTree>
  </p:cSld>
  <p:clrMapOvr>
    <a:masterClrMapping/>
  </p:clrMapOvr>
  <p:transition>
    <p:rand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1981200" y="685800"/>
            <a:ext cx="5715000"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220000"/>
              </a:lnSpc>
              <a:spcBef>
                <a:spcPct val="0"/>
              </a:spcBef>
              <a:buClrTx/>
              <a:buFontTx/>
              <a:buNone/>
            </a:pPr>
            <a:r>
              <a:rPr lang="zh-CN" altLang="en-US" sz="2400" u="none">
                <a:solidFill>
                  <a:schemeClr val="hlink"/>
                </a:solidFill>
                <a:ea typeface="楷体_GB2312" pitchFamily="49" charset="-122"/>
              </a:rPr>
              <a:t>例子：</a:t>
            </a:r>
            <a:endParaRPr lang="zh-CN" altLang="en-US" sz="2400" u="none">
              <a:solidFill>
                <a:schemeClr val="hlink"/>
              </a:solidFill>
              <a:ea typeface="楷体_GB2312" pitchFamily="49" charset="-122"/>
            </a:endParaRPr>
          </a:p>
          <a:p>
            <a:pPr>
              <a:lnSpc>
                <a:spcPct val="220000"/>
              </a:lnSpc>
              <a:spcBef>
                <a:spcPct val="0"/>
              </a:spcBef>
              <a:buClrTx/>
              <a:buFontTx/>
              <a:buChar char="•"/>
            </a:pPr>
            <a:r>
              <a:rPr lang="zh-CN" altLang="en-US" sz="2000" u="none"/>
              <a:t>    将二进制数以十六进制的形式显示在屏幕上</a:t>
            </a:r>
            <a:endParaRPr lang="zh-CN" altLang="en-US" sz="2000" u="none"/>
          </a:p>
          <a:p>
            <a:pPr>
              <a:lnSpc>
                <a:spcPct val="180000"/>
              </a:lnSpc>
              <a:spcBef>
                <a:spcPct val="0"/>
              </a:spcBef>
              <a:buClrTx/>
              <a:buFontTx/>
              <a:buChar char="•"/>
            </a:pPr>
            <a:r>
              <a:rPr lang="zh-CN" altLang="en-US" sz="2000" u="none"/>
              <a:t>    统计 </a:t>
            </a:r>
            <a:r>
              <a:rPr lang="en-US" altLang="zh-CN" sz="2000" u="none"/>
              <a:t>1 </a:t>
            </a:r>
            <a:r>
              <a:rPr lang="zh-CN" altLang="en-US" sz="2000" u="none"/>
              <a:t>的个数</a:t>
            </a:r>
            <a:r>
              <a:rPr lang="en-US" altLang="zh-CN" sz="2000" u="none"/>
              <a:t>,</a:t>
            </a:r>
            <a:r>
              <a:rPr lang="zh-CN" altLang="en-US" sz="2000" u="none"/>
              <a:t>求数组元素之和</a:t>
            </a:r>
            <a:endParaRPr lang="zh-CN" altLang="en-US" sz="2000" u="none"/>
          </a:p>
          <a:p>
            <a:pPr>
              <a:lnSpc>
                <a:spcPct val="180000"/>
              </a:lnSpc>
              <a:spcBef>
                <a:spcPct val="0"/>
              </a:spcBef>
              <a:buClrTx/>
              <a:buFontTx/>
              <a:buChar char="•"/>
            </a:pPr>
            <a:r>
              <a:rPr lang="zh-CN" altLang="en-US" sz="2000" u="none"/>
              <a:t>    在数组中插入一元素</a:t>
            </a:r>
            <a:r>
              <a:rPr lang="en-US" altLang="zh-CN" sz="2000" u="none"/>
              <a:t>,</a:t>
            </a:r>
            <a:r>
              <a:rPr lang="zh-CN" altLang="en-US" sz="2000" u="none"/>
              <a:t>查找第一个是</a:t>
            </a:r>
            <a:r>
              <a:rPr lang="en-US" altLang="zh-CN" sz="2000" u="none"/>
              <a:t>0</a:t>
            </a:r>
            <a:r>
              <a:rPr lang="zh-CN" altLang="en-US" sz="2000" u="none"/>
              <a:t>的数据</a:t>
            </a:r>
            <a:endParaRPr lang="zh-CN" altLang="en-US" sz="2000" u="none"/>
          </a:p>
          <a:p>
            <a:pPr>
              <a:lnSpc>
                <a:spcPct val="180000"/>
              </a:lnSpc>
              <a:spcBef>
                <a:spcPct val="0"/>
              </a:spcBef>
              <a:buClrTx/>
              <a:buFontTx/>
              <a:buChar char="•"/>
            </a:pPr>
            <a:r>
              <a:rPr lang="zh-CN" altLang="en-US" sz="2000" u="none"/>
              <a:t>    数组运算（静态地预置逻辑尺）</a:t>
            </a:r>
            <a:endParaRPr lang="zh-CN" altLang="en-US" sz="2000" u="none"/>
          </a:p>
          <a:p>
            <a:pPr>
              <a:lnSpc>
                <a:spcPct val="180000"/>
              </a:lnSpc>
              <a:spcBef>
                <a:spcPct val="0"/>
              </a:spcBef>
              <a:buClrTx/>
              <a:buFontTx/>
              <a:buChar char="•"/>
            </a:pPr>
            <a:r>
              <a:rPr lang="zh-CN" altLang="en-US" sz="2000" u="none"/>
              <a:t>    从键盘输入字符串（动态地修改标志位）</a:t>
            </a:r>
            <a:endParaRPr lang="zh-CN" altLang="en-US" sz="2000" u="none"/>
          </a:p>
          <a:p>
            <a:pPr>
              <a:lnSpc>
                <a:spcPct val="180000"/>
              </a:lnSpc>
              <a:spcBef>
                <a:spcPct val="0"/>
              </a:spcBef>
              <a:buClrTx/>
              <a:buFontTx/>
              <a:buChar char="•"/>
            </a:pPr>
            <a:r>
              <a:rPr lang="zh-CN" altLang="en-US" sz="2000" u="none"/>
              <a:t>    起泡排序（多重循环）</a:t>
            </a:r>
            <a:endParaRPr lang="zh-CN" altLang="en-US" sz="2000" u="none"/>
          </a:p>
        </p:txBody>
      </p:sp>
      <p:sp>
        <p:nvSpPr>
          <p:cNvPr id="93187" name="Text Box 3"/>
          <p:cNvSpPr txBox="1">
            <a:spLocks noChangeArrowheads="1"/>
          </p:cNvSpPr>
          <p:nvPr/>
        </p:nvSpPr>
        <p:spPr bwMode="auto">
          <a:xfrm>
            <a:off x="830263" y="5538788"/>
            <a:ext cx="66024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lang="zh-CN" altLang="en-US" sz="2800">
                <a:solidFill>
                  <a:srgbClr val="FF0000"/>
                </a:solidFill>
              </a:rPr>
              <a:t>注意</a:t>
            </a:r>
            <a:r>
              <a:rPr lang="en-US" altLang="zh-CN" sz="2800">
                <a:solidFill>
                  <a:srgbClr val="FF0000"/>
                </a:solidFill>
              </a:rPr>
              <a:t>:LOOP,LOOPNZ,LOOP</a:t>
            </a:r>
            <a:r>
              <a:rPr lang="zh-CN" altLang="en-US" sz="2800">
                <a:solidFill>
                  <a:srgbClr val="FF0000"/>
                </a:solidFill>
              </a:rPr>
              <a:t>指令的含义</a:t>
            </a:r>
            <a:r>
              <a:rPr lang="en-US" altLang="zh-CN" sz="2800">
                <a:solidFill>
                  <a:srgbClr val="FF0000"/>
                </a:solidFill>
              </a:rPr>
              <a:t>!</a:t>
            </a:r>
            <a:endParaRPr lang="en-US" altLang="zh-CN" sz="2800">
              <a:solidFill>
                <a:srgbClr val="FF0000"/>
              </a:solidFill>
            </a:endParaRPr>
          </a:p>
        </p:txBody>
      </p:sp>
    </p:spTree>
  </p:cSld>
  <p:clrMapOvr>
    <a:masterClrMapping/>
  </p:clrMapOvr>
  <p:transition>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4"/>
          <p:cNvSpPr>
            <a:spLocks noChangeArrowheads="1"/>
          </p:cNvSpPr>
          <p:nvPr/>
        </p:nvSpPr>
        <p:spPr bwMode="auto">
          <a:xfrm>
            <a:off x="1476375" y="1341438"/>
            <a:ext cx="644525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304800">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2400" b="0" u="none">
                <a:latin typeface="Lucida Console" panose="020B0609040504020204" pitchFamily="49" charset="0"/>
              </a:rPr>
              <a:t>ADRR      DB   0AH,02H,03H,33H,FFH</a:t>
            </a:r>
            <a:endParaRPr lang="en-US" altLang="zh-CN" sz="2400" b="0" u="none">
              <a:latin typeface="Lucida Console" panose="020B0609040504020204" pitchFamily="49" charset="0"/>
            </a:endParaRPr>
          </a:p>
          <a:p>
            <a:pPr eaLnBrk="1" hangingPunct="1">
              <a:spcBef>
                <a:spcPct val="0"/>
              </a:spcBef>
              <a:buClrTx/>
              <a:buFontTx/>
              <a:buNone/>
            </a:pPr>
            <a:r>
              <a:rPr lang="en-US" altLang="zh-CN" sz="2400" b="0" u="none">
                <a:solidFill>
                  <a:schemeClr val="hlink"/>
                </a:solidFill>
                <a:latin typeface="Lucida Console" panose="020B0609040504020204" pitchFamily="49" charset="0"/>
              </a:rPr>
              <a:t>COUNT</a:t>
            </a:r>
            <a:r>
              <a:rPr lang="en-US" altLang="zh-CN" sz="2400" b="0" u="none">
                <a:latin typeface="Lucida Console" panose="020B0609040504020204" pitchFamily="49" charset="0"/>
              </a:rPr>
              <a:t>     EQU  $-ADRR</a:t>
            </a:r>
            <a:endParaRPr lang="en-US" altLang="zh-CN" sz="2400" b="0" u="none">
              <a:latin typeface="Lucida Console" panose="020B0609040504020204" pitchFamily="49" charset="0"/>
            </a:endParaRPr>
          </a:p>
          <a:p>
            <a:pPr eaLnBrk="1" hangingPunct="1">
              <a:spcBef>
                <a:spcPct val="0"/>
              </a:spcBef>
              <a:buClrTx/>
              <a:buFontTx/>
              <a:buNone/>
            </a:pPr>
            <a:r>
              <a:rPr lang="en-US" altLang="zh-CN" sz="2400" b="0" u="none">
                <a:latin typeface="Lucida Console" panose="020B0609040504020204" pitchFamily="49" charset="0"/>
              </a:rPr>
              <a:t>RESULT     DW  </a:t>
            </a:r>
            <a:r>
              <a:rPr lang="zh-CN" altLang="en-US" sz="2400" b="0" u="none">
                <a:latin typeface="Lucida Console" panose="020B0609040504020204" pitchFamily="49" charset="0"/>
              </a:rPr>
              <a:t>？</a:t>
            </a:r>
            <a:endParaRPr lang="zh-CN" altLang="en-US" sz="2400" b="0" u="none">
              <a:latin typeface="Lucida Console" panose="020B0609040504020204" pitchFamily="49" charset="0"/>
            </a:endParaRPr>
          </a:p>
          <a:p>
            <a:pPr eaLnBrk="1" hangingPunct="1">
              <a:spcBef>
                <a:spcPct val="0"/>
              </a:spcBef>
              <a:buClrTx/>
              <a:buFontTx/>
              <a:buNone/>
            </a:pPr>
            <a:r>
              <a:rPr lang="zh-CN" altLang="en-US" sz="2400" b="0" u="none">
                <a:latin typeface="Lucida Console" panose="020B0609040504020204" pitchFamily="49" charset="0"/>
              </a:rPr>
              <a:t>          </a:t>
            </a:r>
            <a:r>
              <a:rPr lang="en-US" altLang="zh-CN" sz="2400" b="0" u="none">
                <a:latin typeface="Lucida Console" panose="020B0609040504020204" pitchFamily="49" charset="0"/>
              </a:rPr>
              <a:t>… </a:t>
            </a:r>
            <a:endParaRPr lang="en-US" altLang="zh-CN" sz="2400" b="0" u="none">
              <a:latin typeface="Lucida Console" panose="020B0609040504020204" pitchFamily="49" charset="0"/>
            </a:endParaRPr>
          </a:p>
          <a:p>
            <a:pPr eaLnBrk="1" hangingPunct="1">
              <a:spcBef>
                <a:spcPct val="0"/>
              </a:spcBef>
              <a:buClrTx/>
              <a:buFontTx/>
              <a:buNone/>
            </a:pPr>
            <a:r>
              <a:rPr lang="en-US" altLang="zh-CN" sz="2400" b="0" u="none">
                <a:latin typeface="Lucida Console" panose="020B0609040504020204" pitchFamily="49" charset="0"/>
              </a:rPr>
              <a:t>       MOV CX</a:t>
            </a:r>
            <a:r>
              <a:rPr lang="zh-CN" altLang="en-US" sz="2400" b="0" u="none">
                <a:latin typeface="Lucida Console" panose="020B0609040504020204" pitchFamily="49" charset="0"/>
              </a:rPr>
              <a:t>，</a:t>
            </a:r>
            <a:r>
              <a:rPr lang="en-US" altLang="zh-CN" sz="2400" b="0" u="none">
                <a:solidFill>
                  <a:schemeClr val="hlink"/>
                </a:solidFill>
                <a:latin typeface="Lucida Console" panose="020B0609040504020204" pitchFamily="49" charset="0"/>
              </a:rPr>
              <a:t>COUNT</a:t>
            </a:r>
            <a:endParaRPr lang="en-US" altLang="zh-CN" sz="2400" b="0" u="none">
              <a:solidFill>
                <a:schemeClr val="hlink"/>
              </a:solidFill>
              <a:latin typeface="Lucida Console" panose="020B0609040504020204" pitchFamily="49" charset="0"/>
            </a:endParaRPr>
          </a:p>
          <a:p>
            <a:pPr eaLnBrk="1" hangingPunct="1">
              <a:spcBef>
                <a:spcPct val="0"/>
              </a:spcBef>
              <a:buClrTx/>
              <a:buFontTx/>
              <a:buNone/>
            </a:pPr>
            <a:r>
              <a:rPr lang="en-US" altLang="zh-CN" sz="2400" b="0" u="none">
                <a:latin typeface="Lucida Console" panose="020B0609040504020204" pitchFamily="49" charset="0"/>
              </a:rPr>
              <a:t>       MOV BX</a:t>
            </a:r>
            <a:r>
              <a:rPr lang="zh-CN" altLang="en-US" sz="2400" b="0" u="none">
                <a:latin typeface="Lucida Console" panose="020B0609040504020204" pitchFamily="49" charset="0"/>
              </a:rPr>
              <a:t>，</a:t>
            </a:r>
            <a:r>
              <a:rPr lang="en-US" altLang="zh-CN" sz="2400" b="0" u="none">
                <a:latin typeface="Lucida Console" panose="020B0609040504020204" pitchFamily="49" charset="0"/>
              </a:rPr>
              <a:t>-1</a:t>
            </a:r>
            <a:endParaRPr lang="en-US" altLang="zh-CN" sz="2400" b="0" u="none">
              <a:latin typeface="Lucida Console" panose="020B0609040504020204" pitchFamily="49" charset="0"/>
            </a:endParaRPr>
          </a:p>
          <a:p>
            <a:pPr eaLnBrk="1" hangingPunct="1">
              <a:spcBef>
                <a:spcPct val="0"/>
              </a:spcBef>
              <a:buClrTx/>
              <a:buFontTx/>
              <a:buNone/>
            </a:pPr>
            <a:r>
              <a:rPr lang="en-US" altLang="zh-CN" sz="2400" b="0" u="none">
                <a:latin typeface="Lucida Console" panose="020B0609040504020204" pitchFamily="49" charset="0"/>
              </a:rPr>
              <a:t>NEXT</a:t>
            </a:r>
            <a:r>
              <a:rPr lang="zh-CN" altLang="en-US" sz="2400" b="0" u="none">
                <a:latin typeface="Lucida Console" panose="020B0609040504020204" pitchFamily="49" charset="0"/>
              </a:rPr>
              <a:t>： </a:t>
            </a:r>
            <a:r>
              <a:rPr lang="en-US" altLang="zh-CN" sz="2400" b="0" u="none">
                <a:latin typeface="Lucida Console" panose="020B0609040504020204" pitchFamily="49" charset="0"/>
              </a:rPr>
              <a:t>INC  BX</a:t>
            </a:r>
            <a:endParaRPr lang="en-US" altLang="zh-CN" sz="2400" b="0" u="none">
              <a:latin typeface="Lucida Console" panose="020B0609040504020204" pitchFamily="49" charset="0"/>
            </a:endParaRPr>
          </a:p>
          <a:p>
            <a:pPr eaLnBrk="1" hangingPunct="1">
              <a:spcBef>
                <a:spcPct val="0"/>
              </a:spcBef>
              <a:buClrTx/>
              <a:buFontTx/>
              <a:buNone/>
            </a:pPr>
            <a:r>
              <a:rPr lang="en-US" altLang="zh-CN" sz="2400" b="0" u="none">
                <a:latin typeface="Lucida Console" panose="020B0609040504020204" pitchFamily="49" charset="0"/>
              </a:rPr>
              <a:t>       CMP ADRR[</a:t>
            </a:r>
            <a:r>
              <a:rPr lang="en-US" altLang="zh-CN" sz="2400" b="0" u="none">
                <a:solidFill>
                  <a:schemeClr val="hlink"/>
                </a:solidFill>
                <a:latin typeface="Lucida Console" panose="020B0609040504020204" pitchFamily="49" charset="0"/>
              </a:rPr>
              <a:t>BX</a:t>
            </a:r>
            <a:r>
              <a:rPr lang="en-US" altLang="zh-CN" sz="2400" b="0" u="none">
                <a:latin typeface="Lucida Console" panose="020B0609040504020204" pitchFamily="49" charset="0"/>
              </a:rPr>
              <a:t>]</a:t>
            </a:r>
            <a:r>
              <a:rPr lang="zh-CN" altLang="en-US" sz="2400" b="0" u="none">
                <a:latin typeface="Lucida Console" panose="020B0609040504020204" pitchFamily="49" charset="0"/>
              </a:rPr>
              <a:t>，</a:t>
            </a:r>
            <a:r>
              <a:rPr lang="en-US" altLang="zh-CN" sz="2400" b="0" u="none">
                <a:latin typeface="Lucida Console" panose="020B0609040504020204" pitchFamily="49" charset="0"/>
              </a:rPr>
              <a:t>0AH</a:t>
            </a:r>
            <a:endParaRPr lang="en-US" altLang="zh-CN" sz="2400" b="0" u="none">
              <a:latin typeface="Lucida Console" panose="020B0609040504020204" pitchFamily="49" charset="0"/>
            </a:endParaRPr>
          </a:p>
          <a:p>
            <a:pPr eaLnBrk="1" hangingPunct="1">
              <a:spcBef>
                <a:spcPct val="0"/>
              </a:spcBef>
              <a:buClrTx/>
              <a:buFontTx/>
              <a:buNone/>
            </a:pPr>
            <a:r>
              <a:rPr lang="en-US" altLang="zh-CN" sz="2400" b="0" u="none">
                <a:latin typeface="Lucida Console" panose="020B0609040504020204" pitchFamily="49" charset="0"/>
              </a:rPr>
              <a:t>       LOOPNZ   NEXT </a:t>
            </a:r>
            <a:endParaRPr lang="en-US" altLang="zh-CN" sz="2400" b="0" u="none">
              <a:latin typeface="Lucida Console" panose="020B0609040504020204" pitchFamily="49" charset="0"/>
            </a:endParaRPr>
          </a:p>
          <a:p>
            <a:pPr eaLnBrk="1" hangingPunct="1">
              <a:spcBef>
                <a:spcPct val="0"/>
              </a:spcBef>
              <a:buClrTx/>
              <a:buFontTx/>
              <a:buNone/>
            </a:pPr>
            <a:r>
              <a:rPr lang="en-US" altLang="zh-CN" sz="2400" b="0" u="none">
                <a:latin typeface="Lucida Console" panose="020B0609040504020204" pitchFamily="49" charset="0"/>
              </a:rPr>
              <a:t>       JZ DONE </a:t>
            </a:r>
            <a:endParaRPr lang="en-US" altLang="zh-CN" sz="2400" b="0" u="none">
              <a:latin typeface="Lucida Console" panose="020B0609040504020204" pitchFamily="49" charset="0"/>
            </a:endParaRPr>
          </a:p>
          <a:p>
            <a:pPr eaLnBrk="1" hangingPunct="1">
              <a:spcBef>
                <a:spcPct val="0"/>
              </a:spcBef>
              <a:buClrTx/>
              <a:buFontTx/>
              <a:buNone/>
            </a:pPr>
            <a:r>
              <a:rPr lang="en-US" altLang="zh-CN" sz="2400" b="0" u="none">
                <a:latin typeface="Lucida Console" panose="020B0609040504020204" pitchFamily="49" charset="0"/>
              </a:rPr>
              <a:t>       MOV BX</a:t>
            </a:r>
            <a:r>
              <a:rPr lang="zh-CN" altLang="en-US" sz="2400" b="0" u="none">
                <a:latin typeface="Lucida Console" panose="020B0609040504020204" pitchFamily="49" charset="0"/>
              </a:rPr>
              <a:t>，</a:t>
            </a:r>
            <a:r>
              <a:rPr lang="en-US" altLang="zh-CN" sz="2400" b="0" u="none">
                <a:latin typeface="Lucida Console" panose="020B0609040504020204" pitchFamily="49" charset="0"/>
              </a:rPr>
              <a:t>OFFH</a:t>
            </a:r>
            <a:endParaRPr lang="en-US" altLang="zh-CN" sz="2400" b="0" u="none">
              <a:latin typeface="Lucida Console" panose="020B0609040504020204" pitchFamily="49" charset="0"/>
            </a:endParaRPr>
          </a:p>
          <a:p>
            <a:pPr eaLnBrk="1" hangingPunct="1">
              <a:spcBef>
                <a:spcPct val="0"/>
              </a:spcBef>
              <a:buClrTx/>
              <a:buFontTx/>
              <a:buNone/>
            </a:pPr>
            <a:r>
              <a:rPr lang="en-US" altLang="zh-CN" sz="2400" b="0" u="none">
                <a:latin typeface="Lucida Console" panose="020B0609040504020204" pitchFamily="49" charset="0"/>
              </a:rPr>
              <a:t>DONE</a:t>
            </a:r>
            <a:r>
              <a:rPr lang="zh-CN" altLang="en-US" sz="2400" b="0" u="none">
                <a:latin typeface="Lucida Console" panose="020B0609040504020204" pitchFamily="49" charset="0"/>
              </a:rPr>
              <a:t>：  </a:t>
            </a:r>
            <a:r>
              <a:rPr lang="en-US" altLang="zh-CN" sz="2400" b="0" u="none">
                <a:latin typeface="Lucida Console" panose="020B0609040504020204" pitchFamily="49" charset="0"/>
              </a:rPr>
              <a:t>MOV RESULT</a:t>
            </a:r>
            <a:r>
              <a:rPr lang="zh-CN" altLang="en-US" sz="2400" b="0" u="none">
                <a:latin typeface="Lucida Console" panose="020B0609040504020204" pitchFamily="49" charset="0"/>
              </a:rPr>
              <a:t>，</a:t>
            </a:r>
            <a:r>
              <a:rPr lang="en-US" altLang="zh-CN" sz="2400" b="0" u="none">
                <a:latin typeface="Lucida Console" panose="020B0609040504020204" pitchFamily="49" charset="0"/>
              </a:rPr>
              <a:t>BX</a:t>
            </a:r>
            <a:endParaRPr lang="en-US" altLang="zh-CN" sz="2400" b="0" u="none">
              <a:latin typeface="Lucida Console" panose="020B0609040504020204" pitchFamily="49" charset="0"/>
            </a:endParaRPr>
          </a:p>
        </p:txBody>
      </p:sp>
      <p:sp>
        <p:nvSpPr>
          <p:cNvPr id="94211" name="Text Box 5"/>
          <p:cNvSpPr txBox="1">
            <a:spLocks noChangeArrowheads="1"/>
          </p:cNvSpPr>
          <p:nvPr/>
        </p:nvSpPr>
        <p:spPr bwMode="auto">
          <a:xfrm>
            <a:off x="1527175" y="547688"/>
            <a:ext cx="592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zh-CN" sz="2400" b="0"/>
          </a:p>
        </p:txBody>
      </p:sp>
      <p:sp>
        <p:nvSpPr>
          <p:cNvPr id="119815" name="Rectangle 7"/>
          <p:cNvSpPr>
            <a:spLocks noGrp="1" noChangeArrowheads="1"/>
          </p:cNvSpPr>
          <p:nvPr>
            <p:ph type="title"/>
          </p:nvPr>
        </p:nvSpPr>
        <p:spPr/>
        <p:txBody>
          <a:bodyPr/>
          <a:lstStyle/>
          <a:p>
            <a:pPr algn="l" eaLnBrk="1" hangingPunct="1">
              <a:defRPr/>
            </a:pPr>
            <a:r>
              <a:rPr lang="zh-CN" altLang="en-US"/>
              <a:t>举例</a:t>
            </a:r>
            <a:endParaRPr lang="zh-CN" altLang="en-US"/>
          </a:p>
        </p:txBody>
      </p:sp>
    </p:spTree>
  </p:cSld>
  <p:clrMapOvr>
    <a:masterClrMapping/>
  </p:clrMapOvr>
  <p:transition>
    <p:rand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362200" y="685800"/>
            <a:ext cx="5410200" cy="838200"/>
          </a:xfrm>
        </p:spPr>
        <p:txBody>
          <a:bodyPr/>
          <a:lstStyle/>
          <a:p>
            <a:pPr eaLnBrk="1" hangingPunct="1">
              <a:defRPr/>
            </a:pPr>
            <a:r>
              <a:rPr lang="en-US" altLang="zh-CN" sz="3600" b="0" dirty="0">
                <a:solidFill>
                  <a:srgbClr val="FF0000"/>
                </a:solidFill>
                <a:latin typeface="黑体" panose="02010609060101010101" pitchFamily="2" charset="-122"/>
                <a:ea typeface="黑体" panose="02010609060101010101" pitchFamily="2" charset="-122"/>
              </a:rPr>
              <a:t>3.</a:t>
            </a:r>
            <a:r>
              <a:rPr lang="zh-CN" altLang="en-US" sz="3600" b="0" dirty="0">
                <a:solidFill>
                  <a:srgbClr val="FF0000"/>
                </a:solidFill>
                <a:latin typeface="黑体" panose="02010609060101010101" pitchFamily="2" charset="-122"/>
                <a:ea typeface="黑体" panose="02010609060101010101" pitchFamily="2" charset="-122"/>
              </a:rPr>
              <a:t>子程序结构</a:t>
            </a:r>
            <a:endParaRPr lang="zh-CN" altLang="en-US" sz="3600" dirty="0">
              <a:solidFill>
                <a:srgbClr val="FF0000"/>
              </a:solidFill>
            </a:endParaRPr>
          </a:p>
        </p:txBody>
      </p:sp>
      <p:sp>
        <p:nvSpPr>
          <p:cNvPr id="95235" name="Rectangle 3"/>
          <p:cNvSpPr>
            <a:spLocks noChangeArrowheads="1"/>
          </p:cNvSpPr>
          <p:nvPr/>
        </p:nvSpPr>
        <p:spPr bwMode="auto">
          <a:xfrm>
            <a:off x="2667000" y="2133600"/>
            <a:ext cx="4800600" cy="375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Clr>
                <a:schemeClr val="tx2"/>
              </a:buClr>
              <a:buSzPct val="90000"/>
              <a:buFont typeface="Symbol" panose="05050102010706020507" pitchFamily="18" charset="2"/>
              <a:buNone/>
            </a:pPr>
            <a:r>
              <a:rPr lang="en-US" altLang="zh-CN" u="none">
                <a:latin typeface="Arial" panose="020B0604020202020204" pitchFamily="34" charset="0"/>
                <a:sym typeface="Symbol" panose="05050102010706020507" pitchFamily="18" charset="2"/>
              </a:rPr>
              <a:t>   </a:t>
            </a:r>
            <a:r>
              <a:rPr lang="zh-CN" altLang="en-US" u="none">
                <a:latin typeface="Arial" panose="020B0604020202020204" pitchFamily="34" charset="0"/>
              </a:rPr>
              <a:t>过程定义伪操作</a:t>
            </a:r>
            <a:endParaRPr lang="zh-CN" altLang="en-US" u="none">
              <a:latin typeface="Arial" panose="020B0604020202020204" pitchFamily="34" charset="0"/>
            </a:endParaRPr>
          </a:p>
          <a:p>
            <a:pPr eaLnBrk="1" hangingPunct="1">
              <a:lnSpc>
                <a:spcPct val="150000"/>
              </a:lnSpc>
              <a:spcBef>
                <a:spcPct val="0"/>
              </a:spcBef>
              <a:buClr>
                <a:schemeClr val="tx2"/>
              </a:buClr>
              <a:buSzPct val="90000"/>
              <a:buFont typeface="Symbol" panose="05050102010706020507" pitchFamily="18" charset="2"/>
              <a:buNone/>
            </a:pPr>
            <a:r>
              <a:rPr lang="zh-CN" altLang="en-US" u="none">
                <a:latin typeface="Arial" panose="020B0604020202020204" pitchFamily="34" charset="0"/>
                <a:sym typeface="Symbol" panose="05050102010706020507" pitchFamily="18" charset="2"/>
              </a:rPr>
              <a:t>   </a:t>
            </a:r>
            <a:r>
              <a:rPr lang="zh-CN" altLang="en-US" u="none">
                <a:latin typeface="Arial" panose="020B0604020202020204" pitchFamily="34" charset="0"/>
              </a:rPr>
              <a:t>子程序的调用与返回</a:t>
            </a:r>
            <a:endParaRPr lang="zh-CN" altLang="en-US" u="none">
              <a:latin typeface="Arial" panose="020B0604020202020204" pitchFamily="34" charset="0"/>
            </a:endParaRPr>
          </a:p>
          <a:p>
            <a:pPr eaLnBrk="1" hangingPunct="1">
              <a:lnSpc>
                <a:spcPct val="150000"/>
              </a:lnSpc>
              <a:spcBef>
                <a:spcPct val="0"/>
              </a:spcBef>
              <a:buClr>
                <a:schemeClr val="tx2"/>
              </a:buClr>
              <a:buSzPct val="90000"/>
              <a:buFont typeface="Symbol" panose="05050102010706020507" pitchFamily="18" charset="2"/>
              <a:buNone/>
            </a:pPr>
            <a:r>
              <a:rPr lang="zh-CN" altLang="en-US" u="none">
                <a:latin typeface="Arial" panose="020B0604020202020204" pitchFamily="34" charset="0"/>
                <a:sym typeface="Symbol" panose="05050102010706020507" pitchFamily="18" charset="2"/>
              </a:rPr>
              <a:t>   保存与恢复寄存器</a:t>
            </a:r>
            <a:endParaRPr lang="zh-CN" altLang="en-US" u="none">
              <a:latin typeface="Arial" panose="020B0604020202020204" pitchFamily="34" charset="0"/>
            </a:endParaRPr>
          </a:p>
          <a:p>
            <a:pPr eaLnBrk="1" hangingPunct="1">
              <a:lnSpc>
                <a:spcPct val="150000"/>
              </a:lnSpc>
              <a:spcBef>
                <a:spcPct val="0"/>
              </a:spcBef>
              <a:buClr>
                <a:schemeClr val="tx2"/>
              </a:buClr>
              <a:buSzPct val="90000"/>
              <a:buFont typeface="Symbol" panose="05050102010706020507" pitchFamily="18" charset="2"/>
              <a:buNone/>
            </a:pPr>
            <a:r>
              <a:rPr lang="zh-CN" altLang="en-US" u="none">
                <a:latin typeface="Arial" panose="020B0604020202020204" pitchFamily="34" charset="0"/>
                <a:sym typeface="Symbol" panose="05050102010706020507" pitchFamily="18" charset="2"/>
              </a:rPr>
              <a:t>   子程序的参数传送</a:t>
            </a:r>
            <a:endParaRPr lang="zh-CN" altLang="en-US" u="none">
              <a:latin typeface="Arial" panose="020B0604020202020204" pitchFamily="34" charset="0"/>
            </a:endParaRPr>
          </a:p>
          <a:p>
            <a:pPr eaLnBrk="1" hangingPunct="1">
              <a:lnSpc>
                <a:spcPct val="150000"/>
              </a:lnSpc>
              <a:spcBef>
                <a:spcPct val="0"/>
              </a:spcBef>
              <a:buClr>
                <a:schemeClr val="tx2"/>
              </a:buClr>
              <a:buSzPct val="90000"/>
              <a:buFont typeface="Symbol" panose="05050102010706020507" pitchFamily="18" charset="2"/>
              <a:buNone/>
            </a:pPr>
            <a:r>
              <a:rPr lang="zh-CN" altLang="en-US" u="none">
                <a:latin typeface="Arial" panose="020B0604020202020204" pitchFamily="34" charset="0"/>
                <a:sym typeface="Symbol" panose="05050102010706020507" pitchFamily="18" charset="2"/>
              </a:rPr>
              <a:t>   </a:t>
            </a:r>
            <a:r>
              <a:rPr lang="zh-CN" altLang="en-US" u="none">
                <a:latin typeface="Arial" panose="020B0604020202020204" pitchFamily="34" charset="0"/>
              </a:rPr>
              <a:t>子程序的嵌套与递归</a:t>
            </a:r>
            <a:endParaRPr lang="zh-CN" altLang="en-US" u="none">
              <a:latin typeface="Arial" panose="020B0604020202020204" pitchFamily="34" charset="0"/>
            </a:endParaRPr>
          </a:p>
        </p:txBody>
      </p:sp>
    </p:spTree>
  </p:cSld>
  <p:clrMapOvr>
    <a:masterClrMapping/>
  </p:clrMapOvr>
  <p:transition>
    <p:rand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1600200" y="685800"/>
            <a:ext cx="46275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600" u="none">
                <a:solidFill>
                  <a:schemeClr val="tx2"/>
                </a:solidFill>
                <a:latin typeface="Arial" panose="020B0604020202020204" pitchFamily="34" charset="0"/>
              </a:rPr>
              <a:t>1.  </a:t>
            </a:r>
            <a:r>
              <a:rPr lang="zh-CN" altLang="en-US" sz="3600" u="none">
                <a:solidFill>
                  <a:schemeClr val="tx2"/>
                </a:solidFill>
                <a:latin typeface="Arial" panose="020B0604020202020204" pitchFamily="34" charset="0"/>
              </a:rPr>
              <a:t>过程定义伪操作</a:t>
            </a:r>
            <a:endParaRPr lang="zh-CN" altLang="en-US" sz="3600" u="none">
              <a:solidFill>
                <a:schemeClr val="tx2"/>
              </a:solidFill>
              <a:latin typeface="Arial" panose="020B0604020202020204" pitchFamily="34" charset="0"/>
            </a:endParaRPr>
          </a:p>
        </p:txBody>
      </p:sp>
      <p:grpSp>
        <p:nvGrpSpPr>
          <p:cNvPr id="96259" name="Group 3"/>
          <p:cNvGrpSpPr/>
          <p:nvPr/>
        </p:nvGrpSpPr>
        <p:grpSpPr bwMode="auto">
          <a:xfrm>
            <a:off x="1371600" y="1828800"/>
            <a:ext cx="7467600" cy="4238625"/>
            <a:chOff x="864" y="1152"/>
            <a:chExt cx="4704" cy="2670"/>
          </a:xfrm>
        </p:grpSpPr>
        <p:sp>
          <p:nvSpPr>
            <p:cNvPr id="96260" name="Text Box 4"/>
            <p:cNvSpPr txBox="1">
              <a:spLocks noChangeArrowheads="1"/>
            </p:cNvSpPr>
            <p:nvPr/>
          </p:nvSpPr>
          <p:spPr bwMode="auto">
            <a:xfrm>
              <a:off x="864" y="1152"/>
              <a:ext cx="4704" cy="2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2400" u="none">
                  <a:latin typeface="Lucida Sans Unicode" panose="020B0602030504020204" pitchFamily="34" charset="0"/>
                </a:rPr>
                <a:t>        </a:t>
              </a:r>
              <a:r>
                <a:rPr lang="zh-CN" altLang="en-US" sz="2400" u="none">
                  <a:latin typeface="Lucida Sans Unicode" panose="020B0602030504020204" pitchFamily="34" charset="0"/>
                </a:rPr>
                <a:t>过程名   </a:t>
              </a:r>
              <a:r>
                <a:rPr lang="en-US" altLang="zh-CN" sz="2400" u="none">
                  <a:latin typeface="Lucida Sans Unicode" panose="020B0602030504020204" pitchFamily="34" charset="0"/>
                </a:rPr>
                <a:t>PROC    </a:t>
              </a:r>
              <a:r>
                <a:rPr lang="en-US" altLang="zh-CN" sz="2400" u="none">
                  <a:solidFill>
                    <a:schemeClr val="hlink"/>
                  </a:solidFill>
                  <a:latin typeface="Lucida Sans Unicode" panose="020B0602030504020204" pitchFamily="34" charset="0"/>
                </a:rPr>
                <a:t>NEAR</a:t>
              </a:r>
              <a:r>
                <a:rPr lang="en-US" altLang="zh-CN" sz="2400" u="none">
                  <a:solidFill>
                    <a:srgbClr val="FF3300"/>
                  </a:solidFill>
                  <a:latin typeface="Lucida Sans Unicode" panose="020B0602030504020204" pitchFamily="34" charset="0"/>
                </a:rPr>
                <a:t> </a:t>
              </a:r>
              <a:r>
                <a:rPr lang="en-US" altLang="zh-CN" sz="2400" u="none">
                  <a:latin typeface="Lucida Sans Unicode" panose="020B0602030504020204" pitchFamily="34" charset="0"/>
                </a:rPr>
                <a:t>( </a:t>
              </a:r>
              <a:r>
                <a:rPr lang="en-US" altLang="zh-CN" sz="2400" u="none">
                  <a:solidFill>
                    <a:srgbClr val="009900"/>
                  </a:solidFill>
                  <a:latin typeface="Lucida Sans Unicode" panose="020B0602030504020204" pitchFamily="34" charset="0"/>
                </a:rPr>
                <a:t>FAR</a:t>
              </a:r>
              <a:r>
                <a:rPr lang="en-US" altLang="zh-CN" sz="2400" u="none">
                  <a:solidFill>
                    <a:schemeClr val="accent2"/>
                  </a:solidFill>
                  <a:latin typeface="Lucida Sans Unicode" panose="020B0602030504020204" pitchFamily="34" charset="0"/>
                </a:rPr>
                <a:t> </a:t>
              </a:r>
              <a:r>
                <a:rPr lang="en-US" altLang="zh-CN" sz="2400" u="none">
                  <a:latin typeface="Lucida Sans Unicode" panose="020B0602030504020204" pitchFamily="34" charset="0"/>
                </a:rPr>
                <a:t>)</a:t>
              </a:r>
              <a:endParaRPr lang="en-US" altLang="zh-CN" sz="2400" u="none">
                <a:latin typeface="Lucida Sans Unicode" panose="020B0602030504020204" pitchFamily="34" charset="0"/>
              </a:endParaRPr>
            </a:p>
            <a:p>
              <a:pPr algn="just">
                <a:spcBef>
                  <a:spcPct val="0"/>
                </a:spcBef>
                <a:buClrTx/>
                <a:buFontTx/>
                <a:buNone/>
              </a:pPr>
              <a:endParaRPr lang="en-US" altLang="zh-CN" sz="2400" u="none">
                <a:latin typeface="Lucida Sans Unicode" panose="020B0602030504020204" pitchFamily="34" charset="0"/>
              </a:endParaRPr>
            </a:p>
            <a:p>
              <a:pPr algn="just">
                <a:spcBef>
                  <a:spcPct val="0"/>
                </a:spcBef>
                <a:buClrTx/>
                <a:buFontTx/>
                <a:buNone/>
              </a:pPr>
              <a:endParaRPr lang="en-US" altLang="zh-CN" sz="2400" u="none">
                <a:latin typeface="Lucida Sans Unicode" panose="020B0602030504020204" pitchFamily="34" charset="0"/>
              </a:endParaRPr>
            </a:p>
            <a:p>
              <a:pPr algn="just">
                <a:lnSpc>
                  <a:spcPct val="145000"/>
                </a:lnSpc>
                <a:spcBef>
                  <a:spcPct val="0"/>
                </a:spcBef>
                <a:buClrTx/>
                <a:buFontTx/>
                <a:buNone/>
              </a:pPr>
              <a:r>
                <a:rPr lang="en-US" altLang="zh-CN" sz="2400" u="none">
                  <a:latin typeface="Lucida Sans Unicode" panose="020B0602030504020204" pitchFamily="34" charset="0"/>
                </a:rPr>
                <a:t>        </a:t>
              </a:r>
              <a:r>
                <a:rPr lang="zh-CN" altLang="en-US" sz="2400" u="none">
                  <a:latin typeface="Lucida Sans Unicode" panose="020B0602030504020204" pitchFamily="34" charset="0"/>
                </a:rPr>
                <a:t>过程名   </a:t>
              </a:r>
              <a:r>
                <a:rPr lang="en-US" altLang="zh-CN" sz="2400" u="none">
                  <a:latin typeface="Lucida Sans Unicode" panose="020B0602030504020204" pitchFamily="34" charset="0"/>
                </a:rPr>
                <a:t>ENDP</a:t>
              </a:r>
              <a:endParaRPr lang="en-US" altLang="zh-CN" sz="2400" u="none">
                <a:latin typeface="Lucida Sans Unicode" panose="020B0602030504020204" pitchFamily="34" charset="0"/>
              </a:endParaRPr>
            </a:p>
            <a:p>
              <a:pPr lvl="1" algn="just">
                <a:lnSpc>
                  <a:spcPct val="145000"/>
                </a:lnSpc>
                <a:spcBef>
                  <a:spcPct val="0"/>
                </a:spcBef>
                <a:buClrTx/>
                <a:buFontTx/>
                <a:buNone/>
              </a:pPr>
              <a:endParaRPr lang="en-US" altLang="zh-CN" sz="2400" u="none">
                <a:latin typeface="Lucida Sans Unicode" panose="020B0602030504020204" pitchFamily="34" charset="0"/>
              </a:endParaRPr>
            </a:p>
            <a:p>
              <a:pPr algn="just">
                <a:lnSpc>
                  <a:spcPct val="145000"/>
                </a:lnSpc>
                <a:spcBef>
                  <a:spcPct val="0"/>
                </a:spcBef>
                <a:buClrTx/>
                <a:buFontTx/>
                <a:buNone/>
              </a:pPr>
              <a:r>
                <a:rPr lang="zh-CN" altLang="en-US" sz="2400" u="none">
                  <a:latin typeface="Lucida Sans Unicode" panose="020B0602030504020204" pitchFamily="34" charset="0"/>
                </a:rPr>
                <a:t>（</a:t>
              </a:r>
              <a:r>
                <a:rPr lang="en-US" altLang="zh-CN" sz="2400" u="none">
                  <a:latin typeface="Lucida Sans Unicode" panose="020B0602030504020204" pitchFamily="34" charset="0"/>
                </a:rPr>
                <a:t>1</a:t>
              </a:r>
              <a:r>
                <a:rPr lang="zh-CN" altLang="en-US" sz="2400" u="none">
                  <a:latin typeface="Lucida Sans Unicode" panose="020B0602030504020204" pitchFamily="34" charset="0"/>
                </a:rPr>
                <a:t>）</a:t>
              </a:r>
              <a:r>
                <a:rPr lang="en-US" altLang="zh-CN" sz="2400" u="none">
                  <a:solidFill>
                    <a:schemeClr val="hlink"/>
                  </a:solidFill>
                  <a:latin typeface="Lucida Sans Unicode" panose="020B0602030504020204" pitchFamily="34" charset="0"/>
                </a:rPr>
                <a:t>NEAR</a:t>
              </a:r>
              <a:r>
                <a:rPr lang="zh-CN" altLang="en-US" sz="2400" u="none">
                  <a:latin typeface="楷体_GB2312" pitchFamily="49" charset="-122"/>
                  <a:ea typeface="楷体_GB2312" pitchFamily="49" charset="-122"/>
                </a:rPr>
                <a:t>属性：调用程序和子程序在同一代码段中</a:t>
              </a:r>
              <a:endParaRPr lang="zh-CN" altLang="en-US" sz="2400" u="none">
                <a:latin typeface="楷体_GB2312" pitchFamily="49" charset="-122"/>
                <a:ea typeface="楷体_GB2312" pitchFamily="49" charset="-122"/>
              </a:endParaRPr>
            </a:p>
            <a:p>
              <a:pPr lvl="1" algn="just">
                <a:spcBef>
                  <a:spcPct val="0"/>
                </a:spcBef>
                <a:buClrTx/>
                <a:buFontTx/>
                <a:buNone/>
              </a:pPr>
              <a:r>
                <a:rPr lang="zh-CN" altLang="en-US" sz="2400" u="none">
                  <a:latin typeface="楷体_GB2312" pitchFamily="49" charset="-122"/>
                  <a:ea typeface="楷体_GB2312" pitchFamily="49" charset="-122"/>
                </a:rPr>
                <a:t>             （段内调用）</a:t>
              </a:r>
              <a:endParaRPr lang="zh-CN" altLang="en-US" sz="2400" u="none">
                <a:latin typeface="楷体_GB2312" pitchFamily="49" charset="-122"/>
                <a:ea typeface="楷体_GB2312" pitchFamily="49" charset="-122"/>
              </a:endParaRPr>
            </a:p>
            <a:p>
              <a:pPr lvl="1" algn="just">
                <a:spcBef>
                  <a:spcPct val="0"/>
                </a:spcBef>
                <a:buClrTx/>
                <a:buFontTx/>
                <a:buNone/>
              </a:pPr>
              <a:endParaRPr lang="zh-CN" altLang="en-US" sz="2400" b="0" u="none">
                <a:latin typeface="楷体_GB2312" pitchFamily="49" charset="-122"/>
                <a:ea typeface="楷体_GB2312" pitchFamily="49" charset="-122"/>
              </a:endParaRPr>
            </a:p>
            <a:p>
              <a:pPr algn="just">
                <a:spcBef>
                  <a:spcPct val="0"/>
                </a:spcBef>
                <a:buClrTx/>
                <a:buFontTx/>
                <a:buNone/>
              </a:pPr>
              <a:r>
                <a:rPr lang="zh-CN" altLang="en-US" sz="2400" u="none">
                  <a:latin typeface="Lucida Sans Unicode" panose="020B0602030504020204" pitchFamily="34" charset="0"/>
                </a:rPr>
                <a:t>（</a:t>
              </a:r>
              <a:r>
                <a:rPr lang="en-US" altLang="zh-CN" sz="2400" u="none">
                  <a:latin typeface="Lucida Sans Unicode" panose="020B0602030504020204" pitchFamily="34" charset="0"/>
                </a:rPr>
                <a:t>2</a:t>
              </a:r>
              <a:r>
                <a:rPr lang="zh-CN" altLang="en-US" sz="2400" u="none">
                  <a:latin typeface="Lucida Sans Unicode" panose="020B0602030504020204" pitchFamily="34" charset="0"/>
                </a:rPr>
                <a:t>）</a:t>
              </a:r>
              <a:r>
                <a:rPr lang="en-US" altLang="zh-CN" sz="2400" u="none">
                  <a:solidFill>
                    <a:srgbClr val="009900"/>
                  </a:solidFill>
                  <a:latin typeface="Lucida Sans Unicode" panose="020B0602030504020204" pitchFamily="34" charset="0"/>
                </a:rPr>
                <a:t>FAR</a:t>
              </a:r>
              <a:r>
                <a:rPr lang="zh-CN" altLang="en-US" sz="2400" u="none">
                  <a:latin typeface="楷体_GB2312" pitchFamily="49" charset="-122"/>
                  <a:ea typeface="楷体_GB2312" pitchFamily="49" charset="-122"/>
                </a:rPr>
                <a:t>属性：调用程序和子程序不在同一代码段中</a:t>
              </a:r>
              <a:endParaRPr lang="zh-CN" altLang="en-US" sz="2400" u="none">
                <a:latin typeface="楷体_GB2312" pitchFamily="49" charset="-122"/>
                <a:ea typeface="楷体_GB2312" pitchFamily="49" charset="-122"/>
              </a:endParaRPr>
            </a:p>
            <a:p>
              <a:pPr lvl="1" algn="just">
                <a:spcBef>
                  <a:spcPct val="0"/>
                </a:spcBef>
                <a:buClrTx/>
                <a:buFontTx/>
                <a:buNone/>
              </a:pPr>
              <a:r>
                <a:rPr lang="zh-CN" altLang="en-US" sz="2400" u="none">
                  <a:latin typeface="楷体_GB2312" pitchFamily="49" charset="-122"/>
                  <a:ea typeface="楷体_GB2312" pitchFamily="49" charset="-122"/>
                </a:rPr>
                <a:t>            （段间调用）</a:t>
              </a:r>
              <a:endParaRPr lang="zh-CN" altLang="en-US" sz="2400" u="none"/>
            </a:p>
          </p:txBody>
        </p:sp>
        <p:sp>
          <p:nvSpPr>
            <p:cNvPr id="96261" name="Text Box 5"/>
            <p:cNvSpPr txBox="1">
              <a:spLocks noChangeArrowheads="1"/>
            </p:cNvSpPr>
            <p:nvPr/>
          </p:nvSpPr>
          <p:spPr bwMode="auto">
            <a:xfrm>
              <a:off x="2160" y="1440"/>
              <a:ext cx="3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50000"/>
                </a:lnSpc>
                <a:spcBef>
                  <a:spcPct val="0"/>
                </a:spcBef>
                <a:buClrTx/>
                <a:buFontTx/>
                <a:buNone/>
              </a:pPr>
              <a:r>
                <a:rPr lang="en-US" altLang="zh-CN" sz="2400" u="none"/>
                <a:t>.</a:t>
              </a:r>
              <a:endParaRPr lang="en-US" altLang="zh-CN" sz="2400" u="none"/>
            </a:p>
            <a:p>
              <a:pPr eaLnBrk="1" hangingPunct="1">
                <a:lnSpc>
                  <a:spcPct val="50000"/>
                </a:lnSpc>
                <a:spcBef>
                  <a:spcPct val="0"/>
                </a:spcBef>
                <a:buClrTx/>
                <a:buFontTx/>
                <a:buNone/>
              </a:pPr>
              <a:r>
                <a:rPr lang="en-US" altLang="zh-CN" sz="2400" u="none"/>
                <a:t>.</a:t>
              </a:r>
              <a:endParaRPr lang="en-US" altLang="zh-CN" sz="2400" u="none"/>
            </a:p>
            <a:p>
              <a:pPr eaLnBrk="1" hangingPunct="1">
                <a:lnSpc>
                  <a:spcPct val="50000"/>
                </a:lnSpc>
                <a:spcBef>
                  <a:spcPct val="0"/>
                </a:spcBef>
                <a:buClrTx/>
                <a:buFontTx/>
                <a:buNone/>
              </a:pPr>
              <a:r>
                <a:rPr lang="en-US" altLang="zh-CN" sz="2400" u="none"/>
                <a:t>.</a:t>
              </a:r>
              <a:endParaRPr lang="en-US" altLang="zh-CN" sz="2400" u="none"/>
            </a:p>
          </p:txBody>
        </p:sp>
      </p:grpSp>
    </p:spTree>
  </p:cSld>
  <p:clrMapOvr>
    <a:masterClrMapping/>
  </p:clrMapOvr>
  <p:transition>
    <p:rand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1981200" y="762000"/>
            <a:ext cx="27432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2400" i="1" u="none">
                <a:latin typeface="Lucida Sans Unicode" panose="020B0602030504020204" pitchFamily="34" charset="0"/>
              </a:rPr>
              <a:t>code</a:t>
            </a:r>
            <a:r>
              <a:rPr lang="en-US" altLang="zh-CN" sz="2400" u="none">
                <a:latin typeface="Lucida Sans Unicode" panose="020B0602030504020204" pitchFamily="34" charset="0"/>
              </a:rPr>
              <a:t>  segment</a:t>
            </a:r>
            <a:endParaRPr lang="en-US" altLang="zh-CN" sz="2400" u="none">
              <a:latin typeface="Lucida Sans Unicode" panose="020B0602030504020204" pitchFamily="34" charset="0"/>
            </a:endParaRPr>
          </a:p>
          <a:p>
            <a:pPr algn="just">
              <a:spcBef>
                <a:spcPct val="0"/>
              </a:spcBef>
              <a:buClrTx/>
              <a:buFontTx/>
              <a:buNone/>
            </a:pPr>
            <a:r>
              <a:rPr lang="en-US" altLang="zh-CN" sz="2400" u="none">
                <a:latin typeface="Lucida Sans Unicode" panose="020B0602030504020204" pitchFamily="34" charset="0"/>
              </a:rPr>
              <a:t>     </a:t>
            </a:r>
            <a:endParaRPr lang="en-US" altLang="zh-CN" sz="2400" u="none">
              <a:latin typeface="Lucida Sans Unicode" panose="020B0602030504020204" pitchFamily="34" charset="0"/>
            </a:endParaRPr>
          </a:p>
          <a:p>
            <a:pPr algn="just">
              <a:spcBef>
                <a:spcPct val="0"/>
              </a:spcBef>
              <a:buClrTx/>
              <a:buFontTx/>
              <a:buNone/>
            </a:pPr>
            <a:r>
              <a:rPr lang="en-US" altLang="zh-CN" sz="2400" u="none">
                <a:latin typeface="Lucida Sans Unicode" panose="020B0602030504020204" pitchFamily="34" charset="0"/>
              </a:rPr>
              <a:t>main  proc  </a:t>
            </a:r>
            <a:r>
              <a:rPr lang="en-US" altLang="zh-CN" sz="2400" u="none">
                <a:solidFill>
                  <a:schemeClr val="hlink"/>
                </a:solidFill>
                <a:latin typeface="Lucida Sans Unicode" panose="020B0602030504020204" pitchFamily="34" charset="0"/>
              </a:rPr>
              <a:t>far</a:t>
            </a:r>
            <a:endParaRPr lang="en-US" altLang="zh-CN" sz="2400" u="none">
              <a:solidFill>
                <a:schemeClr val="hlink"/>
              </a:solidFill>
              <a:latin typeface="Lucida Sans Unicode" panose="020B0602030504020204" pitchFamily="34" charset="0"/>
            </a:endParaRPr>
          </a:p>
          <a:p>
            <a:pPr algn="just">
              <a:spcBef>
                <a:spcPct val="0"/>
              </a:spcBef>
              <a:buClrTx/>
              <a:buFontTx/>
              <a:buNone/>
            </a:pPr>
            <a:r>
              <a:rPr lang="en-US" altLang="zh-CN" sz="2400" u="none">
                <a:latin typeface="Lucida Sans Unicode" panose="020B0602030504020204" pitchFamily="34" charset="0"/>
              </a:rPr>
              <a:t>          ......</a:t>
            </a:r>
            <a:endParaRPr lang="en-US" altLang="zh-CN" sz="2400" u="none">
              <a:latin typeface="Lucida Sans Unicode" panose="020B0602030504020204" pitchFamily="34" charset="0"/>
            </a:endParaRPr>
          </a:p>
          <a:p>
            <a:pPr algn="just">
              <a:spcBef>
                <a:spcPct val="0"/>
              </a:spcBef>
              <a:buClrTx/>
              <a:buFontTx/>
              <a:buNone/>
            </a:pPr>
            <a:r>
              <a:rPr lang="en-US" altLang="zh-CN" sz="2400" u="none">
                <a:latin typeface="Lucida Sans Unicode" panose="020B0602030504020204" pitchFamily="34" charset="0"/>
              </a:rPr>
              <a:t>          call </a:t>
            </a:r>
            <a:r>
              <a:rPr lang="en-US" altLang="zh-CN" sz="2400" u="none">
                <a:solidFill>
                  <a:srgbClr val="009900"/>
                </a:solidFill>
                <a:latin typeface="Lucida Sans Unicode" panose="020B0602030504020204" pitchFamily="34" charset="0"/>
              </a:rPr>
              <a:t>subr1</a:t>
            </a:r>
            <a:endParaRPr lang="en-US" altLang="zh-CN" sz="2400" u="none">
              <a:solidFill>
                <a:srgbClr val="009900"/>
              </a:solidFill>
              <a:latin typeface="Lucida Sans Unicode" panose="020B0602030504020204" pitchFamily="34" charset="0"/>
            </a:endParaRPr>
          </a:p>
          <a:p>
            <a:pPr algn="just">
              <a:spcBef>
                <a:spcPct val="0"/>
              </a:spcBef>
              <a:buClrTx/>
              <a:buFontTx/>
              <a:buNone/>
            </a:pPr>
            <a:r>
              <a:rPr lang="en-US" altLang="zh-CN" sz="2400" u="none">
                <a:latin typeface="Lucida Sans Unicode" panose="020B0602030504020204" pitchFamily="34" charset="0"/>
              </a:rPr>
              <a:t>          ......</a:t>
            </a:r>
            <a:endParaRPr lang="en-US" altLang="zh-CN" sz="2400" u="none">
              <a:latin typeface="Lucida Sans Unicode" panose="020B0602030504020204" pitchFamily="34" charset="0"/>
            </a:endParaRPr>
          </a:p>
          <a:p>
            <a:pPr algn="just">
              <a:spcBef>
                <a:spcPct val="0"/>
              </a:spcBef>
              <a:buClrTx/>
              <a:buFontTx/>
              <a:buNone/>
            </a:pPr>
            <a:r>
              <a:rPr lang="en-US" altLang="zh-CN" sz="2400" u="none">
                <a:latin typeface="Lucida Sans Unicode" panose="020B0602030504020204" pitchFamily="34" charset="0"/>
              </a:rPr>
              <a:t>          ret</a:t>
            </a:r>
            <a:endParaRPr lang="en-US" altLang="zh-CN" sz="2400" u="none">
              <a:latin typeface="Lucida Sans Unicode" panose="020B0602030504020204" pitchFamily="34" charset="0"/>
            </a:endParaRPr>
          </a:p>
          <a:p>
            <a:pPr algn="just">
              <a:spcBef>
                <a:spcPct val="0"/>
              </a:spcBef>
              <a:buClrTx/>
              <a:buFontTx/>
              <a:buNone/>
            </a:pPr>
            <a:r>
              <a:rPr lang="en-US" altLang="zh-CN" sz="2400" u="none">
                <a:latin typeface="Lucida Sans Unicode" panose="020B0602030504020204" pitchFamily="34" charset="0"/>
              </a:rPr>
              <a:t>main  endp</a:t>
            </a:r>
            <a:endParaRPr lang="en-US" altLang="zh-CN" sz="2400" u="none">
              <a:latin typeface="Lucida Sans Unicode" panose="020B0602030504020204" pitchFamily="34" charset="0"/>
            </a:endParaRPr>
          </a:p>
          <a:p>
            <a:pPr algn="just">
              <a:spcBef>
                <a:spcPct val="0"/>
              </a:spcBef>
              <a:buClrTx/>
              <a:buFontTx/>
              <a:buNone/>
            </a:pPr>
            <a:endParaRPr lang="en-US" altLang="zh-CN" sz="2400" u="none">
              <a:latin typeface="Lucida Sans Unicode" panose="020B0602030504020204" pitchFamily="34" charset="0"/>
            </a:endParaRPr>
          </a:p>
          <a:p>
            <a:pPr algn="just">
              <a:spcBef>
                <a:spcPct val="0"/>
              </a:spcBef>
              <a:buClrTx/>
              <a:buFontTx/>
              <a:buNone/>
            </a:pPr>
            <a:r>
              <a:rPr lang="en-US" altLang="zh-CN" sz="2400" u="none">
                <a:solidFill>
                  <a:srgbClr val="009900"/>
                </a:solidFill>
                <a:latin typeface="Lucida Sans Unicode" panose="020B0602030504020204" pitchFamily="34" charset="0"/>
              </a:rPr>
              <a:t>subr1</a:t>
            </a:r>
            <a:r>
              <a:rPr lang="en-US" altLang="zh-CN" sz="2400" u="none">
                <a:latin typeface="Lucida Sans Unicode" panose="020B0602030504020204" pitchFamily="34" charset="0"/>
              </a:rPr>
              <a:t>  proc </a:t>
            </a:r>
            <a:r>
              <a:rPr lang="en-US" altLang="zh-CN" sz="2400" u="none">
                <a:solidFill>
                  <a:schemeClr val="hlink"/>
                </a:solidFill>
                <a:latin typeface="Lucida Sans Unicode" panose="020B0602030504020204" pitchFamily="34" charset="0"/>
              </a:rPr>
              <a:t>near</a:t>
            </a:r>
            <a:endParaRPr lang="en-US" altLang="zh-CN" sz="2400" u="none">
              <a:solidFill>
                <a:schemeClr val="hlink"/>
              </a:solidFill>
              <a:latin typeface="Lucida Sans Unicode" panose="020B0602030504020204" pitchFamily="34" charset="0"/>
            </a:endParaRPr>
          </a:p>
          <a:p>
            <a:pPr algn="just">
              <a:spcBef>
                <a:spcPct val="0"/>
              </a:spcBef>
              <a:buClrTx/>
              <a:buFontTx/>
              <a:buNone/>
            </a:pPr>
            <a:r>
              <a:rPr lang="en-US" altLang="zh-CN" sz="2400" u="none">
                <a:latin typeface="Lucida Sans Unicode" panose="020B0602030504020204" pitchFamily="34" charset="0"/>
              </a:rPr>
              <a:t>           ......</a:t>
            </a:r>
            <a:endParaRPr lang="en-US" altLang="zh-CN" sz="2400" u="none">
              <a:latin typeface="Lucida Sans Unicode" panose="020B0602030504020204" pitchFamily="34" charset="0"/>
            </a:endParaRPr>
          </a:p>
          <a:p>
            <a:pPr algn="just">
              <a:spcBef>
                <a:spcPct val="0"/>
              </a:spcBef>
              <a:buClrTx/>
              <a:buFontTx/>
              <a:buNone/>
            </a:pPr>
            <a:r>
              <a:rPr lang="en-US" altLang="zh-CN" sz="2400" u="none">
                <a:latin typeface="Lucida Sans Unicode" panose="020B0602030504020204" pitchFamily="34" charset="0"/>
              </a:rPr>
              <a:t>           ret</a:t>
            </a:r>
            <a:endParaRPr lang="en-US" altLang="zh-CN" sz="2400" u="none">
              <a:latin typeface="Lucida Sans Unicode" panose="020B0602030504020204" pitchFamily="34" charset="0"/>
            </a:endParaRPr>
          </a:p>
          <a:p>
            <a:pPr algn="just">
              <a:spcBef>
                <a:spcPct val="0"/>
              </a:spcBef>
              <a:buClrTx/>
              <a:buFontTx/>
              <a:buNone/>
            </a:pPr>
            <a:r>
              <a:rPr lang="en-US" altLang="zh-CN" sz="2400" u="none">
                <a:solidFill>
                  <a:srgbClr val="009900"/>
                </a:solidFill>
                <a:latin typeface="Lucida Sans Unicode" panose="020B0602030504020204" pitchFamily="34" charset="0"/>
              </a:rPr>
              <a:t>subr1</a:t>
            </a:r>
            <a:r>
              <a:rPr lang="en-US" altLang="zh-CN" sz="2400" u="none">
                <a:latin typeface="Lucida Sans Unicode" panose="020B0602030504020204" pitchFamily="34" charset="0"/>
              </a:rPr>
              <a:t>  endp</a:t>
            </a:r>
            <a:endParaRPr lang="en-US" altLang="zh-CN" sz="2400" u="none">
              <a:latin typeface="Lucida Sans Unicode" panose="020B0602030504020204" pitchFamily="34" charset="0"/>
            </a:endParaRPr>
          </a:p>
          <a:p>
            <a:pPr algn="just">
              <a:spcBef>
                <a:spcPct val="0"/>
              </a:spcBef>
              <a:buClrTx/>
              <a:buFontTx/>
              <a:buNone/>
            </a:pPr>
            <a:endParaRPr lang="en-US" altLang="zh-CN" sz="2400" u="none">
              <a:latin typeface="Lucida Sans Unicode" panose="020B0602030504020204" pitchFamily="34" charset="0"/>
            </a:endParaRPr>
          </a:p>
          <a:p>
            <a:pPr algn="just">
              <a:spcBef>
                <a:spcPct val="0"/>
              </a:spcBef>
              <a:buClrTx/>
              <a:buFontTx/>
              <a:buNone/>
            </a:pPr>
            <a:r>
              <a:rPr lang="en-US" altLang="zh-CN" sz="2400" i="1" u="none">
                <a:latin typeface="Lucida Sans Unicode" panose="020B0602030504020204" pitchFamily="34" charset="0"/>
              </a:rPr>
              <a:t>code</a:t>
            </a:r>
            <a:r>
              <a:rPr lang="en-US" altLang="zh-CN" sz="2400" u="none">
                <a:latin typeface="Lucida Sans Unicode" panose="020B0602030504020204" pitchFamily="34" charset="0"/>
              </a:rPr>
              <a:t>  ends</a:t>
            </a:r>
            <a:endParaRPr lang="en-US" altLang="zh-CN" sz="2400" i="1" u="none">
              <a:ea typeface="楷体_GB2312" pitchFamily="49" charset="-122"/>
            </a:endParaRPr>
          </a:p>
        </p:txBody>
      </p:sp>
      <p:sp>
        <p:nvSpPr>
          <p:cNvPr id="97283" name="Text Box 3"/>
          <p:cNvSpPr txBox="1">
            <a:spLocks noChangeArrowheads="1"/>
          </p:cNvSpPr>
          <p:nvPr/>
        </p:nvSpPr>
        <p:spPr bwMode="auto">
          <a:xfrm>
            <a:off x="4114800" y="762000"/>
            <a:ext cx="44196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50000"/>
              </a:spcBef>
              <a:buClrTx/>
              <a:buFontTx/>
              <a:buNone/>
            </a:pPr>
            <a:r>
              <a:rPr lang="en-US" altLang="zh-CN" sz="2400" u="none">
                <a:solidFill>
                  <a:srgbClr val="0000FF"/>
                </a:solidFill>
                <a:latin typeface="Lucida Sans Unicode" panose="020B0602030504020204" pitchFamily="34" charset="0"/>
              </a:rPr>
              <a:t>               </a:t>
            </a:r>
            <a:r>
              <a:rPr lang="en-US" altLang="zh-CN" sz="2400" i="1" u="none">
                <a:solidFill>
                  <a:schemeClr val="hlink"/>
                </a:solidFill>
                <a:latin typeface="Lucida Sans Unicode" panose="020B0602030504020204" pitchFamily="34" charset="0"/>
              </a:rPr>
              <a:t>segx </a:t>
            </a:r>
            <a:r>
              <a:rPr lang="en-US" altLang="zh-CN" sz="2400" u="none">
                <a:latin typeface="Lucida Sans Unicode" panose="020B0602030504020204" pitchFamily="34" charset="0"/>
              </a:rPr>
              <a:t>  segment</a:t>
            </a:r>
            <a:endParaRPr lang="en-US" altLang="zh-CN" sz="2400" u="none">
              <a:latin typeface="Lucida Sans Unicode" panose="020B0602030504020204" pitchFamily="34" charset="0"/>
            </a:endParaRPr>
          </a:p>
          <a:p>
            <a:pPr lvl="2" algn="just">
              <a:spcBef>
                <a:spcPct val="0"/>
              </a:spcBef>
              <a:buFontTx/>
              <a:buNone/>
            </a:pPr>
            <a:r>
              <a:rPr lang="en-US" altLang="zh-CN" u="none">
                <a:latin typeface="Lucida Sans Unicode" panose="020B0602030504020204" pitchFamily="34" charset="0"/>
              </a:rPr>
              <a:t>      </a:t>
            </a:r>
            <a:r>
              <a:rPr lang="en-US" altLang="zh-CN" u="none">
                <a:solidFill>
                  <a:srgbClr val="009900"/>
                </a:solidFill>
                <a:latin typeface="Lucida Sans Unicode" panose="020B0602030504020204" pitchFamily="34" charset="0"/>
              </a:rPr>
              <a:t>subt</a:t>
            </a:r>
            <a:r>
              <a:rPr lang="en-US" altLang="zh-CN" u="none">
                <a:latin typeface="Lucida Sans Unicode" panose="020B0602030504020204" pitchFamily="34" charset="0"/>
              </a:rPr>
              <a:t>   proc  </a:t>
            </a:r>
            <a:r>
              <a:rPr lang="en-US" altLang="zh-CN" u="none">
                <a:solidFill>
                  <a:srgbClr val="FF0000"/>
                </a:solidFill>
                <a:latin typeface="Lucida Sans Unicode" panose="020B0602030504020204" pitchFamily="34" charset="0"/>
              </a:rPr>
              <a:t>far</a:t>
            </a:r>
            <a:endParaRPr lang="en-US" altLang="zh-CN" u="none">
              <a:solidFill>
                <a:srgbClr val="FF0000"/>
              </a:solidFill>
              <a:latin typeface="Lucida Sans Unicode" panose="020B0602030504020204" pitchFamily="34" charset="0"/>
            </a:endParaRPr>
          </a:p>
          <a:p>
            <a:pPr lvl="2" algn="just">
              <a:spcBef>
                <a:spcPct val="0"/>
              </a:spcBef>
              <a:buFontTx/>
              <a:buNone/>
            </a:pPr>
            <a:r>
              <a:rPr lang="en-US" altLang="zh-CN" u="none">
                <a:latin typeface="Lucida Sans Unicode" panose="020B0602030504020204" pitchFamily="34" charset="0"/>
              </a:rPr>
              <a:t>                ......</a:t>
            </a:r>
            <a:endParaRPr lang="en-US" altLang="zh-CN" u="none">
              <a:latin typeface="Lucida Sans Unicode" panose="020B0602030504020204" pitchFamily="34" charset="0"/>
            </a:endParaRPr>
          </a:p>
          <a:p>
            <a:pPr lvl="2" algn="just">
              <a:spcBef>
                <a:spcPct val="0"/>
              </a:spcBef>
              <a:buFontTx/>
              <a:buNone/>
            </a:pPr>
            <a:r>
              <a:rPr lang="en-US" altLang="zh-CN" u="none">
                <a:latin typeface="Lucida Sans Unicode" panose="020B0602030504020204" pitchFamily="34" charset="0"/>
              </a:rPr>
              <a:t>                ret</a:t>
            </a:r>
            <a:endParaRPr lang="en-US" altLang="zh-CN" u="none">
              <a:latin typeface="Lucida Sans Unicode" panose="020B0602030504020204" pitchFamily="34" charset="0"/>
            </a:endParaRPr>
          </a:p>
          <a:p>
            <a:pPr lvl="2" algn="just">
              <a:spcBef>
                <a:spcPct val="0"/>
              </a:spcBef>
              <a:buFontTx/>
              <a:buNone/>
            </a:pPr>
            <a:r>
              <a:rPr lang="en-US" altLang="zh-CN" u="none">
                <a:solidFill>
                  <a:srgbClr val="009900"/>
                </a:solidFill>
                <a:latin typeface="Lucida Sans Unicode" panose="020B0602030504020204" pitchFamily="34" charset="0"/>
              </a:rPr>
              <a:t>      subt</a:t>
            </a:r>
            <a:r>
              <a:rPr lang="en-US" altLang="zh-CN" u="none">
                <a:latin typeface="Lucida Sans Unicode" panose="020B0602030504020204" pitchFamily="34" charset="0"/>
              </a:rPr>
              <a:t>   endp</a:t>
            </a:r>
            <a:endParaRPr lang="en-US" altLang="zh-CN" u="none">
              <a:latin typeface="Lucida Sans Unicode" panose="020B0602030504020204" pitchFamily="34" charset="0"/>
            </a:endParaRPr>
          </a:p>
          <a:p>
            <a:pPr lvl="2" algn="just">
              <a:spcBef>
                <a:spcPct val="0"/>
              </a:spcBef>
              <a:buFontTx/>
              <a:buNone/>
            </a:pPr>
            <a:r>
              <a:rPr lang="en-US" altLang="zh-CN" u="none">
                <a:latin typeface="Lucida Sans Unicode" panose="020B0602030504020204" pitchFamily="34" charset="0"/>
              </a:rPr>
              <a:t>                ......</a:t>
            </a:r>
            <a:endParaRPr lang="en-US" altLang="zh-CN" u="none">
              <a:latin typeface="Lucida Sans Unicode" panose="020B0602030504020204" pitchFamily="34" charset="0"/>
            </a:endParaRPr>
          </a:p>
          <a:p>
            <a:pPr lvl="2" algn="just">
              <a:spcBef>
                <a:spcPct val="0"/>
              </a:spcBef>
              <a:buFontTx/>
              <a:buNone/>
            </a:pPr>
            <a:r>
              <a:rPr lang="en-US" altLang="zh-CN" u="none">
                <a:latin typeface="Lucida Sans Unicode" panose="020B0602030504020204" pitchFamily="34" charset="0"/>
              </a:rPr>
              <a:t>                call  </a:t>
            </a:r>
            <a:r>
              <a:rPr lang="en-US" altLang="zh-CN" u="none">
                <a:solidFill>
                  <a:srgbClr val="009900"/>
                </a:solidFill>
                <a:latin typeface="Lucida Sans Unicode" panose="020B0602030504020204" pitchFamily="34" charset="0"/>
              </a:rPr>
              <a:t>subt</a:t>
            </a:r>
            <a:endParaRPr lang="en-US" altLang="zh-CN" u="none">
              <a:solidFill>
                <a:srgbClr val="009900"/>
              </a:solidFill>
              <a:latin typeface="Lucida Sans Unicode" panose="020B0602030504020204" pitchFamily="34" charset="0"/>
            </a:endParaRPr>
          </a:p>
          <a:p>
            <a:pPr lvl="2" algn="just">
              <a:spcBef>
                <a:spcPct val="0"/>
              </a:spcBef>
              <a:buFontTx/>
              <a:buNone/>
            </a:pPr>
            <a:r>
              <a:rPr lang="en-US" altLang="zh-CN" u="none">
                <a:latin typeface="Lucida Sans Unicode" panose="020B0602030504020204" pitchFamily="34" charset="0"/>
              </a:rPr>
              <a:t>                ......</a:t>
            </a:r>
            <a:endParaRPr lang="en-US" altLang="zh-CN" u="none">
              <a:latin typeface="Lucida Sans Unicode" panose="020B0602030504020204" pitchFamily="34" charset="0"/>
            </a:endParaRPr>
          </a:p>
          <a:p>
            <a:pPr lvl="2" algn="just">
              <a:spcBef>
                <a:spcPct val="0"/>
              </a:spcBef>
              <a:buFontTx/>
              <a:buNone/>
            </a:pPr>
            <a:r>
              <a:rPr lang="en-US" altLang="zh-CN" u="none">
                <a:latin typeface="Lucida Sans Unicode" panose="020B0602030504020204" pitchFamily="34" charset="0"/>
              </a:rPr>
              <a:t>      </a:t>
            </a:r>
            <a:r>
              <a:rPr lang="en-US" altLang="zh-CN" i="1" u="none">
                <a:solidFill>
                  <a:schemeClr val="hlink"/>
                </a:solidFill>
                <a:latin typeface="Lucida Sans Unicode" panose="020B0602030504020204" pitchFamily="34" charset="0"/>
              </a:rPr>
              <a:t>segx</a:t>
            </a:r>
            <a:r>
              <a:rPr lang="en-US" altLang="zh-CN" u="none">
                <a:solidFill>
                  <a:schemeClr val="hlink"/>
                </a:solidFill>
                <a:latin typeface="Lucida Sans Unicode" panose="020B0602030504020204" pitchFamily="34" charset="0"/>
              </a:rPr>
              <a:t> </a:t>
            </a:r>
            <a:r>
              <a:rPr lang="en-US" altLang="zh-CN" u="none">
                <a:latin typeface="Lucida Sans Unicode" panose="020B0602030504020204" pitchFamily="34" charset="0"/>
              </a:rPr>
              <a:t>  ends</a:t>
            </a:r>
            <a:endParaRPr lang="en-US" altLang="zh-CN" u="none">
              <a:latin typeface="Lucida Sans Unicode" panose="020B0602030504020204" pitchFamily="34" charset="0"/>
            </a:endParaRPr>
          </a:p>
          <a:p>
            <a:pPr lvl="2" algn="just">
              <a:spcBef>
                <a:spcPct val="0"/>
              </a:spcBef>
              <a:buFontTx/>
              <a:buNone/>
            </a:pPr>
            <a:endParaRPr lang="en-US" altLang="zh-CN" u="none">
              <a:latin typeface="Lucida Sans Unicode" panose="020B0602030504020204" pitchFamily="34" charset="0"/>
            </a:endParaRPr>
          </a:p>
          <a:p>
            <a:pPr lvl="2" algn="just">
              <a:spcBef>
                <a:spcPct val="0"/>
              </a:spcBef>
              <a:buFontTx/>
              <a:buNone/>
            </a:pPr>
            <a:r>
              <a:rPr lang="en-US" altLang="zh-CN" u="none">
                <a:solidFill>
                  <a:srgbClr val="009900"/>
                </a:solidFill>
                <a:latin typeface="Lucida Sans Unicode" panose="020B0602030504020204" pitchFamily="34" charset="0"/>
              </a:rPr>
              <a:t>      </a:t>
            </a:r>
            <a:r>
              <a:rPr lang="en-US" altLang="zh-CN" i="1" u="none">
                <a:solidFill>
                  <a:srgbClr val="009900"/>
                </a:solidFill>
                <a:latin typeface="Lucida Sans Unicode" panose="020B0602030504020204" pitchFamily="34" charset="0"/>
              </a:rPr>
              <a:t>segy</a:t>
            </a:r>
            <a:r>
              <a:rPr lang="en-US" altLang="zh-CN" u="none">
                <a:solidFill>
                  <a:srgbClr val="009900"/>
                </a:solidFill>
                <a:latin typeface="Lucida Sans Unicode" panose="020B0602030504020204" pitchFamily="34" charset="0"/>
              </a:rPr>
              <a:t> </a:t>
            </a:r>
            <a:r>
              <a:rPr lang="en-US" altLang="zh-CN" u="none">
                <a:latin typeface="Lucida Sans Unicode" panose="020B0602030504020204" pitchFamily="34" charset="0"/>
              </a:rPr>
              <a:t>  segment</a:t>
            </a:r>
            <a:endParaRPr lang="en-US" altLang="zh-CN" u="none">
              <a:latin typeface="Lucida Sans Unicode" panose="020B0602030504020204" pitchFamily="34" charset="0"/>
            </a:endParaRPr>
          </a:p>
          <a:p>
            <a:pPr lvl="2" algn="just">
              <a:spcBef>
                <a:spcPct val="0"/>
              </a:spcBef>
              <a:buFontTx/>
              <a:buNone/>
            </a:pPr>
            <a:r>
              <a:rPr lang="en-US" altLang="zh-CN" u="none">
                <a:latin typeface="Lucida Sans Unicode" panose="020B0602030504020204" pitchFamily="34" charset="0"/>
              </a:rPr>
              <a:t>                ......</a:t>
            </a:r>
            <a:endParaRPr lang="en-US" altLang="zh-CN" u="none">
              <a:latin typeface="Lucida Sans Unicode" panose="020B0602030504020204" pitchFamily="34" charset="0"/>
            </a:endParaRPr>
          </a:p>
          <a:p>
            <a:pPr lvl="2" algn="just">
              <a:spcBef>
                <a:spcPct val="0"/>
              </a:spcBef>
              <a:buFontTx/>
              <a:buNone/>
            </a:pPr>
            <a:r>
              <a:rPr lang="en-US" altLang="zh-CN" u="none">
                <a:latin typeface="Lucida Sans Unicode" panose="020B0602030504020204" pitchFamily="34" charset="0"/>
              </a:rPr>
              <a:t>                call  </a:t>
            </a:r>
            <a:r>
              <a:rPr lang="en-US" altLang="zh-CN" u="none">
                <a:solidFill>
                  <a:srgbClr val="009900"/>
                </a:solidFill>
                <a:latin typeface="Lucida Sans Unicode" panose="020B0602030504020204" pitchFamily="34" charset="0"/>
              </a:rPr>
              <a:t>subt</a:t>
            </a:r>
            <a:endParaRPr lang="en-US" altLang="zh-CN" u="none">
              <a:solidFill>
                <a:srgbClr val="009900"/>
              </a:solidFill>
              <a:latin typeface="Lucida Sans Unicode" panose="020B0602030504020204" pitchFamily="34" charset="0"/>
            </a:endParaRPr>
          </a:p>
          <a:p>
            <a:pPr lvl="2" algn="just">
              <a:spcBef>
                <a:spcPct val="0"/>
              </a:spcBef>
              <a:buFontTx/>
              <a:buNone/>
            </a:pPr>
            <a:r>
              <a:rPr lang="en-US" altLang="zh-CN" u="none">
                <a:latin typeface="Lucida Sans Unicode" panose="020B0602030504020204" pitchFamily="34" charset="0"/>
              </a:rPr>
              <a:t>                ......</a:t>
            </a:r>
            <a:endParaRPr lang="en-US" altLang="zh-CN" u="none">
              <a:latin typeface="Lucida Sans Unicode" panose="020B0602030504020204" pitchFamily="34" charset="0"/>
            </a:endParaRPr>
          </a:p>
          <a:p>
            <a:pPr lvl="2" algn="just">
              <a:spcBef>
                <a:spcPct val="0"/>
              </a:spcBef>
              <a:buFontTx/>
              <a:buNone/>
            </a:pPr>
            <a:r>
              <a:rPr lang="en-US" altLang="zh-CN" u="none">
                <a:solidFill>
                  <a:srgbClr val="009900"/>
                </a:solidFill>
                <a:latin typeface="Lucida Sans Unicode" panose="020B0602030504020204" pitchFamily="34" charset="0"/>
              </a:rPr>
              <a:t>      </a:t>
            </a:r>
            <a:r>
              <a:rPr lang="en-US" altLang="zh-CN" i="1" u="none">
                <a:solidFill>
                  <a:srgbClr val="009900"/>
                </a:solidFill>
                <a:latin typeface="Lucida Sans Unicode" panose="020B0602030504020204" pitchFamily="34" charset="0"/>
              </a:rPr>
              <a:t>segy</a:t>
            </a:r>
            <a:r>
              <a:rPr lang="en-US" altLang="zh-CN" u="none">
                <a:latin typeface="Lucida Sans Unicode" panose="020B0602030504020204" pitchFamily="34" charset="0"/>
              </a:rPr>
              <a:t>   ends</a:t>
            </a:r>
            <a:endParaRPr lang="en-US" altLang="zh-CN" u="none">
              <a:latin typeface="Lucida Sans Unicode" panose="020B0602030504020204" pitchFamily="34" charset="0"/>
            </a:endParaRPr>
          </a:p>
        </p:txBody>
      </p:sp>
      <p:sp>
        <p:nvSpPr>
          <p:cNvPr id="97284" name="Rectangle 4"/>
          <p:cNvSpPr>
            <a:spLocks noChangeArrowheads="1"/>
          </p:cNvSpPr>
          <p:nvPr/>
        </p:nvSpPr>
        <p:spPr bwMode="auto">
          <a:xfrm>
            <a:off x="1905000" y="685800"/>
            <a:ext cx="2819400" cy="5638800"/>
          </a:xfrm>
          <a:prstGeom prst="rect">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97285" name="Rectangle 5"/>
          <p:cNvSpPr>
            <a:spLocks noChangeArrowheads="1"/>
          </p:cNvSpPr>
          <p:nvPr/>
        </p:nvSpPr>
        <p:spPr bwMode="auto">
          <a:xfrm>
            <a:off x="5410200" y="685800"/>
            <a:ext cx="2819400" cy="5638800"/>
          </a:xfrm>
          <a:prstGeom prst="rect">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Tree>
  </p:cSld>
  <p:clrMapOvr>
    <a:masterClrMapping/>
  </p:clrMapOvr>
  <p:transition>
    <p:rand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1981200" y="1295400"/>
            <a:ext cx="64008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marL="457200" indent="-457200">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914400" indent="-45720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en-US" sz="2800" u="none"/>
              <a:t>子程序调用</a:t>
            </a:r>
            <a:r>
              <a:rPr lang="zh-CN" altLang="en-US" sz="2400" u="none"/>
              <a:t>：隐含使用堆栈保存返回地址</a:t>
            </a:r>
            <a:endParaRPr lang="zh-CN" altLang="en-US" sz="2400" u="none"/>
          </a:p>
          <a:p>
            <a:pPr>
              <a:spcBef>
                <a:spcPct val="0"/>
              </a:spcBef>
              <a:buClrTx/>
              <a:buFontTx/>
              <a:buNone/>
            </a:pPr>
            <a:r>
              <a:rPr lang="zh-CN" altLang="en-US" sz="2400" i="1" u="none">
                <a:latin typeface="Lucida Sans Unicode" panose="020B0602030504020204" pitchFamily="34" charset="0"/>
              </a:rPr>
              <a:t>  </a:t>
            </a:r>
            <a:endParaRPr lang="zh-CN" altLang="en-US" sz="2400" i="1" u="none">
              <a:latin typeface="Lucida Sans Unicode" panose="020B0602030504020204" pitchFamily="34" charset="0"/>
            </a:endParaRPr>
          </a:p>
          <a:p>
            <a:pPr>
              <a:spcBef>
                <a:spcPct val="0"/>
              </a:spcBef>
              <a:buClrTx/>
              <a:buFontTx/>
              <a:buNone/>
            </a:pPr>
            <a:r>
              <a:rPr lang="zh-CN" altLang="en-US" sz="2400" i="1" u="none">
                <a:latin typeface="Lucida Sans Unicode" panose="020B0602030504020204" pitchFamily="34" charset="0"/>
              </a:rPr>
              <a:t>  </a:t>
            </a:r>
            <a:r>
              <a:rPr lang="en-US" altLang="zh-CN" sz="2400" i="1" u="none">
                <a:latin typeface="Lucida Sans Unicode" panose="020B0602030504020204" pitchFamily="34" charset="0"/>
              </a:rPr>
              <a:t>call  </a:t>
            </a:r>
            <a:r>
              <a:rPr lang="en-US" altLang="zh-CN" sz="2400" i="1" u="none">
                <a:solidFill>
                  <a:schemeClr val="hlink"/>
                </a:solidFill>
                <a:latin typeface="Lucida Sans Unicode" panose="020B0602030504020204" pitchFamily="34" charset="0"/>
              </a:rPr>
              <a:t>near</a:t>
            </a:r>
            <a:r>
              <a:rPr lang="en-US" altLang="zh-CN" sz="2400" i="1" u="none">
                <a:latin typeface="Lucida Sans Unicode" panose="020B0602030504020204" pitchFamily="34" charset="0"/>
              </a:rPr>
              <a:t>  ptr  subp</a:t>
            </a:r>
            <a:r>
              <a:rPr lang="en-US" altLang="zh-CN" sz="2400" u="none">
                <a:latin typeface="Lucida Sans Unicode" panose="020B0602030504020204" pitchFamily="34" charset="0"/>
              </a:rPr>
              <a:t>        </a:t>
            </a:r>
            <a:endParaRPr lang="en-US" altLang="zh-CN" sz="2400" u="none">
              <a:latin typeface="Lucida Sans Unicode" panose="020B0602030504020204" pitchFamily="34" charset="0"/>
            </a:endParaRPr>
          </a:p>
          <a:p>
            <a:pPr lvl="1">
              <a:spcBef>
                <a:spcPct val="0"/>
              </a:spcBef>
              <a:buClrTx/>
              <a:buFontTx/>
              <a:buNone/>
            </a:pPr>
            <a:r>
              <a:rPr lang="en-US" altLang="zh-CN" sz="2200" u="none"/>
              <a:t>(1)  </a:t>
            </a:r>
            <a:r>
              <a:rPr lang="zh-CN" altLang="en-US" sz="2200" u="none"/>
              <a:t>保存返回地址</a:t>
            </a:r>
            <a:endParaRPr lang="zh-CN" altLang="en-US" sz="2200" u="none"/>
          </a:p>
          <a:p>
            <a:pPr lvl="1">
              <a:spcBef>
                <a:spcPct val="0"/>
              </a:spcBef>
              <a:buClrTx/>
              <a:buFontTx/>
              <a:buNone/>
            </a:pPr>
            <a:r>
              <a:rPr lang="en-US" altLang="zh-CN" sz="2200" u="none"/>
              <a:t>(2)  </a:t>
            </a:r>
            <a:r>
              <a:rPr lang="zh-CN" altLang="en-US" sz="2200" u="none"/>
              <a:t>转子程序</a:t>
            </a:r>
            <a:endParaRPr lang="zh-CN" altLang="en-US" sz="2200" u="none"/>
          </a:p>
          <a:p>
            <a:pPr lvl="1">
              <a:spcBef>
                <a:spcPct val="0"/>
              </a:spcBef>
              <a:buClrTx/>
              <a:buFontTx/>
              <a:buNone/>
            </a:pPr>
            <a:r>
              <a:rPr lang="zh-CN" altLang="en-US" sz="2400" u="none">
                <a:latin typeface="Lucida Sans Unicode" panose="020B0602030504020204" pitchFamily="34" charset="0"/>
              </a:rPr>
              <a:t>     </a:t>
            </a:r>
            <a:r>
              <a:rPr lang="en-US" altLang="zh-CN" sz="1800" u="none"/>
              <a:t>( IP )  ←  </a:t>
            </a:r>
            <a:r>
              <a:rPr lang="en-US" altLang="zh-CN" sz="1800" i="1" u="none">
                <a:latin typeface="Lucida Console" panose="020B0609040504020204" pitchFamily="49" charset="0"/>
              </a:rPr>
              <a:t>subp</a:t>
            </a:r>
            <a:r>
              <a:rPr lang="en-US" altLang="zh-CN" sz="1800" u="none">
                <a:latin typeface="Lucida Sans Unicode" panose="020B0602030504020204" pitchFamily="34" charset="0"/>
              </a:rPr>
              <a:t> </a:t>
            </a:r>
            <a:r>
              <a:rPr lang="zh-CN" altLang="en-US" sz="1800" u="none">
                <a:latin typeface="宋体" panose="02010600030101010101" pitchFamily="2" charset="-122"/>
              </a:rPr>
              <a:t>的偏移地址</a:t>
            </a:r>
            <a:endParaRPr lang="zh-CN" altLang="en-US" sz="1800" u="none">
              <a:latin typeface="宋体" panose="02010600030101010101" pitchFamily="2" charset="-122"/>
            </a:endParaRPr>
          </a:p>
          <a:p>
            <a:pPr>
              <a:spcBef>
                <a:spcPct val="0"/>
              </a:spcBef>
              <a:buClrTx/>
              <a:buFontTx/>
              <a:buNone/>
            </a:pPr>
            <a:r>
              <a:rPr lang="zh-CN" altLang="en-US" sz="2400" i="1" u="none">
                <a:latin typeface="Lucida Sans Unicode" panose="020B0602030504020204" pitchFamily="34" charset="0"/>
              </a:rPr>
              <a:t>  </a:t>
            </a:r>
            <a:endParaRPr lang="zh-CN" altLang="en-US" sz="2400" i="1" u="none">
              <a:latin typeface="Lucida Sans Unicode" panose="020B0602030504020204" pitchFamily="34" charset="0"/>
            </a:endParaRPr>
          </a:p>
          <a:p>
            <a:pPr>
              <a:spcBef>
                <a:spcPct val="0"/>
              </a:spcBef>
              <a:buClrTx/>
              <a:buFontTx/>
              <a:buNone/>
            </a:pPr>
            <a:r>
              <a:rPr lang="zh-CN" altLang="en-US" sz="2400" i="1" u="none">
                <a:latin typeface="Lucida Sans Unicode" panose="020B0602030504020204" pitchFamily="34" charset="0"/>
              </a:rPr>
              <a:t>  </a:t>
            </a:r>
            <a:r>
              <a:rPr lang="en-US" altLang="zh-CN" sz="2400" i="1" u="none">
                <a:latin typeface="Lucida Sans Unicode" panose="020B0602030504020204" pitchFamily="34" charset="0"/>
              </a:rPr>
              <a:t>call  </a:t>
            </a:r>
            <a:r>
              <a:rPr lang="en-US" altLang="zh-CN" sz="2400" i="1" u="none">
                <a:solidFill>
                  <a:schemeClr val="hlink"/>
                </a:solidFill>
                <a:latin typeface="Lucida Sans Unicode" panose="020B0602030504020204" pitchFamily="34" charset="0"/>
              </a:rPr>
              <a:t>far</a:t>
            </a:r>
            <a:r>
              <a:rPr lang="en-US" altLang="zh-CN" sz="2400" i="1" u="none">
                <a:latin typeface="Lucida Sans Unicode" panose="020B0602030504020204" pitchFamily="34" charset="0"/>
              </a:rPr>
              <a:t>  ptr  subp</a:t>
            </a:r>
            <a:r>
              <a:rPr lang="en-US" altLang="zh-CN" sz="2400" u="none">
                <a:latin typeface="Lucida Sans Unicode" panose="020B0602030504020204" pitchFamily="34" charset="0"/>
              </a:rPr>
              <a:t> </a:t>
            </a:r>
            <a:endParaRPr lang="en-US" altLang="zh-CN" sz="2400" u="none">
              <a:latin typeface="Lucida Sans Unicode" panose="020B0602030504020204" pitchFamily="34" charset="0"/>
            </a:endParaRPr>
          </a:p>
          <a:p>
            <a:pPr lvl="1">
              <a:spcBef>
                <a:spcPct val="0"/>
              </a:spcBef>
              <a:buClrTx/>
              <a:buFontTx/>
              <a:buNone/>
            </a:pPr>
            <a:r>
              <a:rPr lang="en-US" altLang="zh-CN" sz="2200" u="none"/>
              <a:t>(1)  </a:t>
            </a:r>
            <a:r>
              <a:rPr lang="zh-CN" altLang="en-US" sz="2200" u="none"/>
              <a:t>保存返回地址</a:t>
            </a:r>
            <a:endParaRPr lang="zh-CN" altLang="en-US" sz="2200" u="none"/>
          </a:p>
          <a:p>
            <a:pPr lvl="1">
              <a:spcBef>
                <a:spcPct val="0"/>
              </a:spcBef>
              <a:buClrTx/>
              <a:buFontTx/>
              <a:buNone/>
            </a:pPr>
            <a:r>
              <a:rPr lang="en-US" altLang="zh-CN" sz="2200" u="none"/>
              <a:t>(2)  </a:t>
            </a:r>
            <a:r>
              <a:rPr lang="zh-CN" altLang="en-US" sz="2200" u="none"/>
              <a:t>转子程序</a:t>
            </a:r>
            <a:endParaRPr lang="zh-CN" altLang="en-US" sz="2200" u="none"/>
          </a:p>
          <a:p>
            <a:pPr lvl="1" algn="just">
              <a:spcBef>
                <a:spcPct val="0"/>
              </a:spcBef>
              <a:buClrTx/>
              <a:buFontTx/>
              <a:buNone/>
            </a:pPr>
            <a:r>
              <a:rPr lang="zh-CN" altLang="en-US" sz="2400" u="none">
                <a:latin typeface="宋体" panose="02010600030101010101" pitchFamily="2" charset="-122"/>
              </a:rPr>
              <a:t>   </a:t>
            </a:r>
            <a:r>
              <a:rPr lang="en-US" altLang="zh-CN" sz="1800" u="none"/>
              <a:t>( CS )  ←  </a:t>
            </a:r>
            <a:r>
              <a:rPr lang="en-US" altLang="zh-CN" sz="1800" i="1" u="none">
                <a:latin typeface="Lucida Console" panose="020B0609040504020204" pitchFamily="49" charset="0"/>
              </a:rPr>
              <a:t>subp</a:t>
            </a:r>
            <a:r>
              <a:rPr lang="en-US" altLang="zh-CN" sz="1800" u="none"/>
              <a:t> </a:t>
            </a:r>
            <a:r>
              <a:rPr lang="zh-CN" altLang="en-US" sz="1800" u="none"/>
              <a:t>的段地址</a:t>
            </a:r>
            <a:endParaRPr lang="zh-CN" altLang="en-US" sz="1800" u="none"/>
          </a:p>
          <a:p>
            <a:pPr lvl="1" algn="just">
              <a:spcBef>
                <a:spcPct val="0"/>
              </a:spcBef>
              <a:buClrTx/>
              <a:buFontTx/>
              <a:buNone/>
            </a:pPr>
            <a:r>
              <a:rPr lang="zh-CN" altLang="en-US" sz="1800" u="none"/>
              <a:t>         </a:t>
            </a:r>
            <a:r>
              <a:rPr lang="en-US" altLang="zh-CN" sz="1800" u="none"/>
              <a:t>( IP )  ←  </a:t>
            </a:r>
            <a:r>
              <a:rPr lang="en-US" altLang="zh-CN" sz="1800" i="1" u="none">
                <a:latin typeface="Lucida Console" panose="020B0609040504020204" pitchFamily="49" charset="0"/>
              </a:rPr>
              <a:t>subp</a:t>
            </a:r>
            <a:r>
              <a:rPr lang="en-US" altLang="zh-CN" sz="1800" u="none"/>
              <a:t> </a:t>
            </a:r>
            <a:r>
              <a:rPr lang="zh-CN" altLang="en-US" sz="1800" u="none"/>
              <a:t>的偏移地址</a:t>
            </a:r>
            <a:endParaRPr lang="zh-CN" altLang="en-US" sz="1800" i="1" u="none">
              <a:ea typeface="楷体_GB2312" pitchFamily="49" charset="-122"/>
            </a:endParaRPr>
          </a:p>
        </p:txBody>
      </p:sp>
      <p:sp>
        <p:nvSpPr>
          <p:cNvPr id="98307" name="Text Box 3"/>
          <p:cNvSpPr txBox="1">
            <a:spLocks noChangeArrowheads="1"/>
          </p:cNvSpPr>
          <p:nvPr/>
        </p:nvSpPr>
        <p:spPr bwMode="auto">
          <a:xfrm>
            <a:off x="1371600" y="457200"/>
            <a:ext cx="502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50000"/>
              </a:spcBef>
              <a:buClrTx/>
              <a:buFontTx/>
              <a:buNone/>
            </a:pPr>
            <a:r>
              <a:rPr lang="en-US" altLang="zh-CN" sz="3600" u="none">
                <a:solidFill>
                  <a:schemeClr val="tx2"/>
                </a:solidFill>
                <a:latin typeface="Arial" panose="020B0604020202020204" pitchFamily="34" charset="0"/>
              </a:rPr>
              <a:t>2.  </a:t>
            </a:r>
            <a:r>
              <a:rPr lang="zh-CN" altLang="en-US" sz="3600" u="none">
                <a:solidFill>
                  <a:schemeClr val="tx2"/>
                </a:solidFill>
              </a:rPr>
              <a:t>子程序的调用与返回</a:t>
            </a:r>
            <a:endParaRPr lang="zh-CN" altLang="en-US" sz="3600" u="none">
              <a:solidFill>
                <a:schemeClr val="tx2"/>
              </a:solidFill>
            </a:endParaRPr>
          </a:p>
        </p:txBody>
      </p:sp>
      <p:grpSp>
        <p:nvGrpSpPr>
          <p:cNvPr id="98308" name="Group 4"/>
          <p:cNvGrpSpPr/>
          <p:nvPr/>
        </p:nvGrpSpPr>
        <p:grpSpPr bwMode="auto">
          <a:xfrm>
            <a:off x="6096000" y="2057400"/>
            <a:ext cx="1828800" cy="1381125"/>
            <a:chOff x="3696" y="1632"/>
            <a:chExt cx="1152" cy="870"/>
          </a:xfrm>
        </p:grpSpPr>
        <p:sp>
          <p:nvSpPr>
            <p:cNvPr id="98319" name="Line 5"/>
            <p:cNvSpPr>
              <a:spLocks noChangeShapeType="1"/>
            </p:cNvSpPr>
            <p:nvPr/>
          </p:nvSpPr>
          <p:spPr bwMode="auto">
            <a:xfrm>
              <a:off x="4272" y="1632"/>
              <a:ext cx="0" cy="86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8320" name="Line 6"/>
            <p:cNvSpPr>
              <a:spLocks noChangeShapeType="1"/>
            </p:cNvSpPr>
            <p:nvPr/>
          </p:nvSpPr>
          <p:spPr bwMode="auto">
            <a:xfrm>
              <a:off x="4848" y="1632"/>
              <a:ext cx="0" cy="86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8321" name="Line 7"/>
            <p:cNvSpPr>
              <a:spLocks noChangeShapeType="1"/>
            </p:cNvSpPr>
            <p:nvPr/>
          </p:nvSpPr>
          <p:spPr bwMode="auto">
            <a:xfrm>
              <a:off x="4272" y="2496"/>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8322" name="Line 8"/>
            <p:cNvSpPr>
              <a:spLocks noChangeShapeType="1"/>
            </p:cNvSpPr>
            <p:nvPr/>
          </p:nvSpPr>
          <p:spPr bwMode="auto">
            <a:xfrm>
              <a:off x="4272" y="2256"/>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8323" name="Line 9"/>
            <p:cNvSpPr>
              <a:spLocks noChangeShapeType="1"/>
            </p:cNvSpPr>
            <p:nvPr/>
          </p:nvSpPr>
          <p:spPr bwMode="auto">
            <a:xfrm>
              <a:off x="4272" y="2016"/>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8324" name="Line 10"/>
            <p:cNvSpPr>
              <a:spLocks noChangeShapeType="1"/>
            </p:cNvSpPr>
            <p:nvPr/>
          </p:nvSpPr>
          <p:spPr bwMode="auto">
            <a:xfrm>
              <a:off x="4272" y="1776"/>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8325" name="Rectangle 11"/>
            <p:cNvSpPr>
              <a:spLocks noChangeArrowheads="1"/>
            </p:cNvSpPr>
            <p:nvPr/>
          </p:nvSpPr>
          <p:spPr bwMode="auto">
            <a:xfrm>
              <a:off x="3696" y="2271"/>
              <a:ext cx="109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1800" u="none"/>
                <a:t>( SP ) </a:t>
              </a:r>
              <a:r>
                <a:rPr lang="en-US" altLang="zh-CN" sz="1800" u="none">
                  <a:latin typeface="宋体" panose="02010600030101010101" pitchFamily="2" charset="-122"/>
                </a:rPr>
                <a:t>→  </a:t>
              </a:r>
              <a:r>
                <a:rPr lang="en-US" altLang="zh-CN" sz="1800" u="none"/>
                <a:t>( IP )</a:t>
              </a:r>
              <a:endParaRPr lang="en-US" altLang="zh-CN" sz="1800" u="none"/>
            </a:p>
          </p:txBody>
        </p:sp>
        <p:sp>
          <p:nvSpPr>
            <p:cNvPr id="98326" name="Rectangle 12"/>
            <p:cNvSpPr>
              <a:spLocks noChangeArrowheads="1"/>
            </p:cNvSpPr>
            <p:nvPr/>
          </p:nvSpPr>
          <p:spPr bwMode="auto">
            <a:xfrm>
              <a:off x="4368" y="2245"/>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zh-CN" sz="2000" u="none"/>
            </a:p>
          </p:txBody>
        </p:sp>
      </p:grpSp>
      <p:grpSp>
        <p:nvGrpSpPr>
          <p:cNvPr id="98309" name="Group 13"/>
          <p:cNvGrpSpPr/>
          <p:nvPr/>
        </p:nvGrpSpPr>
        <p:grpSpPr bwMode="auto">
          <a:xfrm>
            <a:off x="6172200" y="4191000"/>
            <a:ext cx="1828800" cy="1371600"/>
            <a:chOff x="3888" y="2880"/>
            <a:chExt cx="1152" cy="864"/>
          </a:xfrm>
        </p:grpSpPr>
        <p:sp>
          <p:nvSpPr>
            <p:cNvPr id="98311" name="Line 14"/>
            <p:cNvSpPr>
              <a:spLocks noChangeShapeType="1"/>
            </p:cNvSpPr>
            <p:nvPr/>
          </p:nvSpPr>
          <p:spPr bwMode="auto">
            <a:xfrm>
              <a:off x="4464" y="2880"/>
              <a:ext cx="0" cy="86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8312" name="Line 15"/>
            <p:cNvSpPr>
              <a:spLocks noChangeShapeType="1"/>
            </p:cNvSpPr>
            <p:nvPr/>
          </p:nvSpPr>
          <p:spPr bwMode="auto">
            <a:xfrm>
              <a:off x="5040" y="2880"/>
              <a:ext cx="0" cy="86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8313" name="Line 16"/>
            <p:cNvSpPr>
              <a:spLocks noChangeShapeType="1"/>
            </p:cNvSpPr>
            <p:nvPr/>
          </p:nvSpPr>
          <p:spPr bwMode="auto">
            <a:xfrm>
              <a:off x="4464" y="3744"/>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8314" name="Line 17"/>
            <p:cNvSpPr>
              <a:spLocks noChangeShapeType="1"/>
            </p:cNvSpPr>
            <p:nvPr/>
          </p:nvSpPr>
          <p:spPr bwMode="auto">
            <a:xfrm>
              <a:off x="4464" y="3504"/>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8315" name="Line 18"/>
            <p:cNvSpPr>
              <a:spLocks noChangeShapeType="1"/>
            </p:cNvSpPr>
            <p:nvPr/>
          </p:nvSpPr>
          <p:spPr bwMode="auto">
            <a:xfrm>
              <a:off x="4464" y="3264"/>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8316" name="Line 19"/>
            <p:cNvSpPr>
              <a:spLocks noChangeShapeType="1"/>
            </p:cNvSpPr>
            <p:nvPr/>
          </p:nvSpPr>
          <p:spPr bwMode="auto">
            <a:xfrm>
              <a:off x="4464" y="3024"/>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98317" name="Rectangle 20"/>
            <p:cNvSpPr>
              <a:spLocks noChangeArrowheads="1"/>
            </p:cNvSpPr>
            <p:nvPr/>
          </p:nvSpPr>
          <p:spPr bwMode="auto">
            <a:xfrm>
              <a:off x="4560" y="3504"/>
              <a:ext cx="4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1800" u="none"/>
                <a:t>( CS )</a:t>
              </a:r>
              <a:endParaRPr lang="en-US" altLang="zh-CN" sz="1800" u="none"/>
            </a:p>
          </p:txBody>
        </p:sp>
        <p:sp>
          <p:nvSpPr>
            <p:cNvPr id="98318" name="Rectangle 21"/>
            <p:cNvSpPr>
              <a:spLocks noChangeArrowheads="1"/>
            </p:cNvSpPr>
            <p:nvPr/>
          </p:nvSpPr>
          <p:spPr bwMode="auto">
            <a:xfrm>
              <a:off x="3888" y="3264"/>
              <a:ext cx="109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1800" u="none"/>
                <a:t>( SP ) </a:t>
              </a:r>
              <a:r>
                <a:rPr lang="en-US" altLang="zh-CN" sz="1800" u="none">
                  <a:latin typeface="宋体" panose="02010600030101010101" pitchFamily="2" charset="-122"/>
                </a:rPr>
                <a:t>→  </a:t>
              </a:r>
              <a:r>
                <a:rPr lang="en-US" altLang="zh-CN" sz="1800" u="none"/>
                <a:t>( IP )</a:t>
              </a:r>
              <a:endParaRPr lang="en-US" altLang="zh-CN" sz="1800" u="none"/>
            </a:p>
          </p:txBody>
        </p:sp>
      </p:grpSp>
      <p:sp>
        <p:nvSpPr>
          <p:cNvPr id="98310" name="Rectangle 22"/>
          <p:cNvSpPr>
            <a:spLocks noChangeArrowheads="1"/>
          </p:cNvSpPr>
          <p:nvPr/>
        </p:nvSpPr>
        <p:spPr bwMode="auto">
          <a:xfrm>
            <a:off x="1905000" y="6019800"/>
            <a:ext cx="457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zh-CN" altLang="en-US" sz="2800" u="none"/>
              <a:t>子程序返回</a:t>
            </a:r>
            <a:r>
              <a:rPr lang="zh-CN" altLang="en-US" sz="2400" u="none"/>
              <a:t>：</a:t>
            </a:r>
            <a:r>
              <a:rPr lang="en-US" altLang="zh-CN" sz="2400" i="1" u="none">
                <a:latin typeface="Lucida Sans Unicode" panose="020B0602030504020204" pitchFamily="34" charset="0"/>
              </a:rPr>
              <a:t>ret</a:t>
            </a:r>
            <a:endParaRPr lang="en-US" altLang="zh-CN" sz="2400" i="1" u="none">
              <a:latin typeface="Lucida Sans Unicode" panose="020B0602030504020204" pitchFamily="34" charset="0"/>
            </a:endParaRP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zh-CN" altLang="en-US"/>
              <a:t>举例</a:t>
            </a:r>
            <a:r>
              <a:rPr lang="en-US" altLang="zh-CN"/>
              <a:t>:</a:t>
            </a:r>
            <a:endParaRPr lang="en-US" altLang="zh-CN"/>
          </a:p>
        </p:txBody>
      </p:sp>
      <p:sp>
        <p:nvSpPr>
          <p:cNvPr id="114691" name="Rectangle 3"/>
          <p:cNvSpPr>
            <a:spLocks noGrp="1" noChangeArrowheads="1"/>
          </p:cNvSpPr>
          <p:nvPr>
            <p:ph type="body" idx="1"/>
          </p:nvPr>
        </p:nvSpPr>
        <p:spPr>
          <a:xfrm>
            <a:off x="755650" y="1196975"/>
            <a:ext cx="7772400" cy="4608513"/>
          </a:xfrm>
        </p:spPr>
        <p:txBody>
          <a:bodyPr/>
          <a:lstStyle/>
          <a:p>
            <a:pPr eaLnBrk="1" hangingPunct="1"/>
            <a:r>
              <a:rPr lang="zh-CN" altLang="en-US"/>
              <a:t>内存数据区共占用</a:t>
            </a:r>
            <a:r>
              <a:rPr lang="en-US" altLang="zh-CN"/>
              <a:t>10</a:t>
            </a:r>
            <a:r>
              <a:rPr lang="zh-CN" altLang="en-US"/>
              <a:t>个字单元</a:t>
            </a:r>
            <a:r>
              <a:rPr lang="en-US" altLang="zh-CN"/>
              <a:t>,</a:t>
            </a:r>
            <a:r>
              <a:rPr lang="zh-CN" altLang="en-US"/>
              <a:t>已知起始地址为</a:t>
            </a:r>
            <a:r>
              <a:rPr lang="en-US" altLang="zh-CN"/>
              <a:t>13BA:00BA,</a:t>
            </a:r>
            <a:r>
              <a:rPr lang="zh-CN" altLang="en-US"/>
              <a:t>求该字节单元的物理地址是多少</a:t>
            </a:r>
            <a:r>
              <a:rPr lang="en-US" altLang="zh-CN"/>
              <a:t>?</a:t>
            </a:r>
            <a:endParaRPr lang="en-US" altLang="zh-CN"/>
          </a:p>
          <a:p>
            <a:pPr eaLnBrk="1" hangingPunct="1"/>
            <a:r>
              <a:rPr lang="en-US" altLang="zh-CN"/>
              <a:t>PA=13BA0+00BA</a:t>
            </a:r>
            <a:endParaRPr lang="en-US" altLang="zh-CN"/>
          </a:p>
          <a:p>
            <a:pPr eaLnBrk="1" hangingPunct="1"/>
            <a:r>
              <a:rPr lang="en-US" altLang="zh-CN"/>
              <a:t>=13C5AH</a:t>
            </a:r>
            <a:endParaRPr lang="en-US" altLang="zh-CN"/>
          </a:p>
          <a:p>
            <a:pPr eaLnBrk="1" hangingPunct="1"/>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1752600" y="533400"/>
            <a:ext cx="502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50000"/>
              </a:spcBef>
              <a:buClrTx/>
              <a:buFontTx/>
              <a:buNone/>
            </a:pPr>
            <a:r>
              <a:rPr lang="en-US" altLang="zh-CN" sz="3600" u="none">
                <a:solidFill>
                  <a:schemeClr val="tx2"/>
                </a:solidFill>
                <a:latin typeface="Arial" panose="020B0604020202020204" pitchFamily="34" charset="0"/>
              </a:rPr>
              <a:t>3.  </a:t>
            </a:r>
            <a:r>
              <a:rPr lang="zh-CN" altLang="en-US" sz="3600" u="none">
                <a:solidFill>
                  <a:schemeClr val="tx2"/>
                </a:solidFill>
              </a:rPr>
              <a:t>保存与恢复寄存器</a:t>
            </a:r>
            <a:endParaRPr lang="zh-CN" altLang="en-US" sz="3600" u="none">
              <a:solidFill>
                <a:schemeClr val="tx2"/>
              </a:solidFill>
            </a:endParaRPr>
          </a:p>
        </p:txBody>
      </p:sp>
      <p:sp>
        <p:nvSpPr>
          <p:cNvPr id="99331" name="Rectangle 3"/>
          <p:cNvSpPr>
            <a:spLocks noChangeArrowheads="1"/>
          </p:cNvSpPr>
          <p:nvPr/>
        </p:nvSpPr>
        <p:spPr bwMode="auto">
          <a:xfrm>
            <a:off x="3276600" y="1371600"/>
            <a:ext cx="32766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0000"/>
              </a:lnSpc>
              <a:spcBef>
                <a:spcPct val="0"/>
              </a:spcBef>
              <a:buClrTx/>
              <a:buFontTx/>
              <a:buNone/>
            </a:pPr>
            <a:r>
              <a:rPr lang="en-US" altLang="zh-CN" sz="2400" i="1" u="none">
                <a:solidFill>
                  <a:schemeClr val="hlink"/>
                </a:solidFill>
                <a:latin typeface="Lucida Sans Unicode" panose="020B0602030504020204" pitchFamily="34" charset="0"/>
              </a:rPr>
              <a:t>subt</a:t>
            </a:r>
            <a:r>
              <a:rPr lang="en-US" altLang="zh-CN" sz="2400" u="none">
                <a:latin typeface="Lucida Sans Unicode" panose="020B0602030504020204" pitchFamily="34" charset="0"/>
              </a:rPr>
              <a:t>    proc     far</a:t>
            </a:r>
            <a:endParaRPr lang="en-US" altLang="zh-CN" sz="2400" u="none">
              <a:latin typeface="Lucida Sans Unicode" panose="020B0602030504020204" pitchFamily="34" charset="0"/>
            </a:endParaRPr>
          </a:p>
          <a:p>
            <a:pPr>
              <a:lnSpc>
                <a:spcPct val="90000"/>
              </a:lnSpc>
              <a:spcBef>
                <a:spcPct val="0"/>
              </a:spcBef>
              <a:buClrTx/>
              <a:buFontTx/>
              <a:buNone/>
            </a:pPr>
            <a:r>
              <a:rPr lang="en-US" altLang="zh-CN" sz="2400" u="none">
                <a:latin typeface="Lucida Sans Unicode" panose="020B0602030504020204" pitchFamily="34" charset="0"/>
              </a:rPr>
              <a:t>           </a:t>
            </a:r>
            <a:endParaRPr lang="en-US" altLang="zh-CN" sz="2400" u="none">
              <a:latin typeface="Lucida Sans Unicode" panose="020B0602030504020204" pitchFamily="34" charset="0"/>
            </a:endParaRPr>
          </a:p>
          <a:p>
            <a:pPr>
              <a:lnSpc>
                <a:spcPct val="90000"/>
              </a:lnSpc>
              <a:spcBef>
                <a:spcPct val="0"/>
              </a:spcBef>
              <a:buClrTx/>
              <a:buFontTx/>
              <a:buNone/>
            </a:pPr>
            <a:r>
              <a:rPr lang="en-US" altLang="zh-CN" sz="2400" u="none">
                <a:latin typeface="Lucida Sans Unicode" panose="020B0602030504020204" pitchFamily="34" charset="0"/>
              </a:rPr>
              <a:t>           push    ax</a:t>
            </a:r>
            <a:endParaRPr lang="en-US" altLang="zh-CN" sz="2400" u="none">
              <a:latin typeface="Lucida Sans Unicode" panose="020B0602030504020204" pitchFamily="34" charset="0"/>
            </a:endParaRPr>
          </a:p>
          <a:p>
            <a:pPr>
              <a:lnSpc>
                <a:spcPct val="90000"/>
              </a:lnSpc>
              <a:spcBef>
                <a:spcPct val="0"/>
              </a:spcBef>
              <a:buClrTx/>
              <a:buFontTx/>
              <a:buNone/>
            </a:pPr>
            <a:r>
              <a:rPr lang="en-US" altLang="zh-CN" sz="2400" u="none">
                <a:latin typeface="Lucida Sans Unicode" panose="020B0602030504020204" pitchFamily="34" charset="0"/>
              </a:rPr>
              <a:t>           push    bx</a:t>
            </a:r>
            <a:endParaRPr lang="en-US" altLang="zh-CN" sz="2400" u="none">
              <a:latin typeface="Lucida Sans Unicode" panose="020B0602030504020204" pitchFamily="34" charset="0"/>
            </a:endParaRPr>
          </a:p>
          <a:p>
            <a:pPr>
              <a:lnSpc>
                <a:spcPct val="90000"/>
              </a:lnSpc>
              <a:spcBef>
                <a:spcPct val="0"/>
              </a:spcBef>
              <a:buClrTx/>
              <a:buFontTx/>
              <a:buNone/>
            </a:pPr>
            <a:r>
              <a:rPr lang="en-US" altLang="zh-CN" sz="2400" u="none">
                <a:latin typeface="Lucida Sans Unicode" panose="020B0602030504020204" pitchFamily="34" charset="0"/>
              </a:rPr>
              <a:t>           push    cx</a:t>
            </a:r>
            <a:endParaRPr lang="en-US" altLang="zh-CN" sz="2400" u="none">
              <a:latin typeface="Lucida Sans Unicode" panose="020B0602030504020204" pitchFamily="34" charset="0"/>
            </a:endParaRPr>
          </a:p>
          <a:p>
            <a:pPr>
              <a:lnSpc>
                <a:spcPct val="90000"/>
              </a:lnSpc>
              <a:spcBef>
                <a:spcPct val="0"/>
              </a:spcBef>
              <a:buClrTx/>
              <a:buFontTx/>
              <a:buNone/>
            </a:pPr>
            <a:r>
              <a:rPr lang="en-US" altLang="zh-CN" sz="2400" u="none">
                <a:latin typeface="Lucida Sans Unicode" panose="020B0602030504020204" pitchFamily="34" charset="0"/>
              </a:rPr>
              <a:t>           push    dx</a:t>
            </a:r>
            <a:endParaRPr lang="en-US" altLang="zh-CN" sz="2400" u="none">
              <a:latin typeface="Lucida Sans Unicode" panose="020B0602030504020204" pitchFamily="34" charset="0"/>
            </a:endParaRPr>
          </a:p>
          <a:p>
            <a:pPr>
              <a:lnSpc>
                <a:spcPct val="90000"/>
              </a:lnSpc>
              <a:spcBef>
                <a:spcPct val="0"/>
              </a:spcBef>
              <a:buClrTx/>
              <a:buFontTx/>
              <a:buNone/>
            </a:pPr>
            <a:r>
              <a:rPr lang="en-US" altLang="zh-CN" sz="2400" u="none">
                <a:latin typeface="Lucida Sans Unicode" panose="020B0602030504020204" pitchFamily="34" charset="0"/>
              </a:rPr>
              <a:t>           ......</a:t>
            </a:r>
            <a:endParaRPr lang="en-US" altLang="zh-CN" sz="2400" u="none">
              <a:latin typeface="Lucida Sans Unicode" panose="020B0602030504020204" pitchFamily="34" charset="0"/>
            </a:endParaRPr>
          </a:p>
          <a:p>
            <a:pPr>
              <a:lnSpc>
                <a:spcPct val="90000"/>
              </a:lnSpc>
              <a:spcBef>
                <a:spcPct val="0"/>
              </a:spcBef>
              <a:buClrTx/>
              <a:buFontTx/>
              <a:buNone/>
            </a:pPr>
            <a:r>
              <a:rPr lang="en-US" altLang="zh-CN" sz="2400" u="none">
                <a:latin typeface="Lucida Sans Unicode" panose="020B0602030504020204" pitchFamily="34" charset="0"/>
              </a:rPr>
              <a:t>           pop     dx</a:t>
            </a:r>
            <a:endParaRPr lang="en-US" altLang="zh-CN" sz="2400" u="none">
              <a:latin typeface="Lucida Sans Unicode" panose="020B0602030504020204" pitchFamily="34" charset="0"/>
            </a:endParaRPr>
          </a:p>
          <a:p>
            <a:pPr>
              <a:lnSpc>
                <a:spcPct val="90000"/>
              </a:lnSpc>
              <a:spcBef>
                <a:spcPct val="0"/>
              </a:spcBef>
              <a:buClrTx/>
              <a:buFontTx/>
              <a:buNone/>
            </a:pPr>
            <a:r>
              <a:rPr lang="en-US" altLang="zh-CN" sz="2400" u="none">
                <a:latin typeface="Lucida Sans Unicode" panose="020B0602030504020204" pitchFamily="34" charset="0"/>
              </a:rPr>
              <a:t>           pop     cx</a:t>
            </a:r>
            <a:endParaRPr lang="en-US" altLang="zh-CN" sz="2400" u="none">
              <a:latin typeface="Lucida Sans Unicode" panose="020B0602030504020204" pitchFamily="34" charset="0"/>
            </a:endParaRPr>
          </a:p>
          <a:p>
            <a:pPr>
              <a:lnSpc>
                <a:spcPct val="90000"/>
              </a:lnSpc>
              <a:spcBef>
                <a:spcPct val="0"/>
              </a:spcBef>
              <a:buClrTx/>
              <a:buFontTx/>
              <a:buNone/>
            </a:pPr>
            <a:r>
              <a:rPr lang="en-US" altLang="zh-CN" sz="2400" u="none">
                <a:latin typeface="Lucida Sans Unicode" panose="020B0602030504020204" pitchFamily="34" charset="0"/>
              </a:rPr>
              <a:t>           pop     bx</a:t>
            </a:r>
            <a:endParaRPr lang="en-US" altLang="zh-CN" sz="2400" u="none">
              <a:latin typeface="Lucida Sans Unicode" panose="020B0602030504020204" pitchFamily="34" charset="0"/>
            </a:endParaRPr>
          </a:p>
          <a:p>
            <a:pPr>
              <a:lnSpc>
                <a:spcPct val="90000"/>
              </a:lnSpc>
              <a:spcBef>
                <a:spcPct val="0"/>
              </a:spcBef>
              <a:buClrTx/>
              <a:buFontTx/>
              <a:buNone/>
            </a:pPr>
            <a:r>
              <a:rPr lang="en-US" altLang="zh-CN" sz="2400" u="none">
                <a:latin typeface="Lucida Sans Unicode" panose="020B0602030504020204" pitchFamily="34" charset="0"/>
              </a:rPr>
              <a:t>           pop     ax</a:t>
            </a:r>
            <a:endParaRPr lang="en-US" altLang="zh-CN" sz="2400" u="none">
              <a:latin typeface="Lucida Sans Unicode" panose="020B0602030504020204" pitchFamily="34" charset="0"/>
            </a:endParaRPr>
          </a:p>
          <a:p>
            <a:pPr>
              <a:lnSpc>
                <a:spcPct val="90000"/>
              </a:lnSpc>
              <a:spcBef>
                <a:spcPct val="0"/>
              </a:spcBef>
              <a:buClrTx/>
              <a:buFontTx/>
              <a:buNone/>
            </a:pPr>
            <a:endParaRPr lang="en-US" altLang="zh-CN" sz="2400" u="none">
              <a:latin typeface="Lucida Sans Unicode" panose="020B0602030504020204" pitchFamily="34" charset="0"/>
            </a:endParaRPr>
          </a:p>
          <a:p>
            <a:pPr>
              <a:lnSpc>
                <a:spcPct val="90000"/>
              </a:lnSpc>
              <a:spcBef>
                <a:spcPct val="0"/>
              </a:spcBef>
              <a:buClrTx/>
              <a:buFontTx/>
              <a:buNone/>
            </a:pPr>
            <a:r>
              <a:rPr lang="en-US" altLang="zh-CN" sz="2400" u="none">
                <a:latin typeface="Lucida Sans Unicode" panose="020B0602030504020204" pitchFamily="34" charset="0"/>
              </a:rPr>
              <a:t>           ret</a:t>
            </a:r>
            <a:endParaRPr lang="en-US" altLang="zh-CN" sz="2400" u="none">
              <a:latin typeface="Lucida Sans Unicode" panose="020B0602030504020204" pitchFamily="34" charset="0"/>
            </a:endParaRPr>
          </a:p>
          <a:p>
            <a:pPr>
              <a:lnSpc>
                <a:spcPct val="90000"/>
              </a:lnSpc>
              <a:spcBef>
                <a:spcPct val="0"/>
              </a:spcBef>
              <a:buClrTx/>
              <a:buFontTx/>
              <a:buNone/>
            </a:pPr>
            <a:endParaRPr lang="en-US" altLang="zh-CN" sz="2400" u="none">
              <a:latin typeface="Lucida Sans Unicode" panose="020B0602030504020204" pitchFamily="34" charset="0"/>
            </a:endParaRPr>
          </a:p>
          <a:p>
            <a:pPr>
              <a:lnSpc>
                <a:spcPct val="90000"/>
              </a:lnSpc>
              <a:spcBef>
                <a:spcPct val="0"/>
              </a:spcBef>
              <a:buClrTx/>
              <a:buFontTx/>
              <a:buNone/>
            </a:pPr>
            <a:r>
              <a:rPr lang="en-US" altLang="zh-CN" sz="2400" i="1" u="none">
                <a:solidFill>
                  <a:schemeClr val="hlink"/>
                </a:solidFill>
                <a:latin typeface="Lucida Sans Unicode" panose="020B0602030504020204" pitchFamily="34" charset="0"/>
              </a:rPr>
              <a:t>subt</a:t>
            </a:r>
            <a:r>
              <a:rPr lang="en-US" altLang="zh-CN" sz="2400" u="none">
                <a:latin typeface="Lucida Sans Unicode" panose="020B0602030504020204" pitchFamily="34" charset="0"/>
              </a:rPr>
              <a:t>    endp</a:t>
            </a:r>
            <a:endParaRPr lang="en-US" altLang="zh-CN" sz="2400" u="none">
              <a:latin typeface="Lucida Sans Unicode" panose="020B0602030504020204" pitchFamily="34" charset="0"/>
            </a:endParaRPr>
          </a:p>
        </p:txBody>
      </p:sp>
    </p:spTree>
  </p:cSld>
  <p:clrMapOvr>
    <a:masterClrMapping/>
  </p:clrMapOvr>
  <p:transition>
    <p:rand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762000" y="5334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2400" i="1" u="none">
              <a:ea typeface="楷体_GB2312" pitchFamily="49" charset="-122"/>
            </a:endParaRPr>
          </a:p>
        </p:txBody>
      </p:sp>
      <p:sp>
        <p:nvSpPr>
          <p:cNvPr id="100355" name="Text Box 3"/>
          <p:cNvSpPr txBox="1">
            <a:spLocks noChangeArrowheads="1"/>
          </p:cNvSpPr>
          <p:nvPr/>
        </p:nvSpPr>
        <p:spPr bwMode="auto">
          <a:xfrm>
            <a:off x="2362200" y="2057400"/>
            <a:ext cx="4876800"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marL="457200" indent="-457200">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lnSpc>
                <a:spcPct val="180000"/>
              </a:lnSpc>
              <a:spcBef>
                <a:spcPct val="0"/>
              </a:spcBef>
              <a:buClrTx/>
              <a:buFontTx/>
              <a:buNone/>
            </a:pPr>
            <a:r>
              <a:rPr lang="en-US" altLang="zh-CN" sz="2400" u="none"/>
              <a:t>(1)   </a:t>
            </a:r>
            <a:r>
              <a:rPr lang="zh-CN" altLang="en-US" sz="2400" u="none"/>
              <a:t>通过寄存器传送参数</a:t>
            </a:r>
            <a:endParaRPr lang="zh-CN" altLang="en-US" sz="2400" u="none"/>
          </a:p>
          <a:p>
            <a:pPr algn="just">
              <a:lnSpc>
                <a:spcPct val="180000"/>
              </a:lnSpc>
              <a:spcBef>
                <a:spcPct val="0"/>
              </a:spcBef>
              <a:buClrTx/>
              <a:buFontTx/>
              <a:buNone/>
            </a:pPr>
            <a:r>
              <a:rPr lang="en-US" altLang="zh-CN" sz="2400" u="none"/>
              <a:t>(2)   </a:t>
            </a:r>
            <a:r>
              <a:rPr lang="zh-CN" altLang="en-US" sz="2400" u="none"/>
              <a:t>通过存储器传送参数</a:t>
            </a:r>
            <a:endParaRPr lang="zh-CN" altLang="en-US" sz="2400" b="0" u="none"/>
          </a:p>
          <a:p>
            <a:pPr algn="just">
              <a:lnSpc>
                <a:spcPct val="180000"/>
              </a:lnSpc>
              <a:spcBef>
                <a:spcPct val="0"/>
              </a:spcBef>
              <a:buClrTx/>
              <a:buFontTx/>
              <a:buNone/>
            </a:pPr>
            <a:r>
              <a:rPr lang="en-US" altLang="zh-CN" sz="2400" u="none"/>
              <a:t>(3)   </a:t>
            </a:r>
            <a:r>
              <a:rPr lang="zh-CN" altLang="en-US" sz="2400" u="none"/>
              <a:t>通过地址表传送参数地址</a:t>
            </a:r>
            <a:endParaRPr lang="zh-CN" altLang="en-US" sz="2400" u="none"/>
          </a:p>
          <a:p>
            <a:pPr>
              <a:lnSpc>
                <a:spcPct val="180000"/>
              </a:lnSpc>
              <a:spcBef>
                <a:spcPct val="0"/>
              </a:spcBef>
              <a:buClrTx/>
              <a:buFontTx/>
              <a:buNone/>
            </a:pPr>
            <a:r>
              <a:rPr lang="en-US" altLang="zh-CN" sz="2400" u="none"/>
              <a:t>(4)   </a:t>
            </a:r>
            <a:r>
              <a:rPr lang="zh-CN" altLang="en-US" sz="2400" u="none"/>
              <a:t>通过堆栈传送参数或参数地址</a:t>
            </a:r>
            <a:endParaRPr lang="zh-CN" altLang="en-US" sz="2400" u="none"/>
          </a:p>
        </p:txBody>
      </p:sp>
      <p:sp>
        <p:nvSpPr>
          <p:cNvPr id="100356" name="Rectangle 4"/>
          <p:cNvSpPr>
            <a:spLocks noChangeArrowheads="1"/>
          </p:cNvSpPr>
          <p:nvPr/>
        </p:nvSpPr>
        <p:spPr bwMode="auto">
          <a:xfrm>
            <a:off x="1752600" y="685800"/>
            <a:ext cx="49799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600" u="none">
                <a:solidFill>
                  <a:schemeClr val="tx2"/>
                </a:solidFill>
                <a:latin typeface="Arial" panose="020B0604020202020204" pitchFamily="34" charset="0"/>
              </a:rPr>
              <a:t>4.  </a:t>
            </a:r>
            <a:r>
              <a:rPr lang="zh-CN" altLang="en-US" sz="3600" u="none">
                <a:solidFill>
                  <a:schemeClr val="tx2"/>
                </a:solidFill>
              </a:rPr>
              <a:t>子程序的参数传送</a:t>
            </a:r>
            <a:endParaRPr lang="zh-CN" altLang="en-US" sz="3600" u="none">
              <a:solidFill>
                <a:schemeClr val="tx2"/>
              </a:solidFill>
            </a:endParaRPr>
          </a:p>
        </p:txBody>
      </p:sp>
    </p:spTree>
  </p:cSld>
  <p:clrMapOvr>
    <a:masterClrMapping/>
  </p:clrMapOvr>
  <p:transition>
    <p:random/>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1828800" y="685800"/>
            <a:ext cx="64008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en-US" sz="2800" u="none">
                <a:solidFill>
                  <a:schemeClr val="hlink"/>
                </a:solidFill>
                <a:ea typeface="楷体_GB2312" pitchFamily="49" charset="-122"/>
              </a:rPr>
              <a:t>例子：</a:t>
            </a:r>
            <a:endParaRPr lang="zh-CN" altLang="en-US" sz="2800" u="none">
              <a:solidFill>
                <a:schemeClr val="hlink"/>
              </a:solidFill>
              <a:ea typeface="楷体_GB2312" pitchFamily="49" charset="-122"/>
            </a:endParaRPr>
          </a:p>
          <a:p>
            <a:pPr>
              <a:spcBef>
                <a:spcPct val="0"/>
              </a:spcBef>
              <a:buClrTx/>
              <a:buFontTx/>
              <a:buNone/>
            </a:pPr>
            <a:endParaRPr lang="zh-CN" altLang="en-US" sz="2800" u="none">
              <a:solidFill>
                <a:schemeClr val="hlink"/>
              </a:solidFill>
              <a:ea typeface="楷体_GB2312" pitchFamily="49" charset="-122"/>
            </a:endParaRPr>
          </a:p>
          <a:p>
            <a:pPr>
              <a:spcBef>
                <a:spcPct val="0"/>
              </a:spcBef>
              <a:buClrTx/>
              <a:buFontTx/>
              <a:buChar char="•"/>
            </a:pPr>
            <a:r>
              <a:rPr lang="zh-CN" altLang="en-US" sz="2400" u="none"/>
              <a:t>   十进制数到十六进制数的转换</a:t>
            </a:r>
            <a:endParaRPr lang="zh-CN" altLang="en-US" sz="2400" u="none"/>
          </a:p>
          <a:p>
            <a:pPr>
              <a:spcBef>
                <a:spcPct val="0"/>
              </a:spcBef>
              <a:buClrTx/>
              <a:buFontTx/>
              <a:buNone/>
            </a:pPr>
            <a:endParaRPr lang="zh-CN" altLang="en-US" sz="2400" u="none"/>
          </a:p>
          <a:p>
            <a:pPr>
              <a:spcBef>
                <a:spcPct val="0"/>
              </a:spcBef>
              <a:buClrTx/>
              <a:buFontTx/>
              <a:buChar char="•"/>
            </a:pPr>
            <a:r>
              <a:rPr lang="zh-CN" altLang="en-US" sz="2400" u="none"/>
              <a:t>   累加数组中的元素</a:t>
            </a:r>
            <a:endParaRPr lang="zh-CN" altLang="en-US" sz="2400" u="none"/>
          </a:p>
        </p:txBody>
      </p:sp>
      <p:sp>
        <p:nvSpPr>
          <p:cNvPr id="101379" name="Rectangle 3"/>
          <p:cNvSpPr>
            <a:spLocks noChangeArrowheads="1"/>
          </p:cNvSpPr>
          <p:nvPr/>
        </p:nvSpPr>
        <p:spPr bwMode="auto">
          <a:xfrm>
            <a:off x="2209800" y="3200400"/>
            <a:ext cx="61722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400" u="none">
                <a:latin typeface="Lucida Sans Unicode" panose="020B0602030504020204" pitchFamily="34" charset="0"/>
              </a:rPr>
              <a:t>data   segment</a:t>
            </a:r>
            <a:endParaRPr lang="en-US" altLang="zh-CN" sz="2400" u="none">
              <a:latin typeface="Lucida Sans Unicode" panose="020B0602030504020204" pitchFamily="34" charset="0"/>
            </a:endParaRPr>
          </a:p>
          <a:p>
            <a:pPr lvl="1">
              <a:spcBef>
                <a:spcPct val="50000"/>
              </a:spcBef>
              <a:buClrTx/>
              <a:buFontTx/>
              <a:buNone/>
            </a:pPr>
            <a:r>
              <a:rPr lang="en-US" altLang="zh-CN" sz="2400" u="none">
                <a:latin typeface="Lucida Sans Unicode" panose="020B0602030504020204" pitchFamily="34" charset="0"/>
              </a:rPr>
              <a:t>     </a:t>
            </a:r>
            <a:r>
              <a:rPr lang="en-US" altLang="zh-CN" sz="2400" i="1" u="none">
                <a:solidFill>
                  <a:schemeClr val="hlink"/>
                </a:solidFill>
                <a:latin typeface="Lucida Sans Unicode" panose="020B0602030504020204" pitchFamily="34" charset="0"/>
              </a:rPr>
              <a:t>ary</a:t>
            </a:r>
            <a:r>
              <a:rPr lang="en-US" altLang="zh-CN" sz="2400" u="none">
                <a:solidFill>
                  <a:schemeClr val="hlink"/>
                </a:solidFill>
                <a:latin typeface="Lucida Sans Unicode" panose="020B0602030504020204" pitchFamily="34" charset="0"/>
              </a:rPr>
              <a:t> </a:t>
            </a:r>
            <a:r>
              <a:rPr lang="en-US" altLang="zh-CN" sz="2400" u="none">
                <a:latin typeface="Lucida Sans Unicode" panose="020B0602030504020204" pitchFamily="34" charset="0"/>
              </a:rPr>
              <a:t>      dw   1,2,3,4,5,6,7,8,9,10</a:t>
            </a:r>
            <a:endParaRPr lang="en-US" altLang="zh-CN" sz="2400" u="none">
              <a:latin typeface="Lucida Sans Unicode" panose="020B0602030504020204" pitchFamily="34" charset="0"/>
            </a:endParaRPr>
          </a:p>
          <a:p>
            <a:pPr lvl="1">
              <a:spcBef>
                <a:spcPct val="50000"/>
              </a:spcBef>
              <a:buClrTx/>
              <a:buFontTx/>
              <a:buNone/>
            </a:pPr>
            <a:r>
              <a:rPr lang="en-US" altLang="zh-CN" sz="2400" u="none">
                <a:latin typeface="Lucida Sans Unicode" panose="020B0602030504020204" pitchFamily="34" charset="0"/>
              </a:rPr>
              <a:t>     </a:t>
            </a:r>
            <a:r>
              <a:rPr lang="en-US" altLang="zh-CN" sz="2400" i="1" u="none">
                <a:solidFill>
                  <a:schemeClr val="hlink"/>
                </a:solidFill>
                <a:latin typeface="Lucida Sans Unicode" panose="020B0602030504020204" pitchFamily="34" charset="0"/>
              </a:rPr>
              <a:t>count</a:t>
            </a:r>
            <a:r>
              <a:rPr lang="en-US" altLang="zh-CN" sz="2400" u="none">
                <a:latin typeface="Lucida Sans Unicode" panose="020B0602030504020204" pitchFamily="34" charset="0"/>
              </a:rPr>
              <a:t>   dw   10</a:t>
            </a:r>
            <a:endParaRPr lang="en-US" altLang="zh-CN" sz="2400" u="none">
              <a:latin typeface="Lucida Sans Unicode" panose="020B0602030504020204" pitchFamily="34" charset="0"/>
            </a:endParaRPr>
          </a:p>
          <a:p>
            <a:pPr lvl="1">
              <a:spcBef>
                <a:spcPct val="50000"/>
              </a:spcBef>
              <a:buClrTx/>
              <a:buFontTx/>
              <a:buNone/>
            </a:pPr>
            <a:r>
              <a:rPr lang="en-US" altLang="zh-CN" sz="2400" u="none">
                <a:latin typeface="Lucida Sans Unicode" panose="020B0602030504020204" pitchFamily="34" charset="0"/>
              </a:rPr>
              <a:t>     </a:t>
            </a:r>
            <a:r>
              <a:rPr lang="en-US" altLang="zh-CN" sz="2400" i="1" u="none">
                <a:solidFill>
                  <a:schemeClr val="hlink"/>
                </a:solidFill>
                <a:latin typeface="Lucida Sans Unicode" panose="020B0602030504020204" pitchFamily="34" charset="0"/>
              </a:rPr>
              <a:t>sum</a:t>
            </a:r>
            <a:r>
              <a:rPr lang="en-US" altLang="zh-CN" sz="2400" u="none">
                <a:latin typeface="Lucida Sans Unicode" panose="020B0602030504020204" pitchFamily="34" charset="0"/>
              </a:rPr>
              <a:t>     dw    ?</a:t>
            </a:r>
            <a:endParaRPr lang="en-US" altLang="zh-CN" sz="2400" u="none">
              <a:latin typeface="Lucida Sans Unicode" panose="020B0602030504020204" pitchFamily="34" charset="0"/>
            </a:endParaRPr>
          </a:p>
          <a:p>
            <a:pPr>
              <a:spcBef>
                <a:spcPct val="50000"/>
              </a:spcBef>
              <a:buClrTx/>
              <a:buFontTx/>
              <a:buNone/>
            </a:pPr>
            <a:r>
              <a:rPr lang="en-US" altLang="zh-CN" sz="2400" u="none">
                <a:latin typeface="Lucida Sans Unicode" panose="020B0602030504020204" pitchFamily="34" charset="0"/>
              </a:rPr>
              <a:t>data   ends</a:t>
            </a:r>
            <a:endParaRPr lang="en-US" altLang="zh-CN" sz="2400" u="none">
              <a:latin typeface="Lucida Sans Unicode" panose="020B0602030504020204" pitchFamily="34" charset="0"/>
            </a:endParaRPr>
          </a:p>
        </p:txBody>
      </p:sp>
    </p:spTree>
  </p:cSld>
  <p:clrMapOvr>
    <a:masterClrMapping/>
  </p:clrMapOvr>
  <p:transition>
    <p:random/>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3505200" y="1981200"/>
            <a:ext cx="41148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en-US" altLang="zh-CN" sz="2400" u="none">
                <a:solidFill>
                  <a:schemeClr val="hlink"/>
                </a:solidFill>
                <a:latin typeface="Lucida Sans Unicode" panose="020B0602030504020204" pitchFamily="34" charset="0"/>
              </a:rPr>
              <a:t>proadd</a:t>
            </a:r>
            <a:r>
              <a:rPr lang="en-US" altLang="zh-CN" sz="2400" u="none">
                <a:latin typeface="Lucida Sans Unicode" panose="020B0602030504020204" pitchFamily="34" charset="0"/>
              </a:rPr>
              <a:t>  proc  near</a:t>
            </a:r>
            <a:endParaRPr lang="en-US" altLang="zh-CN" sz="2400" u="none">
              <a:latin typeface="Lucida Sans Unicode" panose="020B0602030504020204" pitchFamily="34" charset="0"/>
            </a:endParaRPr>
          </a:p>
          <a:p>
            <a:pPr lvl="1">
              <a:spcBef>
                <a:spcPct val="0"/>
              </a:spcBef>
              <a:buClrTx/>
              <a:buFontTx/>
              <a:buNone/>
            </a:pPr>
            <a:r>
              <a:rPr lang="en-US" altLang="zh-CN" sz="2400" u="none">
                <a:latin typeface="Lucida Sans Unicode" panose="020B0602030504020204" pitchFamily="34" charset="0"/>
              </a:rPr>
              <a:t>       ……</a:t>
            </a:r>
            <a:endParaRPr lang="en-US" altLang="zh-CN" sz="2400" u="none">
              <a:latin typeface="Lucida Sans Unicode" panose="020B0602030504020204" pitchFamily="34" charset="0"/>
            </a:endParaRPr>
          </a:p>
          <a:p>
            <a:pPr lvl="1">
              <a:spcBef>
                <a:spcPct val="0"/>
              </a:spcBef>
              <a:buClrTx/>
              <a:buFontTx/>
              <a:buNone/>
            </a:pPr>
            <a:r>
              <a:rPr lang="en-US" altLang="zh-CN" sz="2400" u="none">
                <a:latin typeface="Lucida Sans Unicode" panose="020B0602030504020204" pitchFamily="34" charset="0"/>
              </a:rPr>
              <a:t>       </a:t>
            </a:r>
            <a:r>
              <a:rPr lang="en-US" altLang="zh-CN" sz="2400" i="1" u="none">
                <a:latin typeface="Lucida Sans Unicode" panose="020B0602030504020204" pitchFamily="34" charset="0"/>
              </a:rPr>
              <a:t>lea     si, </a:t>
            </a:r>
            <a:r>
              <a:rPr lang="en-US" altLang="zh-CN" sz="2400" i="1" u="none">
                <a:solidFill>
                  <a:schemeClr val="hlink"/>
                </a:solidFill>
                <a:latin typeface="Lucida Sans Unicode" panose="020B0602030504020204" pitchFamily="34" charset="0"/>
              </a:rPr>
              <a:t>ary</a:t>
            </a:r>
            <a:endParaRPr lang="en-US" altLang="zh-CN" sz="2400" i="1" u="none">
              <a:solidFill>
                <a:schemeClr val="hlink"/>
              </a:solidFill>
              <a:latin typeface="Lucida Sans Unicode" panose="020B0602030504020204" pitchFamily="34" charset="0"/>
            </a:endParaRPr>
          </a:p>
          <a:p>
            <a:pPr lvl="1">
              <a:spcBef>
                <a:spcPct val="0"/>
              </a:spcBef>
              <a:buClrTx/>
              <a:buFontTx/>
              <a:buNone/>
            </a:pPr>
            <a:r>
              <a:rPr lang="en-US" altLang="zh-CN" sz="2400" i="1" u="none">
                <a:latin typeface="Lucida Sans Unicode" panose="020B0602030504020204" pitchFamily="34" charset="0"/>
              </a:rPr>
              <a:t>       mov   cx, </a:t>
            </a:r>
            <a:r>
              <a:rPr lang="en-US" altLang="zh-CN" sz="2400" i="1" u="none">
                <a:solidFill>
                  <a:schemeClr val="hlink"/>
                </a:solidFill>
                <a:latin typeface="Lucida Sans Unicode" panose="020B0602030504020204" pitchFamily="34" charset="0"/>
              </a:rPr>
              <a:t>count</a:t>
            </a:r>
            <a:endParaRPr lang="en-US" altLang="zh-CN" sz="2400" i="1" u="none">
              <a:solidFill>
                <a:schemeClr val="hlink"/>
              </a:solidFill>
              <a:latin typeface="Lucida Sans Unicode" panose="020B0602030504020204" pitchFamily="34" charset="0"/>
            </a:endParaRPr>
          </a:p>
          <a:p>
            <a:pPr lvl="1">
              <a:spcBef>
                <a:spcPct val="0"/>
              </a:spcBef>
              <a:buClrTx/>
              <a:buFontTx/>
              <a:buNone/>
            </a:pPr>
            <a:r>
              <a:rPr lang="en-US" altLang="zh-CN" sz="2400" i="1" u="none">
                <a:latin typeface="Lucida Sans Unicode" panose="020B0602030504020204" pitchFamily="34" charset="0"/>
              </a:rPr>
              <a:t>       xor    ax, ax</a:t>
            </a:r>
            <a:endParaRPr lang="en-US" altLang="zh-CN" sz="2400" i="1" u="none">
              <a:latin typeface="Lucida Sans Unicode" panose="020B0602030504020204" pitchFamily="34" charset="0"/>
            </a:endParaRPr>
          </a:p>
          <a:p>
            <a:pPr>
              <a:spcBef>
                <a:spcPct val="0"/>
              </a:spcBef>
              <a:buClrTx/>
              <a:buFontTx/>
              <a:buNone/>
            </a:pPr>
            <a:r>
              <a:rPr lang="en-US" altLang="zh-CN" sz="2400" i="1" u="none">
                <a:latin typeface="Lucida Sans Unicode" panose="020B0602030504020204" pitchFamily="34" charset="0"/>
              </a:rPr>
              <a:t>next :   add   ax, [si]</a:t>
            </a:r>
            <a:endParaRPr lang="en-US" altLang="zh-CN" sz="2400" i="1" u="none">
              <a:latin typeface="Lucida Sans Unicode" panose="020B0602030504020204" pitchFamily="34" charset="0"/>
            </a:endParaRPr>
          </a:p>
          <a:p>
            <a:pPr lvl="1">
              <a:spcBef>
                <a:spcPct val="0"/>
              </a:spcBef>
              <a:buClrTx/>
              <a:buFontTx/>
              <a:buNone/>
            </a:pPr>
            <a:r>
              <a:rPr lang="en-US" altLang="zh-CN" sz="2400" i="1" u="none">
                <a:latin typeface="Lucida Sans Unicode" panose="020B0602030504020204" pitchFamily="34" charset="0"/>
              </a:rPr>
              <a:t>       add   si, 2</a:t>
            </a:r>
            <a:endParaRPr lang="en-US" altLang="zh-CN" sz="2400" i="1" u="none">
              <a:latin typeface="Lucida Sans Unicode" panose="020B0602030504020204" pitchFamily="34" charset="0"/>
            </a:endParaRPr>
          </a:p>
          <a:p>
            <a:pPr lvl="1">
              <a:spcBef>
                <a:spcPct val="0"/>
              </a:spcBef>
              <a:buClrTx/>
              <a:buFontTx/>
              <a:buNone/>
            </a:pPr>
            <a:r>
              <a:rPr lang="en-US" altLang="zh-CN" sz="2400" i="1" u="none">
                <a:latin typeface="Lucida Sans Unicode" panose="020B0602030504020204" pitchFamily="34" charset="0"/>
              </a:rPr>
              <a:t>       loop  next</a:t>
            </a:r>
            <a:endParaRPr lang="en-US" altLang="zh-CN" sz="2400" i="1" u="none">
              <a:latin typeface="Lucida Sans Unicode" panose="020B0602030504020204" pitchFamily="34" charset="0"/>
            </a:endParaRPr>
          </a:p>
          <a:p>
            <a:pPr lvl="1">
              <a:spcBef>
                <a:spcPct val="0"/>
              </a:spcBef>
              <a:buClrTx/>
              <a:buFontTx/>
              <a:buNone/>
            </a:pPr>
            <a:r>
              <a:rPr lang="en-US" altLang="zh-CN" sz="2400" i="1" u="none">
                <a:latin typeface="Lucida Sans Unicode" panose="020B0602030504020204" pitchFamily="34" charset="0"/>
              </a:rPr>
              <a:t>       mov   </a:t>
            </a:r>
            <a:r>
              <a:rPr lang="en-US" altLang="zh-CN" sz="2400" i="1" u="none">
                <a:solidFill>
                  <a:schemeClr val="hlink"/>
                </a:solidFill>
                <a:latin typeface="Lucida Sans Unicode" panose="020B0602030504020204" pitchFamily="34" charset="0"/>
              </a:rPr>
              <a:t>sum</a:t>
            </a:r>
            <a:r>
              <a:rPr lang="en-US" altLang="zh-CN" sz="2400" i="1" u="none">
                <a:latin typeface="Lucida Sans Unicode" panose="020B0602030504020204" pitchFamily="34" charset="0"/>
              </a:rPr>
              <a:t>, ax</a:t>
            </a:r>
            <a:endParaRPr lang="en-US" altLang="zh-CN" sz="2400" i="1" u="none">
              <a:latin typeface="Lucida Sans Unicode" panose="020B0602030504020204" pitchFamily="34" charset="0"/>
            </a:endParaRPr>
          </a:p>
          <a:p>
            <a:pPr lvl="1">
              <a:spcBef>
                <a:spcPct val="0"/>
              </a:spcBef>
              <a:buClrTx/>
              <a:buFontTx/>
              <a:buNone/>
            </a:pPr>
            <a:r>
              <a:rPr lang="en-US" altLang="zh-CN" sz="2400" u="none">
                <a:latin typeface="Lucida Sans Unicode" panose="020B0602030504020204" pitchFamily="34" charset="0"/>
              </a:rPr>
              <a:t>       ……</a:t>
            </a:r>
            <a:endParaRPr lang="en-US" altLang="zh-CN" sz="2400" u="none">
              <a:latin typeface="Lucida Sans Unicode" panose="020B0602030504020204" pitchFamily="34" charset="0"/>
            </a:endParaRPr>
          </a:p>
          <a:p>
            <a:pPr lvl="1">
              <a:spcBef>
                <a:spcPct val="0"/>
              </a:spcBef>
              <a:buClrTx/>
              <a:buFontTx/>
              <a:buNone/>
            </a:pPr>
            <a:r>
              <a:rPr lang="en-US" altLang="zh-CN" sz="2400" u="none">
                <a:latin typeface="Lucida Sans Unicode" panose="020B0602030504020204" pitchFamily="34" charset="0"/>
              </a:rPr>
              <a:t>       ret</a:t>
            </a:r>
            <a:endParaRPr lang="en-US" altLang="zh-CN" sz="2400" u="none">
              <a:latin typeface="Lucida Sans Unicode" panose="020B0602030504020204" pitchFamily="34" charset="0"/>
            </a:endParaRPr>
          </a:p>
          <a:p>
            <a:pPr>
              <a:spcBef>
                <a:spcPct val="0"/>
              </a:spcBef>
              <a:buClrTx/>
              <a:buFontTx/>
              <a:buNone/>
            </a:pPr>
            <a:r>
              <a:rPr lang="en-US" altLang="zh-CN" sz="2400" u="none">
                <a:solidFill>
                  <a:schemeClr val="hlink"/>
                </a:solidFill>
                <a:latin typeface="Lucida Sans Unicode" panose="020B0602030504020204" pitchFamily="34" charset="0"/>
              </a:rPr>
              <a:t>proadd</a:t>
            </a:r>
            <a:r>
              <a:rPr lang="en-US" altLang="zh-CN" sz="2400" u="none">
                <a:latin typeface="Lucida Sans Unicode" panose="020B0602030504020204" pitchFamily="34" charset="0"/>
              </a:rPr>
              <a:t>  endp</a:t>
            </a:r>
            <a:endParaRPr lang="en-US" altLang="zh-CN" sz="2400" u="none">
              <a:latin typeface="Lucida Sans Unicode" panose="020B0602030504020204" pitchFamily="34" charset="0"/>
            </a:endParaRPr>
          </a:p>
        </p:txBody>
      </p:sp>
      <p:sp>
        <p:nvSpPr>
          <p:cNvPr id="102403" name="Rectangle 3"/>
          <p:cNvSpPr>
            <a:spLocks noChangeArrowheads="1"/>
          </p:cNvSpPr>
          <p:nvPr/>
        </p:nvSpPr>
        <p:spPr bwMode="auto">
          <a:xfrm>
            <a:off x="2057400" y="1069975"/>
            <a:ext cx="3895725"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60000"/>
              </a:lnSpc>
              <a:spcBef>
                <a:spcPct val="0"/>
              </a:spcBef>
              <a:buClrTx/>
              <a:buFontTx/>
              <a:buNone/>
            </a:pPr>
            <a:r>
              <a:rPr lang="zh-CN" altLang="en-US" sz="2400" u="none">
                <a:latin typeface="Lucida Sans Unicode" panose="020B0602030504020204" pitchFamily="34" charset="0"/>
              </a:rPr>
              <a:t>主程序： </a:t>
            </a:r>
            <a:r>
              <a:rPr lang="en-US" altLang="zh-CN" sz="2800" u="none">
                <a:latin typeface="Lucida Sans Unicode" panose="020B0602030504020204" pitchFamily="34" charset="0"/>
              </a:rPr>
              <a:t>call     </a:t>
            </a:r>
            <a:r>
              <a:rPr lang="en-US" altLang="zh-CN" sz="2800" u="none">
                <a:solidFill>
                  <a:schemeClr val="hlink"/>
                </a:solidFill>
                <a:latin typeface="Lucida Sans Unicode" panose="020B0602030504020204" pitchFamily="34" charset="0"/>
              </a:rPr>
              <a:t>proadd</a:t>
            </a:r>
            <a:endParaRPr lang="en-US" altLang="zh-CN" sz="2800" u="none">
              <a:solidFill>
                <a:schemeClr val="hlink"/>
              </a:solidFill>
              <a:latin typeface="Lucida Sans Unicode" panose="020B0602030504020204" pitchFamily="34" charset="0"/>
            </a:endParaRPr>
          </a:p>
          <a:p>
            <a:pPr eaLnBrk="1" hangingPunct="1">
              <a:lnSpc>
                <a:spcPct val="160000"/>
              </a:lnSpc>
              <a:spcBef>
                <a:spcPct val="0"/>
              </a:spcBef>
              <a:buClrTx/>
              <a:buFontTx/>
              <a:buNone/>
            </a:pPr>
            <a:r>
              <a:rPr lang="zh-CN" altLang="en-US" sz="2400" u="none">
                <a:latin typeface="Lucida Sans Unicode" panose="020B0602030504020204" pitchFamily="34" charset="0"/>
              </a:rPr>
              <a:t>子程序：</a:t>
            </a:r>
            <a:endParaRPr lang="zh-CN" altLang="en-US" sz="2400" u="none">
              <a:latin typeface="Lucida Sans Unicode" panose="020B0602030504020204" pitchFamily="34" charset="0"/>
            </a:endParaRPr>
          </a:p>
        </p:txBody>
      </p:sp>
      <p:sp>
        <p:nvSpPr>
          <p:cNvPr id="102404" name="Rectangle 4"/>
          <p:cNvSpPr>
            <a:spLocks noChangeArrowheads="1"/>
          </p:cNvSpPr>
          <p:nvPr/>
        </p:nvSpPr>
        <p:spPr bwMode="auto">
          <a:xfrm>
            <a:off x="2057400" y="481013"/>
            <a:ext cx="4891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800" u="none">
                <a:ea typeface="楷体_GB2312" pitchFamily="49" charset="-122"/>
              </a:rPr>
              <a:t>通过存储器传送参数：</a:t>
            </a:r>
            <a:endParaRPr lang="zh-CN" altLang="en-US" sz="2800" u="none">
              <a:ea typeface="楷体_GB2312" pitchFamily="49" charset="-122"/>
            </a:endParaRPr>
          </a:p>
        </p:txBody>
      </p:sp>
    </p:spTree>
  </p:cSld>
  <p:clrMapOvr>
    <a:masterClrMapping/>
  </p:clrMapOvr>
  <p:transition>
    <p:random/>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1524000" y="457200"/>
            <a:ext cx="4489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en-US" sz="2800" u="none">
                <a:ea typeface="楷体_GB2312" pitchFamily="49" charset="-122"/>
              </a:rPr>
              <a:t>通过</a:t>
            </a:r>
            <a:r>
              <a:rPr lang="zh-CN" altLang="en-US" sz="2800" u="none">
                <a:solidFill>
                  <a:schemeClr val="hlink"/>
                </a:solidFill>
                <a:ea typeface="楷体_GB2312" pitchFamily="49" charset="-122"/>
              </a:rPr>
              <a:t>地址表</a:t>
            </a:r>
            <a:r>
              <a:rPr lang="zh-CN" altLang="en-US" sz="2800" u="none">
                <a:ea typeface="楷体_GB2312" pitchFamily="49" charset="-122"/>
              </a:rPr>
              <a:t>传送参数地址：</a:t>
            </a:r>
            <a:endParaRPr lang="zh-CN" altLang="en-US" sz="2800" u="none">
              <a:ea typeface="楷体_GB2312" pitchFamily="49" charset="-122"/>
            </a:endParaRPr>
          </a:p>
        </p:txBody>
      </p:sp>
      <p:sp>
        <p:nvSpPr>
          <p:cNvPr id="103427" name="Rectangle 3"/>
          <p:cNvSpPr>
            <a:spLocks noChangeArrowheads="1"/>
          </p:cNvSpPr>
          <p:nvPr/>
        </p:nvSpPr>
        <p:spPr bwMode="auto">
          <a:xfrm>
            <a:off x="1447800" y="1371600"/>
            <a:ext cx="4038600"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400" u="none">
                <a:solidFill>
                  <a:schemeClr val="hlink"/>
                </a:solidFill>
                <a:latin typeface="Lucida Sans Unicode" panose="020B0602030504020204" pitchFamily="34" charset="0"/>
              </a:rPr>
              <a:t>table    dw   3  dup  ( ? )</a:t>
            </a:r>
            <a:r>
              <a:rPr lang="en-US" altLang="zh-CN" sz="2000" u="none">
                <a:solidFill>
                  <a:srgbClr val="FF3300"/>
                </a:solidFill>
                <a:latin typeface="Lucida Sans Unicode" panose="020B0602030504020204" pitchFamily="34" charset="0"/>
              </a:rPr>
              <a:t> </a:t>
            </a:r>
            <a:endParaRPr lang="en-US" altLang="zh-CN" sz="2000" u="none">
              <a:solidFill>
                <a:srgbClr val="FF3300"/>
              </a:solidFill>
              <a:latin typeface="Lucida Sans Unicode" panose="020B0602030504020204" pitchFamily="34" charset="0"/>
            </a:endParaRPr>
          </a:p>
          <a:p>
            <a:pPr>
              <a:spcBef>
                <a:spcPct val="50000"/>
              </a:spcBef>
              <a:buClrTx/>
              <a:buFontTx/>
              <a:buNone/>
            </a:pPr>
            <a:endParaRPr lang="en-US" altLang="zh-CN" sz="2000" u="none">
              <a:solidFill>
                <a:srgbClr val="FF3300"/>
              </a:solidFill>
              <a:latin typeface="Lucida Sans Unicode" panose="020B0602030504020204" pitchFamily="34" charset="0"/>
            </a:endParaRPr>
          </a:p>
          <a:p>
            <a:pPr>
              <a:spcBef>
                <a:spcPct val="50000"/>
              </a:spcBef>
              <a:buClrTx/>
              <a:buFontTx/>
              <a:buNone/>
            </a:pPr>
            <a:r>
              <a:rPr lang="en-US" altLang="zh-CN" sz="2000" u="none">
                <a:latin typeface="Lucida Sans Unicode" panose="020B0602030504020204" pitchFamily="34" charset="0"/>
              </a:rPr>
              <a:t>mov   </a:t>
            </a:r>
            <a:r>
              <a:rPr lang="en-US" altLang="zh-CN" sz="2000" u="none">
                <a:solidFill>
                  <a:schemeClr val="hlink"/>
                </a:solidFill>
                <a:latin typeface="Lucida Sans Unicode" panose="020B0602030504020204" pitchFamily="34" charset="0"/>
              </a:rPr>
              <a:t>table</a:t>
            </a:r>
            <a:r>
              <a:rPr lang="en-US" altLang="zh-CN" sz="2000" u="none">
                <a:latin typeface="Lucida Sans Unicode" panose="020B0602030504020204" pitchFamily="34" charset="0"/>
              </a:rPr>
              <a:t>,      offset  </a:t>
            </a:r>
            <a:r>
              <a:rPr lang="en-US" altLang="zh-CN" sz="2000" u="none">
                <a:solidFill>
                  <a:srgbClr val="009900"/>
                </a:solidFill>
                <a:latin typeface="Lucida Sans Unicode" panose="020B0602030504020204" pitchFamily="34" charset="0"/>
              </a:rPr>
              <a:t>ary</a:t>
            </a:r>
            <a:endParaRPr lang="en-US" altLang="zh-CN" sz="2000" u="none">
              <a:solidFill>
                <a:srgbClr val="009900"/>
              </a:solidFill>
              <a:latin typeface="Lucida Sans Unicode" panose="020B0602030504020204" pitchFamily="34" charset="0"/>
            </a:endParaRPr>
          </a:p>
          <a:p>
            <a:pPr>
              <a:spcBef>
                <a:spcPct val="50000"/>
              </a:spcBef>
              <a:buClrTx/>
              <a:buFontTx/>
              <a:buNone/>
            </a:pPr>
            <a:r>
              <a:rPr lang="en-US" altLang="zh-CN" sz="2000" u="none">
                <a:latin typeface="Lucida Sans Unicode" panose="020B0602030504020204" pitchFamily="34" charset="0"/>
              </a:rPr>
              <a:t>mov   </a:t>
            </a:r>
            <a:r>
              <a:rPr lang="en-US" altLang="zh-CN" sz="2000" u="none">
                <a:solidFill>
                  <a:schemeClr val="hlink"/>
                </a:solidFill>
                <a:latin typeface="Lucida Sans Unicode" panose="020B0602030504020204" pitchFamily="34" charset="0"/>
              </a:rPr>
              <a:t>table</a:t>
            </a:r>
            <a:r>
              <a:rPr lang="en-US" altLang="zh-CN" sz="2000" u="none">
                <a:latin typeface="Lucida Sans Unicode" panose="020B0602030504020204" pitchFamily="34" charset="0"/>
              </a:rPr>
              <a:t>+2,  offset  </a:t>
            </a:r>
            <a:r>
              <a:rPr lang="en-US" altLang="zh-CN" sz="2000" u="none">
                <a:solidFill>
                  <a:srgbClr val="009900"/>
                </a:solidFill>
                <a:latin typeface="Lucida Sans Unicode" panose="020B0602030504020204" pitchFamily="34" charset="0"/>
              </a:rPr>
              <a:t>count</a:t>
            </a:r>
            <a:endParaRPr lang="en-US" altLang="zh-CN" sz="2000" u="none">
              <a:solidFill>
                <a:srgbClr val="009900"/>
              </a:solidFill>
              <a:latin typeface="Lucida Sans Unicode" panose="020B0602030504020204" pitchFamily="34" charset="0"/>
            </a:endParaRPr>
          </a:p>
          <a:p>
            <a:pPr>
              <a:spcBef>
                <a:spcPct val="50000"/>
              </a:spcBef>
              <a:buClrTx/>
              <a:buFontTx/>
              <a:buNone/>
            </a:pPr>
            <a:r>
              <a:rPr lang="en-US" altLang="zh-CN" sz="2000" u="none">
                <a:latin typeface="Lucida Sans Unicode" panose="020B0602030504020204" pitchFamily="34" charset="0"/>
              </a:rPr>
              <a:t>mov   </a:t>
            </a:r>
            <a:r>
              <a:rPr lang="en-US" altLang="zh-CN" sz="2000" u="none">
                <a:solidFill>
                  <a:schemeClr val="hlink"/>
                </a:solidFill>
                <a:latin typeface="Lucida Sans Unicode" panose="020B0602030504020204" pitchFamily="34" charset="0"/>
              </a:rPr>
              <a:t>table</a:t>
            </a:r>
            <a:r>
              <a:rPr lang="en-US" altLang="zh-CN" sz="2000" u="none">
                <a:latin typeface="Lucida Sans Unicode" panose="020B0602030504020204" pitchFamily="34" charset="0"/>
              </a:rPr>
              <a:t>+4,  offset  </a:t>
            </a:r>
            <a:r>
              <a:rPr lang="en-US" altLang="zh-CN" sz="2000" u="none">
                <a:solidFill>
                  <a:srgbClr val="009900"/>
                </a:solidFill>
                <a:latin typeface="Lucida Sans Unicode" panose="020B0602030504020204" pitchFamily="34" charset="0"/>
              </a:rPr>
              <a:t>sum</a:t>
            </a:r>
            <a:endParaRPr lang="en-US" altLang="zh-CN" sz="2000" u="none">
              <a:solidFill>
                <a:srgbClr val="009900"/>
              </a:solidFill>
              <a:latin typeface="Lucida Sans Unicode" panose="020B0602030504020204" pitchFamily="34" charset="0"/>
            </a:endParaRPr>
          </a:p>
          <a:p>
            <a:pPr>
              <a:spcBef>
                <a:spcPct val="50000"/>
              </a:spcBef>
              <a:buClrTx/>
              <a:buFontTx/>
              <a:buNone/>
            </a:pPr>
            <a:r>
              <a:rPr lang="en-US" altLang="zh-CN" sz="2000" u="none">
                <a:latin typeface="Lucida Sans Unicode" panose="020B0602030504020204" pitchFamily="34" charset="0"/>
              </a:rPr>
              <a:t>mov   </a:t>
            </a:r>
            <a:r>
              <a:rPr lang="en-US" altLang="zh-CN" sz="2000" i="1" u="none">
                <a:latin typeface="Lucida Sans Unicode" panose="020B0602030504020204" pitchFamily="34" charset="0"/>
              </a:rPr>
              <a:t>bx </a:t>
            </a:r>
            <a:r>
              <a:rPr lang="en-US" altLang="zh-CN" sz="2000" u="none">
                <a:latin typeface="Lucida Sans Unicode" panose="020B0602030504020204" pitchFamily="34" charset="0"/>
              </a:rPr>
              <a:t>,         offset  </a:t>
            </a:r>
            <a:r>
              <a:rPr lang="en-US" altLang="zh-CN" sz="2000" u="none">
                <a:solidFill>
                  <a:schemeClr val="hlink"/>
                </a:solidFill>
                <a:latin typeface="Lucida Sans Unicode" panose="020B0602030504020204" pitchFamily="34" charset="0"/>
              </a:rPr>
              <a:t>table</a:t>
            </a:r>
            <a:endParaRPr lang="en-US" altLang="zh-CN" sz="2000" u="none">
              <a:solidFill>
                <a:schemeClr val="hlink"/>
              </a:solidFill>
              <a:latin typeface="Lucida Sans Unicode" panose="020B0602030504020204" pitchFamily="34" charset="0"/>
            </a:endParaRPr>
          </a:p>
          <a:p>
            <a:pPr>
              <a:spcBef>
                <a:spcPct val="50000"/>
              </a:spcBef>
              <a:buClrTx/>
              <a:buFontTx/>
              <a:buNone/>
            </a:pPr>
            <a:endParaRPr lang="en-US" altLang="zh-CN" sz="2400" u="none">
              <a:latin typeface="Lucida Sans Unicode" panose="020B0602030504020204" pitchFamily="34" charset="0"/>
            </a:endParaRPr>
          </a:p>
          <a:p>
            <a:pPr>
              <a:spcBef>
                <a:spcPct val="50000"/>
              </a:spcBef>
              <a:buClrTx/>
              <a:buFontTx/>
              <a:buNone/>
            </a:pPr>
            <a:r>
              <a:rPr lang="en-US" altLang="zh-CN" sz="2400" u="none">
                <a:latin typeface="Lucida Sans Unicode" panose="020B0602030504020204" pitchFamily="34" charset="0"/>
              </a:rPr>
              <a:t>call    </a:t>
            </a:r>
            <a:r>
              <a:rPr lang="en-US" altLang="zh-CN" sz="2400" u="none">
                <a:solidFill>
                  <a:srgbClr val="FF0000"/>
                </a:solidFill>
                <a:latin typeface="Lucida Sans Unicode" panose="020B0602030504020204" pitchFamily="34" charset="0"/>
              </a:rPr>
              <a:t>proadd</a:t>
            </a:r>
            <a:endParaRPr lang="en-US" altLang="zh-CN" sz="2400" u="none">
              <a:solidFill>
                <a:srgbClr val="FF0000"/>
              </a:solidFill>
              <a:latin typeface="Lucida Sans Unicode" panose="020B0602030504020204" pitchFamily="34" charset="0"/>
            </a:endParaRPr>
          </a:p>
        </p:txBody>
      </p:sp>
      <p:sp>
        <p:nvSpPr>
          <p:cNvPr id="103428" name="Rectangle 4"/>
          <p:cNvSpPr>
            <a:spLocks noChangeArrowheads="1"/>
          </p:cNvSpPr>
          <p:nvPr/>
        </p:nvSpPr>
        <p:spPr bwMode="auto">
          <a:xfrm>
            <a:off x="5715000" y="1289050"/>
            <a:ext cx="29718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0"/>
              </a:spcBef>
              <a:buClrTx/>
              <a:buFontTx/>
              <a:buNone/>
            </a:pPr>
            <a:r>
              <a:rPr lang="en-US" altLang="zh-CN" sz="2000" u="none">
                <a:solidFill>
                  <a:srgbClr val="FF0000"/>
                </a:solidFill>
                <a:latin typeface="Lucida Sans Unicode" panose="020B0602030504020204" pitchFamily="34" charset="0"/>
              </a:rPr>
              <a:t>proadd</a:t>
            </a:r>
            <a:r>
              <a:rPr lang="en-US" altLang="zh-CN" sz="2000" u="none">
                <a:latin typeface="Lucida Sans Unicode" panose="020B0602030504020204" pitchFamily="34" charset="0"/>
              </a:rPr>
              <a:t>  proc  near</a:t>
            </a:r>
            <a:endParaRPr lang="en-US" altLang="zh-CN" sz="2000" u="none">
              <a:latin typeface="Lucida Sans Unicode" panose="020B0602030504020204" pitchFamily="34" charset="0"/>
            </a:endParaRPr>
          </a:p>
          <a:p>
            <a:pPr lvl="1">
              <a:lnSpc>
                <a:spcPct val="115000"/>
              </a:lnSpc>
              <a:spcBef>
                <a:spcPct val="0"/>
              </a:spcBef>
              <a:buClrTx/>
              <a:buFontTx/>
              <a:buNone/>
            </a:pPr>
            <a:r>
              <a:rPr lang="en-US" altLang="zh-CN" sz="2000" i="1" u="none">
                <a:latin typeface="Lucida Sans Unicode" panose="020B0602030504020204" pitchFamily="34" charset="0"/>
              </a:rPr>
              <a:t>……</a:t>
            </a:r>
            <a:endParaRPr lang="en-US" altLang="zh-CN" sz="2000" i="1" u="none">
              <a:latin typeface="Lucida Sans Unicode" panose="020B0602030504020204" pitchFamily="34" charset="0"/>
            </a:endParaRPr>
          </a:p>
          <a:p>
            <a:pPr lvl="1">
              <a:lnSpc>
                <a:spcPct val="115000"/>
              </a:lnSpc>
              <a:spcBef>
                <a:spcPct val="0"/>
              </a:spcBef>
              <a:buClrTx/>
              <a:buFontTx/>
              <a:buNone/>
            </a:pPr>
            <a:r>
              <a:rPr lang="en-US" altLang="zh-CN" sz="2000" i="1" u="none">
                <a:latin typeface="Lucida Sans Unicode" panose="020B0602030504020204" pitchFamily="34" charset="0"/>
              </a:rPr>
              <a:t>mov   si, [bx]</a:t>
            </a:r>
            <a:endParaRPr lang="en-US" altLang="zh-CN" sz="2000" i="1" u="none">
              <a:latin typeface="Lucida Sans Unicode" panose="020B0602030504020204" pitchFamily="34" charset="0"/>
            </a:endParaRPr>
          </a:p>
          <a:p>
            <a:pPr lvl="1">
              <a:lnSpc>
                <a:spcPct val="115000"/>
              </a:lnSpc>
              <a:spcBef>
                <a:spcPct val="0"/>
              </a:spcBef>
              <a:buClrTx/>
              <a:buFontTx/>
              <a:buNone/>
            </a:pPr>
            <a:r>
              <a:rPr lang="en-US" altLang="zh-CN" sz="2000" i="1" u="none">
                <a:latin typeface="Lucida Sans Unicode" panose="020B0602030504020204" pitchFamily="34" charset="0"/>
              </a:rPr>
              <a:t>mov   di, [bx+2]</a:t>
            </a:r>
            <a:endParaRPr lang="en-US" altLang="zh-CN" sz="2000" i="1" u="none">
              <a:latin typeface="Lucida Sans Unicode" panose="020B0602030504020204" pitchFamily="34" charset="0"/>
            </a:endParaRPr>
          </a:p>
          <a:p>
            <a:pPr lvl="1">
              <a:lnSpc>
                <a:spcPct val="115000"/>
              </a:lnSpc>
              <a:spcBef>
                <a:spcPct val="0"/>
              </a:spcBef>
              <a:buClrTx/>
              <a:buFontTx/>
              <a:buNone/>
            </a:pPr>
            <a:r>
              <a:rPr lang="en-US" altLang="zh-CN" sz="2000" i="1" u="none">
                <a:latin typeface="Lucida Sans Unicode" panose="020B0602030504020204" pitchFamily="34" charset="0"/>
              </a:rPr>
              <a:t>mov   cx, [di]</a:t>
            </a:r>
            <a:endParaRPr lang="en-US" altLang="zh-CN" sz="2000" i="1" u="none">
              <a:latin typeface="Lucida Sans Unicode" panose="020B0602030504020204" pitchFamily="34" charset="0"/>
            </a:endParaRPr>
          </a:p>
          <a:p>
            <a:pPr lvl="1">
              <a:lnSpc>
                <a:spcPct val="115000"/>
              </a:lnSpc>
              <a:spcBef>
                <a:spcPct val="0"/>
              </a:spcBef>
              <a:buClrTx/>
              <a:buFontTx/>
              <a:buNone/>
            </a:pPr>
            <a:r>
              <a:rPr lang="en-US" altLang="zh-CN" sz="2000" i="1" u="none">
                <a:latin typeface="Lucida Sans Unicode" panose="020B0602030504020204" pitchFamily="34" charset="0"/>
              </a:rPr>
              <a:t>mov   di, [bx+4]</a:t>
            </a:r>
            <a:endParaRPr lang="en-US" altLang="zh-CN" sz="2000" i="1" u="none">
              <a:latin typeface="Lucida Sans Unicode" panose="020B0602030504020204" pitchFamily="34" charset="0"/>
            </a:endParaRPr>
          </a:p>
          <a:p>
            <a:pPr lvl="1">
              <a:lnSpc>
                <a:spcPct val="115000"/>
              </a:lnSpc>
              <a:spcBef>
                <a:spcPct val="0"/>
              </a:spcBef>
              <a:buClrTx/>
              <a:buFontTx/>
              <a:buNone/>
            </a:pPr>
            <a:r>
              <a:rPr lang="en-US" altLang="zh-CN" sz="2000" i="1" u="none">
                <a:latin typeface="Lucida Sans Unicode" panose="020B0602030504020204" pitchFamily="34" charset="0"/>
              </a:rPr>
              <a:t>xor    ax, ax</a:t>
            </a:r>
            <a:endParaRPr lang="en-US" altLang="zh-CN" sz="2000" i="1" u="none">
              <a:latin typeface="Lucida Sans Unicode" panose="020B0602030504020204" pitchFamily="34" charset="0"/>
            </a:endParaRPr>
          </a:p>
          <a:p>
            <a:pPr>
              <a:lnSpc>
                <a:spcPct val="115000"/>
              </a:lnSpc>
              <a:spcBef>
                <a:spcPct val="0"/>
              </a:spcBef>
              <a:buClrTx/>
              <a:buFontTx/>
              <a:buNone/>
            </a:pPr>
            <a:r>
              <a:rPr lang="en-US" altLang="zh-CN" sz="2000" i="1" u="none">
                <a:latin typeface="Lucida Sans Unicode" panose="020B0602030504020204" pitchFamily="34" charset="0"/>
              </a:rPr>
              <a:t>next :    </a:t>
            </a:r>
            <a:endParaRPr lang="en-US" altLang="zh-CN" sz="2000" i="1" u="none">
              <a:latin typeface="Lucida Sans Unicode" panose="020B0602030504020204" pitchFamily="34" charset="0"/>
            </a:endParaRPr>
          </a:p>
          <a:p>
            <a:pPr>
              <a:lnSpc>
                <a:spcPct val="115000"/>
              </a:lnSpc>
              <a:spcBef>
                <a:spcPct val="0"/>
              </a:spcBef>
              <a:buClrTx/>
              <a:buFontTx/>
              <a:buNone/>
            </a:pPr>
            <a:r>
              <a:rPr lang="en-US" altLang="zh-CN" sz="2000" i="1" u="none">
                <a:latin typeface="Lucida Sans Unicode" panose="020B0602030504020204" pitchFamily="34" charset="0"/>
              </a:rPr>
              <a:t>     add   ax, [si]</a:t>
            </a:r>
            <a:endParaRPr lang="en-US" altLang="zh-CN" sz="2000" i="1" u="none">
              <a:latin typeface="Lucida Sans Unicode" panose="020B0602030504020204" pitchFamily="34" charset="0"/>
            </a:endParaRPr>
          </a:p>
          <a:p>
            <a:pPr>
              <a:lnSpc>
                <a:spcPct val="115000"/>
              </a:lnSpc>
              <a:spcBef>
                <a:spcPct val="0"/>
              </a:spcBef>
              <a:buClrTx/>
              <a:buFontTx/>
              <a:buNone/>
            </a:pPr>
            <a:r>
              <a:rPr lang="en-US" altLang="zh-CN" sz="2000" i="1" u="none">
                <a:latin typeface="Lucida Sans Unicode" panose="020B0602030504020204" pitchFamily="34" charset="0"/>
              </a:rPr>
              <a:t>     add   si, 2</a:t>
            </a:r>
            <a:endParaRPr lang="en-US" altLang="zh-CN" sz="2000" i="1" u="none">
              <a:latin typeface="Lucida Sans Unicode" panose="020B0602030504020204" pitchFamily="34" charset="0"/>
            </a:endParaRPr>
          </a:p>
          <a:p>
            <a:pPr lvl="1">
              <a:lnSpc>
                <a:spcPct val="115000"/>
              </a:lnSpc>
              <a:spcBef>
                <a:spcPct val="0"/>
              </a:spcBef>
              <a:buClrTx/>
              <a:buFontTx/>
              <a:buNone/>
            </a:pPr>
            <a:r>
              <a:rPr lang="en-US" altLang="zh-CN" sz="2000" i="1" u="none">
                <a:latin typeface="Lucida Sans Unicode" panose="020B0602030504020204" pitchFamily="34" charset="0"/>
              </a:rPr>
              <a:t>loop  next</a:t>
            </a:r>
            <a:endParaRPr lang="en-US" altLang="zh-CN" sz="2000" i="1" u="none">
              <a:latin typeface="Lucida Sans Unicode" panose="020B0602030504020204" pitchFamily="34" charset="0"/>
            </a:endParaRPr>
          </a:p>
          <a:p>
            <a:pPr lvl="1">
              <a:lnSpc>
                <a:spcPct val="115000"/>
              </a:lnSpc>
              <a:spcBef>
                <a:spcPct val="0"/>
              </a:spcBef>
              <a:buClrTx/>
              <a:buFontTx/>
              <a:buNone/>
            </a:pPr>
            <a:r>
              <a:rPr lang="en-US" altLang="zh-CN" sz="2000" i="1" u="none">
                <a:latin typeface="Lucida Sans Unicode" panose="020B0602030504020204" pitchFamily="34" charset="0"/>
              </a:rPr>
              <a:t>mov   [di], ax</a:t>
            </a:r>
            <a:endParaRPr lang="en-US" altLang="zh-CN" sz="2000" i="1" u="none">
              <a:latin typeface="Lucida Sans Unicode" panose="020B0602030504020204" pitchFamily="34" charset="0"/>
            </a:endParaRPr>
          </a:p>
          <a:p>
            <a:pPr lvl="1">
              <a:lnSpc>
                <a:spcPct val="115000"/>
              </a:lnSpc>
              <a:spcBef>
                <a:spcPct val="0"/>
              </a:spcBef>
              <a:buClrTx/>
              <a:buFontTx/>
              <a:buNone/>
            </a:pPr>
            <a:r>
              <a:rPr lang="en-US" altLang="zh-CN" sz="2000" i="1" u="none">
                <a:latin typeface="Lucida Sans Unicode" panose="020B0602030504020204" pitchFamily="34" charset="0"/>
              </a:rPr>
              <a:t>……</a:t>
            </a:r>
            <a:endParaRPr lang="en-US" altLang="zh-CN" sz="2000" u="none">
              <a:latin typeface="Lucida Sans Unicode" panose="020B0602030504020204" pitchFamily="34" charset="0"/>
            </a:endParaRPr>
          </a:p>
          <a:p>
            <a:pPr lvl="1">
              <a:lnSpc>
                <a:spcPct val="115000"/>
              </a:lnSpc>
              <a:spcBef>
                <a:spcPct val="0"/>
              </a:spcBef>
              <a:buClrTx/>
              <a:buFontTx/>
              <a:buNone/>
            </a:pPr>
            <a:r>
              <a:rPr lang="en-US" altLang="zh-CN" sz="2000" u="none">
                <a:latin typeface="Lucida Sans Unicode" panose="020B0602030504020204" pitchFamily="34" charset="0"/>
              </a:rPr>
              <a:t>ret</a:t>
            </a:r>
            <a:endParaRPr lang="en-US" altLang="zh-CN" sz="2000" u="none">
              <a:latin typeface="Lucida Sans Unicode" panose="020B0602030504020204" pitchFamily="34" charset="0"/>
            </a:endParaRPr>
          </a:p>
          <a:p>
            <a:pPr>
              <a:lnSpc>
                <a:spcPct val="115000"/>
              </a:lnSpc>
              <a:spcBef>
                <a:spcPct val="0"/>
              </a:spcBef>
              <a:buClrTx/>
              <a:buFontTx/>
              <a:buNone/>
            </a:pPr>
            <a:r>
              <a:rPr lang="en-US" altLang="zh-CN" sz="2000" u="none">
                <a:solidFill>
                  <a:srgbClr val="FF0000"/>
                </a:solidFill>
                <a:latin typeface="Lucida Sans Unicode" panose="020B0602030504020204" pitchFamily="34" charset="0"/>
              </a:rPr>
              <a:t>proadd </a:t>
            </a:r>
            <a:r>
              <a:rPr lang="en-US" altLang="zh-CN" sz="2000" u="none">
                <a:latin typeface="Lucida Sans Unicode" panose="020B0602030504020204" pitchFamily="34" charset="0"/>
              </a:rPr>
              <a:t> endp</a:t>
            </a:r>
            <a:endParaRPr lang="en-US" altLang="zh-CN" sz="2000" u="none">
              <a:latin typeface="Lucida Sans Unicode" panose="020B0602030504020204" pitchFamily="34" charset="0"/>
            </a:endParaRPr>
          </a:p>
        </p:txBody>
      </p:sp>
      <p:sp>
        <p:nvSpPr>
          <p:cNvPr id="103429" name="Rectangle 5"/>
          <p:cNvSpPr>
            <a:spLocks noChangeArrowheads="1"/>
          </p:cNvSpPr>
          <p:nvPr/>
        </p:nvSpPr>
        <p:spPr bwMode="auto">
          <a:xfrm>
            <a:off x="5562600" y="1219200"/>
            <a:ext cx="3124200" cy="5410200"/>
          </a:xfrm>
          <a:prstGeom prst="rect">
            <a:avLst/>
          </a:prstGeom>
          <a:noFill/>
          <a:ln w="12700">
            <a:solidFill>
              <a:schemeClr val="tx1"/>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03430" name="Rectangle 6"/>
          <p:cNvSpPr>
            <a:spLocks noChangeArrowheads="1"/>
          </p:cNvSpPr>
          <p:nvPr/>
        </p:nvSpPr>
        <p:spPr bwMode="auto">
          <a:xfrm>
            <a:off x="4038600" y="5562600"/>
            <a:ext cx="1724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zh-CN" altLang="en-US" sz="2400" u="none">
                <a:latin typeface="Lucida Sans Unicode" panose="020B0602030504020204" pitchFamily="34" charset="0"/>
              </a:rPr>
              <a:t>子程序中：</a:t>
            </a:r>
            <a:endParaRPr lang="zh-CN" altLang="en-US" sz="2400" u="none">
              <a:latin typeface="Lucida Sans Unicode" panose="020B0602030504020204" pitchFamily="34" charset="0"/>
            </a:endParaRPr>
          </a:p>
        </p:txBody>
      </p:sp>
    </p:spTree>
  </p:cSld>
  <p:clrMapOvr>
    <a:masterClrMapping/>
  </p:clrMapOvr>
  <p:transition>
    <p:random/>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1600200" y="838200"/>
            <a:ext cx="5791200"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1" algn="just">
              <a:spcBef>
                <a:spcPct val="0"/>
              </a:spcBef>
              <a:buClrTx/>
              <a:buFontTx/>
              <a:buNone/>
            </a:pPr>
            <a:endParaRPr lang="en-US" altLang="zh-CN" sz="2400" u="none">
              <a:latin typeface="Lucida Sans Unicode" panose="020B0602030504020204" pitchFamily="34" charset="0"/>
            </a:endParaRPr>
          </a:p>
          <a:p>
            <a:pPr algn="just">
              <a:spcBef>
                <a:spcPct val="0"/>
              </a:spcBef>
              <a:buClrTx/>
              <a:buFontTx/>
              <a:buNone/>
            </a:pPr>
            <a:endParaRPr lang="en-US" altLang="zh-CN" sz="2400" u="none">
              <a:latin typeface="Lucida Sans Unicode" panose="020B0602030504020204" pitchFamily="34" charset="0"/>
            </a:endParaRPr>
          </a:p>
          <a:p>
            <a:pPr algn="just">
              <a:lnSpc>
                <a:spcPct val="120000"/>
              </a:lnSpc>
              <a:spcBef>
                <a:spcPct val="0"/>
              </a:spcBef>
              <a:buClrTx/>
              <a:buFontTx/>
              <a:buNone/>
            </a:pPr>
            <a:r>
              <a:rPr lang="en-US" altLang="zh-CN" sz="2400" u="none">
                <a:latin typeface="Lucida Sans Unicode" panose="020B0602030504020204" pitchFamily="34" charset="0"/>
              </a:rPr>
              <a:t>       stack  segment</a:t>
            </a:r>
            <a:endParaRPr lang="en-US" altLang="zh-CN" sz="2400" u="none">
              <a:latin typeface="Lucida Sans Unicode" panose="020B0602030504020204" pitchFamily="34" charset="0"/>
            </a:endParaRPr>
          </a:p>
          <a:p>
            <a:pPr algn="just">
              <a:lnSpc>
                <a:spcPct val="120000"/>
              </a:lnSpc>
              <a:spcBef>
                <a:spcPct val="0"/>
              </a:spcBef>
              <a:buClrTx/>
              <a:buFontTx/>
              <a:buNone/>
            </a:pPr>
            <a:r>
              <a:rPr lang="en-US" altLang="zh-CN" sz="2400" u="none">
                <a:latin typeface="Lucida Sans Unicode" panose="020B0602030504020204" pitchFamily="34" charset="0"/>
              </a:rPr>
              <a:t>                 dw      100     dup  (?)</a:t>
            </a:r>
            <a:endParaRPr lang="en-US" altLang="zh-CN" sz="2400" u="none">
              <a:latin typeface="Lucida Sans Unicode" panose="020B0602030504020204" pitchFamily="34" charset="0"/>
            </a:endParaRPr>
          </a:p>
          <a:p>
            <a:pPr algn="just">
              <a:lnSpc>
                <a:spcPct val="120000"/>
              </a:lnSpc>
              <a:spcBef>
                <a:spcPct val="0"/>
              </a:spcBef>
              <a:buClrTx/>
              <a:buFontTx/>
              <a:buNone/>
            </a:pPr>
            <a:r>
              <a:rPr lang="en-US" altLang="zh-CN" sz="2400" u="none">
                <a:latin typeface="Lucida Sans Unicode" panose="020B0602030504020204" pitchFamily="34" charset="0"/>
              </a:rPr>
              <a:t>                 tos      label   word</a:t>
            </a:r>
            <a:endParaRPr lang="en-US" altLang="zh-CN" sz="2400" u="none">
              <a:latin typeface="Lucida Sans Unicode" panose="020B0602030504020204" pitchFamily="34" charset="0"/>
            </a:endParaRPr>
          </a:p>
          <a:p>
            <a:pPr algn="just">
              <a:lnSpc>
                <a:spcPct val="120000"/>
              </a:lnSpc>
              <a:spcBef>
                <a:spcPct val="0"/>
              </a:spcBef>
              <a:buClrTx/>
              <a:buFontTx/>
              <a:buNone/>
            </a:pPr>
            <a:r>
              <a:rPr lang="en-US" altLang="zh-CN" sz="2400" u="none">
                <a:latin typeface="Lucida Sans Unicode" panose="020B0602030504020204" pitchFamily="34" charset="0"/>
              </a:rPr>
              <a:t>       stack  ends</a:t>
            </a:r>
            <a:endParaRPr lang="en-US" altLang="zh-CN" sz="2400" b="0" u="none">
              <a:latin typeface="Lucida Sans Unicode" panose="020B0602030504020204" pitchFamily="34" charset="0"/>
            </a:endParaRPr>
          </a:p>
        </p:txBody>
      </p:sp>
      <p:sp>
        <p:nvSpPr>
          <p:cNvPr id="104451" name="Rectangle 3"/>
          <p:cNvSpPr>
            <a:spLocks noChangeArrowheads="1"/>
          </p:cNvSpPr>
          <p:nvPr/>
        </p:nvSpPr>
        <p:spPr bwMode="auto">
          <a:xfrm>
            <a:off x="1600200" y="609600"/>
            <a:ext cx="5026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r>
              <a:rPr lang="zh-CN" altLang="en-US" sz="2800" u="none">
                <a:latin typeface="楷体_GB2312" pitchFamily="49" charset="-122"/>
                <a:ea typeface="楷体_GB2312" pitchFamily="49" charset="-122"/>
              </a:rPr>
              <a:t>通过堆栈传送参数或参数地址</a:t>
            </a:r>
            <a:r>
              <a:rPr lang="en-US" altLang="zh-CN" sz="2800" u="none">
                <a:latin typeface="楷体_GB2312" pitchFamily="49" charset="-122"/>
                <a:ea typeface="楷体_GB2312" pitchFamily="49" charset="-122"/>
              </a:rPr>
              <a:t>:</a:t>
            </a:r>
            <a:endParaRPr lang="en-US" altLang="zh-CN" sz="2800" u="none">
              <a:latin typeface="楷体_GB2312" pitchFamily="49" charset="-122"/>
              <a:ea typeface="楷体_GB2312" pitchFamily="49" charset="-122"/>
            </a:endParaRPr>
          </a:p>
        </p:txBody>
      </p:sp>
      <p:sp>
        <p:nvSpPr>
          <p:cNvPr id="104452" name="Rectangle 4"/>
          <p:cNvSpPr>
            <a:spLocks noChangeArrowheads="1"/>
          </p:cNvSpPr>
          <p:nvPr/>
        </p:nvSpPr>
        <p:spPr bwMode="auto">
          <a:xfrm>
            <a:off x="2362200" y="4267200"/>
            <a:ext cx="3657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400" u="none">
                <a:latin typeface="Lucida Sans Unicode" panose="020B0602030504020204" pitchFamily="34" charset="0"/>
              </a:rPr>
              <a:t>mov   ax,  stack</a:t>
            </a:r>
            <a:endParaRPr lang="en-US" altLang="zh-CN" sz="2400" u="none">
              <a:latin typeface="Lucida Sans Unicode" panose="020B0602030504020204" pitchFamily="34" charset="0"/>
            </a:endParaRPr>
          </a:p>
          <a:p>
            <a:pPr>
              <a:spcBef>
                <a:spcPct val="50000"/>
              </a:spcBef>
              <a:buClrTx/>
              <a:buFontTx/>
              <a:buNone/>
            </a:pPr>
            <a:r>
              <a:rPr lang="en-US" altLang="zh-CN" sz="2400" u="none">
                <a:latin typeface="Lucida Sans Unicode" panose="020B0602030504020204" pitchFamily="34" charset="0"/>
              </a:rPr>
              <a:t>mov   ss,  ax</a:t>
            </a:r>
            <a:endParaRPr lang="en-US" altLang="zh-CN" sz="2400" u="none">
              <a:latin typeface="Lucida Sans Unicode" panose="020B0602030504020204" pitchFamily="34" charset="0"/>
            </a:endParaRPr>
          </a:p>
          <a:p>
            <a:pPr>
              <a:spcBef>
                <a:spcPct val="50000"/>
              </a:spcBef>
              <a:buClrTx/>
              <a:buFontTx/>
              <a:buNone/>
            </a:pPr>
            <a:r>
              <a:rPr lang="en-US" altLang="zh-CN" sz="2400" u="none">
                <a:latin typeface="Lucida Sans Unicode" panose="020B0602030504020204" pitchFamily="34" charset="0"/>
              </a:rPr>
              <a:t>mov   sp,  offset  tos</a:t>
            </a:r>
            <a:endParaRPr lang="en-US" altLang="zh-CN" sz="2400" u="none">
              <a:latin typeface="Lucida Sans Unicode" panose="020B0602030504020204" pitchFamily="34" charset="0"/>
            </a:endParaRPr>
          </a:p>
        </p:txBody>
      </p:sp>
    </p:spTree>
  </p:cSld>
  <p:clrMapOvr>
    <a:masterClrMapping/>
  </p:clrMapOvr>
  <p:transition>
    <p:rand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3581400" y="2286000"/>
            <a:ext cx="2819400" cy="277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buClr>
                <a:schemeClr val="tx2"/>
              </a:buClr>
              <a:buSzPct val="90000"/>
              <a:buFont typeface="Symbol" panose="05050102010706020507" pitchFamily="18" charset="2"/>
              <a:buNone/>
            </a:pPr>
            <a:r>
              <a:rPr lang="en-US" altLang="zh-CN" u="none" dirty="0">
                <a:latin typeface="Arial" panose="020B0604020202020204" pitchFamily="34" charset="0"/>
                <a:sym typeface="Symbol" panose="05050102010706020507" pitchFamily="18" charset="2"/>
              </a:rPr>
              <a:t>   </a:t>
            </a:r>
            <a:r>
              <a:rPr lang="zh-CN" altLang="en-US" u="none" dirty="0">
                <a:latin typeface="Arial" panose="020B0604020202020204" pitchFamily="34" charset="0"/>
                <a:sym typeface="Symbol" panose="05050102010706020507" pitchFamily="18" charset="2"/>
              </a:rPr>
              <a:t>宏</a:t>
            </a:r>
            <a:r>
              <a:rPr lang="zh-CN" altLang="en-US" u="none" dirty="0">
                <a:latin typeface="Arial" panose="020B0604020202020204" pitchFamily="34" charset="0"/>
              </a:rPr>
              <a:t>汇编</a:t>
            </a:r>
            <a:endParaRPr lang="zh-CN" altLang="en-US" u="none" dirty="0">
              <a:latin typeface="Arial" panose="020B0604020202020204" pitchFamily="34" charset="0"/>
            </a:endParaRPr>
          </a:p>
          <a:p>
            <a:pPr eaLnBrk="1" hangingPunct="1">
              <a:lnSpc>
                <a:spcPct val="150000"/>
              </a:lnSpc>
              <a:spcBef>
                <a:spcPct val="50000"/>
              </a:spcBef>
              <a:buClr>
                <a:schemeClr val="tx2"/>
              </a:buClr>
              <a:buSzPct val="90000"/>
              <a:buFont typeface="Symbol" panose="05050102010706020507" pitchFamily="18" charset="2"/>
              <a:buNone/>
            </a:pPr>
            <a:r>
              <a:rPr lang="zh-CN" altLang="en-US" u="none" dirty="0">
                <a:latin typeface="Arial" panose="020B0604020202020204" pitchFamily="34" charset="0"/>
                <a:sym typeface="Symbol" panose="05050102010706020507" pitchFamily="18" charset="2"/>
              </a:rPr>
              <a:t>  </a:t>
            </a:r>
            <a:r>
              <a:rPr lang="zh-CN" altLang="en-US" u="none" dirty="0">
                <a:latin typeface="Arial" panose="020B0604020202020204" pitchFamily="34" charset="0"/>
              </a:rPr>
              <a:t> </a:t>
            </a:r>
            <a:r>
              <a:rPr lang="zh-CN" altLang="en-US" u="none" dirty="0">
                <a:solidFill>
                  <a:schemeClr val="bg1">
                    <a:lumMod val="85000"/>
                  </a:schemeClr>
                </a:solidFill>
                <a:latin typeface="Arial" panose="020B0604020202020204" pitchFamily="34" charset="0"/>
              </a:rPr>
              <a:t>重复汇编</a:t>
            </a:r>
            <a:endParaRPr lang="zh-CN" altLang="en-US" u="none" dirty="0">
              <a:solidFill>
                <a:schemeClr val="bg1">
                  <a:lumMod val="85000"/>
                </a:schemeClr>
              </a:solidFill>
              <a:latin typeface="Arial" panose="020B0604020202020204" pitchFamily="34" charset="0"/>
            </a:endParaRPr>
          </a:p>
          <a:p>
            <a:pPr eaLnBrk="1" hangingPunct="1">
              <a:lnSpc>
                <a:spcPct val="150000"/>
              </a:lnSpc>
              <a:spcBef>
                <a:spcPct val="50000"/>
              </a:spcBef>
              <a:buClr>
                <a:schemeClr val="tx2"/>
              </a:buClr>
              <a:buSzPct val="90000"/>
              <a:buFont typeface="Symbol" panose="05050102010706020507" pitchFamily="18" charset="2"/>
              <a:buNone/>
            </a:pPr>
            <a:r>
              <a:rPr lang="zh-CN" altLang="en-US" u="none" dirty="0">
                <a:solidFill>
                  <a:schemeClr val="bg1">
                    <a:lumMod val="85000"/>
                  </a:schemeClr>
                </a:solidFill>
                <a:latin typeface="Arial" panose="020B0604020202020204" pitchFamily="34" charset="0"/>
                <a:sym typeface="Symbol" panose="05050102010706020507" pitchFamily="18" charset="2"/>
              </a:rPr>
              <a:t>   条件汇编</a:t>
            </a:r>
            <a:endParaRPr lang="zh-CN" altLang="en-US" u="none" dirty="0">
              <a:solidFill>
                <a:schemeClr val="bg1">
                  <a:lumMod val="85000"/>
                </a:schemeClr>
              </a:solidFill>
              <a:latin typeface="Arial" panose="020B0604020202020204" pitchFamily="34" charset="0"/>
            </a:endParaRPr>
          </a:p>
        </p:txBody>
      </p:sp>
      <p:sp>
        <p:nvSpPr>
          <p:cNvPr id="72709" name="AutoShape 5"/>
          <p:cNvSpPr>
            <a:spLocks noChangeArrowheads="1"/>
          </p:cNvSpPr>
          <p:nvPr/>
        </p:nvSpPr>
        <p:spPr bwMode="auto">
          <a:xfrm>
            <a:off x="5715000" y="2514600"/>
            <a:ext cx="533400" cy="457200"/>
          </a:xfrm>
          <a:prstGeom prst="star5">
            <a:avLst/>
          </a:prstGeom>
          <a:solidFill>
            <a:srgbClr val="FF0000"/>
          </a:solidFill>
          <a:ln w="9525">
            <a:solidFill>
              <a:schemeClr val="tx1"/>
            </a:solidFill>
            <a:miter lim="800000"/>
          </a:ln>
          <a:effectLst/>
        </p:spPr>
        <p:txBody>
          <a:bodyPr wrap="none" anchor="ctr"/>
          <a:lstStyle/>
          <a:p>
            <a:pPr eaLnBrk="1" hangingPunct="1">
              <a:defRPr/>
            </a:pPr>
            <a:endParaRPr lang="zh-CN" altLang="en-US">
              <a:ea typeface="宋体" panose="02010600030101010101" pitchFamily="2" charset="-122"/>
            </a:endParaRPr>
          </a:p>
        </p:txBody>
      </p:sp>
    </p:spTree>
  </p:cSld>
  <p:clrMapOvr>
    <a:masterClrMapping/>
  </p:clrMapOvr>
  <p:transition>
    <p:random/>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1905000" y="762000"/>
            <a:ext cx="2590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lang="en-US" altLang="zh-CN" sz="3600" u="none">
                <a:solidFill>
                  <a:schemeClr val="tx2"/>
                </a:solidFill>
                <a:latin typeface="Arial" panose="020B0604020202020204" pitchFamily="34" charset="0"/>
              </a:rPr>
              <a:t>1.  </a:t>
            </a:r>
            <a:r>
              <a:rPr lang="zh-CN" altLang="en-US" sz="3600" u="none">
                <a:solidFill>
                  <a:schemeClr val="tx2"/>
                </a:solidFill>
                <a:latin typeface="Arial" panose="020B0604020202020204" pitchFamily="34" charset="0"/>
              </a:rPr>
              <a:t>宏汇编</a:t>
            </a:r>
            <a:endParaRPr lang="zh-CN" altLang="en-US" sz="3600" u="none">
              <a:solidFill>
                <a:schemeClr val="tx2"/>
              </a:solidFill>
              <a:latin typeface="Arial" panose="020B0604020202020204" pitchFamily="34" charset="0"/>
            </a:endParaRPr>
          </a:p>
        </p:txBody>
      </p:sp>
      <p:sp>
        <p:nvSpPr>
          <p:cNvPr id="107523" name="Rectangle 3"/>
          <p:cNvSpPr>
            <a:spLocks noChangeArrowheads="1"/>
          </p:cNvSpPr>
          <p:nvPr/>
        </p:nvSpPr>
        <p:spPr bwMode="auto">
          <a:xfrm>
            <a:off x="1905000" y="1905000"/>
            <a:ext cx="6781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lang="en-US" altLang="zh-CN" sz="2400" u="none">
                <a:solidFill>
                  <a:schemeClr val="hlink"/>
                </a:solidFill>
              </a:rPr>
              <a:t>        </a:t>
            </a:r>
            <a:r>
              <a:rPr lang="zh-CN" altLang="en-US" sz="2400" u="none">
                <a:solidFill>
                  <a:schemeClr val="hlink"/>
                </a:solidFill>
              </a:rPr>
              <a:t>宏</a:t>
            </a:r>
            <a:r>
              <a:rPr lang="zh-CN" altLang="en-US" sz="2400" u="none"/>
              <a:t>：</a:t>
            </a:r>
            <a:r>
              <a:rPr lang="zh-CN" altLang="en-US" sz="2400" u="none">
                <a:ea typeface="楷体_GB2312" pitchFamily="49" charset="-122"/>
              </a:rPr>
              <a:t>源程序中一段有独立功能的程序代码。</a:t>
            </a:r>
            <a:endParaRPr lang="zh-CN" altLang="en-US" sz="2400" u="none">
              <a:ea typeface="楷体_GB2312" pitchFamily="49" charset="-122"/>
            </a:endParaRPr>
          </a:p>
          <a:p>
            <a:pPr>
              <a:spcBef>
                <a:spcPct val="50000"/>
              </a:spcBef>
              <a:buClrTx/>
              <a:buFontTx/>
              <a:buNone/>
            </a:pPr>
            <a:r>
              <a:rPr lang="zh-CN" altLang="en-US" sz="2400" u="none">
                <a:solidFill>
                  <a:schemeClr val="hlink"/>
                </a:solidFill>
              </a:rPr>
              <a:t>宏指令</a:t>
            </a:r>
            <a:r>
              <a:rPr lang="zh-CN" altLang="en-US" sz="2400" u="none"/>
              <a:t>：</a:t>
            </a:r>
            <a:r>
              <a:rPr lang="zh-CN" altLang="en-US" sz="2400" u="none">
                <a:latin typeface="楷体_GB2312" pitchFamily="49" charset="-122"/>
                <a:ea typeface="楷体_GB2312" pitchFamily="49" charset="-122"/>
              </a:rPr>
              <a:t>用户自定义的指令。在编程时，将多次</a:t>
            </a:r>
            <a:endParaRPr lang="zh-CN" altLang="en-US" sz="2400" u="none">
              <a:latin typeface="楷体_GB2312" pitchFamily="49" charset="-122"/>
              <a:ea typeface="楷体_GB2312" pitchFamily="49" charset="-122"/>
            </a:endParaRPr>
          </a:p>
          <a:p>
            <a:pPr>
              <a:spcBef>
                <a:spcPct val="50000"/>
              </a:spcBef>
              <a:buClrTx/>
              <a:buFontTx/>
              <a:buNone/>
            </a:pPr>
            <a:r>
              <a:rPr lang="zh-CN" altLang="en-US" sz="2400" u="none">
                <a:latin typeface="楷体_GB2312" pitchFamily="49" charset="-122"/>
                <a:ea typeface="楷体_GB2312" pitchFamily="49" charset="-122"/>
              </a:rPr>
              <a:t>        使用的功能用一条宏指令来代替。 </a:t>
            </a:r>
            <a:endParaRPr lang="zh-CN" altLang="en-US" sz="2400" u="none">
              <a:latin typeface="楷体_GB2312" pitchFamily="49" charset="-122"/>
              <a:ea typeface="楷体_GB2312" pitchFamily="49" charset="-122"/>
            </a:endParaRPr>
          </a:p>
        </p:txBody>
      </p:sp>
      <p:grpSp>
        <p:nvGrpSpPr>
          <p:cNvPr id="107524" name="Group 4"/>
          <p:cNvGrpSpPr/>
          <p:nvPr/>
        </p:nvGrpSpPr>
        <p:grpSpPr bwMode="auto">
          <a:xfrm>
            <a:off x="2133600" y="4419600"/>
            <a:ext cx="5029200" cy="1552575"/>
            <a:chOff x="624" y="3264"/>
            <a:chExt cx="3168" cy="978"/>
          </a:xfrm>
        </p:grpSpPr>
        <p:sp>
          <p:nvSpPr>
            <p:cNvPr id="107525" name="Text Box 5"/>
            <p:cNvSpPr txBox="1">
              <a:spLocks noChangeArrowheads="1"/>
            </p:cNvSpPr>
            <p:nvPr/>
          </p:nvSpPr>
          <p:spPr bwMode="auto">
            <a:xfrm>
              <a:off x="624" y="3552"/>
              <a:ext cx="1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50000"/>
                </a:spcBef>
                <a:buClrTx/>
                <a:buFontTx/>
                <a:buNone/>
              </a:pPr>
              <a:r>
                <a:rPr lang="zh-CN" altLang="en-US" sz="2400" u="none">
                  <a:latin typeface="Lucida Sans Unicode" panose="020B0602030504020204" pitchFamily="34" charset="0"/>
                </a:rPr>
                <a:t>汇编语言程序</a:t>
              </a:r>
              <a:endParaRPr lang="zh-CN" altLang="en-US" sz="2400" b="0" u="none">
                <a:solidFill>
                  <a:schemeClr val="accent2"/>
                </a:solidFill>
                <a:latin typeface="Lucida Sans Unicode" panose="020B0602030504020204" pitchFamily="34" charset="0"/>
              </a:endParaRPr>
            </a:p>
          </p:txBody>
        </p:sp>
        <p:sp>
          <p:nvSpPr>
            <p:cNvPr id="107526" name="Text Box 6"/>
            <p:cNvSpPr txBox="1">
              <a:spLocks noChangeArrowheads="1"/>
            </p:cNvSpPr>
            <p:nvPr/>
          </p:nvSpPr>
          <p:spPr bwMode="auto">
            <a:xfrm>
              <a:off x="2064" y="3264"/>
              <a:ext cx="1728"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50000"/>
                </a:spcBef>
                <a:buClrTx/>
                <a:buFontTx/>
                <a:buNone/>
              </a:pPr>
              <a:r>
                <a:rPr lang="zh-CN" altLang="en-US" sz="2400" u="none">
                  <a:latin typeface="Lucida Sans Unicode" panose="020B0602030504020204" pitchFamily="34" charset="0"/>
                </a:rPr>
                <a:t>指令</a:t>
              </a:r>
              <a:endParaRPr lang="zh-CN" altLang="en-US" sz="2400" u="none">
                <a:latin typeface="Lucida Sans Unicode" panose="020B0602030504020204" pitchFamily="34" charset="0"/>
              </a:endParaRPr>
            </a:p>
            <a:p>
              <a:pPr algn="just">
                <a:spcBef>
                  <a:spcPct val="50000"/>
                </a:spcBef>
                <a:buClrTx/>
                <a:buFontTx/>
                <a:buNone/>
              </a:pPr>
              <a:r>
                <a:rPr lang="zh-CN" altLang="en-US" sz="2400" u="none">
                  <a:latin typeface="Lucida Sans Unicode" panose="020B0602030504020204" pitchFamily="34" charset="0"/>
                </a:rPr>
                <a:t>伪指令（伪操作）</a:t>
              </a:r>
              <a:endParaRPr lang="zh-CN" altLang="en-US" sz="2400" u="none">
                <a:latin typeface="Lucida Sans Unicode" panose="020B0602030504020204" pitchFamily="34" charset="0"/>
              </a:endParaRPr>
            </a:p>
            <a:p>
              <a:pPr algn="just">
                <a:spcBef>
                  <a:spcPct val="50000"/>
                </a:spcBef>
                <a:buClrTx/>
                <a:buFontTx/>
                <a:buNone/>
              </a:pPr>
              <a:r>
                <a:rPr lang="zh-CN" altLang="en-US" sz="2400" u="none">
                  <a:solidFill>
                    <a:schemeClr val="hlink"/>
                  </a:solidFill>
                  <a:latin typeface="Lucida Sans Unicode" panose="020B0602030504020204" pitchFamily="34" charset="0"/>
                </a:rPr>
                <a:t>宏指令</a:t>
              </a:r>
              <a:endParaRPr lang="zh-CN" altLang="en-US" sz="2400" u="none">
                <a:solidFill>
                  <a:schemeClr val="hlink"/>
                </a:solidFill>
                <a:latin typeface="Lucida Sans Unicode" panose="020B0602030504020204" pitchFamily="34" charset="0"/>
              </a:endParaRPr>
            </a:p>
          </p:txBody>
        </p:sp>
        <p:sp>
          <p:nvSpPr>
            <p:cNvPr id="107527" name="AutoShape 7"/>
            <p:cNvSpPr/>
            <p:nvPr/>
          </p:nvSpPr>
          <p:spPr bwMode="auto">
            <a:xfrm>
              <a:off x="1920" y="3360"/>
              <a:ext cx="96" cy="768"/>
            </a:xfrm>
            <a:prstGeom prst="leftBrace">
              <a:avLst>
                <a:gd name="adj1" fmla="val 66667"/>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grpSp>
    </p:spTree>
  </p:cSld>
  <p:clrMapOvr>
    <a:masterClrMapping/>
  </p:clrMapOvr>
  <p:transition>
    <p:rand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1828800" y="685800"/>
            <a:ext cx="6096000" cy="548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zh-CN" altLang="en-US" sz="2800" u="none">
                <a:solidFill>
                  <a:srgbClr val="FF0000"/>
                </a:solidFill>
              </a:rPr>
              <a:t>宏定义：</a:t>
            </a:r>
            <a:endParaRPr lang="zh-CN" altLang="en-US" sz="2800" b="0" u="none">
              <a:solidFill>
                <a:srgbClr val="FF0000"/>
              </a:solidFill>
            </a:endParaRPr>
          </a:p>
          <a:p>
            <a:pPr algn="just">
              <a:spcBef>
                <a:spcPct val="0"/>
              </a:spcBef>
              <a:buClrTx/>
              <a:buFontTx/>
              <a:buNone/>
            </a:pPr>
            <a:r>
              <a:rPr lang="zh-CN" altLang="en-US" sz="2400" b="0" u="none"/>
              <a:t>               </a:t>
            </a:r>
            <a:endParaRPr lang="zh-CN" altLang="en-US" sz="2400" b="0" u="none"/>
          </a:p>
          <a:p>
            <a:pPr algn="just">
              <a:spcBef>
                <a:spcPct val="0"/>
              </a:spcBef>
              <a:buClrTx/>
              <a:buFontTx/>
              <a:buNone/>
            </a:pPr>
            <a:r>
              <a:rPr lang="zh-CN" altLang="en-US" sz="2400" b="0" u="none"/>
              <a:t>        </a:t>
            </a:r>
            <a:r>
              <a:rPr lang="en-US" altLang="zh-CN" sz="2400" u="none">
                <a:latin typeface="Lucida Sans Unicode" panose="020B0602030504020204" pitchFamily="34" charset="0"/>
              </a:rPr>
              <a:t>macro_name</a:t>
            </a:r>
            <a:r>
              <a:rPr lang="en-US" altLang="zh-CN" sz="2400" u="none"/>
              <a:t>     </a:t>
            </a:r>
            <a:r>
              <a:rPr lang="en-US" altLang="zh-CN" sz="2400" u="none">
                <a:solidFill>
                  <a:schemeClr val="hlink"/>
                </a:solidFill>
              </a:rPr>
              <a:t>MACRO</a:t>
            </a:r>
            <a:r>
              <a:rPr lang="en-US" altLang="zh-CN" sz="2400" u="none"/>
              <a:t>  </a:t>
            </a:r>
            <a:r>
              <a:rPr lang="en-US" altLang="zh-CN" sz="2400" u="none">
                <a:latin typeface="楷体_GB2312" pitchFamily="49" charset="-122"/>
                <a:ea typeface="楷体_GB2312" pitchFamily="49" charset="-122"/>
              </a:rPr>
              <a:t>[</a:t>
            </a:r>
            <a:r>
              <a:rPr lang="zh-CN" altLang="en-US" sz="2400" u="none">
                <a:latin typeface="楷体_GB2312" pitchFamily="49" charset="-122"/>
                <a:ea typeface="楷体_GB2312" pitchFamily="49" charset="-122"/>
              </a:rPr>
              <a:t>哑元表</a:t>
            </a:r>
            <a:r>
              <a:rPr lang="en-US" altLang="zh-CN" sz="2400" u="none">
                <a:latin typeface="楷体_GB2312" pitchFamily="49" charset="-122"/>
                <a:ea typeface="楷体_GB2312" pitchFamily="49" charset="-122"/>
              </a:rPr>
              <a:t>]    </a:t>
            </a:r>
            <a:r>
              <a:rPr lang="en-US" altLang="zh-CN" sz="2400" u="none"/>
              <a:t> </a:t>
            </a:r>
            <a:endParaRPr lang="en-US" altLang="zh-CN" sz="2400" u="none"/>
          </a:p>
          <a:p>
            <a:pPr algn="just">
              <a:spcBef>
                <a:spcPct val="0"/>
              </a:spcBef>
              <a:buClrTx/>
              <a:buFontTx/>
              <a:buNone/>
            </a:pPr>
            <a:r>
              <a:rPr lang="en-US" altLang="zh-CN" sz="2400" u="none"/>
              <a:t>                                      [ LOCAL   </a:t>
            </a:r>
            <a:r>
              <a:rPr lang="zh-CN" altLang="en-US" sz="2400" u="none">
                <a:ea typeface="楷体_GB2312" pitchFamily="49" charset="-122"/>
              </a:rPr>
              <a:t>标号表 </a:t>
            </a:r>
            <a:r>
              <a:rPr lang="en-US" altLang="zh-CN" sz="2400" u="none"/>
              <a:t>]</a:t>
            </a:r>
            <a:endParaRPr lang="en-US" altLang="zh-CN" sz="2400" u="none"/>
          </a:p>
          <a:p>
            <a:pPr lvl="4" algn="just">
              <a:spcBef>
                <a:spcPct val="0"/>
              </a:spcBef>
              <a:buFontTx/>
              <a:buNone/>
            </a:pPr>
            <a:r>
              <a:rPr lang="en-US" altLang="zh-CN" sz="2400" b="1" u="none"/>
              <a:t>              ……     </a:t>
            </a:r>
            <a:r>
              <a:rPr lang="zh-CN" altLang="en-US" sz="2400" b="1" u="none">
                <a:ea typeface="楷体_GB2312" pitchFamily="49" charset="-122"/>
              </a:rPr>
              <a:t>（宏定义体）</a:t>
            </a:r>
            <a:r>
              <a:rPr lang="zh-CN" altLang="en-US" sz="2400" b="1" u="none"/>
              <a:t>              </a:t>
            </a:r>
            <a:endParaRPr lang="zh-CN" altLang="en-US" sz="2400" b="1" u="none"/>
          </a:p>
          <a:p>
            <a:pPr algn="just">
              <a:spcBef>
                <a:spcPct val="0"/>
              </a:spcBef>
              <a:buClrTx/>
              <a:buFontTx/>
              <a:buNone/>
            </a:pPr>
            <a:r>
              <a:rPr lang="zh-CN" altLang="en-US" sz="2400" u="none"/>
              <a:t>                                      </a:t>
            </a:r>
            <a:r>
              <a:rPr lang="en-US" altLang="zh-CN" sz="2400" u="none">
                <a:solidFill>
                  <a:schemeClr val="hlink"/>
                </a:solidFill>
              </a:rPr>
              <a:t>ENDM</a:t>
            </a:r>
            <a:endParaRPr lang="en-US" altLang="zh-CN" sz="2400" u="none">
              <a:solidFill>
                <a:schemeClr val="hlink"/>
              </a:solidFill>
            </a:endParaRPr>
          </a:p>
          <a:p>
            <a:pPr algn="just">
              <a:spcBef>
                <a:spcPct val="0"/>
              </a:spcBef>
              <a:buClrTx/>
              <a:buFontTx/>
              <a:buNone/>
            </a:pPr>
            <a:endParaRPr lang="en-US" altLang="zh-CN" sz="2400" u="none"/>
          </a:p>
          <a:p>
            <a:pPr algn="just">
              <a:spcBef>
                <a:spcPct val="0"/>
              </a:spcBef>
              <a:buClrTx/>
              <a:buFontTx/>
              <a:buNone/>
            </a:pPr>
            <a:r>
              <a:rPr lang="zh-CN" altLang="en-US" sz="2800" u="none">
                <a:solidFill>
                  <a:srgbClr val="FF0000"/>
                </a:solidFill>
              </a:rPr>
              <a:t>宏调用：</a:t>
            </a:r>
            <a:r>
              <a:rPr lang="zh-CN" altLang="en-US" sz="2800" u="none">
                <a:solidFill>
                  <a:srgbClr val="FFFF00"/>
                </a:solidFill>
              </a:rPr>
              <a:t> </a:t>
            </a:r>
            <a:r>
              <a:rPr lang="zh-CN" altLang="en-US" sz="2400" u="none">
                <a:latin typeface="楷体_GB2312" pitchFamily="49" charset="-122"/>
                <a:ea typeface="楷体_GB2312" pitchFamily="49" charset="-122"/>
              </a:rPr>
              <a:t>（必须先定义后调用）</a:t>
            </a:r>
            <a:endParaRPr lang="zh-CN" altLang="en-US" sz="2800" u="none">
              <a:solidFill>
                <a:srgbClr val="FFFF00"/>
              </a:solidFill>
            </a:endParaRPr>
          </a:p>
          <a:p>
            <a:pPr algn="just">
              <a:spcBef>
                <a:spcPct val="0"/>
              </a:spcBef>
              <a:buClrTx/>
              <a:buFontTx/>
              <a:buNone/>
            </a:pPr>
            <a:r>
              <a:rPr lang="zh-CN" altLang="en-US" sz="2400" b="0" u="none"/>
              <a:t>               </a:t>
            </a:r>
            <a:endParaRPr lang="zh-CN" altLang="en-US" sz="2400" b="0" u="none"/>
          </a:p>
          <a:p>
            <a:pPr algn="just">
              <a:spcBef>
                <a:spcPct val="0"/>
              </a:spcBef>
              <a:buClrTx/>
              <a:buFontTx/>
              <a:buNone/>
            </a:pPr>
            <a:r>
              <a:rPr lang="zh-CN" altLang="en-US" sz="2400" b="0" u="none"/>
              <a:t>        </a:t>
            </a:r>
            <a:r>
              <a:rPr lang="en-US" altLang="zh-CN" sz="2400" u="none">
                <a:latin typeface="Lucida Sans Unicode" panose="020B0602030504020204" pitchFamily="34" charset="0"/>
              </a:rPr>
              <a:t>macro_name</a:t>
            </a:r>
            <a:r>
              <a:rPr lang="en-US" altLang="zh-CN" sz="2400" u="none"/>
              <a:t>    </a:t>
            </a:r>
            <a:r>
              <a:rPr lang="en-US" altLang="zh-CN" sz="2400" u="none">
                <a:latin typeface="楷体_GB2312" pitchFamily="49" charset="-122"/>
                <a:ea typeface="楷体_GB2312" pitchFamily="49" charset="-122"/>
              </a:rPr>
              <a:t>[</a:t>
            </a:r>
            <a:r>
              <a:rPr lang="zh-CN" altLang="en-US" sz="2400" u="none">
                <a:latin typeface="楷体_GB2312" pitchFamily="49" charset="-122"/>
                <a:ea typeface="楷体_GB2312" pitchFamily="49" charset="-122"/>
              </a:rPr>
              <a:t>实元表</a:t>
            </a:r>
            <a:r>
              <a:rPr lang="en-US" altLang="zh-CN" sz="2400" u="none">
                <a:latin typeface="楷体_GB2312" pitchFamily="49" charset="-122"/>
                <a:ea typeface="楷体_GB2312" pitchFamily="49" charset="-122"/>
              </a:rPr>
              <a:t>]  </a:t>
            </a:r>
            <a:endParaRPr lang="en-US" altLang="zh-CN" sz="2400" u="none">
              <a:latin typeface="楷体_GB2312" pitchFamily="49" charset="-122"/>
              <a:ea typeface="楷体_GB2312" pitchFamily="49" charset="-122"/>
            </a:endParaRPr>
          </a:p>
          <a:p>
            <a:pPr algn="just">
              <a:spcBef>
                <a:spcPct val="0"/>
              </a:spcBef>
              <a:buClrTx/>
              <a:buFontTx/>
              <a:buNone/>
            </a:pPr>
            <a:endParaRPr lang="en-US" altLang="zh-CN" sz="2400" u="none">
              <a:latin typeface="楷体_GB2312" pitchFamily="49" charset="-122"/>
              <a:ea typeface="楷体_GB2312" pitchFamily="49" charset="-122"/>
            </a:endParaRPr>
          </a:p>
          <a:p>
            <a:pPr algn="just">
              <a:spcBef>
                <a:spcPct val="0"/>
              </a:spcBef>
              <a:buClrTx/>
              <a:buFontTx/>
              <a:buNone/>
            </a:pPr>
            <a:r>
              <a:rPr lang="zh-CN" altLang="en-US" sz="2800" u="none">
                <a:solidFill>
                  <a:srgbClr val="FF0000"/>
                </a:solidFill>
              </a:rPr>
              <a:t>宏展开：</a:t>
            </a:r>
            <a:endParaRPr lang="zh-CN" altLang="en-US" sz="2800" u="none">
              <a:solidFill>
                <a:srgbClr val="FF0000"/>
              </a:solidFill>
            </a:endParaRPr>
          </a:p>
          <a:p>
            <a:pPr algn="just">
              <a:spcBef>
                <a:spcPct val="0"/>
              </a:spcBef>
              <a:buClrTx/>
              <a:buFontTx/>
              <a:buNone/>
            </a:pPr>
            <a:endParaRPr lang="zh-CN" altLang="en-US" sz="2800" u="none">
              <a:solidFill>
                <a:srgbClr val="FFFF00"/>
              </a:solidFill>
            </a:endParaRPr>
          </a:p>
          <a:p>
            <a:pPr algn="just">
              <a:spcBef>
                <a:spcPct val="0"/>
              </a:spcBef>
              <a:buClrTx/>
              <a:buFontTx/>
              <a:buNone/>
            </a:pPr>
            <a:r>
              <a:rPr lang="zh-CN" altLang="en-US" sz="2400" u="none">
                <a:latin typeface="楷体_GB2312" pitchFamily="49" charset="-122"/>
                <a:ea typeface="楷体_GB2312" pitchFamily="49" charset="-122"/>
              </a:rPr>
              <a:t>    </a:t>
            </a:r>
            <a:r>
              <a:rPr lang="zh-CN" altLang="en-US" sz="2600" u="none">
                <a:latin typeface="楷体_GB2312" pitchFamily="49" charset="-122"/>
                <a:ea typeface="楷体_GB2312" pitchFamily="49" charset="-122"/>
              </a:rPr>
              <a:t>汇编程序把</a:t>
            </a:r>
            <a:r>
              <a:rPr lang="zh-CN" altLang="en-US" sz="2600" u="none">
                <a:solidFill>
                  <a:srgbClr val="FF0000"/>
                </a:solidFill>
                <a:latin typeface="楷体_GB2312" pitchFamily="49" charset="-122"/>
                <a:ea typeface="楷体_GB2312" pitchFamily="49" charset="-122"/>
              </a:rPr>
              <a:t>宏调用</a:t>
            </a:r>
            <a:r>
              <a:rPr lang="zh-CN" altLang="en-US" sz="2600" u="none">
                <a:latin typeface="楷体_GB2312" pitchFamily="49" charset="-122"/>
                <a:ea typeface="楷体_GB2312" pitchFamily="49" charset="-122"/>
              </a:rPr>
              <a:t>展开</a:t>
            </a:r>
            <a:endParaRPr lang="zh-CN" altLang="en-US" sz="2600" u="none">
              <a:latin typeface="楷体_GB2312" pitchFamily="49" charset="-122"/>
              <a:ea typeface="楷体_GB2312" pitchFamily="49" charset="-122"/>
            </a:endParaRPr>
          </a:p>
        </p:txBody>
      </p:sp>
    </p:spTree>
  </p:cSld>
  <p:clrMapOvr>
    <a:masterClrMapping/>
  </p:clrMapOvr>
  <p:transition>
    <p:random/>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1600200" y="304800"/>
            <a:ext cx="3429000" cy="621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zh-CN" altLang="en-US" sz="2600" u="none"/>
              <a:t>例：求绝对值</a:t>
            </a:r>
            <a:endParaRPr lang="zh-CN" altLang="en-US" sz="2600" b="0" u="none"/>
          </a:p>
          <a:p>
            <a:pPr algn="just">
              <a:spcBef>
                <a:spcPct val="0"/>
              </a:spcBef>
              <a:buClrTx/>
              <a:buFontTx/>
              <a:buNone/>
            </a:pPr>
            <a:endParaRPr lang="zh-CN" altLang="en-US" sz="2400" b="0" u="none"/>
          </a:p>
          <a:p>
            <a:pPr algn="just">
              <a:spcBef>
                <a:spcPct val="0"/>
              </a:spcBef>
              <a:buClrTx/>
              <a:buFontTx/>
              <a:buNone/>
            </a:pPr>
            <a:r>
              <a:rPr lang="zh-CN" altLang="en-US" sz="2400" u="none">
                <a:solidFill>
                  <a:schemeClr val="hlink"/>
                </a:solidFill>
              </a:rPr>
              <a:t>宏定义</a:t>
            </a:r>
            <a:r>
              <a:rPr lang="zh-CN" altLang="en-US" sz="2400" u="none">
                <a:solidFill>
                  <a:srgbClr val="FFFF00"/>
                </a:solidFill>
              </a:rPr>
              <a:t>：</a:t>
            </a:r>
            <a:endParaRPr lang="zh-CN" altLang="en-US" sz="2400" u="none">
              <a:solidFill>
                <a:srgbClr val="FFFF00"/>
              </a:solidFill>
            </a:endParaRPr>
          </a:p>
          <a:p>
            <a:pPr lvl="1" algn="just">
              <a:spcBef>
                <a:spcPct val="0"/>
              </a:spcBef>
              <a:buClrTx/>
              <a:buFontTx/>
              <a:buNone/>
            </a:pPr>
            <a:endParaRPr lang="zh-CN" altLang="en-US" sz="2000" u="none">
              <a:latin typeface="Lucida Sans Unicode" panose="020B0602030504020204" pitchFamily="34" charset="0"/>
            </a:endParaRPr>
          </a:p>
          <a:p>
            <a:pPr algn="just">
              <a:spcBef>
                <a:spcPct val="0"/>
              </a:spcBef>
              <a:buClrTx/>
              <a:buFontTx/>
              <a:buNone/>
            </a:pPr>
            <a:r>
              <a:rPr lang="en-US" altLang="zh-CN" sz="2000" u="none">
                <a:latin typeface="Lucida Sans Unicode" panose="020B0602030504020204" pitchFamily="34" charset="0"/>
              </a:rPr>
              <a:t>absol   </a:t>
            </a:r>
            <a:r>
              <a:rPr lang="en-US" altLang="zh-CN" sz="2000" u="none">
                <a:solidFill>
                  <a:srgbClr val="FF3300"/>
                </a:solidFill>
                <a:latin typeface="Lucida Sans Unicode" panose="020B0602030504020204" pitchFamily="34" charset="0"/>
              </a:rPr>
              <a:t>MACRO</a:t>
            </a:r>
            <a:r>
              <a:rPr lang="en-US" altLang="zh-CN" sz="2000" u="none">
                <a:latin typeface="Lucida Sans Unicode" panose="020B0602030504020204" pitchFamily="34" charset="0"/>
              </a:rPr>
              <a:t>   </a:t>
            </a:r>
            <a:r>
              <a:rPr lang="en-US" altLang="zh-CN" sz="2000" u="none">
                <a:solidFill>
                  <a:schemeClr val="hlink"/>
                </a:solidFill>
                <a:latin typeface="Lucida Sans Unicode" panose="020B0602030504020204" pitchFamily="34" charset="0"/>
              </a:rPr>
              <a:t>oper</a:t>
            </a:r>
            <a:endParaRPr lang="en-US" altLang="zh-CN" sz="2000" u="none">
              <a:solidFill>
                <a:schemeClr val="hlink"/>
              </a:solidFill>
              <a:latin typeface="Lucida Sans Unicode" panose="020B0602030504020204" pitchFamily="34" charset="0"/>
            </a:endParaRPr>
          </a:p>
          <a:p>
            <a:pPr algn="just">
              <a:lnSpc>
                <a:spcPct val="120000"/>
              </a:lnSpc>
              <a:spcBef>
                <a:spcPct val="0"/>
              </a:spcBef>
              <a:buClrTx/>
              <a:buFontTx/>
              <a:buNone/>
            </a:pPr>
            <a:r>
              <a:rPr lang="en-US" altLang="zh-CN" sz="2000" u="none">
                <a:latin typeface="Lucida Sans Unicode" panose="020B0602030504020204" pitchFamily="34" charset="0"/>
              </a:rPr>
              <a:t>           </a:t>
            </a:r>
            <a:r>
              <a:rPr lang="en-US" altLang="zh-CN" sz="2000" i="1" u="none">
                <a:latin typeface="Lucida Sans Unicode" panose="020B0602030504020204" pitchFamily="34" charset="0"/>
              </a:rPr>
              <a:t>LOCAL  next</a:t>
            </a:r>
            <a:endParaRPr lang="en-US" altLang="zh-CN" sz="2000" i="1" u="none">
              <a:latin typeface="Lucida Sans Unicode" panose="020B0602030504020204" pitchFamily="34" charset="0"/>
            </a:endParaRPr>
          </a:p>
          <a:p>
            <a:pPr algn="just">
              <a:lnSpc>
                <a:spcPct val="120000"/>
              </a:lnSpc>
              <a:spcBef>
                <a:spcPct val="0"/>
              </a:spcBef>
              <a:buClrTx/>
              <a:buFontTx/>
              <a:buNone/>
            </a:pPr>
            <a:r>
              <a:rPr lang="en-US" altLang="zh-CN" sz="2000" u="none">
                <a:latin typeface="Lucida Sans Unicode" panose="020B0602030504020204" pitchFamily="34" charset="0"/>
              </a:rPr>
              <a:t>           cmp  </a:t>
            </a:r>
            <a:r>
              <a:rPr lang="en-US" altLang="zh-CN" sz="2000" u="none">
                <a:solidFill>
                  <a:schemeClr val="hlink"/>
                </a:solidFill>
                <a:latin typeface="Lucida Sans Unicode" panose="020B0602030504020204" pitchFamily="34" charset="0"/>
              </a:rPr>
              <a:t>oper</a:t>
            </a:r>
            <a:r>
              <a:rPr lang="en-US" altLang="zh-CN" sz="2000" u="none">
                <a:solidFill>
                  <a:schemeClr val="folHlink"/>
                </a:solidFill>
                <a:latin typeface="Lucida Sans Unicode" panose="020B0602030504020204" pitchFamily="34" charset="0"/>
              </a:rPr>
              <a:t> </a:t>
            </a:r>
            <a:r>
              <a:rPr lang="en-US" altLang="zh-CN" sz="2000" u="none">
                <a:latin typeface="Lucida Sans Unicode" panose="020B0602030504020204" pitchFamily="34" charset="0"/>
              </a:rPr>
              <a:t>, 0</a:t>
            </a:r>
            <a:endParaRPr lang="en-US" altLang="zh-CN" sz="2000" u="none">
              <a:latin typeface="Lucida Sans Unicode" panose="020B0602030504020204" pitchFamily="34" charset="0"/>
            </a:endParaRPr>
          </a:p>
          <a:p>
            <a:pPr algn="just">
              <a:lnSpc>
                <a:spcPct val="120000"/>
              </a:lnSpc>
              <a:spcBef>
                <a:spcPct val="0"/>
              </a:spcBef>
              <a:buClrTx/>
              <a:buFontTx/>
              <a:buNone/>
            </a:pPr>
            <a:r>
              <a:rPr lang="en-US" altLang="zh-CN" sz="2000" u="none">
                <a:latin typeface="Lucida Sans Unicode" panose="020B0602030504020204" pitchFamily="34" charset="0"/>
              </a:rPr>
              <a:t>           jge   next</a:t>
            </a:r>
            <a:endParaRPr lang="en-US" altLang="zh-CN" sz="2000" u="none">
              <a:latin typeface="Lucida Sans Unicode" panose="020B0602030504020204" pitchFamily="34" charset="0"/>
            </a:endParaRPr>
          </a:p>
          <a:p>
            <a:pPr algn="just">
              <a:lnSpc>
                <a:spcPct val="120000"/>
              </a:lnSpc>
              <a:spcBef>
                <a:spcPct val="0"/>
              </a:spcBef>
              <a:buClrTx/>
              <a:buFontTx/>
              <a:buNone/>
            </a:pPr>
            <a:r>
              <a:rPr lang="en-US" altLang="zh-CN" sz="2000" u="none">
                <a:latin typeface="Lucida Sans Unicode" panose="020B0602030504020204" pitchFamily="34" charset="0"/>
              </a:rPr>
              <a:t>           neg  </a:t>
            </a:r>
            <a:r>
              <a:rPr lang="en-US" altLang="zh-CN" sz="2000" u="none">
                <a:solidFill>
                  <a:schemeClr val="hlink"/>
                </a:solidFill>
                <a:latin typeface="Lucida Sans Unicode" panose="020B0602030504020204" pitchFamily="34" charset="0"/>
              </a:rPr>
              <a:t>oper</a:t>
            </a:r>
            <a:endParaRPr lang="en-US" altLang="zh-CN" sz="2000" u="none">
              <a:solidFill>
                <a:schemeClr val="hlink"/>
              </a:solidFill>
              <a:latin typeface="Lucida Sans Unicode" panose="020B0602030504020204" pitchFamily="34" charset="0"/>
            </a:endParaRPr>
          </a:p>
          <a:p>
            <a:pPr algn="just">
              <a:lnSpc>
                <a:spcPct val="120000"/>
              </a:lnSpc>
              <a:spcBef>
                <a:spcPct val="0"/>
              </a:spcBef>
              <a:buClrTx/>
              <a:buFontTx/>
              <a:buNone/>
            </a:pPr>
            <a:r>
              <a:rPr lang="en-US" altLang="zh-CN" sz="2000" u="none">
                <a:latin typeface="Lucida Sans Unicode" panose="020B0602030504020204" pitchFamily="34" charset="0"/>
              </a:rPr>
              <a:t>next:  </a:t>
            </a:r>
            <a:endParaRPr lang="en-US" altLang="zh-CN" sz="2000" u="none">
              <a:latin typeface="Lucida Sans Unicode" panose="020B0602030504020204" pitchFamily="34" charset="0"/>
            </a:endParaRPr>
          </a:p>
          <a:p>
            <a:pPr algn="just">
              <a:lnSpc>
                <a:spcPct val="120000"/>
              </a:lnSpc>
              <a:spcBef>
                <a:spcPct val="0"/>
              </a:spcBef>
              <a:buClrTx/>
              <a:buFontTx/>
              <a:buNone/>
            </a:pPr>
            <a:r>
              <a:rPr lang="en-US" altLang="zh-CN" sz="2000" u="none">
                <a:latin typeface="Lucida Sans Unicode" panose="020B0602030504020204" pitchFamily="34" charset="0"/>
              </a:rPr>
              <a:t>           </a:t>
            </a:r>
            <a:r>
              <a:rPr lang="en-US" altLang="zh-CN" sz="2000" u="none">
                <a:solidFill>
                  <a:srgbClr val="FF3300"/>
                </a:solidFill>
                <a:latin typeface="Lucida Sans Unicode" panose="020B0602030504020204" pitchFamily="34" charset="0"/>
              </a:rPr>
              <a:t>ENDM</a:t>
            </a:r>
            <a:endParaRPr lang="en-US" altLang="zh-CN" sz="2000" u="none">
              <a:solidFill>
                <a:srgbClr val="FF3300"/>
              </a:solidFill>
              <a:latin typeface="Lucida Sans Unicode" panose="020B0602030504020204" pitchFamily="34" charset="0"/>
            </a:endParaRPr>
          </a:p>
          <a:p>
            <a:pPr algn="just">
              <a:spcBef>
                <a:spcPct val="0"/>
              </a:spcBef>
              <a:buClrTx/>
              <a:buFontTx/>
              <a:buNone/>
            </a:pPr>
            <a:endParaRPr lang="en-US" altLang="zh-CN" sz="2000" u="none">
              <a:latin typeface="Lucida Sans Unicode" panose="020B0602030504020204" pitchFamily="34" charset="0"/>
            </a:endParaRPr>
          </a:p>
          <a:p>
            <a:pPr algn="just">
              <a:spcBef>
                <a:spcPct val="0"/>
              </a:spcBef>
              <a:buClrTx/>
              <a:buFontTx/>
              <a:buNone/>
            </a:pPr>
            <a:r>
              <a:rPr lang="zh-CN" altLang="en-US" sz="2400" u="none">
                <a:solidFill>
                  <a:schemeClr val="hlink"/>
                </a:solidFill>
              </a:rPr>
              <a:t>宏调用</a:t>
            </a:r>
            <a:r>
              <a:rPr lang="zh-CN" altLang="en-US" sz="2400" u="none">
                <a:solidFill>
                  <a:srgbClr val="FFFF00"/>
                </a:solidFill>
              </a:rPr>
              <a:t>：</a:t>
            </a:r>
            <a:endParaRPr lang="zh-CN" altLang="en-US" sz="2400" u="none">
              <a:solidFill>
                <a:srgbClr val="FFFF00"/>
              </a:solidFill>
            </a:endParaRPr>
          </a:p>
          <a:p>
            <a:pPr lvl="1" algn="just">
              <a:spcBef>
                <a:spcPct val="0"/>
              </a:spcBef>
              <a:buClrTx/>
              <a:buFontTx/>
              <a:buNone/>
            </a:pPr>
            <a:r>
              <a:rPr lang="en-US" altLang="zh-CN" sz="2000" u="none">
                <a:latin typeface="Lucida Sans Unicode" panose="020B0602030504020204" pitchFamily="34" charset="0"/>
              </a:rPr>
              <a:t>……</a:t>
            </a:r>
            <a:endParaRPr lang="en-US" altLang="zh-CN" sz="2000" u="none">
              <a:latin typeface="Lucida Sans Unicode" panose="020B0602030504020204" pitchFamily="34" charset="0"/>
            </a:endParaRPr>
          </a:p>
          <a:p>
            <a:pPr lvl="1" algn="just">
              <a:spcBef>
                <a:spcPct val="0"/>
              </a:spcBef>
              <a:buClrTx/>
              <a:buFontTx/>
              <a:buNone/>
            </a:pPr>
            <a:r>
              <a:rPr lang="en-US" altLang="zh-CN" sz="2000" u="none">
                <a:latin typeface="Lucida Sans Unicode" panose="020B0602030504020204" pitchFamily="34" charset="0"/>
              </a:rPr>
              <a:t>absol  </a:t>
            </a:r>
            <a:r>
              <a:rPr lang="en-US" altLang="zh-CN" sz="2000" u="none">
                <a:solidFill>
                  <a:schemeClr val="hlink"/>
                </a:solidFill>
                <a:latin typeface="Lucida Sans Unicode" panose="020B0602030504020204" pitchFamily="34" charset="0"/>
              </a:rPr>
              <a:t>var</a:t>
            </a:r>
            <a:endParaRPr lang="en-US" altLang="zh-CN" sz="2000" u="none">
              <a:solidFill>
                <a:schemeClr val="hlink"/>
              </a:solidFill>
              <a:latin typeface="Lucida Sans Unicode" panose="020B0602030504020204" pitchFamily="34" charset="0"/>
            </a:endParaRPr>
          </a:p>
          <a:p>
            <a:pPr lvl="1" algn="just">
              <a:spcBef>
                <a:spcPct val="0"/>
              </a:spcBef>
              <a:buClrTx/>
              <a:buFontTx/>
              <a:buNone/>
            </a:pPr>
            <a:r>
              <a:rPr lang="en-US" altLang="zh-CN" sz="2000" u="none">
                <a:latin typeface="Lucida Sans Unicode" panose="020B0602030504020204" pitchFamily="34" charset="0"/>
              </a:rPr>
              <a:t>……</a:t>
            </a:r>
            <a:endParaRPr lang="en-US" altLang="zh-CN" sz="2000" u="none">
              <a:latin typeface="Lucida Sans Unicode" panose="020B0602030504020204" pitchFamily="34" charset="0"/>
            </a:endParaRPr>
          </a:p>
          <a:p>
            <a:pPr lvl="1" algn="just">
              <a:spcBef>
                <a:spcPct val="0"/>
              </a:spcBef>
              <a:buClrTx/>
              <a:buFontTx/>
              <a:buNone/>
            </a:pPr>
            <a:r>
              <a:rPr lang="en-US" altLang="zh-CN" sz="2000" u="none">
                <a:latin typeface="Lucida Sans Unicode" panose="020B0602030504020204" pitchFamily="34" charset="0"/>
              </a:rPr>
              <a:t>absol  </a:t>
            </a:r>
            <a:r>
              <a:rPr lang="en-US" altLang="zh-CN" sz="2000" u="none">
                <a:solidFill>
                  <a:schemeClr val="hlink"/>
                </a:solidFill>
                <a:latin typeface="Lucida Sans Unicode" panose="020B0602030504020204" pitchFamily="34" charset="0"/>
              </a:rPr>
              <a:t>bx</a:t>
            </a:r>
            <a:endParaRPr lang="en-US" altLang="zh-CN" sz="2000" u="none">
              <a:solidFill>
                <a:schemeClr val="hlink"/>
              </a:solidFill>
              <a:latin typeface="Lucida Sans Unicode" panose="020B0602030504020204" pitchFamily="34" charset="0"/>
            </a:endParaRPr>
          </a:p>
          <a:p>
            <a:pPr lvl="1" algn="just">
              <a:spcBef>
                <a:spcPct val="0"/>
              </a:spcBef>
              <a:buClrTx/>
              <a:buFontTx/>
              <a:buNone/>
            </a:pPr>
            <a:r>
              <a:rPr lang="en-US" altLang="zh-CN" sz="2000" u="none">
                <a:latin typeface="Lucida Sans Unicode" panose="020B0602030504020204" pitchFamily="34" charset="0"/>
              </a:rPr>
              <a:t>……</a:t>
            </a:r>
            <a:endParaRPr lang="en-US" altLang="zh-CN" sz="2000" u="none">
              <a:latin typeface="Lucida Sans Unicode" panose="020B0602030504020204" pitchFamily="34" charset="0"/>
            </a:endParaRPr>
          </a:p>
        </p:txBody>
      </p:sp>
      <p:sp>
        <p:nvSpPr>
          <p:cNvPr id="109571" name="Text Box 3"/>
          <p:cNvSpPr txBox="1">
            <a:spLocks noChangeArrowheads="1"/>
          </p:cNvSpPr>
          <p:nvPr/>
        </p:nvSpPr>
        <p:spPr bwMode="auto">
          <a:xfrm>
            <a:off x="5105400" y="1295400"/>
            <a:ext cx="33528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zh-CN" altLang="en-US" sz="2400" u="none">
                <a:solidFill>
                  <a:schemeClr val="hlink"/>
                </a:solidFill>
              </a:rPr>
              <a:t>宏展开：</a:t>
            </a:r>
            <a:endParaRPr lang="zh-CN" altLang="en-US" sz="2400" b="0" u="none">
              <a:solidFill>
                <a:schemeClr val="hlink"/>
              </a:solidFill>
            </a:endParaRPr>
          </a:p>
          <a:p>
            <a:pPr algn="just">
              <a:spcBef>
                <a:spcPct val="0"/>
              </a:spcBef>
              <a:buClrTx/>
              <a:buFontTx/>
              <a:buNone/>
            </a:pPr>
            <a:r>
              <a:rPr lang="zh-CN" altLang="en-US" sz="2400" b="0" u="none"/>
              <a:t>                 </a:t>
            </a:r>
            <a:r>
              <a:rPr lang="en-US" altLang="zh-CN" sz="2400" u="none"/>
              <a:t>……</a:t>
            </a:r>
            <a:endParaRPr lang="en-US" altLang="zh-CN" sz="2400" u="none"/>
          </a:p>
          <a:p>
            <a:pPr algn="just">
              <a:spcBef>
                <a:spcPct val="0"/>
              </a:spcBef>
              <a:buClrTx/>
              <a:buFontTx/>
              <a:buNone/>
            </a:pPr>
            <a:r>
              <a:rPr lang="en-US" altLang="zh-CN" sz="2400" u="none"/>
              <a:t>+               cmp  </a:t>
            </a:r>
            <a:r>
              <a:rPr lang="en-US" altLang="zh-CN" sz="2400" u="none">
                <a:solidFill>
                  <a:schemeClr val="hlink"/>
                </a:solidFill>
              </a:rPr>
              <a:t>var </a:t>
            </a:r>
            <a:r>
              <a:rPr lang="en-US" altLang="zh-CN" sz="2400" u="none"/>
              <a:t>, 0</a:t>
            </a:r>
            <a:endParaRPr lang="en-US" altLang="zh-CN" sz="2400" u="none"/>
          </a:p>
          <a:p>
            <a:pPr algn="just">
              <a:spcBef>
                <a:spcPct val="0"/>
              </a:spcBef>
              <a:buClrTx/>
              <a:buFontTx/>
              <a:buNone/>
            </a:pPr>
            <a:r>
              <a:rPr lang="en-US" altLang="zh-CN" sz="2400" u="none"/>
              <a:t>+               jge    ??0000</a:t>
            </a:r>
            <a:endParaRPr lang="en-US" altLang="zh-CN" sz="2400" u="none"/>
          </a:p>
          <a:p>
            <a:pPr algn="just">
              <a:spcBef>
                <a:spcPct val="0"/>
              </a:spcBef>
              <a:buClrTx/>
              <a:buFontTx/>
              <a:buNone/>
            </a:pPr>
            <a:r>
              <a:rPr lang="en-US" altLang="zh-CN" sz="2400" u="none"/>
              <a:t>+               </a:t>
            </a:r>
            <a:r>
              <a:rPr lang="en-US" altLang="zh-CN" sz="2400" u="none">
                <a:solidFill>
                  <a:schemeClr val="hlink"/>
                </a:solidFill>
              </a:rPr>
              <a:t>neg   var</a:t>
            </a:r>
            <a:endParaRPr lang="en-US" altLang="zh-CN" sz="2400" u="none">
              <a:solidFill>
                <a:schemeClr val="hlink"/>
              </a:solidFill>
            </a:endParaRPr>
          </a:p>
          <a:p>
            <a:pPr algn="just">
              <a:spcBef>
                <a:spcPct val="0"/>
              </a:spcBef>
              <a:buClrTx/>
              <a:buFontTx/>
              <a:buNone/>
            </a:pPr>
            <a:r>
              <a:rPr lang="en-US" altLang="zh-CN" sz="2400" u="none"/>
              <a:t>+  ??0000:  </a:t>
            </a:r>
            <a:endParaRPr lang="en-US" altLang="zh-CN" sz="2400" u="none"/>
          </a:p>
          <a:p>
            <a:pPr algn="just">
              <a:spcBef>
                <a:spcPct val="0"/>
              </a:spcBef>
              <a:buClrTx/>
              <a:buFontTx/>
              <a:buNone/>
            </a:pPr>
            <a:endParaRPr lang="en-US" altLang="zh-CN" sz="2400" u="none"/>
          </a:p>
          <a:p>
            <a:pPr algn="just">
              <a:spcBef>
                <a:spcPct val="0"/>
              </a:spcBef>
              <a:buClrTx/>
              <a:buFontTx/>
              <a:buNone/>
            </a:pPr>
            <a:r>
              <a:rPr lang="en-US" altLang="zh-CN" sz="2400" u="none"/>
              <a:t>                  ……</a:t>
            </a:r>
            <a:endParaRPr lang="en-US" altLang="zh-CN" sz="2400" u="none"/>
          </a:p>
          <a:p>
            <a:pPr algn="just">
              <a:spcBef>
                <a:spcPct val="0"/>
              </a:spcBef>
              <a:buClrTx/>
              <a:buFontTx/>
              <a:buNone/>
            </a:pPr>
            <a:r>
              <a:rPr lang="en-US" altLang="zh-CN" sz="2400" u="none"/>
              <a:t>+               cmp  </a:t>
            </a:r>
            <a:r>
              <a:rPr lang="en-US" altLang="zh-CN" sz="2400" u="none">
                <a:solidFill>
                  <a:schemeClr val="hlink"/>
                </a:solidFill>
              </a:rPr>
              <a:t>bx</a:t>
            </a:r>
            <a:r>
              <a:rPr lang="en-US" altLang="zh-CN" sz="2400" u="none">
                <a:solidFill>
                  <a:schemeClr val="folHlink"/>
                </a:solidFill>
              </a:rPr>
              <a:t> </a:t>
            </a:r>
            <a:r>
              <a:rPr lang="en-US" altLang="zh-CN" sz="2400" u="none"/>
              <a:t>, 0</a:t>
            </a:r>
            <a:endParaRPr lang="en-US" altLang="zh-CN" sz="2400" u="none"/>
          </a:p>
          <a:p>
            <a:pPr algn="just">
              <a:spcBef>
                <a:spcPct val="0"/>
              </a:spcBef>
              <a:buClrTx/>
              <a:buFontTx/>
              <a:buNone/>
            </a:pPr>
            <a:r>
              <a:rPr lang="en-US" altLang="zh-CN" sz="2400" u="none"/>
              <a:t>+               jge    ??0001</a:t>
            </a:r>
            <a:endParaRPr lang="en-US" altLang="zh-CN" sz="2400" u="none"/>
          </a:p>
          <a:p>
            <a:pPr algn="just">
              <a:spcBef>
                <a:spcPct val="0"/>
              </a:spcBef>
              <a:buClrTx/>
              <a:buFontTx/>
              <a:buNone/>
            </a:pPr>
            <a:r>
              <a:rPr lang="en-US" altLang="zh-CN" sz="2400" u="none"/>
              <a:t>+               neg   </a:t>
            </a:r>
            <a:r>
              <a:rPr lang="en-US" altLang="zh-CN" sz="2400" u="none">
                <a:solidFill>
                  <a:schemeClr val="hlink"/>
                </a:solidFill>
              </a:rPr>
              <a:t>bx</a:t>
            </a:r>
            <a:endParaRPr lang="en-US" altLang="zh-CN" sz="2400" u="none">
              <a:solidFill>
                <a:schemeClr val="hlink"/>
              </a:solidFill>
            </a:endParaRPr>
          </a:p>
          <a:p>
            <a:pPr algn="just">
              <a:spcBef>
                <a:spcPct val="0"/>
              </a:spcBef>
              <a:buClrTx/>
              <a:buFontTx/>
              <a:buNone/>
            </a:pPr>
            <a:r>
              <a:rPr lang="en-US" altLang="zh-CN" sz="2400" u="none"/>
              <a:t>+  ??0001:  </a:t>
            </a:r>
            <a:endParaRPr lang="en-US" altLang="zh-CN" sz="2400" u="none"/>
          </a:p>
          <a:p>
            <a:pPr algn="just">
              <a:spcBef>
                <a:spcPct val="0"/>
              </a:spcBef>
              <a:buClrTx/>
              <a:buFontTx/>
              <a:buNone/>
            </a:pPr>
            <a:r>
              <a:rPr lang="en-US" altLang="zh-CN" sz="2400" u="none"/>
              <a:t>                 ……</a:t>
            </a:r>
            <a:endParaRPr lang="en-US" altLang="zh-CN" sz="2400" b="0" u="none">
              <a:solidFill>
                <a:schemeClr val="accent2"/>
              </a:solidFill>
              <a:latin typeface="Lucida Sans Unicode" panose="020B0602030504020204" pitchFamily="34" charset="0"/>
            </a:endParaRPr>
          </a:p>
        </p:txBody>
      </p:sp>
      <p:sp>
        <p:nvSpPr>
          <p:cNvPr id="109572" name="Rectangle 4"/>
          <p:cNvSpPr>
            <a:spLocks noChangeArrowheads="1"/>
          </p:cNvSpPr>
          <p:nvPr/>
        </p:nvSpPr>
        <p:spPr bwMode="auto">
          <a:xfrm>
            <a:off x="4953000" y="2057400"/>
            <a:ext cx="3352800" cy="1524000"/>
          </a:xfrm>
          <a:prstGeom prst="rect">
            <a:avLst/>
          </a:prstGeom>
          <a:noFill/>
          <a:ln w="9525">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09573" name="Rectangle 5"/>
          <p:cNvSpPr>
            <a:spLocks noChangeArrowheads="1"/>
          </p:cNvSpPr>
          <p:nvPr/>
        </p:nvSpPr>
        <p:spPr bwMode="auto">
          <a:xfrm>
            <a:off x="4953000" y="4267200"/>
            <a:ext cx="3352800" cy="1524000"/>
          </a:xfrm>
          <a:prstGeom prst="rect">
            <a:avLst/>
          </a:prstGeom>
          <a:noFill/>
          <a:ln w="9525">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Font typeface="Wingdings" panose="05000000000000000000" pitchFamily="2" charset="2"/>
              <a:buChar char="Q"/>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9900"/>
              </a:buClr>
              <a:buFont typeface="Wingdings" panose="05000000000000000000" pitchFamily="2" charset="2"/>
              <a:buChar char="ü"/>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b="0"/>
          </a:p>
        </p:txBody>
      </p:sp>
      <p:sp>
        <p:nvSpPr>
          <p:cNvPr id="109574" name="Line 6"/>
          <p:cNvSpPr>
            <a:spLocks noChangeShapeType="1"/>
          </p:cNvSpPr>
          <p:nvPr/>
        </p:nvSpPr>
        <p:spPr bwMode="auto">
          <a:xfrm flipV="1">
            <a:off x="3505200" y="2743200"/>
            <a:ext cx="1600200" cy="26670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09575" name="Line 7"/>
          <p:cNvSpPr>
            <a:spLocks noChangeShapeType="1"/>
          </p:cNvSpPr>
          <p:nvPr/>
        </p:nvSpPr>
        <p:spPr bwMode="auto">
          <a:xfrm flipV="1">
            <a:off x="3429000" y="5029200"/>
            <a:ext cx="1676400" cy="106680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Tree>
  </p:cSld>
  <p:clrMapOvr>
    <a:masterClrMapping/>
  </p:clrMapOvr>
  <p:transition>
    <p:random/>
  </p:transition>
</p:sld>
</file>

<file path=ppt/tags/tag1.xml><?xml version="1.0" encoding="utf-8"?>
<p:tagLst xmlns:p="http://schemas.openxmlformats.org/presentationml/2006/main">
  <p:tag name="commondata" val="eyJoZGlkIjoiMGU1MWNmNzkzNzZlOTYzYzIyMGI4NjQyMGNlMDgwNWIifQ=="/>
</p:tagLst>
</file>

<file path=ppt/theme/theme1.xml><?xml version="1.0" encoding="utf-8"?>
<a:theme xmlns:a="http://schemas.openxmlformats.org/drawingml/2006/main" name="第八章">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第八章">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sng"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sng"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第八章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第八章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第八章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第八章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第八章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第八章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第八章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万里长城">
  <a:themeElements>
    <a:clrScheme name="万里长城 1">
      <a:dk1>
        <a:srgbClr val="000000"/>
      </a:dk1>
      <a:lt1>
        <a:srgbClr val="FFFFFF"/>
      </a:lt1>
      <a:dk2>
        <a:srgbClr val="000099"/>
      </a:dk2>
      <a:lt2>
        <a:srgbClr val="969696"/>
      </a:lt2>
      <a:accent1>
        <a:srgbClr val="FFFF99"/>
      </a:accent1>
      <a:accent2>
        <a:srgbClr val="006666"/>
      </a:accent2>
      <a:accent3>
        <a:srgbClr val="FFFFFF"/>
      </a:accent3>
      <a:accent4>
        <a:srgbClr val="000000"/>
      </a:accent4>
      <a:accent5>
        <a:srgbClr val="FFFFCA"/>
      </a:accent5>
      <a:accent6>
        <a:srgbClr val="005C5C"/>
      </a:accent6>
      <a:hlink>
        <a:srgbClr val="800080"/>
      </a:hlink>
      <a:folHlink>
        <a:srgbClr val="FF6600"/>
      </a:folHlink>
    </a:clrScheme>
    <a:fontScheme name="万里长城">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rgbClr val="993366">
                <a:gamma/>
                <a:shade val="46275"/>
                <a:invGamma/>
              </a:srgbClr>
            </a:gs>
            <a:gs pos="100000">
              <a:srgbClr val="993366"/>
            </a:gs>
          </a:gsLst>
          <a:lin ang="5400000" scaled="1"/>
        </a:gradFill>
        <a:ln w="9525" cap="flat" cmpd="sng" algn="ctr">
          <a:solidFill>
            <a:schemeClr val="hlink"/>
          </a:solidFill>
          <a:prstDash val="solid"/>
          <a:round/>
          <a:headEnd type="none" w="med" len="med"/>
          <a:tailEnd type="none" w="med" len="med"/>
        </a:ln>
      </a:spPr>
      <a:bodyPr vert="horz" wrap="square" lIns="91440" tIns="45720" rIns="91440" bIns="4572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0">
          <a:gsLst>
            <a:gs pos="0">
              <a:srgbClr val="993366">
                <a:gamma/>
                <a:shade val="46275"/>
                <a:invGamma/>
              </a:srgbClr>
            </a:gs>
            <a:gs pos="100000">
              <a:srgbClr val="993366"/>
            </a:gs>
          </a:gsLst>
          <a:lin ang="5400000" scaled="1"/>
        </a:gradFill>
        <a:ln w="9525" cap="flat" cmpd="sng" algn="ctr">
          <a:solidFill>
            <a:schemeClr val="hlink"/>
          </a:solidFill>
          <a:prstDash val="solid"/>
          <a:round/>
          <a:headEnd type="none" w="med" len="med"/>
          <a:tailEnd type="none" w="med" len="med"/>
        </a:ln>
      </a:spPr>
      <a:bodyPr vert="horz" wrap="square" lIns="91440" tIns="45720" rIns="91440" bIns="4572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万里长城 1">
        <a:dk1>
          <a:srgbClr val="000000"/>
        </a:dk1>
        <a:lt1>
          <a:srgbClr val="FFFFFF"/>
        </a:lt1>
        <a:dk2>
          <a:srgbClr val="000099"/>
        </a:dk2>
        <a:lt2>
          <a:srgbClr val="969696"/>
        </a:lt2>
        <a:accent1>
          <a:srgbClr val="FFFF99"/>
        </a:accent1>
        <a:accent2>
          <a:srgbClr val="006666"/>
        </a:accent2>
        <a:accent3>
          <a:srgbClr val="FFFFFF"/>
        </a:accent3>
        <a:accent4>
          <a:srgbClr val="000000"/>
        </a:accent4>
        <a:accent5>
          <a:srgbClr val="FFFFCA"/>
        </a:accent5>
        <a:accent6>
          <a:srgbClr val="005C5C"/>
        </a:accent6>
        <a:hlink>
          <a:srgbClr val="800080"/>
        </a:hlink>
        <a:folHlink>
          <a:srgbClr val="FF6600"/>
        </a:folHlink>
      </a:clrScheme>
      <a:clrMap bg1="lt1" tx1="dk1" bg2="lt2" tx2="dk2" accent1="accent1" accent2="accent2" accent3="accent3" accent4="accent4" accent5="accent5" accent6="accent6" hlink="hlink" folHlink="folHlink"/>
    </a:extraClrScheme>
    <a:extraClrScheme>
      <a:clrScheme name="万里长城 2">
        <a:dk1>
          <a:srgbClr val="000000"/>
        </a:dk1>
        <a:lt1>
          <a:srgbClr val="8EA4EA"/>
        </a:lt1>
        <a:dk2>
          <a:srgbClr val="0033CC"/>
        </a:dk2>
        <a:lt2>
          <a:srgbClr val="969696"/>
        </a:lt2>
        <a:accent1>
          <a:srgbClr val="86B5B6"/>
        </a:accent1>
        <a:accent2>
          <a:srgbClr val="FFCC66"/>
        </a:accent2>
        <a:accent3>
          <a:srgbClr val="C6CFF3"/>
        </a:accent3>
        <a:accent4>
          <a:srgbClr val="000000"/>
        </a:accent4>
        <a:accent5>
          <a:srgbClr val="C3D7D7"/>
        </a:accent5>
        <a:accent6>
          <a:srgbClr val="E7B95C"/>
        </a:accent6>
        <a:hlink>
          <a:srgbClr val="626292"/>
        </a:hlink>
        <a:folHlink>
          <a:srgbClr val="A2366C"/>
        </a:folHlink>
      </a:clrScheme>
      <a:clrMap bg1="lt1" tx1="dk1" bg2="lt2" tx2="dk2" accent1="accent1" accent2="accent2" accent3="accent3" accent4="accent4" accent5="accent5" accent6="accent6" hlink="hlink" folHlink="folHlink"/>
    </a:extraClrScheme>
    <a:extraClrScheme>
      <a:clrScheme name="万里长城 3">
        <a:dk1>
          <a:srgbClr val="0000FF"/>
        </a:dk1>
        <a:lt1>
          <a:srgbClr val="C0C0C0"/>
        </a:lt1>
        <a:dk2>
          <a:srgbClr val="000000"/>
        </a:dk2>
        <a:lt2>
          <a:srgbClr val="B2B2B2"/>
        </a:lt2>
        <a:accent1>
          <a:srgbClr val="FFCC99"/>
        </a:accent1>
        <a:accent2>
          <a:srgbClr val="FF99CC"/>
        </a:accent2>
        <a:accent3>
          <a:srgbClr val="DCDCDC"/>
        </a:accent3>
        <a:accent4>
          <a:srgbClr val="0000DA"/>
        </a:accent4>
        <a:accent5>
          <a:srgbClr val="FFE2CA"/>
        </a:accent5>
        <a:accent6>
          <a:srgbClr val="E78AB9"/>
        </a:accent6>
        <a:hlink>
          <a:srgbClr val="9C4070"/>
        </a:hlink>
        <a:folHlink>
          <a:srgbClr val="00716E"/>
        </a:folHlink>
      </a:clrScheme>
      <a:clrMap bg1="lt1" tx1="dk1" bg2="lt2" tx2="dk2" accent1="accent1" accent2="accent2" accent3="accent3" accent4="accent4" accent5="accent5" accent6="accent6" hlink="hlink" folHlink="folHlink"/>
    </a:extraClrScheme>
    <a:extraClrScheme>
      <a:clrScheme name="万里长城 4">
        <a:dk1>
          <a:srgbClr val="0029AC"/>
        </a:dk1>
        <a:lt1>
          <a:srgbClr val="CCFFCC"/>
        </a:lt1>
        <a:dk2>
          <a:srgbClr val="993366"/>
        </a:dk2>
        <a:lt2>
          <a:srgbClr val="969696"/>
        </a:lt2>
        <a:accent1>
          <a:srgbClr val="FFCC99"/>
        </a:accent1>
        <a:accent2>
          <a:srgbClr val="6699FF"/>
        </a:accent2>
        <a:accent3>
          <a:srgbClr val="E2FFE2"/>
        </a:accent3>
        <a:accent4>
          <a:srgbClr val="002192"/>
        </a:accent4>
        <a:accent5>
          <a:srgbClr val="FFE2CA"/>
        </a:accent5>
        <a:accent6>
          <a:srgbClr val="5C8AE7"/>
        </a:accent6>
        <a:hlink>
          <a:srgbClr val="006600"/>
        </a:hlink>
        <a:folHlink>
          <a:srgbClr val="3366FF"/>
        </a:folHlink>
      </a:clrScheme>
      <a:clrMap bg1="lt1" tx1="dk1" bg2="lt2" tx2="dk2" accent1="accent1" accent2="accent2" accent3="accent3" accent4="accent4" accent5="accent5" accent6="accent6" hlink="hlink" folHlink="folHlink"/>
    </a:extraClrScheme>
    <a:extraClrScheme>
      <a:clrScheme name="万里长城 5">
        <a:dk1>
          <a:srgbClr val="333333"/>
        </a:dk1>
        <a:lt1>
          <a:srgbClr val="FF99CC"/>
        </a:lt1>
        <a:dk2>
          <a:srgbClr val="006600"/>
        </a:dk2>
        <a:lt2>
          <a:srgbClr val="B2B2B2"/>
        </a:lt2>
        <a:accent1>
          <a:srgbClr val="FFFF66"/>
        </a:accent1>
        <a:accent2>
          <a:srgbClr val="33CCFF"/>
        </a:accent2>
        <a:accent3>
          <a:srgbClr val="FFCAE2"/>
        </a:accent3>
        <a:accent4>
          <a:srgbClr val="2A2A2A"/>
        </a:accent4>
        <a:accent5>
          <a:srgbClr val="FFFFB8"/>
        </a:accent5>
        <a:accent6>
          <a:srgbClr val="2DB9E7"/>
        </a:accent6>
        <a:hlink>
          <a:srgbClr val="6600FF"/>
        </a:hlink>
        <a:folHlink>
          <a:srgbClr val="CC0066"/>
        </a:folHlink>
      </a:clrScheme>
      <a:clrMap bg1="lt1" tx1="dk1" bg2="lt2" tx2="dk2" accent1="accent1" accent2="accent2" accent3="accent3" accent4="accent4" accent5="accent5" accent6="accent6" hlink="hlink" folHlink="folHlink"/>
    </a:extraClrScheme>
    <a:extraClrScheme>
      <a:clrScheme name="万里长城 6">
        <a:dk1>
          <a:srgbClr val="000000"/>
        </a:dk1>
        <a:lt1>
          <a:srgbClr val="FFFFCC"/>
        </a:lt1>
        <a:dk2>
          <a:srgbClr val="6756A6"/>
        </a:dk2>
        <a:lt2>
          <a:srgbClr val="969696"/>
        </a:lt2>
        <a:accent1>
          <a:srgbClr val="99CCFF"/>
        </a:accent1>
        <a:accent2>
          <a:srgbClr val="008000"/>
        </a:accent2>
        <a:accent3>
          <a:srgbClr val="FFFFE2"/>
        </a:accent3>
        <a:accent4>
          <a:srgbClr val="000000"/>
        </a:accent4>
        <a:accent5>
          <a:srgbClr val="CAE2FF"/>
        </a:accent5>
        <a:accent6>
          <a:srgbClr val="007300"/>
        </a:accent6>
        <a:hlink>
          <a:srgbClr val="990033"/>
        </a:hlink>
        <a:folHlink>
          <a:srgbClr val="9900CC"/>
        </a:folHlink>
      </a:clrScheme>
      <a:clrMap bg1="lt1" tx1="dk1" bg2="lt2" tx2="dk2" accent1="accent1" accent2="accent2" accent3="accent3" accent4="accent4" accent5="accent5" accent6="accent6" hlink="hlink" folHlink="folHlink"/>
    </a:extraClrScheme>
    <a:extraClrScheme>
      <a:clrScheme name="万里长城 7">
        <a:dk1>
          <a:srgbClr val="CC3300"/>
        </a:dk1>
        <a:lt1>
          <a:srgbClr val="99CCFF"/>
        </a:lt1>
        <a:dk2>
          <a:srgbClr val="003399"/>
        </a:dk2>
        <a:lt2>
          <a:srgbClr val="969696"/>
        </a:lt2>
        <a:accent1>
          <a:srgbClr val="CED7FE"/>
        </a:accent1>
        <a:accent2>
          <a:srgbClr val="FFFFFF"/>
        </a:accent2>
        <a:accent3>
          <a:srgbClr val="CAE2FF"/>
        </a:accent3>
        <a:accent4>
          <a:srgbClr val="AE2A00"/>
        </a:accent4>
        <a:accent5>
          <a:srgbClr val="E3E8FE"/>
        </a:accent5>
        <a:accent6>
          <a:srgbClr val="E7E7E7"/>
        </a:accent6>
        <a:hlink>
          <a:srgbClr val="006600"/>
        </a:hlink>
        <a:folHlink>
          <a:srgbClr val="777777"/>
        </a:folHlink>
      </a:clrScheme>
      <a:clrMap bg1="lt1" tx1="dk1" bg2="lt2" tx2="dk2" accent1="accent1" accent2="accent2" accent3="accent3" accent4="accent4" accent5="accent5" accent6="accent6" hlink="hlink" folHlink="folHlink"/>
    </a:extraClrScheme>
    <a:extraClrScheme>
      <a:clrScheme name="万里长城 8">
        <a:dk1>
          <a:srgbClr val="006600"/>
        </a:dk1>
        <a:lt1>
          <a:srgbClr val="FFCC99"/>
        </a:lt1>
        <a:dk2>
          <a:srgbClr val="000000"/>
        </a:dk2>
        <a:lt2>
          <a:srgbClr val="B2B2B2"/>
        </a:lt2>
        <a:accent1>
          <a:srgbClr val="FFFFFF"/>
        </a:accent1>
        <a:accent2>
          <a:srgbClr val="FFFF66"/>
        </a:accent2>
        <a:accent3>
          <a:srgbClr val="FFE2CA"/>
        </a:accent3>
        <a:accent4>
          <a:srgbClr val="005600"/>
        </a:accent4>
        <a:accent5>
          <a:srgbClr val="FFFFFF"/>
        </a:accent5>
        <a:accent6>
          <a:srgbClr val="E7E75C"/>
        </a:accent6>
        <a:hlink>
          <a:srgbClr val="5B5B89"/>
        </a:hlink>
        <a:folHlink>
          <a:srgbClr val="33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万里长城">
  <a:themeElements>
    <a:clrScheme name="万里长城 1">
      <a:dk1>
        <a:srgbClr val="000000"/>
      </a:dk1>
      <a:lt1>
        <a:srgbClr val="FFFFFF"/>
      </a:lt1>
      <a:dk2>
        <a:srgbClr val="000099"/>
      </a:dk2>
      <a:lt2>
        <a:srgbClr val="969696"/>
      </a:lt2>
      <a:accent1>
        <a:srgbClr val="FFFF99"/>
      </a:accent1>
      <a:accent2>
        <a:srgbClr val="006666"/>
      </a:accent2>
      <a:accent3>
        <a:srgbClr val="FFFFFF"/>
      </a:accent3>
      <a:accent4>
        <a:srgbClr val="000000"/>
      </a:accent4>
      <a:accent5>
        <a:srgbClr val="FFFFCA"/>
      </a:accent5>
      <a:accent6>
        <a:srgbClr val="005C5C"/>
      </a:accent6>
      <a:hlink>
        <a:srgbClr val="800080"/>
      </a:hlink>
      <a:folHlink>
        <a:srgbClr val="FF6600"/>
      </a:folHlink>
    </a:clrScheme>
    <a:fontScheme name="万里长城">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rgbClr val="993366">
                <a:gamma/>
                <a:shade val="46275"/>
                <a:invGamma/>
              </a:srgbClr>
            </a:gs>
            <a:gs pos="100000">
              <a:srgbClr val="993366"/>
            </a:gs>
          </a:gsLst>
          <a:lin ang="5400000" scaled="1"/>
        </a:gradFill>
        <a:ln w="9525" cap="flat" cmpd="sng" algn="ctr">
          <a:solidFill>
            <a:schemeClr val="hlink"/>
          </a:solidFill>
          <a:prstDash val="solid"/>
          <a:round/>
          <a:headEnd type="none" w="med" len="med"/>
          <a:tailEnd type="none" w="med" len="med"/>
        </a:ln>
      </a:spPr>
      <a:bodyPr vert="horz" wrap="square" lIns="91440" tIns="45720" rIns="91440" bIns="4572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0">
          <a:gsLst>
            <a:gs pos="0">
              <a:srgbClr val="993366">
                <a:gamma/>
                <a:shade val="46275"/>
                <a:invGamma/>
              </a:srgbClr>
            </a:gs>
            <a:gs pos="100000">
              <a:srgbClr val="993366"/>
            </a:gs>
          </a:gsLst>
          <a:lin ang="5400000" scaled="1"/>
        </a:gradFill>
        <a:ln w="9525" cap="flat" cmpd="sng" algn="ctr">
          <a:solidFill>
            <a:schemeClr val="hlink"/>
          </a:solidFill>
          <a:prstDash val="solid"/>
          <a:round/>
          <a:headEnd type="none" w="med" len="med"/>
          <a:tailEnd type="none" w="med" len="med"/>
        </a:ln>
      </a:spPr>
      <a:bodyPr vert="horz" wrap="square" lIns="91440" tIns="45720" rIns="91440" bIns="4572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万里长城 1">
        <a:dk1>
          <a:srgbClr val="000000"/>
        </a:dk1>
        <a:lt1>
          <a:srgbClr val="FFFFFF"/>
        </a:lt1>
        <a:dk2>
          <a:srgbClr val="000099"/>
        </a:dk2>
        <a:lt2>
          <a:srgbClr val="969696"/>
        </a:lt2>
        <a:accent1>
          <a:srgbClr val="FFFF99"/>
        </a:accent1>
        <a:accent2>
          <a:srgbClr val="006666"/>
        </a:accent2>
        <a:accent3>
          <a:srgbClr val="FFFFFF"/>
        </a:accent3>
        <a:accent4>
          <a:srgbClr val="000000"/>
        </a:accent4>
        <a:accent5>
          <a:srgbClr val="FFFFCA"/>
        </a:accent5>
        <a:accent6>
          <a:srgbClr val="005C5C"/>
        </a:accent6>
        <a:hlink>
          <a:srgbClr val="800080"/>
        </a:hlink>
        <a:folHlink>
          <a:srgbClr val="FF6600"/>
        </a:folHlink>
      </a:clrScheme>
      <a:clrMap bg1="lt1" tx1="dk1" bg2="lt2" tx2="dk2" accent1="accent1" accent2="accent2" accent3="accent3" accent4="accent4" accent5="accent5" accent6="accent6" hlink="hlink" folHlink="folHlink"/>
    </a:extraClrScheme>
    <a:extraClrScheme>
      <a:clrScheme name="万里长城 2">
        <a:dk1>
          <a:srgbClr val="000000"/>
        </a:dk1>
        <a:lt1>
          <a:srgbClr val="8EA4EA"/>
        </a:lt1>
        <a:dk2>
          <a:srgbClr val="0033CC"/>
        </a:dk2>
        <a:lt2>
          <a:srgbClr val="969696"/>
        </a:lt2>
        <a:accent1>
          <a:srgbClr val="86B5B6"/>
        </a:accent1>
        <a:accent2>
          <a:srgbClr val="FFCC66"/>
        </a:accent2>
        <a:accent3>
          <a:srgbClr val="C6CFF3"/>
        </a:accent3>
        <a:accent4>
          <a:srgbClr val="000000"/>
        </a:accent4>
        <a:accent5>
          <a:srgbClr val="C3D7D7"/>
        </a:accent5>
        <a:accent6>
          <a:srgbClr val="E7B95C"/>
        </a:accent6>
        <a:hlink>
          <a:srgbClr val="626292"/>
        </a:hlink>
        <a:folHlink>
          <a:srgbClr val="A2366C"/>
        </a:folHlink>
      </a:clrScheme>
      <a:clrMap bg1="lt1" tx1="dk1" bg2="lt2" tx2="dk2" accent1="accent1" accent2="accent2" accent3="accent3" accent4="accent4" accent5="accent5" accent6="accent6" hlink="hlink" folHlink="folHlink"/>
    </a:extraClrScheme>
    <a:extraClrScheme>
      <a:clrScheme name="万里长城 3">
        <a:dk1>
          <a:srgbClr val="0000FF"/>
        </a:dk1>
        <a:lt1>
          <a:srgbClr val="C0C0C0"/>
        </a:lt1>
        <a:dk2>
          <a:srgbClr val="000000"/>
        </a:dk2>
        <a:lt2>
          <a:srgbClr val="B2B2B2"/>
        </a:lt2>
        <a:accent1>
          <a:srgbClr val="FFCC99"/>
        </a:accent1>
        <a:accent2>
          <a:srgbClr val="FF99CC"/>
        </a:accent2>
        <a:accent3>
          <a:srgbClr val="DCDCDC"/>
        </a:accent3>
        <a:accent4>
          <a:srgbClr val="0000DA"/>
        </a:accent4>
        <a:accent5>
          <a:srgbClr val="FFE2CA"/>
        </a:accent5>
        <a:accent6>
          <a:srgbClr val="E78AB9"/>
        </a:accent6>
        <a:hlink>
          <a:srgbClr val="9C4070"/>
        </a:hlink>
        <a:folHlink>
          <a:srgbClr val="00716E"/>
        </a:folHlink>
      </a:clrScheme>
      <a:clrMap bg1="lt1" tx1="dk1" bg2="lt2" tx2="dk2" accent1="accent1" accent2="accent2" accent3="accent3" accent4="accent4" accent5="accent5" accent6="accent6" hlink="hlink" folHlink="folHlink"/>
    </a:extraClrScheme>
    <a:extraClrScheme>
      <a:clrScheme name="万里长城 4">
        <a:dk1>
          <a:srgbClr val="0029AC"/>
        </a:dk1>
        <a:lt1>
          <a:srgbClr val="CCFFCC"/>
        </a:lt1>
        <a:dk2>
          <a:srgbClr val="993366"/>
        </a:dk2>
        <a:lt2>
          <a:srgbClr val="969696"/>
        </a:lt2>
        <a:accent1>
          <a:srgbClr val="FFCC99"/>
        </a:accent1>
        <a:accent2>
          <a:srgbClr val="6699FF"/>
        </a:accent2>
        <a:accent3>
          <a:srgbClr val="E2FFE2"/>
        </a:accent3>
        <a:accent4>
          <a:srgbClr val="002192"/>
        </a:accent4>
        <a:accent5>
          <a:srgbClr val="FFE2CA"/>
        </a:accent5>
        <a:accent6>
          <a:srgbClr val="5C8AE7"/>
        </a:accent6>
        <a:hlink>
          <a:srgbClr val="006600"/>
        </a:hlink>
        <a:folHlink>
          <a:srgbClr val="3366FF"/>
        </a:folHlink>
      </a:clrScheme>
      <a:clrMap bg1="lt1" tx1="dk1" bg2="lt2" tx2="dk2" accent1="accent1" accent2="accent2" accent3="accent3" accent4="accent4" accent5="accent5" accent6="accent6" hlink="hlink" folHlink="folHlink"/>
    </a:extraClrScheme>
    <a:extraClrScheme>
      <a:clrScheme name="万里长城 5">
        <a:dk1>
          <a:srgbClr val="333333"/>
        </a:dk1>
        <a:lt1>
          <a:srgbClr val="FF99CC"/>
        </a:lt1>
        <a:dk2>
          <a:srgbClr val="006600"/>
        </a:dk2>
        <a:lt2>
          <a:srgbClr val="B2B2B2"/>
        </a:lt2>
        <a:accent1>
          <a:srgbClr val="FFFF66"/>
        </a:accent1>
        <a:accent2>
          <a:srgbClr val="33CCFF"/>
        </a:accent2>
        <a:accent3>
          <a:srgbClr val="FFCAE2"/>
        </a:accent3>
        <a:accent4>
          <a:srgbClr val="2A2A2A"/>
        </a:accent4>
        <a:accent5>
          <a:srgbClr val="FFFFB8"/>
        </a:accent5>
        <a:accent6>
          <a:srgbClr val="2DB9E7"/>
        </a:accent6>
        <a:hlink>
          <a:srgbClr val="6600FF"/>
        </a:hlink>
        <a:folHlink>
          <a:srgbClr val="CC0066"/>
        </a:folHlink>
      </a:clrScheme>
      <a:clrMap bg1="lt1" tx1="dk1" bg2="lt2" tx2="dk2" accent1="accent1" accent2="accent2" accent3="accent3" accent4="accent4" accent5="accent5" accent6="accent6" hlink="hlink" folHlink="folHlink"/>
    </a:extraClrScheme>
    <a:extraClrScheme>
      <a:clrScheme name="万里长城 6">
        <a:dk1>
          <a:srgbClr val="000000"/>
        </a:dk1>
        <a:lt1>
          <a:srgbClr val="FFFFCC"/>
        </a:lt1>
        <a:dk2>
          <a:srgbClr val="6756A6"/>
        </a:dk2>
        <a:lt2>
          <a:srgbClr val="969696"/>
        </a:lt2>
        <a:accent1>
          <a:srgbClr val="99CCFF"/>
        </a:accent1>
        <a:accent2>
          <a:srgbClr val="008000"/>
        </a:accent2>
        <a:accent3>
          <a:srgbClr val="FFFFE2"/>
        </a:accent3>
        <a:accent4>
          <a:srgbClr val="000000"/>
        </a:accent4>
        <a:accent5>
          <a:srgbClr val="CAE2FF"/>
        </a:accent5>
        <a:accent6>
          <a:srgbClr val="007300"/>
        </a:accent6>
        <a:hlink>
          <a:srgbClr val="990033"/>
        </a:hlink>
        <a:folHlink>
          <a:srgbClr val="9900CC"/>
        </a:folHlink>
      </a:clrScheme>
      <a:clrMap bg1="lt1" tx1="dk1" bg2="lt2" tx2="dk2" accent1="accent1" accent2="accent2" accent3="accent3" accent4="accent4" accent5="accent5" accent6="accent6" hlink="hlink" folHlink="folHlink"/>
    </a:extraClrScheme>
    <a:extraClrScheme>
      <a:clrScheme name="万里长城 7">
        <a:dk1>
          <a:srgbClr val="CC3300"/>
        </a:dk1>
        <a:lt1>
          <a:srgbClr val="99CCFF"/>
        </a:lt1>
        <a:dk2>
          <a:srgbClr val="003399"/>
        </a:dk2>
        <a:lt2>
          <a:srgbClr val="969696"/>
        </a:lt2>
        <a:accent1>
          <a:srgbClr val="CED7FE"/>
        </a:accent1>
        <a:accent2>
          <a:srgbClr val="FFFFFF"/>
        </a:accent2>
        <a:accent3>
          <a:srgbClr val="CAE2FF"/>
        </a:accent3>
        <a:accent4>
          <a:srgbClr val="AE2A00"/>
        </a:accent4>
        <a:accent5>
          <a:srgbClr val="E3E8FE"/>
        </a:accent5>
        <a:accent6>
          <a:srgbClr val="E7E7E7"/>
        </a:accent6>
        <a:hlink>
          <a:srgbClr val="006600"/>
        </a:hlink>
        <a:folHlink>
          <a:srgbClr val="777777"/>
        </a:folHlink>
      </a:clrScheme>
      <a:clrMap bg1="lt1" tx1="dk1" bg2="lt2" tx2="dk2" accent1="accent1" accent2="accent2" accent3="accent3" accent4="accent4" accent5="accent5" accent6="accent6" hlink="hlink" folHlink="folHlink"/>
    </a:extraClrScheme>
    <a:extraClrScheme>
      <a:clrScheme name="万里长城 8">
        <a:dk1>
          <a:srgbClr val="006600"/>
        </a:dk1>
        <a:lt1>
          <a:srgbClr val="FFCC99"/>
        </a:lt1>
        <a:dk2>
          <a:srgbClr val="000000"/>
        </a:dk2>
        <a:lt2>
          <a:srgbClr val="B2B2B2"/>
        </a:lt2>
        <a:accent1>
          <a:srgbClr val="FFFFFF"/>
        </a:accent1>
        <a:accent2>
          <a:srgbClr val="FFFF66"/>
        </a:accent2>
        <a:accent3>
          <a:srgbClr val="FFE2CA"/>
        </a:accent3>
        <a:accent4>
          <a:srgbClr val="005600"/>
        </a:accent4>
        <a:accent5>
          <a:srgbClr val="FFFFFF"/>
        </a:accent5>
        <a:accent6>
          <a:srgbClr val="E7E75C"/>
        </a:accent6>
        <a:hlink>
          <a:srgbClr val="5B5B89"/>
        </a:hlink>
        <a:folHlink>
          <a:srgbClr val="33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第八章">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第八章">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sng"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sng"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第八章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第八章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第八章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第八章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第八章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第八章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第八章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第八章">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第八章">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sng"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sng"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第八章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第八章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第八章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第八章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第八章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第八章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第八章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Settings\w\Application Data\Microsoft\Templates\第八章.pot</Template>
  <TotalTime>0</TotalTime>
  <Words>22348</Words>
  <Application>WPS 演示</Application>
  <PresentationFormat>全屏显示(4:3)</PresentationFormat>
  <Paragraphs>2116</Paragraphs>
  <Slides>110</Slides>
  <Notes>0</Notes>
  <HiddenSlides>0</HiddenSlides>
  <MMClips>0</MMClips>
  <ScaleCrop>false</ScaleCrop>
  <HeadingPairs>
    <vt:vector size="6" baseType="variant">
      <vt:variant>
        <vt:lpstr>已用的字体</vt:lpstr>
      </vt:variant>
      <vt:variant>
        <vt:i4>19</vt:i4>
      </vt:variant>
      <vt:variant>
        <vt:lpstr>主题</vt:lpstr>
      </vt:variant>
      <vt:variant>
        <vt:i4>5</vt:i4>
      </vt:variant>
      <vt:variant>
        <vt:lpstr>幻灯片标题</vt:lpstr>
      </vt:variant>
      <vt:variant>
        <vt:i4>110</vt:i4>
      </vt:variant>
    </vt:vector>
  </HeadingPairs>
  <TitlesOfParts>
    <vt:vector size="134" baseType="lpstr">
      <vt:lpstr>Arial</vt:lpstr>
      <vt:lpstr>宋体</vt:lpstr>
      <vt:lpstr>Wingdings</vt:lpstr>
      <vt:lpstr>Times New Roman</vt:lpstr>
      <vt:lpstr>楷体_GB2312</vt:lpstr>
      <vt:lpstr>新宋体</vt:lpstr>
      <vt:lpstr>Lucida Console</vt:lpstr>
      <vt:lpstr>Symbol</vt:lpstr>
      <vt:lpstr>微软雅黑</vt:lpstr>
      <vt:lpstr>Arial Unicode MS</vt:lpstr>
      <vt:lpstr>Wingdings</vt:lpstr>
      <vt:lpstr>Monotype Sorts</vt:lpstr>
      <vt:lpstr>华文中宋</vt:lpstr>
      <vt:lpstr>Wingdings 3</vt:lpstr>
      <vt:lpstr>Wingdings 3</vt:lpstr>
      <vt:lpstr>黑体</vt:lpstr>
      <vt:lpstr>Wingdings 2</vt:lpstr>
      <vt:lpstr>楷体</vt:lpstr>
      <vt:lpstr>Lucida Sans Unicode</vt:lpstr>
      <vt:lpstr>第八章</vt:lpstr>
      <vt:lpstr>万里长城</vt:lpstr>
      <vt:lpstr>1_万里长城</vt:lpstr>
      <vt:lpstr>2_第八章</vt:lpstr>
      <vt:lpstr>1_第八章</vt:lpstr>
      <vt:lpstr>《汇编语言程序设计》总复习</vt:lpstr>
      <vt:lpstr>第 1 章</vt:lpstr>
      <vt:lpstr>PowerPoint 演示文稿</vt:lpstr>
      <vt:lpstr>PowerPoint 演示文稿</vt:lpstr>
      <vt:lpstr>PowerPoint 演示文稿</vt:lpstr>
      <vt:lpstr>PowerPoint 演示文稿</vt:lpstr>
      <vt:lpstr>PowerPoint 演示文稿</vt:lpstr>
      <vt:lpstr>PowerPoint 演示文稿</vt:lpstr>
      <vt:lpstr>举例:</vt:lpstr>
      <vt:lpstr>PowerPoint 演示文稿</vt:lpstr>
      <vt:lpstr>PowerPoint 演示文稿</vt:lpstr>
      <vt:lpstr>PowerPoint 演示文稿</vt:lpstr>
      <vt:lpstr>内存数据--------操作数都在除代码段以外的存储区中。  操作数地址是由段基地址和偏移地址相加而取得的,偏移地址也称为有效地址(EA)</vt:lpstr>
      <vt:lpstr>   如何取得偏移地址(EA)的不同途径</vt:lpstr>
      <vt:lpstr>PowerPoint 演示文稿</vt:lpstr>
      <vt:lpstr>PowerPoint 演示文稿</vt:lpstr>
      <vt:lpstr>举例</vt:lpstr>
      <vt:lpstr>第2章 指令系统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下列指令哪些是错误的?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第3章  汇编语言源程序组成</vt:lpstr>
      <vt:lpstr>PowerPoint 演示文稿</vt:lpstr>
      <vt:lpstr>PowerPoint 演示文稿</vt:lpstr>
      <vt:lpstr>PowerPoint 演示文稿</vt:lpstr>
      <vt:lpstr>标号/名字的命名</vt:lpstr>
      <vt:lpstr>PowerPoint 演示文稿</vt:lpstr>
      <vt:lpstr>PowerPoint 演示文稿</vt:lpstr>
      <vt:lpstr>PowerPoint 演示文稿</vt:lpstr>
      <vt:lpstr>PowerPoint 演示文稿</vt:lpstr>
      <vt:lpstr>PowerPoint 演示文稿</vt:lpstr>
      <vt:lpstr>    PTR合成运算符的另一种应用场合是当要引用的标号类型和定义类型不一致时，可以用PTR临时改变标号的类型为我们所需要的类型。 如：</vt:lpstr>
      <vt:lpstr>PowerPoint 演示文稿</vt:lpstr>
      <vt:lpstr> 段定义伪操作</vt:lpstr>
      <vt:lpstr>PowerPoint 演示文稿</vt:lpstr>
      <vt:lpstr>PowerPoint 演示文稿</vt:lpstr>
      <vt:lpstr>PowerPoint 演示文稿</vt:lpstr>
      <vt:lpstr>PowerPoint 演示文稿</vt:lpstr>
      <vt:lpstr>字节量数据（Byte-sized）</vt:lpstr>
      <vt:lpstr>字变量数据</vt:lpstr>
      <vt:lpstr>？表达式</vt:lpstr>
      <vt:lpstr>PowerPoint 演示文稿</vt:lpstr>
      <vt:lpstr>举例</vt:lpstr>
      <vt:lpstr>举例：  ARRAY  DW  1, 2 , $+4 , 3 , 4 , $+4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第4章 8086汇编语言程序设计的基本方法</vt:lpstr>
      <vt:lpstr>PowerPoint 演示文稿</vt:lpstr>
      <vt:lpstr>PowerPoint 演示文稿</vt:lpstr>
      <vt:lpstr>PowerPoint 演示文稿</vt:lpstr>
      <vt:lpstr>PowerPoint 演示文稿</vt:lpstr>
      <vt:lpstr>PowerPoint 演示文稿</vt:lpstr>
      <vt:lpstr>PowerPoint 演示文稿</vt:lpstr>
      <vt:lpstr>举例</vt:lpstr>
      <vt:lpstr>3.子程序结构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DOS 功能调用</vt:lpstr>
      <vt:lpstr>PowerPoint 演示文稿</vt:lpstr>
      <vt:lpstr>PowerPoint 演示文稿</vt:lpstr>
      <vt:lpstr>PowerPoint 演示文稿</vt:lpstr>
      <vt:lpstr>PowerPoint 演示文稿</vt:lpstr>
      <vt:lpstr>感谢大家一如既往的支持！</vt:lpstr>
    </vt:vector>
  </TitlesOfParts>
  <Company>cnu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《汇编语言程序设计》总复习</dc:title>
  <dc:creator>wx</dc:creator>
  <cp:lastModifiedBy>SunSeaLucky</cp:lastModifiedBy>
  <cp:revision>39</cp:revision>
  <dcterms:created xsi:type="dcterms:W3CDTF">2004-12-19T14:03:00Z</dcterms:created>
  <dcterms:modified xsi:type="dcterms:W3CDTF">2025-01-05T06:28:28Z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E9B6977910474CD1B8F84F963A2D3514_12</vt:lpwstr>
  </property>
  <property fmtid="{D5CDD505-2E9C-101B-9397-08002B2CF9AE}" pid="3" name="KSOProductBuildVer">
    <vt:lpwstr>2052-12.1.0.19770</vt:lpwstr>
  </property>
</Properties>
</file>