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0" r:id="rId2"/>
    <p:sldId id="262" r:id="rId3"/>
    <p:sldId id="274" r:id="rId4"/>
    <p:sldId id="264" r:id="rId5"/>
    <p:sldId id="275" r:id="rId6"/>
    <p:sldId id="277" r:id="rId7"/>
    <p:sldId id="278" r:id="rId8"/>
    <p:sldId id="276" r:id="rId9"/>
    <p:sldId id="265" r:id="rId10"/>
    <p:sldId id="271" r:id="rId11"/>
    <p:sldId id="279" r:id="rId12"/>
    <p:sldId id="280" r:id="rId13"/>
    <p:sldId id="286" r:id="rId14"/>
    <p:sldId id="287" r:id="rId15"/>
    <p:sldId id="288" r:id="rId16"/>
    <p:sldId id="289" r:id="rId17"/>
    <p:sldId id="285" r:id="rId18"/>
    <p:sldId id="263" r:id="rId19"/>
    <p:sldId id="261" r:id="rId20"/>
    <p:sldId id="268" r:id="rId21"/>
    <p:sldId id="290" r:id="rId22"/>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68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97FF7C-C60E-437F-91CE-F66807B9639E}" v="4" dt="2024-03-05T09:41:12.966"/>
    <p1510:client id="{34DA8710-6064-430B-84FD-14C6F7F402C3}" v="2" dt="2024-03-05T04:58:06.345"/>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830" autoAdjust="0"/>
    <p:restoredTop sz="94660"/>
  </p:normalViewPr>
  <p:slideViewPr>
    <p:cSldViewPr snapToGrid="0">
      <p:cViewPr varScale="1">
        <p:scale>
          <a:sx n="75" d="100"/>
          <a:sy n="75" d="100"/>
        </p:scale>
        <p:origin x="8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hoon Jung" userId="6ceaae74f154cc96" providerId="LiveId" clId="{0697FF7C-C60E-437F-91CE-F66807B9639E}"/>
    <pc:docChg chg="undo custSel modSld">
      <pc:chgData name="Jihoon Jung" userId="6ceaae74f154cc96" providerId="LiveId" clId="{0697FF7C-C60E-437F-91CE-F66807B9639E}" dt="2024-03-05T09:50:24.096" v="609" actId="1076"/>
      <pc:docMkLst>
        <pc:docMk/>
      </pc:docMkLst>
      <pc:sldChg chg="addSp modSp mod">
        <pc:chgData name="Jihoon Jung" userId="6ceaae74f154cc96" providerId="LiveId" clId="{0697FF7C-C60E-437F-91CE-F66807B9639E}" dt="2024-03-05T09:50:24.096" v="609" actId="1076"/>
        <pc:sldMkLst>
          <pc:docMk/>
          <pc:sldMk cId="691039987" sldId="259"/>
        </pc:sldMkLst>
        <pc:picChg chg="add mod">
          <ac:chgData name="Jihoon Jung" userId="6ceaae74f154cc96" providerId="LiveId" clId="{0697FF7C-C60E-437F-91CE-F66807B9639E}" dt="2024-03-05T09:50:24.096" v="609" actId="1076"/>
          <ac:picMkLst>
            <pc:docMk/>
            <pc:sldMk cId="691039987" sldId="259"/>
            <ac:picMk id="12" creationId="{60DB96FD-5890-78B7-CF1F-7DE08BE52E23}"/>
          </ac:picMkLst>
        </pc:picChg>
      </pc:sldChg>
      <pc:sldChg chg="modSp mod">
        <pc:chgData name="Jihoon Jung" userId="6ceaae74f154cc96" providerId="LiveId" clId="{0697FF7C-C60E-437F-91CE-F66807B9639E}" dt="2024-03-05T09:34:16.104" v="210"/>
        <pc:sldMkLst>
          <pc:docMk/>
          <pc:sldMk cId="77258345" sldId="262"/>
        </pc:sldMkLst>
        <pc:spChg chg="mod">
          <ac:chgData name="Jihoon Jung" userId="6ceaae74f154cc96" providerId="LiveId" clId="{0697FF7C-C60E-437F-91CE-F66807B9639E}" dt="2024-03-05T09:34:16.104" v="210"/>
          <ac:spMkLst>
            <pc:docMk/>
            <pc:sldMk cId="77258345" sldId="262"/>
            <ac:spMk id="2" creationId="{7D4F7E69-1008-B8BB-F17B-D87FD12C5BFA}"/>
          </ac:spMkLst>
        </pc:spChg>
      </pc:sldChg>
      <pc:sldChg chg="modSp mod">
        <pc:chgData name="Jihoon Jung" userId="6ceaae74f154cc96" providerId="LiveId" clId="{0697FF7C-C60E-437F-91CE-F66807B9639E}" dt="2024-03-05T09:41:27.336" v="374" actId="20577"/>
        <pc:sldMkLst>
          <pc:docMk/>
          <pc:sldMk cId="2036519931" sldId="264"/>
        </pc:sldMkLst>
        <pc:spChg chg="mod">
          <ac:chgData name="Jihoon Jung" userId="6ceaae74f154cc96" providerId="LiveId" clId="{0697FF7C-C60E-437F-91CE-F66807B9639E}" dt="2024-03-05T09:41:27.336" v="374" actId="20577"/>
          <ac:spMkLst>
            <pc:docMk/>
            <pc:sldMk cId="2036519931" sldId="264"/>
            <ac:spMk id="5" creationId="{E63E8977-EAA4-A492-C91D-6ABF9330A00B}"/>
          </ac:spMkLst>
        </pc:spChg>
      </pc:sldChg>
      <pc:sldChg chg="addSp modSp mod">
        <pc:chgData name="Jihoon Jung" userId="6ceaae74f154cc96" providerId="LiveId" clId="{0697FF7C-C60E-437F-91CE-F66807B9639E}" dt="2024-03-05T09:43:54.436" v="493" actId="20577"/>
        <pc:sldMkLst>
          <pc:docMk/>
          <pc:sldMk cId="244341147" sldId="265"/>
        </pc:sldMkLst>
        <pc:spChg chg="mod">
          <ac:chgData name="Jihoon Jung" userId="6ceaae74f154cc96" providerId="LiveId" clId="{0697FF7C-C60E-437F-91CE-F66807B9639E}" dt="2024-03-05T09:43:54.436" v="493" actId="20577"/>
          <ac:spMkLst>
            <pc:docMk/>
            <pc:sldMk cId="244341147" sldId="265"/>
            <ac:spMk id="2" creationId="{7D4F7E69-1008-B8BB-F17B-D87FD12C5BFA}"/>
          </ac:spMkLst>
        </pc:spChg>
        <pc:spChg chg="mod">
          <ac:chgData name="Jihoon Jung" userId="6ceaae74f154cc96" providerId="LiveId" clId="{0697FF7C-C60E-437F-91CE-F66807B9639E}" dt="2024-03-05T09:43:27.815" v="395" actId="20577"/>
          <ac:spMkLst>
            <pc:docMk/>
            <pc:sldMk cId="244341147" sldId="265"/>
            <ac:spMk id="10" creationId="{9EC6B3F0-B83A-4D41-79C9-D7B2F167426D}"/>
          </ac:spMkLst>
        </pc:spChg>
        <pc:picChg chg="add mod">
          <ac:chgData name="Jihoon Jung" userId="6ceaae74f154cc96" providerId="LiveId" clId="{0697FF7C-C60E-437F-91CE-F66807B9639E}" dt="2024-03-05T09:43:13.781" v="379" actId="1076"/>
          <ac:picMkLst>
            <pc:docMk/>
            <pc:sldMk cId="244341147" sldId="265"/>
            <ac:picMk id="7" creationId="{98262E2B-0A0B-493A-1F66-9AF28E37CF1B}"/>
          </ac:picMkLst>
        </pc:picChg>
      </pc:sldChg>
      <pc:sldChg chg="addSp modSp mod">
        <pc:chgData name="Jihoon Jung" userId="6ceaae74f154cc96" providerId="LiveId" clId="{0697FF7C-C60E-437F-91CE-F66807B9639E}" dt="2024-03-05T09:29:04.758" v="125"/>
        <pc:sldMkLst>
          <pc:docMk/>
          <pc:sldMk cId="3271506866" sldId="269"/>
        </pc:sldMkLst>
        <pc:spChg chg="add mod">
          <ac:chgData name="Jihoon Jung" userId="6ceaae74f154cc96" providerId="LiveId" clId="{0697FF7C-C60E-437F-91CE-F66807B9639E}" dt="2024-03-05T09:26:54.551" v="39" actId="1076"/>
          <ac:spMkLst>
            <pc:docMk/>
            <pc:sldMk cId="3271506866" sldId="269"/>
            <ac:spMk id="3" creationId="{2A31A79C-C8DB-5DDD-4631-0C6AB9F1F7B9}"/>
          </ac:spMkLst>
        </pc:spChg>
        <pc:graphicFrameChg chg="mod modGraphic">
          <ac:chgData name="Jihoon Jung" userId="6ceaae74f154cc96" providerId="LiveId" clId="{0697FF7C-C60E-437F-91CE-F66807B9639E}" dt="2024-03-05T09:29:04.758" v="125"/>
          <ac:graphicFrameMkLst>
            <pc:docMk/>
            <pc:sldMk cId="3271506866" sldId="269"/>
            <ac:graphicFrameMk id="2" creationId="{D8823986-1D02-7A4A-F903-02271FBE6F18}"/>
          </ac:graphicFrameMkLst>
        </pc:graphicFrameChg>
      </pc:sldChg>
      <pc:sldChg chg="modSp mod">
        <pc:chgData name="Jihoon Jung" userId="6ceaae74f154cc96" providerId="LiveId" clId="{0697FF7C-C60E-437F-91CE-F66807B9639E}" dt="2024-03-05T09:45:07.731" v="600" actId="113"/>
        <pc:sldMkLst>
          <pc:docMk/>
          <pc:sldMk cId="932668014" sldId="271"/>
        </pc:sldMkLst>
        <pc:graphicFrameChg chg="modGraphic">
          <ac:chgData name="Jihoon Jung" userId="6ceaae74f154cc96" providerId="LiveId" clId="{0697FF7C-C60E-437F-91CE-F66807B9639E}" dt="2024-03-05T09:44:44.914" v="556" actId="207"/>
          <ac:graphicFrameMkLst>
            <pc:docMk/>
            <pc:sldMk cId="932668014" sldId="271"/>
            <ac:graphicFrameMk id="7" creationId="{8F3F1929-4539-8744-FC04-3B0DC3243369}"/>
          </ac:graphicFrameMkLst>
        </pc:graphicFrameChg>
        <pc:graphicFrameChg chg="modGraphic">
          <ac:chgData name="Jihoon Jung" userId="6ceaae74f154cc96" providerId="LiveId" clId="{0697FF7C-C60E-437F-91CE-F66807B9639E}" dt="2024-03-05T09:45:07.731" v="600" actId="113"/>
          <ac:graphicFrameMkLst>
            <pc:docMk/>
            <pc:sldMk cId="932668014" sldId="271"/>
            <ac:graphicFrameMk id="13" creationId="{DDA697C4-DC27-3EE9-808E-09A89111C65B}"/>
          </ac:graphicFrameMkLst>
        </pc:graphicFrameChg>
      </pc:sldChg>
      <pc:sldChg chg="modSp mod">
        <pc:chgData name="Jihoon Jung" userId="6ceaae74f154cc96" providerId="LiveId" clId="{0697FF7C-C60E-437F-91CE-F66807B9639E}" dt="2024-03-05T09:22:23.413" v="3" actId="207"/>
        <pc:sldMkLst>
          <pc:docMk/>
          <pc:sldMk cId="3426219766" sldId="272"/>
        </pc:sldMkLst>
        <pc:graphicFrameChg chg="modGraphic">
          <ac:chgData name="Jihoon Jung" userId="6ceaae74f154cc96" providerId="LiveId" clId="{0697FF7C-C60E-437F-91CE-F66807B9639E}" dt="2024-03-05T09:22:23.413" v="3" actId="207"/>
          <ac:graphicFrameMkLst>
            <pc:docMk/>
            <pc:sldMk cId="3426219766" sldId="272"/>
            <ac:graphicFrameMk id="7" creationId="{8F3F1929-4539-8744-FC04-3B0DC3243369}"/>
          </ac:graphicFrameMkLst>
        </pc:graphicFrameChg>
      </pc:sldChg>
      <pc:sldChg chg="modSp mod">
        <pc:chgData name="Jihoon Jung" userId="6ceaae74f154cc96" providerId="LiveId" clId="{0697FF7C-C60E-437F-91CE-F66807B9639E}" dt="2024-03-05T09:35:54.687" v="322" actId="20577"/>
        <pc:sldMkLst>
          <pc:docMk/>
          <pc:sldMk cId="1178285978" sldId="273"/>
        </pc:sldMkLst>
        <pc:spChg chg="mod">
          <ac:chgData name="Jihoon Jung" userId="6ceaae74f154cc96" providerId="LiveId" clId="{0697FF7C-C60E-437F-91CE-F66807B9639E}" dt="2024-03-05T09:35:54.687" v="322" actId="20577"/>
          <ac:spMkLst>
            <pc:docMk/>
            <pc:sldMk cId="1178285978" sldId="273"/>
            <ac:spMk id="15" creationId="{FCE6F029-8D01-2F3D-DCA9-110D15CDA46A}"/>
          </ac:spMkLst>
        </pc:spChg>
      </pc:sldChg>
    </pc:docChg>
  </pc:docChgLst>
  <pc:docChgLst>
    <pc:chgData name="Jihoon Jung" userId="6ceaae74f154cc96" providerId="LiveId" clId="{34DA8710-6064-430B-84FD-14C6F7F402C3}"/>
    <pc:docChg chg="custSel modSld">
      <pc:chgData name="Jihoon Jung" userId="6ceaae74f154cc96" providerId="LiveId" clId="{34DA8710-6064-430B-84FD-14C6F7F402C3}" dt="2024-03-05T04:58:06.345" v="3"/>
      <pc:docMkLst>
        <pc:docMk/>
      </pc:docMkLst>
      <pc:sldChg chg="addSp delSp modSp mod">
        <pc:chgData name="Jihoon Jung" userId="6ceaae74f154cc96" providerId="LiveId" clId="{34DA8710-6064-430B-84FD-14C6F7F402C3}" dt="2024-03-05T04:58:03.906" v="1"/>
        <pc:sldMkLst>
          <pc:docMk/>
          <pc:sldMk cId="1504282726" sldId="266"/>
        </pc:sldMkLst>
        <pc:spChg chg="add mod">
          <ac:chgData name="Jihoon Jung" userId="6ceaae74f154cc96" providerId="LiveId" clId="{34DA8710-6064-430B-84FD-14C6F7F402C3}" dt="2024-03-05T04:58:03.906" v="1"/>
          <ac:spMkLst>
            <pc:docMk/>
            <pc:sldMk cId="1504282726" sldId="266"/>
            <ac:spMk id="6" creationId="{6D30C088-E54F-CB46-5F76-E0E7F4AD1567}"/>
          </ac:spMkLst>
        </pc:spChg>
        <pc:spChg chg="del">
          <ac:chgData name="Jihoon Jung" userId="6ceaae74f154cc96" providerId="LiveId" clId="{34DA8710-6064-430B-84FD-14C6F7F402C3}" dt="2024-03-05T04:58:03.676" v="0" actId="478"/>
          <ac:spMkLst>
            <pc:docMk/>
            <pc:sldMk cId="1504282726" sldId="266"/>
            <ac:spMk id="12" creationId="{C41C6CF6-8937-7D1D-421A-423E8772359E}"/>
          </ac:spMkLst>
        </pc:spChg>
      </pc:sldChg>
      <pc:sldChg chg="addSp delSp modSp mod">
        <pc:chgData name="Jihoon Jung" userId="6ceaae74f154cc96" providerId="LiveId" clId="{34DA8710-6064-430B-84FD-14C6F7F402C3}" dt="2024-03-05T04:58:06.345" v="3"/>
        <pc:sldMkLst>
          <pc:docMk/>
          <pc:sldMk cId="1995723578" sldId="267"/>
        </pc:sldMkLst>
        <pc:spChg chg="add mod">
          <ac:chgData name="Jihoon Jung" userId="6ceaae74f154cc96" providerId="LiveId" clId="{34DA8710-6064-430B-84FD-14C6F7F402C3}" dt="2024-03-05T04:58:06.345" v="3"/>
          <ac:spMkLst>
            <pc:docMk/>
            <pc:sldMk cId="1995723578" sldId="267"/>
            <ac:spMk id="7" creationId="{975C6D49-2F5F-E225-F3FC-810CCB7ED51C}"/>
          </ac:spMkLst>
        </pc:spChg>
        <pc:spChg chg="del">
          <ac:chgData name="Jihoon Jung" userId="6ceaae74f154cc96" providerId="LiveId" clId="{34DA8710-6064-430B-84FD-14C6F7F402C3}" dt="2024-03-05T04:58:06.091" v="2" actId="478"/>
          <ac:spMkLst>
            <pc:docMk/>
            <pc:sldMk cId="1995723578" sldId="267"/>
            <ac:spMk id="12" creationId="{C41C6CF6-8937-7D1D-421A-423E8772359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64C5FAC-DD40-0A64-C628-D0E2F1F3A5C2}"/>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8C7F161D-CDA7-94F5-B403-37B41373C5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CE4F7C97-EE5C-B1DD-EB5D-D8FEF9DA0E48}"/>
              </a:ext>
            </a:extLst>
          </p:cNvPr>
          <p:cNvSpPr>
            <a:spLocks noGrp="1"/>
          </p:cNvSpPr>
          <p:nvPr>
            <p:ph type="dt" sz="half" idx="10"/>
          </p:nvPr>
        </p:nvSpPr>
        <p:spPr/>
        <p:txBody>
          <a:bodyPr/>
          <a:lstStyle/>
          <a:p>
            <a:fld id="{6CDD56F1-1412-477A-83BA-771D0B666737}" type="datetimeFigureOut">
              <a:rPr lang="ko-KR" altLang="en-US" smtClean="0"/>
              <a:t>2024-07-02</a:t>
            </a:fld>
            <a:endParaRPr lang="ko-KR" altLang="en-US"/>
          </a:p>
        </p:txBody>
      </p:sp>
      <p:sp>
        <p:nvSpPr>
          <p:cNvPr id="5" name="바닥글 개체 틀 4">
            <a:extLst>
              <a:ext uri="{FF2B5EF4-FFF2-40B4-BE49-F238E27FC236}">
                <a16:creationId xmlns:a16="http://schemas.microsoft.com/office/drawing/2014/main" id="{C331883C-1660-CB8F-FA5F-7C9DD463877C}"/>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88290D5-0A51-9194-BFB6-F97ABDD12563}"/>
              </a:ext>
            </a:extLst>
          </p:cNvPr>
          <p:cNvSpPr>
            <a:spLocks noGrp="1"/>
          </p:cNvSpPr>
          <p:nvPr>
            <p:ph type="sldNum" sz="quarter" idx="12"/>
          </p:nvPr>
        </p:nvSpPr>
        <p:spPr/>
        <p:txBody>
          <a:bodyPr/>
          <a:lstStyle/>
          <a:p>
            <a:fld id="{2841A1A9-6282-4AEA-960D-A7C770D0481E}" type="slidenum">
              <a:rPr lang="ko-KR" altLang="en-US" smtClean="0"/>
              <a:t>‹#›</a:t>
            </a:fld>
            <a:endParaRPr lang="ko-KR" altLang="en-US"/>
          </a:p>
        </p:txBody>
      </p:sp>
    </p:spTree>
    <p:extLst>
      <p:ext uri="{BB962C8B-B14F-4D97-AF65-F5344CB8AC3E}">
        <p14:creationId xmlns:p14="http://schemas.microsoft.com/office/powerpoint/2010/main" val="2904348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3E3D791-6C13-F4F0-E501-3B9D600E7212}"/>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6948D496-26BA-F215-557B-DDD0564F9C48}"/>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9D015C6C-9D97-213A-F07F-09FEB878C43C}"/>
              </a:ext>
            </a:extLst>
          </p:cNvPr>
          <p:cNvSpPr>
            <a:spLocks noGrp="1"/>
          </p:cNvSpPr>
          <p:nvPr>
            <p:ph type="dt" sz="half" idx="10"/>
          </p:nvPr>
        </p:nvSpPr>
        <p:spPr/>
        <p:txBody>
          <a:bodyPr/>
          <a:lstStyle/>
          <a:p>
            <a:fld id="{6CDD56F1-1412-477A-83BA-771D0B666737}" type="datetimeFigureOut">
              <a:rPr lang="ko-KR" altLang="en-US" smtClean="0"/>
              <a:t>2024-07-02</a:t>
            </a:fld>
            <a:endParaRPr lang="ko-KR" altLang="en-US"/>
          </a:p>
        </p:txBody>
      </p:sp>
      <p:sp>
        <p:nvSpPr>
          <p:cNvPr id="5" name="바닥글 개체 틀 4">
            <a:extLst>
              <a:ext uri="{FF2B5EF4-FFF2-40B4-BE49-F238E27FC236}">
                <a16:creationId xmlns:a16="http://schemas.microsoft.com/office/drawing/2014/main" id="{0CFF1C48-EBFC-FD1A-D011-502459D1AE80}"/>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224E1EEC-BE96-C13D-A299-18968A776435}"/>
              </a:ext>
            </a:extLst>
          </p:cNvPr>
          <p:cNvSpPr>
            <a:spLocks noGrp="1"/>
          </p:cNvSpPr>
          <p:nvPr>
            <p:ph type="sldNum" sz="quarter" idx="12"/>
          </p:nvPr>
        </p:nvSpPr>
        <p:spPr/>
        <p:txBody>
          <a:bodyPr/>
          <a:lstStyle/>
          <a:p>
            <a:fld id="{2841A1A9-6282-4AEA-960D-A7C770D0481E}" type="slidenum">
              <a:rPr lang="ko-KR" altLang="en-US" smtClean="0"/>
              <a:t>‹#›</a:t>
            </a:fld>
            <a:endParaRPr lang="ko-KR" altLang="en-US"/>
          </a:p>
        </p:txBody>
      </p:sp>
    </p:spTree>
    <p:extLst>
      <p:ext uri="{BB962C8B-B14F-4D97-AF65-F5344CB8AC3E}">
        <p14:creationId xmlns:p14="http://schemas.microsoft.com/office/powerpoint/2010/main" val="2125905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BD4B4948-848E-92BC-BBC7-1D358FD52670}"/>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238F1A4C-6E0F-E252-91E4-94A26AB41B84}"/>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93DF5268-B731-37DD-8B30-A6142BCC8C24}"/>
              </a:ext>
            </a:extLst>
          </p:cNvPr>
          <p:cNvSpPr>
            <a:spLocks noGrp="1"/>
          </p:cNvSpPr>
          <p:nvPr>
            <p:ph type="dt" sz="half" idx="10"/>
          </p:nvPr>
        </p:nvSpPr>
        <p:spPr/>
        <p:txBody>
          <a:bodyPr/>
          <a:lstStyle/>
          <a:p>
            <a:fld id="{6CDD56F1-1412-477A-83BA-771D0B666737}" type="datetimeFigureOut">
              <a:rPr lang="ko-KR" altLang="en-US" smtClean="0"/>
              <a:t>2024-07-02</a:t>
            </a:fld>
            <a:endParaRPr lang="ko-KR" altLang="en-US"/>
          </a:p>
        </p:txBody>
      </p:sp>
      <p:sp>
        <p:nvSpPr>
          <p:cNvPr id="5" name="바닥글 개체 틀 4">
            <a:extLst>
              <a:ext uri="{FF2B5EF4-FFF2-40B4-BE49-F238E27FC236}">
                <a16:creationId xmlns:a16="http://schemas.microsoft.com/office/drawing/2014/main" id="{4719E8FE-64E9-9444-6708-0CC0BE22365F}"/>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C012CCDD-201A-DE13-52FF-4E9C783B423E}"/>
              </a:ext>
            </a:extLst>
          </p:cNvPr>
          <p:cNvSpPr>
            <a:spLocks noGrp="1"/>
          </p:cNvSpPr>
          <p:nvPr>
            <p:ph type="sldNum" sz="quarter" idx="12"/>
          </p:nvPr>
        </p:nvSpPr>
        <p:spPr/>
        <p:txBody>
          <a:bodyPr/>
          <a:lstStyle/>
          <a:p>
            <a:fld id="{2841A1A9-6282-4AEA-960D-A7C770D0481E}" type="slidenum">
              <a:rPr lang="ko-KR" altLang="en-US" smtClean="0"/>
              <a:t>‹#›</a:t>
            </a:fld>
            <a:endParaRPr lang="ko-KR" altLang="en-US"/>
          </a:p>
        </p:txBody>
      </p:sp>
    </p:spTree>
    <p:extLst>
      <p:ext uri="{BB962C8B-B14F-4D97-AF65-F5344CB8AC3E}">
        <p14:creationId xmlns:p14="http://schemas.microsoft.com/office/powerpoint/2010/main" val="1916441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E834483-40DE-4A49-9D28-264550EFFD2D}"/>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339E1877-6E9B-27F2-E84B-33E01EB410A6}"/>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E3170E2E-2475-258F-2083-2EA9247AADCE}"/>
              </a:ext>
            </a:extLst>
          </p:cNvPr>
          <p:cNvSpPr>
            <a:spLocks noGrp="1"/>
          </p:cNvSpPr>
          <p:nvPr>
            <p:ph type="dt" sz="half" idx="10"/>
          </p:nvPr>
        </p:nvSpPr>
        <p:spPr/>
        <p:txBody>
          <a:bodyPr/>
          <a:lstStyle/>
          <a:p>
            <a:fld id="{6CDD56F1-1412-477A-83BA-771D0B666737}" type="datetimeFigureOut">
              <a:rPr lang="ko-KR" altLang="en-US" smtClean="0"/>
              <a:t>2024-07-02</a:t>
            </a:fld>
            <a:endParaRPr lang="ko-KR" altLang="en-US"/>
          </a:p>
        </p:txBody>
      </p:sp>
      <p:sp>
        <p:nvSpPr>
          <p:cNvPr id="5" name="바닥글 개체 틀 4">
            <a:extLst>
              <a:ext uri="{FF2B5EF4-FFF2-40B4-BE49-F238E27FC236}">
                <a16:creationId xmlns:a16="http://schemas.microsoft.com/office/drawing/2014/main" id="{D8F35B22-D40F-66A9-54E4-D41262C978D6}"/>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1B16B9E1-72AB-1AEC-15D0-9D8E83766B19}"/>
              </a:ext>
            </a:extLst>
          </p:cNvPr>
          <p:cNvSpPr>
            <a:spLocks noGrp="1"/>
          </p:cNvSpPr>
          <p:nvPr>
            <p:ph type="sldNum" sz="quarter" idx="12"/>
          </p:nvPr>
        </p:nvSpPr>
        <p:spPr/>
        <p:txBody>
          <a:bodyPr/>
          <a:lstStyle/>
          <a:p>
            <a:fld id="{2841A1A9-6282-4AEA-960D-A7C770D0481E}" type="slidenum">
              <a:rPr lang="ko-KR" altLang="en-US" smtClean="0"/>
              <a:t>‹#›</a:t>
            </a:fld>
            <a:endParaRPr lang="ko-KR" altLang="en-US"/>
          </a:p>
        </p:txBody>
      </p:sp>
    </p:spTree>
    <p:extLst>
      <p:ext uri="{BB962C8B-B14F-4D97-AF65-F5344CB8AC3E}">
        <p14:creationId xmlns:p14="http://schemas.microsoft.com/office/powerpoint/2010/main" val="1146739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E096619-D373-4578-40D5-8141E4C95D80}"/>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F0527E64-988D-D56C-8285-7D5D43F5275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A265D94E-F1E3-4537-AF46-193774FD78C4}"/>
              </a:ext>
            </a:extLst>
          </p:cNvPr>
          <p:cNvSpPr>
            <a:spLocks noGrp="1"/>
          </p:cNvSpPr>
          <p:nvPr>
            <p:ph type="dt" sz="half" idx="10"/>
          </p:nvPr>
        </p:nvSpPr>
        <p:spPr/>
        <p:txBody>
          <a:bodyPr/>
          <a:lstStyle/>
          <a:p>
            <a:fld id="{6CDD56F1-1412-477A-83BA-771D0B666737}" type="datetimeFigureOut">
              <a:rPr lang="ko-KR" altLang="en-US" smtClean="0"/>
              <a:t>2024-07-02</a:t>
            </a:fld>
            <a:endParaRPr lang="ko-KR" altLang="en-US"/>
          </a:p>
        </p:txBody>
      </p:sp>
      <p:sp>
        <p:nvSpPr>
          <p:cNvPr id="5" name="바닥글 개체 틀 4">
            <a:extLst>
              <a:ext uri="{FF2B5EF4-FFF2-40B4-BE49-F238E27FC236}">
                <a16:creationId xmlns:a16="http://schemas.microsoft.com/office/drawing/2014/main" id="{F7547BE5-F5EF-B9A2-CE8B-F892C762B876}"/>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4D198F72-DC9B-E5D6-C3A8-5CF378BF0846}"/>
              </a:ext>
            </a:extLst>
          </p:cNvPr>
          <p:cNvSpPr>
            <a:spLocks noGrp="1"/>
          </p:cNvSpPr>
          <p:nvPr>
            <p:ph type="sldNum" sz="quarter" idx="12"/>
          </p:nvPr>
        </p:nvSpPr>
        <p:spPr/>
        <p:txBody>
          <a:bodyPr/>
          <a:lstStyle/>
          <a:p>
            <a:fld id="{2841A1A9-6282-4AEA-960D-A7C770D0481E}" type="slidenum">
              <a:rPr lang="ko-KR" altLang="en-US" smtClean="0"/>
              <a:t>‹#›</a:t>
            </a:fld>
            <a:endParaRPr lang="ko-KR" altLang="en-US"/>
          </a:p>
        </p:txBody>
      </p:sp>
    </p:spTree>
    <p:extLst>
      <p:ext uri="{BB962C8B-B14F-4D97-AF65-F5344CB8AC3E}">
        <p14:creationId xmlns:p14="http://schemas.microsoft.com/office/powerpoint/2010/main" val="1452163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BA66D52-82CE-7AA3-2390-64A5A3D69323}"/>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3C6440CA-4063-FB4A-8990-9B6E34D6E0E0}"/>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E43F7FEC-4277-372A-A8AF-96E487BAEC65}"/>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D32EDCFF-0DD8-8310-4212-593F58DDEE72}"/>
              </a:ext>
            </a:extLst>
          </p:cNvPr>
          <p:cNvSpPr>
            <a:spLocks noGrp="1"/>
          </p:cNvSpPr>
          <p:nvPr>
            <p:ph type="dt" sz="half" idx="10"/>
          </p:nvPr>
        </p:nvSpPr>
        <p:spPr/>
        <p:txBody>
          <a:bodyPr/>
          <a:lstStyle/>
          <a:p>
            <a:fld id="{6CDD56F1-1412-477A-83BA-771D0B666737}" type="datetimeFigureOut">
              <a:rPr lang="ko-KR" altLang="en-US" smtClean="0"/>
              <a:t>2024-07-02</a:t>
            </a:fld>
            <a:endParaRPr lang="ko-KR" altLang="en-US"/>
          </a:p>
        </p:txBody>
      </p:sp>
      <p:sp>
        <p:nvSpPr>
          <p:cNvPr id="6" name="바닥글 개체 틀 5">
            <a:extLst>
              <a:ext uri="{FF2B5EF4-FFF2-40B4-BE49-F238E27FC236}">
                <a16:creationId xmlns:a16="http://schemas.microsoft.com/office/drawing/2014/main" id="{7756346E-9BA8-5704-1C9B-0AB649B37F9A}"/>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A90FF947-A973-DB34-EF73-15866ED4D472}"/>
              </a:ext>
            </a:extLst>
          </p:cNvPr>
          <p:cNvSpPr>
            <a:spLocks noGrp="1"/>
          </p:cNvSpPr>
          <p:nvPr>
            <p:ph type="sldNum" sz="quarter" idx="12"/>
          </p:nvPr>
        </p:nvSpPr>
        <p:spPr/>
        <p:txBody>
          <a:bodyPr/>
          <a:lstStyle/>
          <a:p>
            <a:fld id="{2841A1A9-6282-4AEA-960D-A7C770D0481E}" type="slidenum">
              <a:rPr lang="ko-KR" altLang="en-US" smtClean="0"/>
              <a:t>‹#›</a:t>
            </a:fld>
            <a:endParaRPr lang="ko-KR" altLang="en-US"/>
          </a:p>
        </p:txBody>
      </p:sp>
    </p:spTree>
    <p:extLst>
      <p:ext uri="{BB962C8B-B14F-4D97-AF65-F5344CB8AC3E}">
        <p14:creationId xmlns:p14="http://schemas.microsoft.com/office/powerpoint/2010/main" val="960815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BCF504A-9A0F-8EAE-BCF3-6FCC03239FF8}"/>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5FA37061-ABAA-D01C-DFC0-03F4D4D11E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5B80681B-51E5-D599-AAEE-8CC7B2DDE337}"/>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FC2EEC50-D4CE-0503-2547-4CDADC014B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4030CAB6-D521-82D2-9470-9023C87E26D7}"/>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EFDF74BB-2A20-3EE5-8B8E-96D6053D60F5}"/>
              </a:ext>
            </a:extLst>
          </p:cNvPr>
          <p:cNvSpPr>
            <a:spLocks noGrp="1"/>
          </p:cNvSpPr>
          <p:nvPr>
            <p:ph type="dt" sz="half" idx="10"/>
          </p:nvPr>
        </p:nvSpPr>
        <p:spPr/>
        <p:txBody>
          <a:bodyPr/>
          <a:lstStyle/>
          <a:p>
            <a:fld id="{6CDD56F1-1412-477A-83BA-771D0B666737}" type="datetimeFigureOut">
              <a:rPr lang="ko-KR" altLang="en-US" smtClean="0"/>
              <a:t>2024-07-02</a:t>
            </a:fld>
            <a:endParaRPr lang="ko-KR" altLang="en-US"/>
          </a:p>
        </p:txBody>
      </p:sp>
      <p:sp>
        <p:nvSpPr>
          <p:cNvPr id="8" name="바닥글 개체 틀 7">
            <a:extLst>
              <a:ext uri="{FF2B5EF4-FFF2-40B4-BE49-F238E27FC236}">
                <a16:creationId xmlns:a16="http://schemas.microsoft.com/office/drawing/2014/main" id="{8142883A-2B23-753F-670C-B82199BCCBDE}"/>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08C33DDC-B246-EF38-CA4E-A6E09AC1D0F3}"/>
              </a:ext>
            </a:extLst>
          </p:cNvPr>
          <p:cNvSpPr>
            <a:spLocks noGrp="1"/>
          </p:cNvSpPr>
          <p:nvPr>
            <p:ph type="sldNum" sz="quarter" idx="12"/>
          </p:nvPr>
        </p:nvSpPr>
        <p:spPr/>
        <p:txBody>
          <a:bodyPr/>
          <a:lstStyle/>
          <a:p>
            <a:fld id="{2841A1A9-6282-4AEA-960D-A7C770D0481E}" type="slidenum">
              <a:rPr lang="ko-KR" altLang="en-US" smtClean="0"/>
              <a:t>‹#›</a:t>
            </a:fld>
            <a:endParaRPr lang="ko-KR" altLang="en-US"/>
          </a:p>
        </p:txBody>
      </p:sp>
    </p:spTree>
    <p:extLst>
      <p:ext uri="{BB962C8B-B14F-4D97-AF65-F5344CB8AC3E}">
        <p14:creationId xmlns:p14="http://schemas.microsoft.com/office/powerpoint/2010/main" val="2211499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498E27F-1EF6-1ABD-F287-B2B802658898}"/>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53942785-469B-A82F-6906-5415980D0339}"/>
              </a:ext>
            </a:extLst>
          </p:cNvPr>
          <p:cNvSpPr>
            <a:spLocks noGrp="1"/>
          </p:cNvSpPr>
          <p:nvPr>
            <p:ph type="dt" sz="half" idx="10"/>
          </p:nvPr>
        </p:nvSpPr>
        <p:spPr/>
        <p:txBody>
          <a:bodyPr/>
          <a:lstStyle/>
          <a:p>
            <a:fld id="{6CDD56F1-1412-477A-83BA-771D0B666737}" type="datetimeFigureOut">
              <a:rPr lang="ko-KR" altLang="en-US" smtClean="0"/>
              <a:t>2024-07-02</a:t>
            </a:fld>
            <a:endParaRPr lang="ko-KR" altLang="en-US"/>
          </a:p>
        </p:txBody>
      </p:sp>
      <p:sp>
        <p:nvSpPr>
          <p:cNvPr id="4" name="바닥글 개체 틀 3">
            <a:extLst>
              <a:ext uri="{FF2B5EF4-FFF2-40B4-BE49-F238E27FC236}">
                <a16:creationId xmlns:a16="http://schemas.microsoft.com/office/drawing/2014/main" id="{320ECB8E-C9CF-C80F-546A-223FB195FE74}"/>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F78BC507-2C85-6A34-9654-B2C86DAF7C23}"/>
              </a:ext>
            </a:extLst>
          </p:cNvPr>
          <p:cNvSpPr>
            <a:spLocks noGrp="1"/>
          </p:cNvSpPr>
          <p:nvPr>
            <p:ph type="sldNum" sz="quarter" idx="12"/>
          </p:nvPr>
        </p:nvSpPr>
        <p:spPr/>
        <p:txBody>
          <a:bodyPr/>
          <a:lstStyle/>
          <a:p>
            <a:fld id="{2841A1A9-6282-4AEA-960D-A7C770D0481E}" type="slidenum">
              <a:rPr lang="ko-KR" altLang="en-US" smtClean="0"/>
              <a:t>‹#›</a:t>
            </a:fld>
            <a:endParaRPr lang="ko-KR" altLang="en-US"/>
          </a:p>
        </p:txBody>
      </p:sp>
    </p:spTree>
    <p:extLst>
      <p:ext uri="{BB962C8B-B14F-4D97-AF65-F5344CB8AC3E}">
        <p14:creationId xmlns:p14="http://schemas.microsoft.com/office/powerpoint/2010/main" val="2642280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93C79280-79A5-E97B-1EC5-3004A9AA9402}"/>
              </a:ext>
            </a:extLst>
          </p:cNvPr>
          <p:cNvSpPr>
            <a:spLocks noGrp="1"/>
          </p:cNvSpPr>
          <p:nvPr>
            <p:ph type="dt" sz="half" idx="10"/>
          </p:nvPr>
        </p:nvSpPr>
        <p:spPr/>
        <p:txBody>
          <a:bodyPr/>
          <a:lstStyle/>
          <a:p>
            <a:fld id="{6CDD56F1-1412-477A-83BA-771D0B666737}" type="datetimeFigureOut">
              <a:rPr lang="ko-KR" altLang="en-US" smtClean="0"/>
              <a:t>2024-07-02</a:t>
            </a:fld>
            <a:endParaRPr lang="ko-KR" altLang="en-US"/>
          </a:p>
        </p:txBody>
      </p:sp>
      <p:sp>
        <p:nvSpPr>
          <p:cNvPr id="3" name="바닥글 개체 틀 2">
            <a:extLst>
              <a:ext uri="{FF2B5EF4-FFF2-40B4-BE49-F238E27FC236}">
                <a16:creationId xmlns:a16="http://schemas.microsoft.com/office/drawing/2014/main" id="{DCF2CDE2-FD74-17E1-54D3-A79DB4B5AFE5}"/>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EC0AE1D4-02D4-3B6A-3B73-ECB46A97C59E}"/>
              </a:ext>
            </a:extLst>
          </p:cNvPr>
          <p:cNvSpPr>
            <a:spLocks noGrp="1"/>
          </p:cNvSpPr>
          <p:nvPr>
            <p:ph type="sldNum" sz="quarter" idx="12"/>
          </p:nvPr>
        </p:nvSpPr>
        <p:spPr/>
        <p:txBody>
          <a:bodyPr/>
          <a:lstStyle/>
          <a:p>
            <a:fld id="{2841A1A9-6282-4AEA-960D-A7C770D0481E}" type="slidenum">
              <a:rPr lang="ko-KR" altLang="en-US" smtClean="0"/>
              <a:t>‹#›</a:t>
            </a:fld>
            <a:endParaRPr lang="ko-KR" altLang="en-US"/>
          </a:p>
        </p:txBody>
      </p:sp>
    </p:spTree>
    <p:extLst>
      <p:ext uri="{BB962C8B-B14F-4D97-AF65-F5344CB8AC3E}">
        <p14:creationId xmlns:p14="http://schemas.microsoft.com/office/powerpoint/2010/main" val="3189278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8050A46-944B-3811-1CE7-5EBC9F90440C}"/>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3E0BBBB4-593E-39B4-544B-531F2CBA81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92600B4E-A32D-F3BE-D1CE-47CE64955F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08EEB0D9-0C4F-5314-25B0-9D9C53B9EE3E}"/>
              </a:ext>
            </a:extLst>
          </p:cNvPr>
          <p:cNvSpPr>
            <a:spLocks noGrp="1"/>
          </p:cNvSpPr>
          <p:nvPr>
            <p:ph type="dt" sz="half" idx="10"/>
          </p:nvPr>
        </p:nvSpPr>
        <p:spPr/>
        <p:txBody>
          <a:bodyPr/>
          <a:lstStyle/>
          <a:p>
            <a:fld id="{6CDD56F1-1412-477A-83BA-771D0B666737}" type="datetimeFigureOut">
              <a:rPr lang="ko-KR" altLang="en-US" smtClean="0"/>
              <a:t>2024-07-02</a:t>
            </a:fld>
            <a:endParaRPr lang="ko-KR" altLang="en-US"/>
          </a:p>
        </p:txBody>
      </p:sp>
      <p:sp>
        <p:nvSpPr>
          <p:cNvPr id="6" name="바닥글 개체 틀 5">
            <a:extLst>
              <a:ext uri="{FF2B5EF4-FFF2-40B4-BE49-F238E27FC236}">
                <a16:creationId xmlns:a16="http://schemas.microsoft.com/office/drawing/2014/main" id="{3318D5AE-C33F-FF0B-26B3-E12FA3D63E25}"/>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DCBCD237-FD4D-BFEF-BDBE-53C139AB934D}"/>
              </a:ext>
            </a:extLst>
          </p:cNvPr>
          <p:cNvSpPr>
            <a:spLocks noGrp="1"/>
          </p:cNvSpPr>
          <p:nvPr>
            <p:ph type="sldNum" sz="quarter" idx="12"/>
          </p:nvPr>
        </p:nvSpPr>
        <p:spPr/>
        <p:txBody>
          <a:bodyPr/>
          <a:lstStyle/>
          <a:p>
            <a:fld id="{2841A1A9-6282-4AEA-960D-A7C770D0481E}" type="slidenum">
              <a:rPr lang="ko-KR" altLang="en-US" smtClean="0"/>
              <a:t>‹#›</a:t>
            </a:fld>
            <a:endParaRPr lang="ko-KR" altLang="en-US"/>
          </a:p>
        </p:txBody>
      </p:sp>
    </p:spTree>
    <p:extLst>
      <p:ext uri="{BB962C8B-B14F-4D97-AF65-F5344CB8AC3E}">
        <p14:creationId xmlns:p14="http://schemas.microsoft.com/office/powerpoint/2010/main" val="3850907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4CCD3BD-F53F-BEC0-80C6-147E9AC19DCB}"/>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53A5F52E-4E8C-500B-DADB-8607DF378B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66BADE36-253C-339C-875E-8CE731BB43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F0145019-DEB4-3EA2-BA1C-D25F2F6A60EE}"/>
              </a:ext>
            </a:extLst>
          </p:cNvPr>
          <p:cNvSpPr>
            <a:spLocks noGrp="1"/>
          </p:cNvSpPr>
          <p:nvPr>
            <p:ph type="dt" sz="half" idx="10"/>
          </p:nvPr>
        </p:nvSpPr>
        <p:spPr/>
        <p:txBody>
          <a:bodyPr/>
          <a:lstStyle/>
          <a:p>
            <a:fld id="{6CDD56F1-1412-477A-83BA-771D0B666737}" type="datetimeFigureOut">
              <a:rPr lang="ko-KR" altLang="en-US" smtClean="0"/>
              <a:t>2024-07-02</a:t>
            </a:fld>
            <a:endParaRPr lang="ko-KR" altLang="en-US"/>
          </a:p>
        </p:txBody>
      </p:sp>
      <p:sp>
        <p:nvSpPr>
          <p:cNvPr id="6" name="바닥글 개체 틀 5">
            <a:extLst>
              <a:ext uri="{FF2B5EF4-FFF2-40B4-BE49-F238E27FC236}">
                <a16:creationId xmlns:a16="http://schemas.microsoft.com/office/drawing/2014/main" id="{ED91DA42-D65C-A2B4-2748-62288DDE89DF}"/>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8D8D927F-04A7-C955-F819-FCE24A275E10}"/>
              </a:ext>
            </a:extLst>
          </p:cNvPr>
          <p:cNvSpPr>
            <a:spLocks noGrp="1"/>
          </p:cNvSpPr>
          <p:nvPr>
            <p:ph type="sldNum" sz="quarter" idx="12"/>
          </p:nvPr>
        </p:nvSpPr>
        <p:spPr/>
        <p:txBody>
          <a:bodyPr/>
          <a:lstStyle/>
          <a:p>
            <a:fld id="{2841A1A9-6282-4AEA-960D-A7C770D0481E}" type="slidenum">
              <a:rPr lang="ko-KR" altLang="en-US" smtClean="0"/>
              <a:t>‹#›</a:t>
            </a:fld>
            <a:endParaRPr lang="ko-KR" altLang="en-US"/>
          </a:p>
        </p:txBody>
      </p:sp>
    </p:spTree>
    <p:extLst>
      <p:ext uri="{BB962C8B-B14F-4D97-AF65-F5344CB8AC3E}">
        <p14:creationId xmlns:p14="http://schemas.microsoft.com/office/powerpoint/2010/main" val="3040479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F1C89B8B-6DDE-5439-DD9A-EC195812DA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C927BDFC-09E6-BA67-23A2-3EE18200ED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F4020CAA-1AB5-FCBC-B09C-20767BFD74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CDD56F1-1412-477A-83BA-771D0B666737}" type="datetimeFigureOut">
              <a:rPr lang="ko-KR" altLang="en-US" smtClean="0"/>
              <a:t>2024-07-02</a:t>
            </a:fld>
            <a:endParaRPr lang="ko-KR" altLang="en-US"/>
          </a:p>
        </p:txBody>
      </p:sp>
      <p:sp>
        <p:nvSpPr>
          <p:cNvPr id="5" name="바닥글 개체 틀 4">
            <a:extLst>
              <a:ext uri="{FF2B5EF4-FFF2-40B4-BE49-F238E27FC236}">
                <a16:creationId xmlns:a16="http://schemas.microsoft.com/office/drawing/2014/main" id="{3A328B39-979A-B122-89D3-483BA0182C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40C6B11B-3219-9BF4-901B-6295DB57D9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841A1A9-6282-4AEA-960D-A7C770D0481E}" type="slidenum">
              <a:rPr lang="ko-KR" altLang="en-US" smtClean="0"/>
              <a:t>‹#›</a:t>
            </a:fld>
            <a:endParaRPr lang="ko-KR" altLang="en-US"/>
          </a:p>
        </p:txBody>
      </p:sp>
    </p:spTree>
    <p:extLst>
      <p:ext uri="{BB962C8B-B14F-4D97-AF65-F5344CB8AC3E}">
        <p14:creationId xmlns:p14="http://schemas.microsoft.com/office/powerpoint/2010/main" val="270539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jpeg"/></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Indongspace/mulcamp_semiprojec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github.com/Indongspace/mulcamp_Final_project_Fina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github.com/Indongspace/mulcamp_Final_project_Fina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github.com/Indongspace/mulcamp_Final_project_Fina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github.com/Indongspace/mulcamp_Final_project_Fina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github.com/Indongspace/mulcamp_Final_project_Fina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github.com/Indongspace/mulcamp_Final_project_Final" TargetMode="Externa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Indongspace/mulcamp_Final_project_Fina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indong1998.tistory.com/58"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bookk.co.kr/bookStore/646afcdf4222b24502d4adce" TargetMode="External"/><Relationship Id="rId2" Type="http://schemas.openxmlformats.org/officeDocument/2006/relationships/hyperlink" Target="https://indong1998.tistory.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Indongspace" TargetMode="External"/><Relationship Id="rId2" Type="http://schemas.openxmlformats.org/officeDocument/2006/relationships/hyperlink" Target="https://www.notion.so/ko-kr/templates/category/portfolio" TargetMode="External"/><Relationship Id="rId1" Type="http://schemas.openxmlformats.org/officeDocument/2006/relationships/slideLayout" Target="../slideLayouts/slideLayout1.xml"/><Relationship Id="rId4" Type="http://schemas.openxmlformats.org/officeDocument/2006/relationships/hyperlink" Target="https://indong1998.tistory.com/"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github.com/Indongspace/mulcamp_semiprojec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github.com/Indongspace/mulcamp_semiprojec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github.com/Indongspace/mulcamp_semiprojec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github.com/Indongspace/mulcamp_semiprojec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github.com/Indongspace/mulcamp_semiprojec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github.com/Indongspace/mulcamp_semiprojec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EA9297B3-4CF6-4F57-DABA-16FC0B5FEC40}"/>
              </a:ext>
            </a:extLst>
          </p:cNvPr>
          <p:cNvSpPr txBox="1"/>
          <p:nvPr/>
        </p:nvSpPr>
        <p:spPr>
          <a:xfrm>
            <a:off x="9734222" y="95498"/>
            <a:ext cx="2383987" cy="338554"/>
          </a:xfrm>
          <a:prstGeom prst="rect">
            <a:avLst/>
          </a:prstGeom>
          <a:noFill/>
        </p:spPr>
        <p:txBody>
          <a:bodyPr wrap="none" rtlCol="0">
            <a:spAutoFit/>
          </a:bodyPr>
          <a:lstStyle/>
          <a:p>
            <a:pPr algn="r"/>
            <a:r>
              <a:rPr lang="ko-KR" altLang="en-US" sz="1600" dirty="0">
                <a:latin typeface="나눔스퀘어 Bold" panose="020B0600000101010101" pitchFamily="50" charset="-127"/>
                <a:ea typeface="나눔스퀘어 Bold" panose="020B0600000101010101" pitchFamily="50" charset="-127"/>
              </a:rPr>
              <a:t>소통을 갖춘 데이터 분석가</a:t>
            </a:r>
          </a:p>
        </p:txBody>
      </p:sp>
      <p:pic>
        <p:nvPicPr>
          <p:cNvPr id="1026" name="Picture 2" descr="Google Noto Color Emoji Android 12L의 🛠️ 망치와 렌치">
            <a:extLst>
              <a:ext uri="{FF2B5EF4-FFF2-40B4-BE49-F238E27FC236}">
                <a16:creationId xmlns:a16="http://schemas.microsoft.com/office/drawing/2014/main" id="{33E79795-ED59-F1DA-BB06-4B25926BF6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69119" y="1444979"/>
            <a:ext cx="1071562" cy="1071562"/>
          </a:xfrm>
          <a:prstGeom prst="rect">
            <a:avLst/>
          </a:prstGeom>
          <a:noFill/>
          <a:extLst>
            <a:ext uri="{909E8E84-426E-40DD-AFC4-6F175D3DCCD1}">
              <a14:hiddenFill xmlns:a14="http://schemas.microsoft.com/office/drawing/2010/main">
                <a:solidFill>
                  <a:srgbClr val="FFFFFF"/>
                </a:solidFill>
              </a14:hiddenFill>
            </a:ext>
          </a:extLst>
        </p:spPr>
      </p:pic>
      <p:sp>
        <p:nvSpPr>
          <p:cNvPr id="36" name="사각형: 둥근 모서리 37">
            <a:extLst>
              <a:ext uri="{FF2B5EF4-FFF2-40B4-BE49-F238E27FC236}">
                <a16:creationId xmlns:a16="http://schemas.microsoft.com/office/drawing/2014/main" id="{D53799BF-B513-5E13-E9F6-DC1E3E578EEB}"/>
              </a:ext>
            </a:extLst>
          </p:cNvPr>
          <p:cNvSpPr/>
          <p:nvPr/>
        </p:nvSpPr>
        <p:spPr>
          <a:xfrm>
            <a:off x="406400" y="558300"/>
            <a:ext cx="11379200" cy="517465"/>
          </a:xfrm>
          <a:prstGeom prst="roundRect">
            <a:avLst>
              <a:gd name="adj" fmla="val 50000"/>
            </a:avLst>
          </a:prstGeom>
          <a:solidFill>
            <a:srgbClr val="00C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2275" dirty="0">
                <a:solidFill>
                  <a:schemeClr val="bg1"/>
                </a:solidFill>
                <a:latin typeface="여기어때 잘난체 고딕" panose="00000500000000000000" pitchFamily="50" charset="-127"/>
                <a:ea typeface="여기어때 잘난체 고딕" panose="00000500000000000000" pitchFamily="50" charset="-127"/>
              </a:rPr>
              <a:t>포트폴리오 소개 </a:t>
            </a:r>
            <a:r>
              <a:rPr lang="en-US" altLang="ko-KR" sz="2275" dirty="0">
                <a:solidFill>
                  <a:schemeClr val="bg1"/>
                </a:solidFill>
                <a:latin typeface="여기어때 잘난체 고딕" panose="00000500000000000000" pitchFamily="50" charset="-127"/>
                <a:ea typeface="여기어때 잘난체 고딕" panose="00000500000000000000" pitchFamily="50" charset="-127"/>
              </a:rPr>
              <a:t>(</a:t>
            </a:r>
            <a:r>
              <a:rPr lang="ko-KR" altLang="en-US" sz="2275" dirty="0">
                <a:solidFill>
                  <a:schemeClr val="bg1"/>
                </a:solidFill>
                <a:latin typeface="여기어때 잘난체 고딕" panose="00000500000000000000" pitchFamily="50" charset="-127"/>
                <a:ea typeface="여기어때 잘난체 고딕" panose="00000500000000000000" pitchFamily="50" charset="-127"/>
              </a:rPr>
              <a:t>신입용</a:t>
            </a:r>
            <a:r>
              <a:rPr lang="en-US" altLang="ko-KR" sz="2275" dirty="0">
                <a:solidFill>
                  <a:schemeClr val="bg1"/>
                </a:solidFill>
                <a:latin typeface="여기어때 잘난체 고딕" panose="00000500000000000000" pitchFamily="50" charset="-127"/>
                <a:ea typeface="여기어때 잘난체 고딕" panose="00000500000000000000" pitchFamily="50" charset="-127"/>
              </a:rPr>
              <a:t>)</a:t>
            </a:r>
            <a:endParaRPr lang="ko-KR" altLang="en-US" sz="2275" dirty="0">
              <a:solidFill>
                <a:schemeClr val="bg1"/>
              </a:solidFill>
              <a:latin typeface="여기어때 잘난체 고딕" panose="00000500000000000000" pitchFamily="50" charset="-127"/>
              <a:ea typeface="여기어때 잘난체 고딕" panose="00000500000000000000" pitchFamily="50" charset="-127"/>
            </a:endParaRPr>
          </a:p>
        </p:txBody>
      </p:sp>
      <p:sp>
        <p:nvSpPr>
          <p:cNvPr id="37" name="타원 36">
            <a:extLst>
              <a:ext uri="{FF2B5EF4-FFF2-40B4-BE49-F238E27FC236}">
                <a16:creationId xmlns:a16="http://schemas.microsoft.com/office/drawing/2014/main" id="{D67844B7-CEA1-821C-F6CC-F184762DF50C}"/>
              </a:ext>
            </a:extLst>
          </p:cNvPr>
          <p:cNvSpPr/>
          <p:nvPr/>
        </p:nvSpPr>
        <p:spPr>
          <a:xfrm>
            <a:off x="1119477" y="1313303"/>
            <a:ext cx="1882590" cy="1985902"/>
          </a:xfrm>
          <a:prstGeom prst="ellipse">
            <a:avLst/>
          </a:prstGeom>
          <a:solidFill>
            <a:schemeClr val="bg1"/>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rgbClr val="FF0000"/>
                </a:solidFill>
                <a:latin typeface="에스코어 드림 6 Bold" panose="020B0703030302020204" pitchFamily="34" charset="-127"/>
                <a:ea typeface="에스코어 드림 6 Bold" panose="020B0703030302020204" pitchFamily="34" charset="-127"/>
              </a:rPr>
              <a:t>프로필</a:t>
            </a:r>
            <a:endParaRPr lang="en-US" altLang="ko-KR" dirty="0">
              <a:solidFill>
                <a:srgbClr val="FF0000"/>
              </a:solidFill>
              <a:latin typeface="에스코어 드림 6 Bold" panose="020B0703030302020204" pitchFamily="34" charset="-127"/>
              <a:ea typeface="에스코어 드림 6 Bold" panose="020B0703030302020204" pitchFamily="34" charset="-127"/>
            </a:endParaRPr>
          </a:p>
          <a:p>
            <a:pPr algn="ctr"/>
            <a:r>
              <a:rPr lang="ko-KR" altLang="en-US" dirty="0">
                <a:solidFill>
                  <a:srgbClr val="FF0000"/>
                </a:solidFill>
                <a:latin typeface="에스코어 드림 6 Bold" panose="020B0703030302020204" pitchFamily="34" charset="-127"/>
                <a:ea typeface="에스코어 드림 6 Bold" panose="020B0703030302020204" pitchFamily="34" charset="-127"/>
              </a:rPr>
              <a:t>사진</a:t>
            </a:r>
          </a:p>
        </p:txBody>
      </p:sp>
      <p:sp>
        <p:nvSpPr>
          <p:cNvPr id="38" name="TextBox 37">
            <a:extLst>
              <a:ext uri="{FF2B5EF4-FFF2-40B4-BE49-F238E27FC236}">
                <a16:creationId xmlns:a16="http://schemas.microsoft.com/office/drawing/2014/main" id="{730EA8E9-B852-4F79-DC4D-7E16FF7DA106}"/>
              </a:ext>
            </a:extLst>
          </p:cNvPr>
          <p:cNvSpPr txBox="1"/>
          <p:nvPr/>
        </p:nvSpPr>
        <p:spPr>
          <a:xfrm>
            <a:off x="1416547" y="3639928"/>
            <a:ext cx="2462534" cy="369332"/>
          </a:xfrm>
          <a:prstGeom prst="rect">
            <a:avLst/>
          </a:prstGeom>
          <a:noFill/>
        </p:spPr>
        <p:txBody>
          <a:bodyPr wrap="none" rtlCol="0">
            <a:spAutoFit/>
          </a:bodyPr>
          <a:lstStyle/>
          <a:p>
            <a:r>
              <a:rPr lang="ko-KR" altLang="en-US" dirty="0" err="1">
                <a:latin typeface="여기어때 잘난체 고딕" panose="00000500000000000000" pitchFamily="50" charset="-127"/>
                <a:ea typeface="여기어때 잘난체 고딕" panose="00000500000000000000" pitchFamily="50" charset="-127"/>
              </a:rPr>
              <a:t>송인동</a:t>
            </a:r>
            <a:r>
              <a:rPr lang="ko-KR" altLang="en-US" dirty="0">
                <a:latin typeface="여기어때 잘난체 고딕" panose="00000500000000000000" pitchFamily="50" charset="-127"/>
                <a:ea typeface="여기어때 잘난체 고딕" panose="00000500000000000000" pitchFamily="50" charset="-127"/>
              </a:rPr>
              <a:t> </a:t>
            </a:r>
            <a:r>
              <a:rPr lang="en-US" altLang="ko-KR" dirty="0">
                <a:latin typeface="여기어때 잘난체 고딕" panose="00000500000000000000" pitchFamily="50" charset="-127"/>
                <a:ea typeface="여기어때 잘난체 고딕" panose="00000500000000000000" pitchFamily="50" charset="-127"/>
              </a:rPr>
              <a:t>(Song </a:t>
            </a:r>
            <a:r>
              <a:rPr lang="en-US" altLang="ko-KR" dirty="0" err="1">
                <a:latin typeface="여기어때 잘난체 고딕" panose="00000500000000000000" pitchFamily="50" charset="-127"/>
                <a:ea typeface="여기어때 잘난체 고딕" panose="00000500000000000000" pitchFamily="50" charset="-127"/>
              </a:rPr>
              <a:t>Indong</a:t>
            </a:r>
            <a:r>
              <a:rPr lang="en-US" altLang="ko-KR" dirty="0">
                <a:latin typeface="여기어때 잘난체 고딕" panose="00000500000000000000" pitchFamily="50" charset="-127"/>
                <a:ea typeface="여기어때 잘난체 고딕" panose="00000500000000000000" pitchFamily="50" charset="-127"/>
              </a:rPr>
              <a:t>)</a:t>
            </a:r>
            <a:endParaRPr lang="ko-KR" altLang="en-US" dirty="0">
              <a:latin typeface="여기어때 잘난체 고딕" panose="00000500000000000000" pitchFamily="50" charset="-127"/>
              <a:ea typeface="여기어때 잘난체 고딕" panose="00000500000000000000" pitchFamily="50" charset="-127"/>
            </a:endParaRPr>
          </a:p>
        </p:txBody>
      </p:sp>
      <p:sp>
        <p:nvSpPr>
          <p:cNvPr id="39" name="TextBox 38">
            <a:extLst>
              <a:ext uri="{FF2B5EF4-FFF2-40B4-BE49-F238E27FC236}">
                <a16:creationId xmlns:a16="http://schemas.microsoft.com/office/drawing/2014/main" id="{A1431694-86A5-DFD5-7EA3-8A1B99111745}"/>
              </a:ext>
            </a:extLst>
          </p:cNvPr>
          <p:cNvSpPr txBox="1"/>
          <p:nvPr/>
        </p:nvSpPr>
        <p:spPr>
          <a:xfrm>
            <a:off x="1477779" y="4349983"/>
            <a:ext cx="2887329" cy="430887"/>
          </a:xfrm>
          <a:prstGeom prst="rect">
            <a:avLst/>
          </a:prstGeom>
          <a:noFill/>
        </p:spPr>
        <p:txBody>
          <a:bodyPr wrap="none" rtlCol="0">
            <a:spAutoFit/>
          </a:bodyPr>
          <a:lstStyle/>
          <a:p>
            <a:r>
              <a:rPr lang="en-US" altLang="ko-KR" sz="1100" dirty="0">
                <a:latin typeface="에스코어 드림 6 Bold" panose="020B0703030302020204" pitchFamily="34" charset="-127"/>
                <a:ea typeface="에스코어 드림 6 Bold" panose="020B0703030302020204" pitchFamily="34" charset="-127"/>
              </a:rPr>
              <a:t>2024.08 </a:t>
            </a:r>
            <a:r>
              <a:rPr lang="ko-KR" altLang="en-US" sz="1100" dirty="0">
                <a:latin typeface="에스코어 드림 6 Bold" panose="020B0703030302020204" pitchFamily="34" charset="-127"/>
                <a:ea typeface="에스코어 드림 6 Bold" panose="020B0703030302020204" pitchFamily="34" charset="-127"/>
              </a:rPr>
              <a:t>가천대학교 </a:t>
            </a:r>
            <a:r>
              <a:rPr lang="en-US" altLang="ko-KR" sz="1100" dirty="0">
                <a:latin typeface="에스코어 드림 6 Bold" panose="020B0703030302020204" pitchFamily="34" charset="-127"/>
                <a:ea typeface="에스코어 드림 6 Bold" panose="020B0703030302020204" pitchFamily="34" charset="-127"/>
              </a:rPr>
              <a:t>(</a:t>
            </a:r>
            <a:r>
              <a:rPr lang="ko-KR" altLang="en-US" sz="1100" dirty="0">
                <a:latin typeface="에스코어 드림 6 Bold" panose="020B0703030302020204" pitchFamily="34" charset="-127"/>
                <a:ea typeface="에스코어 드림 6 Bold" panose="020B0703030302020204" pitchFamily="34" charset="-127"/>
              </a:rPr>
              <a:t>본</a:t>
            </a:r>
            <a:r>
              <a:rPr lang="en-US" altLang="ko-KR" sz="1100" dirty="0">
                <a:latin typeface="에스코어 드림 6 Bold" panose="020B0703030302020204" pitchFamily="34" charset="-127"/>
                <a:ea typeface="에스코어 드림 6 Bold" panose="020B0703030302020204" pitchFamily="34" charset="-127"/>
              </a:rPr>
              <a:t>)</a:t>
            </a:r>
            <a:r>
              <a:rPr lang="ko-KR" altLang="en-US" sz="1100" dirty="0">
                <a:latin typeface="에스코어 드림 6 Bold" panose="020B0703030302020204" pitchFamily="34" charset="-127"/>
                <a:ea typeface="에스코어 드림 6 Bold" panose="020B0703030302020204" pitchFamily="34" charset="-127"/>
              </a:rPr>
              <a:t>영미어문학과 졸업</a:t>
            </a:r>
            <a:endParaRPr lang="en-US" altLang="ko-KR" sz="1100" dirty="0">
              <a:latin typeface="에스코어 드림 6 Bold" panose="020B0703030302020204" pitchFamily="34" charset="-127"/>
              <a:ea typeface="에스코어 드림 6 Bold" panose="020B0703030302020204" pitchFamily="34" charset="-127"/>
            </a:endParaRPr>
          </a:p>
          <a:p>
            <a:r>
              <a:rPr lang="en-US" altLang="ko-KR" sz="1100" dirty="0">
                <a:latin typeface="에스코어 드림 6 Bold" panose="020B0703030302020204" pitchFamily="34" charset="-127"/>
                <a:ea typeface="에스코어 드림 6 Bold" panose="020B0703030302020204" pitchFamily="34" charset="-127"/>
              </a:rPr>
              <a:t>                          (</a:t>
            </a:r>
            <a:r>
              <a:rPr lang="ko-KR" altLang="en-US" sz="1100" dirty="0">
                <a:latin typeface="에스코어 드림 6 Bold" panose="020B0703030302020204" pitchFamily="34" charset="-127"/>
                <a:ea typeface="에스코어 드림 6 Bold" panose="020B0703030302020204" pitchFamily="34" charset="-127"/>
              </a:rPr>
              <a:t>부</a:t>
            </a:r>
            <a:r>
              <a:rPr lang="en-US" altLang="ko-KR" sz="1100" dirty="0">
                <a:latin typeface="에스코어 드림 6 Bold" panose="020B0703030302020204" pitchFamily="34" charset="-127"/>
                <a:ea typeface="에스코어 드림 6 Bold" panose="020B0703030302020204" pitchFamily="34" charset="-127"/>
              </a:rPr>
              <a:t>)</a:t>
            </a:r>
            <a:r>
              <a:rPr lang="ko-KR" altLang="en-US" sz="1100" dirty="0">
                <a:latin typeface="에스코어 드림 6 Bold" panose="020B0703030302020204" pitchFamily="34" charset="-127"/>
                <a:ea typeface="에스코어 드림 6 Bold" panose="020B0703030302020204" pitchFamily="34" charset="-127"/>
              </a:rPr>
              <a:t>컴퓨터공학과</a:t>
            </a:r>
          </a:p>
        </p:txBody>
      </p:sp>
      <p:pic>
        <p:nvPicPr>
          <p:cNvPr id="40" name="그래픽 39" descr="학사모 단색으로 채워진">
            <a:extLst>
              <a:ext uri="{FF2B5EF4-FFF2-40B4-BE49-F238E27FC236}">
                <a16:creationId xmlns:a16="http://schemas.microsoft.com/office/drawing/2014/main" id="{C3C5081F-658E-B77E-8239-D3043E3B79A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5468" y="4180143"/>
            <a:ext cx="514856" cy="514856"/>
          </a:xfrm>
          <a:prstGeom prst="rect">
            <a:avLst/>
          </a:prstGeom>
        </p:spPr>
      </p:pic>
      <p:pic>
        <p:nvPicPr>
          <p:cNvPr id="41" name="그래픽 40" descr="스피커폰 단색으로 채워진">
            <a:extLst>
              <a:ext uri="{FF2B5EF4-FFF2-40B4-BE49-F238E27FC236}">
                <a16:creationId xmlns:a16="http://schemas.microsoft.com/office/drawing/2014/main" id="{91A955B5-2261-566D-B1DC-4B6BD5EF3E5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62859" y="4649587"/>
            <a:ext cx="448235" cy="448235"/>
          </a:xfrm>
          <a:prstGeom prst="rect">
            <a:avLst/>
          </a:prstGeom>
        </p:spPr>
      </p:pic>
      <p:sp>
        <p:nvSpPr>
          <p:cNvPr id="42" name="TextBox 41">
            <a:extLst>
              <a:ext uri="{FF2B5EF4-FFF2-40B4-BE49-F238E27FC236}">
                <a16:creationId xmlns:a16="http://schemas.microsoft.com/office/drawing/2014/main" id="{4E92713C-45C4-EB95-1D44-0EB65FEC75E5}"/>
              </a:ext>
            </a:extLst>
          </p:cNvPr>
          <p:cNvSpPr txBox="1"/>
          <p:nvPr/>
        </p:nvSpPr>
        <p:spPr>
          <a:xfrm>
            <a:off x="1475057" y="4778799"/>
            <a:ext cx="1244251" cy="276999"/>
          </a:xfrm>
          <a:prstGeom prst="rect">
            <a:avLst/>
          </a:prstGeom>
          <a:noFill/>
        </p:spPr>
        <p:txBody>
          <a:bodyPr wrap="none" rtlCol="0">
            <a:spAutoFit/>
          </a:bodyPr>
          <a:lstStyle/>
          <a:p>
            <a:r>
              <a:rPr lang="en-US" altLang="ko-KR" sz="1200" dirty="0">
                <a:latin typeface="에스코어 드림 6 Bold" panose="020B0703030302020204" pitchFamily="34" charset="-127"/>
                <a:ea typeface="에스코어 드림 6 Bold" panose="020B0703030302020204" pitchFamily="34" charset="-127"/>
              </a:rPr>
              <a:t>010-2235-3100</a:t>
            </a:r>
            <a:endParaRPr lang="ko-KR" altLang="en-US" sz="1200" dirty="0">
              <a:latin typeface="에스코어 드림 6 Bold" panose="020B0703030302020204" pitchFamily="34" charset="-127"/>
              <a:ea typeface="에스코어 드림 6 Bold" panose="020B0703030302020204" pitchFamily="34" charset="-127"/>
            </a:endParaRPr>
          </a:p>
        </p:txBody>
      </p:sp>
      <p:pic>
        <p:nvPicPr>
          <p:cNvPr id="43" name="그래픽 42" descr="전자 메일 단색으로 채워진">
            <a:extLst>
              <a:ext uri="{FF2B5EF4-FFF2-40B4-BE49-F238E27FC236}">
                <a16:creationId xmlns:a16="http://schemas.microsoft.com/office/drawing/2014/main" id="{E862A370-CFBA-1C12-2AA1-86F783AB14C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04381" y="5164744"/>
            <a:ext cx="369565" cy="369565"/>
          </a:xfrm>
          <a:prstGeom prst="rect">
            <a:avLst/>
          </a:prstGeom>
        </p:spPr>
      </p:pic>
      <p:sp>
        <p:nvSpPr>
          <p:cNvPr id="44" name="TextBox 43">
            <a:extLst>
              <a:ext uri="{FF2B5EF4-FFF2-40B4-BE49-F238E27FC236}">
                <a16:creationId xmlns:a16="http://schemas.microsoft.com/office/drawing/2014/main" id="{E945CBC1-5DF7-F715-A793-335B417E8B66}"/>
              </a:ext>
            </a:extLst>
          </p:cNvPr>
          <p:cNvSpPr txBox="1"/>
          <p:nvPr/>
        </p:nvSpPr>
        <p:spPr>
          <a:xfrm>
            <a:off x="1472705" y="5238144"/>
            <a:ext cx="2112501" cy="276999"/>
          </a:xfrm>
          <a:prstGeom prst="rect">
            <a:avLst/>
          </a:prstGeom>
          <a:noFill/>
        </p:spPr>
        <p:txBody>
          <a:bodyPr wrap="none" rtlCol="0">
            <a:spAutoFit/>
          </a:bodyPr>
          <a:lstStyle/>
          <a:p>
            <a:r>
              <a:rPr lang="en-US" altLang="ko-KR" sz="1200" dirty="0">
                <a:latin typeface="에스코어 드림 6 Bold" panose="020B0703030302020204" pitchFamily="34" charset="-127"/>
                <a:ea typeface="에스코어 드림 6 Bold" panose="020B0703030302020204" pitchFamily="34" charset="-127"/>
              </a:rPr>
              <a:t>indongspace98@gmail.com</a:t>
            </a:r>
            <a:endParaRPr lang="ko-KR" altLang="en-US" sz="1200" dirty="0">
              <a:latin typeface="에스코어 드림 6 Bold" panose="020B0703030302020204" pitchFamily="34" charset="-127"/>
              <a:ea typeface="에스코어 드림 6 Bold" panose="020B0703030302020204" pitchFamily="34" charset="-127"/>
            </a:endParaRPr>
          </a:p>
        </p:txBody>
      </p:sp>
      <p:pic>
        <p:nvPicPr>
          <p:cNvPr id="53" name="Picture 2" descr="blog logo에 대한 이미지 결과">
            <a:extLst>
              <a:ext uri="{FF2B5EF4-FFF2-40B4-BE49-F238E27FC236}">
                <a16:creationId xmlns:a16="http://schemas.microsoft.com/office/drawing/2014/main" id="{E91429AE-1711-F6F8-6653-76C3DC8FAEC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41529" y="5708291"/>
            <a:ext cx="305523" cy="308955"/>
          </a:xfrm>
          <a:prstGeom prst="rect">
            <a:avLst/>
          </a:prstGeom>
          <a:noFill/>
          <a:extLst>
            <a:ext uri="{909E8E84-426E-40DD-AFC4-6F175D3DCCD1}">
              <a14:hiddenFill xmlns:a14="http://schemas.microsoft.com/office/drawing/2010/main">
                <a:solidFill>
                  <a:srgbClr val="FFFFFF"/>
                </a:solidFill>
              </a14:hiddenFill>
            </a:ext>
          </a:extLst>
        </p:spPr>
      </p:pic>
      <p:sp>
        <p:nvSpPr>
          <p:cNvPr id="54" name="TextBox 53">
            <a:extLst>
              <a:ext uri="{FF2B5EF4-FFF2-40B4-BE49-F238E27FC236}">
                <a16:creationId xmlns:a16="http://schemas.microsoft.com/office/drawing/2014/main" id="{30F0FC48-D698-48D6-2EFE-D1894BE97A4E}"/>
              </a:ext>
            </a:extLst>
          </p:cNvPr>
          <p:cNvSpPr txBox="1"/>
          <p:nvPr/>
        </p:nvSpPr>
        <p:spPr>
          <a:xfrm>
            <a:off x="1472705" y="5752681"/>
            <a:ext cx="2390270" cy="276999"/>
          </a:xfrm>
          <a:prstGeom prst="rect">
            <a:avLst/>
          </a:prstGeom>
          <a:noFill/>
        </p:spPr>
        <p:txBody>
          <a:bodyPr wrap="none" rtlCol="0">
            <a:spAutoFit/>
          </a:bodyPr>
          <a:lstStyle/>
          <a:p>
            <a:r>
              <a:rPr lang="en-US" altLang="ko-KR" sz="1200" dirty="0">
                <a:latin typeface="에스코어 드림 6 Bold" panose="020B0703030302020204" pitchFamily="34" charset="-127"/>
                <a:ea typeface="에스코어 드림 6 Bold" panose="020B0703030302020204" pitchFamily="34" charset="-127"/>
              </a:rPr>
              <a:t>https://indong1998.tistory.com/</a:t>
            </a:r>
            <a:endParaRPr lang="ko-KR" altLang="en-US" sz="1200" dirty="0">
              <a:latin typeface="에스코어 드림 6 Bold" panose="020B0703030302020204" pitchFamily="34" charset="-127"/>
              <a:ea typeface="에스코어 드림 6 Bold" panose="020B0703030302020204" pitchFamily="34" charset="-127"/>
            </a:endParaRPr>
          </a:p>
        </p:txBody>
      </p:sp>
      <p:pic>
        <p:nvPicPr>
          <p:cNvPr id="55" name="Picture 4" descr="GitHub Logo, symbol, meaning, history, PNG, brand">
            <a:extLst>
              <a:ext uri="{FF2B5EF4-FFF2-40B4-BE49-F238E27FC236}">
                <a16:creationId xmlns:a16="http://schemas.microsoft.com/office/drawing/2014/main" id="{AA179F34-8B65-DC55-DECE-40B120489851}"/>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16778" r="17419"/>
          <a:stretch/>
        </p:blipFill>
        <p:spPr bwMode="auto">
          <a:xfrm>
            <a:off x="862859" y="6144517"/>
            <a:ext cx="448235" cy="383164"/>
          </a:xfrm>
          <a:prstGeom prst="rect">
            <a:avLst/>
          </a:prstGeom>
          <a:noFill/>
          <a:extLst>
            <a:ext uri="{909E8E84-426E-40DD-AFC4-6F175D3DCCD1}">
              <a14:hiddenFill xmlns:a14="http://schemas.microsoft.com/office/drawing/2010/main">
                <a:solidFill>
                  <a:srgbClr val="FFFFFF"/>
                </a:solidFill>
              </a14:hiddenFill>
            </a:ext>
          </a:extLst>
        </p:spPr>
      </p:pic>
      <p:sp>
        <p:nvSpPr>
          <p:cNvPr id="56" name="TextBox 55">
            <a:extLst>
              <a:ext uri="{FF2B5EF4-FFF2-40B4-BE49-F238E27FC236}">
                <a16:creationId xmlns:a16="http://schemas.microsoft.com/office/drawing/2014/main" id="{5C04A344-762A-5D4B-D5EE-4551E55E6CFC}"/>
              </a:ext>
            </a:extLst>
          </p:cNvPr>
          <p:cNvSpPr txBox="1"/>
          <p:nvPr/>
        </p:nvSpPr>
        <p:spPr>
          <a:xfrm>
            <a:off x="1460776" y="6197599"/>
            <a:ext cx="2436308" cy="276999"/>
          </a:xfrm>
          <a:prstGeom prst="rect">
            <a:avLst/>
          </a:prstGeom>
          <a:noFill/>
        </p:spPr>
        <p:txBody>
          <a:bodyPr wrap="none" rtlCol="0">
            <a:spAutoFit/>
          </a:bodyPr>
          <a:lstStyle/>
          <a:p>
            <a:r>
              <a:rPr lang="en-US" altLang="ko-KR" sz="1200" dirty="0">
                <a:latin typeface="에스코어 드림 6 Bold" panose="020B0703030302020204" pitchFamily="34" charset="-127"/>
                <a:ea typeface="에스코어 드림 6 Bold" panose="020B0703030302020204" pitchFamily="34" charset="-127"/>
              </a:rPr>
              <a:t>https://github.com/indongspace</a:t>
            </a:r>
            <a:endParaRPr lang="ko-KR" altLang="en-US" sz="1200" dirty="0">
              <a:latin typeface="에스코어 드림 6 Bold" panose="020B0703030302020204" pitchFamily="34" charset="-127"/>
              <a:ea typeface="에스코어 드림 6 Bold" panose="020B0703030302020204" pitchFamily="34" charset="-127"/>
            </a:endParaRPr>
          </a:p>
        </p:txBody>
      </p:sp>
      <p:graphicFrame>
        <p:nvGraphicFramePr>
          <p:cNvPr id="2" name="표 1">
            <a:extLst>
              <a:ext uri="{FF2B5EF4-FFF2-40B4-BE49-F238E27FC236}">
                <a16:creationId xmlns:a16="http://schemas.microsoft.com/office/drawing/2014/main" id="{D8823986-1D02-7A4A-F903-02271FBE6F18}"/>
              </a:ext>
            </a:extLst>
          </p:cNvPr>
          <p:cNvGraphicFramePr>
            <a:graphicFrameLocks noGrp="1"/>
          </p:cNvGraphicFramePr>
          <p:nvPr>
            <p:extLst>
              <p:ext uri="{D42A27DB-BD31-4B8C-83A1-F6EECF244321}">
                <p14:modId xmlns:p14="http://schemas.microsoft.com/office/powerpoint/2010/main" val="3342051619"/>
              </p:ext>
            </p:extLst>
          </p:nvPr>
        </p:nvGraphicFramePr>
        <p:xfrm>
          <a:off x="4580146" y="1509098"/>
          <a:ext cx="6998000" cy="4828675"/>
        </p:xfrm>
        <a:graphic>
          <a:graphicData uri="http://schemas.openxmlformats.org/drawingml/2006/table">
            <a:tbl>
              <a:tblPr firstRow="1" bandRow="1">
                <a:tableStyleId>{5C22544A-7EE6-4342-B048-85BDC9FD1C3A}</a:tableStyleId>
              </a:tblPr>
              <a:tblGrid>
                <a:gridCol w="3499000">
                  <a:extLst>
                    <a:ext uri="{9D8B030D-6E8A-4147-A177-3AD203B41FA5}">
                      <a16:colId xmlns:a16="http://schemas.microsoft.com/office/drawing/2014/main" val="1564358305"/>
                    </a:ext>
                  </a:extLst>
                </a:gridCol>
                <a:gridCol w="3499000">
                  <a:extLst>
                    <a:ext uri="{9D8B030D-6E8A-4147-A177-3AD203B41FA5}">
                      <a16:colId xmlns:a16="http://schemas.microsoft.com/office/drawing/2014/main" val="1933278677"/>
                    </a:ext>
                  </a:extLst>
                </a:gridCol>
              </a:tblGrid>
              <a:tr h="2538067">
                <a:tc>
                  <a:txBody>
                    <a:bodyPr/>
                    <a:lstStyle/>
                    <a:p>
                      <a:pPr marL="285750" marR="0" lvl="0" indent="-285750" algn="l" defTabSz="914400" rtl="0" eaLnBrk="1" fontAlgn="auto" latinLnBrk="1" hangingPunct="1">
                        <a:lnSpc>
                          <a:spcPct val="100000"/>
                        </a:lnSpc>
                        <a:spcBef>
                          <a:spcPts val="0"/>
                        </a:spcBef>
                        <a:spcAft>
                          <a:spcPts val="0"/>
                        </a:spcAft>
                        <a:buClrTx/>
                        <a:buSzTx/>
                        <a:buFont typeface="Wingdings" panose="05000000000000000000" pitchFamily="2" charset="2"/>
                        <a:buChar char="ü"/>
                        <a:tabLst/>
                        <a:defRPr/>
                      </a:pPr>
                      <a:r>
                        <a:rPr kumimoji="0" lang="ko-KR" altLang="en-US" sz="1200" b="1" i="0" u="none" strike="noStrike" kern="1200" cap="none" spc="0" normalizeH="0" baseline="0" noProof="0" dirty="0">
                          <a:ln>
                            <a:noFill/>
                          </a:ln>
                          <a:solidFill>
                            <a:prstClr val="black"/>
                          </a:solidFill>
                          <a:effectLst/>
                          <a:uLnTx/>
                          <a:uFillTx/>
                          <a:latin typeface="에스코어 드림 5 Medium" panose="020B0503030302020204" pitchFamily="34" charset="-127"/>
                          <a:ea typeface="에스코어 드림 5 Medium" panose="020B0503030302020204" pitchFamily="34" charset="-127"/>
                          <a:cs typeface="+mn-cs"/>
                        </a:rPr>
                        <a:t>멀티캠퍼스</a:t>
                      </a:r>
                      <a:r>
                        <a:rPr kumimoji="0" lang="en-US" altLang="ko-KR" sz="1200" b="1" i="0" u="none" strike="noStrike" kern="1200" cap="none" spc="0" normalizeH="0" baseline="0" noProof="0" dirty="0">
                          <a:ln>
                            <a:noFill/>
                          </a:ln>
                          <a:solidFill>
                            <a:prstClr val="black"/>
                          </a:solidFill>
                          <a:effectLst/>
                          <a:uLnTx/>
                          <a:uFillTx/>
                          <a:latin typeface="에스코어 드림 5 Medium" panose="020B0503030302020204" pitchFamily="34" charset="-127"/>
                          <a:ea typeface="에스코어 드림 5 Medium" panose="020B0503030302020204" pitchFamily="34" charset="-127"/>
                          <a:cs typeface="+mn-cs"/>
                        </a:rPr>
                        <a:t> </a:t>
                      </a:r>
                      <a:r>
                        <a:rPr kumimoji="0" lang="ko-KR" altLang="en-US" sz="1200" b="1" i="0" u="none" strike="noStrike" kern="1200" cap="none" spc="0" normalizeH="0" baseline="0" noProof="0" dirty="0">
                          <a:ln>
                            <a:noFill/>
                          </a:ln>
                          <a:solidFill>
                            <a:prstClr val="black"/>
                          </a:solidFill>
                          <a:effectLst/>
                          <a:uLnTx/>
                          <a:uFillTx/>
                          <a:latin typeface="에스코어 드림 5 Medium" panose="020B0503030302020204" pitchFamily="34" charset="-127"/>
                          <a:ea typeface="에스코어 드림 5 Medium" panose="020B0503030302020204" pitchFamily="34" charset="-127"/>
                          <a:cs typeface="+mn-cs"/>
                        </a:rPr>
                        <a:t>프로젝트</a:t>
                      </a:r>
                      <a:endParaRPr kumimoji="0" lang="en-US" altLang="ko-KR" sz="1200" b="1" i="0" u="none" strike="noStrike" kern="1200" cap="none" spc="0" normalizeH="0" baseline="0" noProof="0" dirty="0">
                        <a:ln>
                          <a:noFill/>
                        </a:ln>
                        <a:solidFill>
                          <a:prstClr val="black"/>
                        </a:solidFill>
                        <a:effectLst/>
                        <a:uLnTx/>
                        <a:uFillTx/>
                        <a:latin typeface="에스코어 드림 5 Medium" panose="020B0503030302020204" pitchFamily="34" charset="-127"/>
                        <a:ea typeface="에스코어 드림 5 Medium" panose="020B0503030302020204" pitchFamily="34" charset="-127"/>
                        <a:cs typeface="+mn-cs"/>
                      </a:endParaRPr>
                    </a:p>
                    <a:p>
                      <a:pPr marL="0" marR="0" lvl="0" indent="0" algn="l" defTabSz="914400" rtl="0" eaLnBrk="1" fontAlgn="auto" latinLnBrk="1" hangingPunct="1">
                        <a:lnSpc>
                          <a:spcPct val="100000"/>
                        </a:lnSpc>
                        <a:spcBef>
                          <a:spcPts val="0"/>
                        </a:spcBef>
                        <a:spcAft>
                          <a:spcPts val="0"/>
                        </a:spcAft>
                        <a:buClrTx/>
                        <a:buSzTx/>
                        <a:buFont typeface="Wingdings" panose="05000000000000000000" pitchFamily="2" charset="2"/>
                        <a:buNone/>
                        <a:tabLst/>
                        <a:defRPr/>
                      </a:pPr>
                      <a:endParaRPr lang="en-US" altLang="ko-KR" sz="1200" dirty="0">
                        <a:solidFill>
                          <a:schemeClr val="bg2">
                            <a:lumMod val="50000"/>
                          </a:schemeClr>
                        </a:solidFill>
                        <a:latin typeface="에스코어 드림 5 Medium" panose="020B0503030302020204" pitchFamily="34" charset="-127"/>
                        <a:ea typeface="에스코어 드림 5 Medium" panose="020B0503030302020204" pitchFamily="34" charset="-127"/>
                      </a:endParaRPr>
                    </a:p>
                    <a:p>
                      <a:pPr marL="342900" marR="0" lvl="0" indent="-342900" algn="l" defTabSz="914400" rtl="0" eaLnBrk="1" fontAlgn="auto" latinLnBrk="1" hangingPunct="1">
                        <a:lnSpc>
                          <a:spcPct val="150000"/>
                        </a:lnSpc>
                        <a:spcBef>
                          <a:spcPts val="0"/>
                        </a:spcBef>
                        <a:spcAft>
                          <a:spcPts val="0"/>
                        </a:spcAft>
                        <a:buClrTx/>
                        <a:buSzTx/>
                        <a:buFontTx/>
                        <a:buAutoNum type="arabicPeriod"/>
                        <a:tabLst/>
                        <a:defRPr/>
                      </a:pPr>
                      <a:r>
                        <a:rPr kumimoji="0" lang="en-US" altLang="ko-KR" sz="1200" b="1" i="0" u="none" strike="noStrike" kern="1200" cap="none" spc="0" normalizeH="0" baseline="0" noProof="0" dirty="0">
                          <a:ln>
                            <a:noFill/>
                          </a:ln>
                          <a:solidFill>
                            <a:srgbClr val="4EA72E">
                              <a:lumMod val="75000"/>
                            </a:srgbClr>
                          </a:solidFill>
                          <a:effectLst/>
                          <a:uLnTx/>
                          <a:uFillTx/>
                          <a:latin typeface="에스코어 드림 5 Medium" panose="020B0503030302020204" pitchFamily="34" charset="-127"/>
                          <a:ea typeface="에스코어 드림 5 Medium" panose="020B0503030302020204" pitchFamily="34" charset="-127"/>
                          <a:cs typeface="+mn-cs"/>
                        </a:rPr>
                        <a:t>Semi –</a:t>
                      </a:r>
                      <a:r>
                        <a:rPr kumimoji="0" lang="ko-KR" altLang="en-US" sz="1200" b="1" i="0" u="none" strike="noStrike" kern="1200" cap="none" spc="0" normalizeH="0" baseline="0" noProof="0" dirty="0">
                          <a:ln>
                            <a:noFill/>
                          </a:ln>
                          <a:solidFill>
                            <a:srgbClr val="4EA72E">
                              <a:lumMod val="75000"/>
                            </a:srgbClr>
                          </a:solidFill>
                          <a:effectLst/>
                          <a:uLnTx/>
                          <a:uFillTx/>
                          <a:latin typeface="에스코어 드림 5 Medium" panose="020B0503030302020204" pitchFamily="34" charset="-127"/>
                          <a:ea typeface="에스코어 드림 5 Medium" panose="020B0503030302020204" pitchFamily="34" charset="-127"/>
                          <a:cs typeface="+mn-cs"/>
                        </a:rPr>
                        <a:t> 프로젝트</a:t>
                      </a:r>
                      <a:endParaRPr kumimoji="0" lang="en-US" altLang="ko-KR" sz="1200" b="1" i="0" u="none" strike="noStrike" kern="1200" cap="none" spc="0" normalizeH="0" baseline="0" noProof="0" dirty="0">
                        <a:ln>
                          <a:noFill/>
                        </a:ln>
                        <a:solidFill>
                          <a:srgbClr val="4EA72E">
                            <a:lumMod val="75000"/>
                          </a:srgbClr>
                        </a:solidFill>
                        <a:effectLst/>
                        <a:uLnTx/>
                        <a:uFillTx/>
                        <a:latin typeface="에스코어 드림 5 Medium" panose="020B0503030302020204" pitchFamily="34" charset="-127"/>
                        <a:ea typeface="에스코어 드림 5 Medium" panose="020B0503030302020204" pitchFamily="34" charset="-127"/>
                        <a:cs typeface="+mn-cs"/>
                      </a:endParaRPr>
                    </a:p>
                    <a:p>
                      <a:pPr marL="342900" marR="0" lvl="0" indent="-342900" algn="l" defTabSz="914400" rtl="0" eaLnBrk="1" fontAlgn="auto" latinLnBrk="1" hangingPunct="1">
                        <a:lnSpc>
                          <a:spcPct val="150000"/>
                        </a:lnSpc>
                        <a:spcBef>
                          <a:spcPts val="0"/>
                        </a:spcBef>
                        <a:spcAft>
                          <a:spcPts val="0"/>
                        </a:spcAft>
                        <a:buClrTx/>
                        <a:buSzTx/>
                        <a:buFont typeface="Wingdings" panose="05000000000000000000" pitchFamily="2" charset="2"/>
                        <a:buChar char="§"/>
                        <a:tabLst/>
                        <a:defRPr/>
                      </a:pPr>
                      <a:r>
                        <a:rPr kumimoji="0" lang="ko-KR" altLang="en-US" sz="1200" b="1" i="0" u="none" strike="noStrike" kern="1200" cap="none" spc="0" normalizeH="0" baseline="0" noProof="0" dirty="0">
                          <a:ln>
                            <a:noFill/>
                          </a:ln>
                          <a:solidFill>
                            <a:schemeClr val="bg2">
                              <a:lumMod val="50000"/>
                            </a:schemeClr>
                          </a:solidFill>
                          <a:effectLst/>
                          <a:uLnTx/>
                          <a:uFillTx/>
                          <a:latin typeface="에스코어 드림 5 Medium" panose="020B0503030302020204" pitchFamily="34" charset="-127"/>
                          <a:ea typeface="에스코어 드림 5 Medium" panose="020B0503030302020204" pitchFamily="34" charset="-127"/>
                          <a:cs typeface="+mn-cs"/>
                        </a:rPr>
                        <a:t>소방 및 화재 데이터를 통한 서울시 화재 </a:t>
                      </a:r>
                      <a:r>
                        <a:rPr kumimoji="0" lang="ko-KR" altLang="en-US" sz="1200" b="1" i="0" u="none" strike="noStrike" kern="1200" cap="none" spc="0" normalizeH="0" baseline="0" noProof="0" dirty="0" err="1">
                          <a:ln>
                            <a:noFill/>
                          </a:ln>
                          <a:solidFill>
                            <a:schemeClr val="bg2">
                              <a:lumMod val="50000"/>
                            </a:schemeClr>
                          </a:solidFill>
                          <a:effectLst/>
                          <a:uLnTx/>
                          <a:uFillTx/>
                          <a:latin typeface="에스코어 드림 5 Medium" panose="020B0503030302020204" pitchFamily="34" charset="-127"/>
                          <a:ea typeface="에스코어 드림 5 Medium" panose="020B0503030302020204" pitchFamily="34" charset="-127"/>
                          <a:cs typeface="+mn-cs"/>
                        </a:rPr>
                        <a:t>취약구</a:t>
                      </a:r>
                      <a:r>
                        <a:rPr kumimoji="0" lang="ko-KR" altLang="en-US" sz="1200" b="1" i="0" u="none" strike="noStrike" kern="1200" cap="none" spc="0" normalizeH="0" baseline="0" noProof="0" dirty="0">
                          <a:ln>
                            <a:noFill/>
                          </a:ln>
                          <a:solidFill>
                            <a:schemeClr val="bg2">
                              <a:lumMod val="50000"/>
                            </a:schemeClr>
                          </a:solidFill>
                          <a:effectLst/>
                          <a:uLnTx/>
                          <a:uFillTx/>
                          <a:latin typeface="에스코어 드림 5 Medium" panose="020B0503030302020204" pitchFamily="34" charset="-127"/>
                          <a:ea typeface="에스코어 드림 5 Medium" panose="020B0503030302020204" pitchFamily="34" charset="-127"/>
                          <a:cs typeface="+mn-cs"/>
                        </a:rPr>
                        <a:t> 분석 및 비상소화장치 입지 선정</a:t>
                      </a:r>
                      <a:r>
                        <a:rPr kumimoji="0" lang="en-US" altLang="ko-KR" sz="1200" b="1" i="0" u="none" strike="noStrike" kern="1200" cap="none" spc="0" normalizeH="0" baseline="0" noProof="0" dirty="0">
                          <a:ln>
                            <a:noFill/>
                          </a:ln>
                          <a:solidFill>
                            <a:schemeClr val="bg2">
                              <a:lumMod val="50000"/>
                            </a:schemeClr>
                          </a:solidFill>
                          <a:effectLst/>
                          <a:uLnTx/>
                          <a:uFillTx/>
                          <a:latin typeface="에스코어 드림 5 Medium" panose="020B0503030302020204" pitchFamily="34" charset="-127"/>
                          <a:ea typeface="에스코어 드림 5 Medium" panose="020B0503030302020204" pitchFamily="34" charset="-127"/>
                          <a:cs typeface="+mn-cs"/>
                        </a:rPr>
                        <a:t>/</a:t>
                      </a:r>
                      <a:r>
                        <a:rPr kumimoji="0" lang="ko-KR" altLang="en-US" sz="1200" b="1" i="0" u="none" strike="noStrike" kern="1200" cap="none" spc="0" normalizeH="0" baseline="0" noProof="0" dirty="0">
                          <a:ln>
                            <a:noFill/>
                          </a:ln>
                          <a:solidFill>
                            <a:schemeClr val="bg2">
                              <a:lumMod val="50000"/>
                            </a:schemeClr>
                          </a:solidFill>
                          <a:effectLst/>
                          <a:uLnTx/>
                          <a:uFillTx/>
                          <a:latin typeface="에스코어 드림 5 Medium" panose="020B0503030302020204" pitchFamily="34" charset="-127"/>
                          <a:ea typeface="에스코어 드림 5 Medium" panose="020B0503030302020204" pitchFamily="34" charset="-127"/>
                          <a:cs typeface="+mn-cs"/>
                        </a:rPr>
                        <a:t>제안</a:t>
                      </a:r>
                      <a:endParaRPr kumimoji="0" lang="en-US" altLang="ko-KR" sz="1200" b="1" i="0" u="none" strike="noStrike" kern="1200" cap="none" spc="0" normalizeH="0" baseline="0" noProof="0" dirty="0">
                        <a:ln>
                          <a:noFill/>
                        </a:ln>
                        <a:solidFill>
                          <a:schemeClr val="bg2">
                            <a:lumMod val="50000"/>
                          </a:schemeClr>
                        </a:solidFill>
                        <a:effectLst/>
                        <a:uLnTx/>
                        <a:uFillTx/>
                        <a:latin typeface="에스코어 드림 5 Medium" panose="020B0503030302020204" pitchFamily="34" charset="-127"/>
                        <a:ea typeface="에스코어 드림 5 Medium" panose="020B0503030302020204" pitchFamily="34" charset="-127"/>
                        <a:cs typeface="+mn-cs"/>
                      </a:endParaRPr>
                    </a:p>
                    <a:p>
                      <a:pPr marL="0" marR="0" lvl="0" indent="0" algn="l" defTabSz="914400" rtl="0" eaLnBrk="1" fontAlgn="auto" latinLnBrk="1" hangingPunct="1">
                        <a:lnSpc>
                          <a:spcPct val="150000"/>
                        </a:lnSpc>
                        <a:spcBef>
                          <a:spcPts val="0"/>
                        </a:spcBef>
                        <a:spcAft>
                          <a:spcPts val="0"/>
                        </a:spcAft>
                        <a:buClrTx/>
                        <a:buSzTx/>
                        <a:buFontTx/>
                        <a:buNone/>
                        <a:tabLst/>
                        <a:defRPr/>
                      </a:pPr>
                      <a:endParaRPr lang="en-US" altLang="ko-KR" sz="1200" dirty="0">
                        <a:solidFill>
                          <a:schemeClr val="bg2">
                            <a:lumMod val="50000"/>
                          </a:schemeClr>
                        </a:solidFill>
                        <a:latin typeface="에스코어 드림 5 Medium" panose="020B0503030302020204" pitchFamily="34" charset="-127"/>
                        <a:ea typeface="에스코어 드림 5 Medium" panose="020B0503030302020204" pitchFamily="34" charset="-127"/>
                      </a:endParaRPr>
                    </a:p>
                    <a:p>
                      <a:pPr marL="0" marR="0" lvl="0" indent="0" algn="l" defTabSz="914400" rtl="0" eaLnBrk="1" fontAlgn="auto" latinLnBrk="1" hangingPunct="1">
                        <a:lnSpc>
                          <a:spcPct val="150000"/>
                        </a:lnSpc>
                        <a:spcBef>
                          <a:spcPts val="0"/>
                        </a:spcBef>
                        <a:spcAft>
                          <a:spcPts val="0"/>
                        </a:spcAft>
                        <a:buClrTx/>
                        <a:buSzTx/>
                        <a:buFontTx/>
                        <a:buNone/>
                        <a:tabLst/>
                        <a:defRPr/>
                      </a:pPr>
                      <a:r>
                        <a:rPr kumimoji="0" lang="en-US" altLang="ko-KR" sz="1200" b="1" i="0" u="none" strike="noStrike" kern="1200" cap="none" spc="0" normalizeH="0" baseline="0" noProof="0" dirty="0">
                          <a:ln>
                            <a:noFill/>
                          </a:ln>
                          <a:solidFill>
                            <a:srgbClr val="4EA72E">
                              <a:lumMod val="75000"/>
                            </a:srgbClr>
                          </a:solidFill>
                          <a:effectLst/>
                          <a:uLnTx/>
                          <a:uFillTx/>
                          <a:latin typeface="에스코어 드림 5 Medium" panose="020B0503030302020204" pitchFamily="34" charset="-127"/>
                          <a:ea typeface="에스코어 드림 5 Medium" panose="020B0503030302020204" pitchFamily="34" charset="-127"/>
                          <a:cs typeface="+mn-cs"/>
                        </a:rPr>
                        <a:t>2. Final –</a:t>
                      </a:r>
                      <a:r>
                        <a:rPr kumimoji="0" lang="ko-KR" altLang="en-US" sz="1200" b="1" i="0" u="none" strike="noStrike" kern="1200" cap="none" spc="0" normalizeH="0" baseline="0" noProof="0" dirty="0">
                          <a:ln>
                            <a:noFill/>
                          </a:ln>
                          <a:solidFill>
                            <a:srgbClr val="4EA72E">
                              <a:lumMod val="75000"/>
                            </a:srgbClr>
                          </a:solidFill>
                          <a:effectLst/>
                          <a:uLnTx/>
                          <a:uFillTx/>
                          <a:latin typeface="에스코어 드림 5 Medium" panose="020B0503030302020204" pitchFamily="34" charset="-127"/>
                          <a:ea typeface="에스코어 드림 5 Medium" panose="020B0503030302020204" pitchFamily="34" charset="-127"/>
                          <a:cs typeface="+mn-cs"/>
                        </a:rPr>
                        <a:t> 프로젝트</a:t>
                      </a:r>
                      <a:endParaRPr kumimoji="0" lang="en-US" altLang="ko-KR" sz="1200" b="1" i="0" u="none" strike="noStrike" kern="1200" cap="none" spc="0" normalizeH="0" baseline="0" noProof="0" dirty="0">
                        <a:ln>
                          <a:noFill/>
                        </a:ln>
                        <a:solidFill>
                          <a:srgbClr val="4EA72E">
                            <a:lumMod val="75000"/>
                          </a:srgbClr>
                        </a:solidFill>
                        <a:effectLst/>
                        <a:uLnTx/>
                        <a:uFillTx/>
                        <a:latin typeface="에스코어 드림 5 Medium" panose="020B0503030302020204" pitchFamily="34" charset="-127"/>
                        <a:ea typeface="에스코어 드림 5 Medium" panose="020B0503030302020204" pitchFamily="34" charset="-127"/>
                        <a:cs typeface="+mn-cs"/>
                      </a:endParaRPr>
                    </a:p>
                    <a:p>
                      <a:pPr marL="342900" marR="0" lvl="0" indent="-342900" algn="l" defTabSz="914400" rtl="0" eaLnBrk="1" fontAlgn="auto" latinLnBrk="1" hangingPunct="1">
                        <a:lnSpc>
                          <a:spcPct val="150000"/>
                        </a:lnSpc>
                        <a:spcBef>
                          <a:spcPts val="0"/>
                        </a:spcBef>
                        <a:spcAft>
                          <a:spcPts val="0"/>
                        </a:spcAft>
                        <a:buClrTx/>
                        <a:buSzTx/>
                        <a:buFont typeface="Wingdings" panose="05000000000000000000" pitchFamily="2" charset="2"/>
                        <a:buChar char="§"/>
                        <a:tabLst/>
                        <a:defRPr/>
                      </a:pPr>
                      <a:r>
                        <a:rPr kumimoji="0" lang="ko-KR" altLang="en-US" sz="1200" b="1" i="0" u="none" strike="noStrike" kern="1200" cap="none" spc="0" normalizeH="0" baseline="0" noProof="0" dirty="0">
                          <a:ln>
                            <a:noFill/>
                          </a:ln>
                          <a:solidFill>
                            <a:srgbClr val="E8E8E8">
                              <a:lumMod val="50000"/>
                            </a:srgbClr>
                          </a:solidFill>
                          <a:effectLst/>
                          <a:uLnTx/>
                          <a:uFillTx/>
                          <a:latin typeface="에스코어 드림 5 Medium" panose="020B0503030302020204" pitchFamily="34" charset="-127"/>
                          <a:ea typeface="에스코어 드림 5 Medium" panose="020B0503030302020204" pitchFamily="34" charset="-127"/>
                          <a:cs typeface="+mn-cs"/>
                        </a:rPr>
                        <a:t>국민행복 창업 공모전 참가</a:t>
                      </a:r>
                      <a:endParaRPr kumimoji="0" lang="en-US" altLang="ko-KR" sz="1200" b="1" i="0" u="none" strike="noStrike" kern="1200" cap="none" spc="0" normalizeH="0" baseline="0" noProof="0" dirty="0">
                        <a:ln>
                          <a:noFill/>
                        </a:ln>
                        <a:solidFill>
                          <a:srgbClr val="E8E8E8">
                            <a:lumMod val="50000"/>
                          </a:srgbClr>
                        </a:solidFill>
                        <a:effectLst/>
                        <a:uLnTx/>
                        <a:uFillTx/>
                        <a:latin typeface="에스코어 드림 5 Medium" panose="020B0503030302020204" pitchFamily="34" charset="-127"/>
                        <a:ea typeface="에스코어 드림 5 Medium" panose="020B0503030302020204" pitchFamily="34" charset="-127"/>
                        <a:cs typeface="+mn-cs"/>
                      </a:endParaRPr>
                    </a:p>
                    <a:p>
                      <a:pPr marL="0" marR="0" lvl="0" indent="0" algn="l" defTabSz="914400" rtl="0" eaLnBrk="1" fontAlgn="auto" latinLnBrk="1" hangingPunct="1">
                        <a:lnSpc>
                          <a:spcPct val="150000"/>
                        </a:lnSpc>
                        <a:spcBef>
                          <a:spcPts val="0"/>
                        </a:spcBef>
                        <a:spcAft>
                          <a:spcPts val="0"/>
                        </a:spcAft>
                        <a:buClrTx/>
                        <a:buSzTx/>
                        <a:buFont typeface="Wingdings" panose="05000000000000000000" pitchFamily="2" charset="2"/>
                        <a:buNone/>
                        <a:tabLst/>
                        <a:defRPr/>
                      </a:pPr>
                      <a:r>
                        <a:rPr kumimoji="0" lang="ko-KR" altLang="en-US" sz="1200" b="1" i="0" u="none" strike="noStrike" kern="1200" cap="none" spc="0" normalizeH="0" baseline="0" noProof="0" dirty="0">
                          <a:ln>
                            <a:noFill/>
                          </a:ln>
                          <a:solidFill>
                            <a:srgbClr val="E8E8E8">
                              <a:lumMod val="50000"/>
                            </a:srgbClr>
                          </a:solidFill>
                          <a:effectLst/>
                          <a:uLnTx/>
                          <a:uFillTx/>
                          <a:latin typeface="에스코어 드림 5 Medium" panose="020B0503030302020204" pitchFamily="34" charset="-127"/>
                          <a:ea typeface="에스코어 드림 5 Medium" panose="020B0503030302020204" pitchFamily="34" charset="-127"/>
                          <a:cs typeface="+mn-cs"/>
                        </a:rPr>
                        <a:t>청년 은둔형 외톨이를 위한 일상회복 도움 서비스 사업</a:t>
                      </a:r>
                      <a:r>
                        <a:rPr kumimoji="0" lang="en-US" altLang="ko-KR" sz="1200" b="1" i="0" u="none" strike="noStrike" kern="1200" cap="none" spc="0" normalizeH="0" baseline="0" noProof="0" dirty="0">
                          <a:ln>
                            <a:noFill/>
                          </a:ln>
                          <a:solidFill>
                            <a:srgbClr val="E8E8E8">
                              <a:lumMod val="50000"/>
                            </a:srgbClr>
                          </a:solidFill>
                          <a:effectLst/>
                          <a:uLnTx/>
                          <a:uFillTx/>
                          <a:latin typeface="에스코어 드림 5 Medium" panose="020B0503030302020204" pitchFamily="34" charset="-127"/>
                          <a:ea typeface="에스코어 드림 5 Medium" panose="020B0503030302020204" pitchFamily="34" charset="-127"/>
                          <a:cs typeface="+mn-cs"/>
                        </a:rPr>
                        <a:t>/</a:t>
                      </a:r>
                      <a:r>
                        <a:rPr kumimoji="0" lang="ko-KR" altLang="en-US" sz="1200" b="1" i="0" u="none" strike="noStrike" kern="1200" cap="none" spc="0" normalizeH="0" baseline="0" noProof="0" dirty="0">
                          <a:ln>
                            <a:noFill/>
                          </a:ln>
                          <a:solidFill>
                            <a:srgbClr val="E8E8E8">
                              <a:lumMod val="50000"/>
                            </a:srgbClr>
                          </a:solidFill>
                          <a:effectLst/>
                          <a:uLnTx/>
                          <a:uFillTx/>
                          <a:latin typeface="에스코어 드림 5 Medium" panose="020B0503030302020204" pitchFamily="34" charset="-127"/>
                          <a:ea typeface="에스코어 드림 5 Medium" panose="020B0503030302020204" pitchFamily="34" charset="-127"/>
                          <a:cs typeface="+mn-cs"/>
                        </a:rPr>
                        <a:t>창업 </a:t>
                      </a:r>
                      <a:endParaRPr kumimoji="0" lang="en-US" altLang="ko-KR" sz="1200" b="1" i="0" u="none" strike="noStrike" kern="1200" cap="none" spc="0" normalizeH="0" baseline="0" noProof="0" dirty="0">
                        <a:ln>
                          <a:noFill/>
                        </a:ln>
                        <a:solidFill>
                          <a:srgbClr val="E8E8E8">
                            <a:lumMod val="50000"/>
                          </a:srgbClr>
                        </a:solidFill>
                        <a:effectLst/>
                        <a:uLnTx/>
                        <a:uFillTx/>
                        <a:latin typeface="에스코어 드림 5 Medium" panose="020B0503030302020204" pitchFamily="34" charset="-127"/>
                        <a:ea typeface="에스코어 드림 5 Medium" panose="020B0503030302020204" pitchFamily="34" charset="-127"/>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ysDash"/>
                      <a:round/>
                      <a:headEnd type="none" w="med" len="med"/>
                      <a:tailEnd type="none" w="med" len="med"/>
                    </a:lnB>
                    <a:solidFill>
                      <a:schemeClr val="bg1"/>
                    </a:solidFill>
                  </a:tcPr>
                </a:tc>
                <a:tc>
                  <a:txBody>
                    <a:bodyPr/>
                    <a:lstStyle/>
                    <a:p>
                      <a:pPr marL="285750" marR="0" lvl="0" indent="-285750" algn="l" defTabSz="914400" rtl="0" eaLnBrk="1" fontAlgn="auto" latinLnBrk="1" hangingPunct="1">
                        <a:lnSpc>
                          <a:spcPct val="100000"/>
                        </a:lnSpc>
                        <a:spcBef>
                          <a:spcPts val="0"/>
                        </a:spcBef>
                        <a:spcAft>
                          <a:spcPts val="0"/>
                        </a:spcAft>
                        <a:buClrTx/>
                        <a:buSzTx/>
                        <a:buFont typeface="Wingdings" panose="05000000000000000000" pitchFamily="2" charset="2"/>
                        <a:buChar char="ü"/>
                        <a:tabLst/>
                        <a:defRPr/>
                      </a:pPr>
                      <a:r>
                        <a:rPr lang="en-US" altLang="ko-KR" sz="1200" dirty="0">
                          <a:solidFill>
                            <a:schemeClr val="tx1"/>
                          </a:solidFill>
                          <a:latin typeface="에스코어 드림 5 Medium" panose="020B0503030302020204" pitchFamily="34" charset="-127"/>
                          <a:ea typeface="에스코어 드림 5 Medium" panose="020B0503030302020204" pitchFamily="34" charset="-127"/>
                        </a:rPr>
                        <a:t>Kaggle</a:t>
                      </a:r>
                      <a:r>
                        <a:rPr lang="ko-KR" altLang="en-US" sz="1200" dirty="0">
                          <a:solidFill>
                            <a:schemeClr val="tx1"/>
                          </a:solidFill>
                          <a:latin typeface="에스코어 드림 5 Medium" panose="020B0503030302020204" pitchFamily="34" charset="-127"/>
                          <a:ea typeface="에스코어 드림 5 Medium" panose="020B0503030302020204" pitchFamily="34" charset="-127"/>
                        </a:rPr>
                        <a:t> 프로젝트</a:t>
                      </a:r>
                      <a:endParaRPr lang="en-US" altLang="ko-KR" sz="1200" dirty="0">
                        <a:solidFill>
                          <a:schemeClr val="tx1"/>
                        </a:solidFill>
                        <a:latin typeface="에스코어 드림 5 Medium" panose="020B0503030302020204" pitchFamily="34" charset="-127"/>
                        <a:ea typeface="에스코어 드림 5 Medium" panose="020B0503030302020204" pitchFamily="34" charset="-127"/>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200" dirty="0">
                        <a:solidFill>
                          <a:schemeClr val="accent6">
                            <a:lumMod val="75000"/>
                          </a:schemeClr>
                        </a:solidFill>
                        <a:latin typeface="에스코어 드림 5 Medium" panose="020B0503030302020204" pitchFamily="34" charset="-127"/>
                        <a:ea typeface="에스코어 드림 5 Medium" panose="020B0503030302020204" pitchFamily="34" charset="-127"/>
                      </a:endParaRPr>
                    </a:p>
                    <a:p>
                      <a:pPr marL="342900" marR="0" lvl="0" indent="-342900" algn="l" defTabSz="914400" rtl="0" eaLnBrk="1" fontAlgn="auto" latinLnBrk="1" hangingPunct="1">
                        <a:lnSpc>
                          <a:spcPct val="150000"/>
                        </a:lnSpc>
                        <a:spcBef>
                          <a:spcPts val="0"/>
                        </a:spcBef>
                        <a:spcAft>
                          <a:spcPts val="0"/>
                        </a:spcAft>
                        <a:buClrTx/>
                        <a:buSzTx/>
                        <a:buFontTx/>
                        <a:buAutoNum type="arabicPeriod"/>
                        <a:tabLst/>
                        <a:defRPr/>
                      </a:pPr>
                      <a:r>
                        <a:rPr lang="ko-KR" altLang="en-US" sz="1200" dirty="0" err="1">
                          <a:solidFill>
                            <a:schemeClr val="accent6">
                              <a:lumMod val="75000"/>
                            </a:schemeClr>
                          </a:solidFill>
                          <a:latin typeface="에스코어 드림 5 Medium" panose="020B0503030302020204" pitchFamily="34" charset="-127"/>
                          <a:ea typeface="에스코어 드림 5 Medium" panose="020B0503030302020204" pitchFamily="34" charset="-127"/>
                        </a:rPr>
                        <a:t>대회명</a:t>
                      </a:r>
                      <a:endParaRPr lang="en-US" altLang="ko-KR" sz="1200" dirty="0">
                        <a:solidFill>
                          <a:schemeClr val="accent6">
                            <a:lumMod val="75000"/>
                          </a:schemeClr>
                        </a:solidFill>
                        <a:latin typeface="에스코어 드림 5 Medium" panose="020B0503030302020204" pitchFamily="34" charset="-127"/>
                        <a:ea typeface="에스코어 드림 5 Medium" panose="020B0503030302020204" pitchFamily="34" charset="-127"/>
                      </a:endParaRPr>
                    </a:p>
                    <a:p>
                      <a:pPr marL="285750" marR="0" lvl="0" indent="-285750" algn="l" defTabSz="914400" rtl="0" eaLnBrk="1" fontAlgn="auto" latinLnBrk="1" hangingPunct="1">
                        <a:lnSpc>
                          <a:spcPct val="150000"/>
                        </a:lnSpc>
                        <a:spcBef>
                          <a:spcPts val="0"/>
                        </a:spcBef>
                        <a:spcAft>
                          <a:spcPts val="0"/>
                        </a:spcAft>
                        <a:buClrTx/>
                        <a:buSzTx/>
                        <a:buFont typeface="Wingdings" panose="05000000000000000000" pitchFamily="2" charset="2"/>
                        <a:buChar char="§"/>
                        <a:tabLst/>
                        <a:defRPr/>
                      </a:pPr>
                      <a:r>
                        <a:rPr lang="ko-KR" altLang="en-US" sz="1200" dirty="0">
                          <a:solidFill>
                            <a:schemeClr val="bg2">
                              <a:lumMod val="50000"/>
                            </a:schemeClr>
                          </a:solidFill>
                          <a:latin typeface="에스코어 드림 5 Medium" panose="020B0503030302020204" pitchFamily="34" charset="-127"/>
                          <a:ea typeface="에스코어 드림 5 Medium" panose="020B0503030302020204" pitchFamily="34" charset="-127"/>
                        </a:rPr>
                        <a:t>분류 주제</a:t>
                      </a:r>
                      <a:endParaRPr lang="en-US" altLang="ko-KR" sz="1200" dirty="0">
                        <a:solidFill>
                          <a:schemeClr val="bg2">
                            <a:lumMod val="50000"/>
                          </a:schemeClr>
                        </a:solidFill>
                        <a:latin typeface="에스코어 드림 5 Medium" panose="020B0503030302020204" pitchFamily="34" charset="-127"/>
                        <a:ea typeface="에스코어 드림 5 Medium" panose="020B0503030302020204" pitchFamily="34" charset="-127"/>
                      </a:endParaRPr>
                    </a:p>
                    <a:p>
                      <a:pPr marL="285750" marR="0" lvl="0" indent="-285750" algn="l" defTabSz="914400" rtl="0" eaLnBrk="1" fontAlgn="auto" latinLnBrk="1" hangingPunct="1">
                        <a:lnSpc>
                          <a:spcPct val="150000"/>
                        </a:lnSpc>
                        <a:spcBef>
                          <a:spcPts val="0"/>
                        </a:spcBef>
                        <a:spcAft>
                          <a:spcPts val="0"/>
                        </a:spcAft>
                        <a:buClrTx/>
                        <a:buSzTx/>
                        <a:buFont typeface="Wingdings" panose="05000000000000000000" pitchFamily="2" charset="2"/>
                        <a:buChar char="§"/>
                        <a:tabLst/>
                        <a:defRPr/>
                      </a:pPr>
                      <a:r>
                        <a:rPr lang="en-US" altLang="ko-KR" sz="1200" dirty="0">
                          <a:solidFill>
                            <a:schemeClr val="bg2">
                              <a:lumMod val="50000"/>
                            </a:schemeClr>
                          </a:solidFill>
                          <a:latin typeface="에스코어 드림 5 Medium" panose="020B0503030302020204" pitchFamily="34" charset="-127"/>
                          <a:ea typeface="에스코어 드림 5 Medium" panose="020B0503030302020204" pitchFamily="34" charset="-127"/>
                        </a:rPr>
                        <a:t>Private Score 00</a:t>
                      </a:r>
                    </a:p>
                    <a:p>
                      <a:pPr marL="285750" marR="0" lvl="0" indent="-285750" algn="l" defTabSz="914400" rtl="0" eaLnBrk="1" fontAlgn="auto" latinLnBrk="1" hangingPunct="1">
                        <a:lnSpc>
                          <a:spcPct val="150000"/>
                        </a:lnSpc>
                        <a:spcBef>
                          <a:spcPts val="0"/>
                        </a:spcBef>
                        <a:spcAft>
                          <a:spcPts val="0"/>
                        </a:spcAft>
                        <a:buClrTx/>
                        <a:buSzTx/>
                        <a:buFont typeface="Wingdings" panose="05000000000000000000" pitchFamily="2" charset="2"/>
                        <a:buChar char="§"/>
                        <a:tabLst/>
                        <a:defRPr/>
                      </a:pPr>
                      <a:r>
                        <a:rPr lang="en-US" altLang="ko-KR" sz="1200" dirty="0">
                          <a:solidFill>
                            <a:schemeClr val="bg2">
                              <a:lumMod val="50000"/>
                            </a:schemeClr>
                          </a:solidFill>
                          <a:latin typeface="에스코어 드림 5 Medium" panose="020B0503030302020204" pitchFamily="34" charset="-127"/>
                          <a:ea typeface="에스코어 드림 5 Medium" panose="020B0503030302020204" pitchFamily="34" charset="-127"/>
                        </a:rPr>
                        <a:t>Rank 163 / 1000 (Top</a:t>
                      </a:r>
                      <a:r>
                        <a:rPr lang="ko-KR" altLang="en-US" sz="1200" dirty="0">
                          <a:solidFill>
                            <a:schemeClr val="bg2">
                              <a:lumMod val="50000"/>
                            </a:schemeClr>
                          </a:solidFill>
                          <a:latin typeface="에스코어 드림 5 Medium" panose="020B0503030302020204" pitchFamily="34" charset="-127"/>
                          <a:ea typeface="에스코어 드림 5 Medium" panose="020B0503030302020204" pitchFamily="34" charset="-127"/>
                        </a:rPr>
                        <a:t> </a:t>
                      </a:r>
                      <a:r>
                        <a:rPr lang="en-US" altLang="ko-KR" sz="1200" dirty="0">
                          <a:solidFill>
                            <a:schemeClr val="bg2">
                              <a:lumMod val="50000"/>
                            </a:schemeClr>
                          </a:solidFill>
                          <a:latin typeface="에스코어 드림 5 Medium" panose="020B0503030302020204" pitchFamily="34" charset="-127"/>
                          <a:ea typeface="에스코어 드림 5 Medium" panose="020B0503030302020204" pitchFamily="34" charset="-127"/>
                        </a:rPr>
                        <a:t>16.3%)</a:t>
                      </a:r>
                    </a:p>
                    <a:p>
                      <a:pPr latinLnBrk="1"/>
                      <a:endParaRPr lang="ko-KR" altLang="en-US" sz="1200" dirty="0"/>
                    </a:p>
                  </a:txBody>
                  <a:tcPr>
                    <a:lnL w="3175" cap="flat" cmpd="sng" algn="ctr">
                      <a:solidFill>
                        <a:schemeClr val="tx1"/>
                      </a:solidFill>
                      <a:prstDash val="sysDash"/>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ysDash"/>
                      <a:round/>
                      <a:headEnd type="none" w="med" len="med"/>
                      <a:tailEnd type="none" w="med" len="med"/>
                    </a:lnB>
                    <a:solidFill>
                      <a:schemeClr val="bg1"/>
                    </a:solidFill>
                  </a:tcPr>
                </a:tc>
                <a:extLst>
                  <a:ext uri="{0D108BD9-81ED-4DB2-BD59-A6C34878D82A}">
                    <a16:rowId xmlns:a16="http://schemas.microsoft.com/office/drawing/2014/main" val="3073388030"/>
                  </a:ext>
                </a:extLst>
              </a:tr>
              <a:tr h="2212284">
                <a:tc>
                  <a:txBody>
                    <a:bodyPr/>
                    <a:lstStyle/>
                    <a:p>
                      <a:pPr marL="285750" marR="0" lvl="0" indent="-285750" algn="l" defTabSz="914400" rtl="0" eaLnBrk="1" fontAlgn="auto" latinLnBrk="1" hangingPunct="1">
                        <a:lnSpc>
                          <a:spcPct val="100000"/>
                        </a:lnSpc>
                        <a:spcBef>
                          <a:spcPts val="0"/>
                        </a:spcBef>
                        <a:spcAft>
                          <a:spcPts val="0"/>
                        </a:spcAft>
                        <a:buClrTx/>
                        <a:buSzTx/>
                        <a:buFont typeface="Wingdings" panose="05000000000000000000" pitchFamily="2" charset="2"/>
                        <a:buChar char="ü"/>
                        <a:tabLst/>
                        <a:defRPr/>
                      </a:pPr>
                      <a:r>
                        <a:rPr kumimoji="0" lang="ko-KR" altLang="en-US" sz="1200" b="1" i="0" u="none" strike="noStrike" kern="1200" cap="none" spc="0" normalizeH="0" baseline="0" noProof="0" dirty="0">
                          <a:ln>
                            <a:noFill/>
                          </a:ln>
                          <a:solidFill>
                            <a:prstClr val="black"/>
                          </a:solidFill>
                          <a:effectLst/>
                          <a:uLnTx/>
                          <a:uFillTx/>
                          <a:latin typeface="에스코어 드림 5 Medium" panose="020B0503030302020204" pitchFamily="34" charset="-127"/>
                          <a:ea typeface="에스코어 드림 5 Medium" panose="020B0503030302020204" pitchFamily="34" charset="-127"/>
                          <a:cs typeface="+mn-cs"/>
                        </a:rPr>
                        <a:t>개인</a:t>
                      </a:r>
                      <a:r>
                        <a:rPr kumimoji="0" lang="en-US" altLang="ko-KR" sz="1200" b="1" i="0" u="none" strike="noStrike" kern="1200" cap="none" spc="0" normalizeH="0" baseline="0" noProof="0" dirty="0">
                          <a:ln>
                            <a:noFill/>
                          </a:ln>
                          <a:solidFill>
                            <a:prstClr val="black"/>
                          </a:solidFill>
                          <a:effectLst/>
                          <a:uLnTx/>
                          <a:uFillTx/>
                          <a:latin typeface="에스코어 드림 5 Medium" panose="020B0503030302020204" pitchFamily="34" charset="-127"/>
                          <a:ea typeface="에스코어 드림 5 Medium" panose="020B0503030302020204" pitchFamily="34" charset="-127"/>
                          <a:cs typeface="+mn-cs"/>
                        </a:rPr>
                        <a:t>(1</a:t>
                      </a:r>
                      <a:r>
                        <a:rPr kumimoji="0" lang="ko-KR" altLang="en-US" sz="1200" b="1" i="0" u="none" strike="noStrike" kern="1200" cap="none" spc="0" normalizeH="0" baseline="0" noProof="0" dirty="0">
                          <a:ln>
                            <a:noFill/>
                          </a:ln>
                          <a:solidFill>
                            <a:prstClr val="black"/>
                          </a:solidFill>
                          <a:effectLst/>
                          <a:uLnTx/>
                          <a:uFillTx/>
                          <a:latin typeface="에스코어 드림 5 Medium" panose="020B0503030302020204" pitchFamily="34" charset="-127"/>
                          <a:ea typeface="에스코어 드림 5 Medium" panose="020B0503030302020204" pitchFamily="34" charset="-127"/>
                          <a:cs typeface="+mn-cs"/>
                        </a:rPr>
                        <a:t>인</a:t>
                      </a:r>
                      <a:r>
                        <a:rPr kumimoji="0" lang="en-US" altLang="ko-KR" sz="1200" b="1" i="0" u="none" strike="noStrike" kern="1200" cap="none" spc="0" normalizeH="0" baseline="0" noProof="0" dirty="0">
                          <a:ln>
                            <a:noFill/>
                          </a:ln>
                          <a:solidFill>
                            <a:prstClr val="black"/>
                          </a:solidFill>
                          <a:effectLst/>
                          <a:uLnTx/>
                          <a:uFillTx/>
                          <a:latin typeface="에스코어 드림 5 Medium" panose="020B0503030302020204" pitchFamily="34" charset="-127"/>
                          <a:ea typeface="에스코어 드림 5 Medium" panose="020B0503030302020204" pitchFamily="34" charset="-127"/>
                          <a:cs typeface="+mn-cs"/>
                        </a:rPr>
                        <a:t>) </a:t>
                      </a:r>
                      <a:r>
                        <a:rPr kumimoji="0" lang="ko-KR" altLang="en-US" sz="1200" b="1" i="0" u="none" strike="noStrike" kern="1200" cap="none" spc="0" normalizeH="0" baseline="0" noProof="0" dirty="0">
                          <a:ln>
                            <a:noFill/>
                          </a:ln>
                          <a:solidFill>
                            <a:prstClr val="black"/>
                          </a:solidFill>
                          <a:effectLst/>
                          <a:uLnTx/>
                          <a:uFillTx/>
                          <a:latin typeface="에스코어 드림 5 Medium" panose="020B0503030302020204" pitchFamily="34" charset="-127"/>
                          <a:ea typeface="에스코어 드림 5 Medium" panose="020B0503030302020204" pitchFamily="34" charset="-127"/>
                          <a:cs typeface="+mn-cs"/>
                        </a:rPr>
                        <a:t>프로젝트</a:t>
                      </a:r>
                    </a:p>
                    <a:p>
                      <a:pPr marL="342900" marR="0" lvl="0" indent="-342900" algn="l" defTabSz="914400" rtl="0" eaLnBrk="1" fontAlgn="auto" latinLnBrk="1" hangingPunct="1">
                        <a:lnSpc>
                          <a:spcPct val="150000"/>
                        </a:lnSpc>
                        <a:spcBef>
                          <a:spcPts val="0"/>
                        </a:spcBef>
                        <a:spcAft>
                          <a:spcPts val="0"/>
                        </a:spcAft>
                        <a:buClrTx/>
                        <a:buSzTx/>
                        <a:buFontTx/>
                        <a:buAutoNum type="arabicPeriod"/>
                        <a:tabLst/>
                        <a:defRPr/>
                      </a:pPr>
                      <a:r>
                        <a:rPr kumimoji="0" lang="en-US" altLang="ko-KR" sz="1200" b="1" i="0" u="none" strike="noStrike" kern="1200" cap="none" spc="0" normalizeH="0" baseline="0" noProof="0" dirty="0">
                          <a:ln>
                            <a:noFill/>
                          </a:ln>
                          <a:solidFill>
                            <a:srgbClr val="4EA72E">
                              <a:lumMod val="75000"/>
                            </a:srgbClr>
                          </a:solidFill>
                          <a:effectLst/>
                          <a:uLnTx/>
                          <a:uFillTx/>
                          <a:latin typeface="에스코어 드림 5 Medium" panose="020B0503030302020204" pitchFamily="34" charset="-127"/>
                          <a:ea typeface="에스코어 드림 5 Medium" panose="020B0503030302020204" pitchFamily="34" charset="-127"/>
                          <a:cs typeface="+mn-cs"/>
                        </a:rPr>
                        <a:t>..</a:t>
                      </a:r>
                      <a:endParaRPr kumimoji="0" lang="ko-KR" altLang="en-US" sz="1200" b="1" i="0" u="none" strike="noStrike" kern="1200" cap="none" spc="0" normalizeH="0" baseline="0" noProof="0" dirty="0">
                        <a:ln>
                          <a:noFill/>
                        </a:ln>
                        <a:solidFill>
                          <a:srgbClr val="4EA72E">
                            <a:lumMod val="75000"/>
                          </a:srgbClr>
                        </a:solidFill>
                        <a:effectLst/>
                        <a:uLnTx/>
                        <a:uFillTx/>
                        <a:latin typeface="에스코어 드림 5 Medium" panose="020B0503030302020204" pitchFamily="34" charset="-127"/>
                        <a:ea typeface="에스코어 드림 5 Medium" panose="020B0503030302020204" pitchFamily="34" charset="-127"/>
                        <a:cs typeface="+mn-cs"/>
                      </a:endParaRPr>
                    </a:p>
                    <a:p>
                      <a:pPr marL="285750" marR="0" lvl="0" indent="-285750" algn="l" defTabSz="914400" rtl="0" eaLnBrk="1" fontAlgn="auto" latinLnBrk="1" hangingPunct="1">
                        <a:lnSpc>
                          <a:spcPct val="150000"/>
                        </a:lnSpc>
                        <a:spcBef>
                          <a:spcPts val="0"/>
                        </a:spcBef>
                        <a:spcAft>
                          <a:spcPts val="0"/>
                        </a:spcAft>
                        <a:buClrTx/>
                        <a:buSzTx/>
                        <a:buFont typeface="Wingdings" panose="05000000000000000000" pitchFamily="2" charset="2"/>
                        <a:buChar char="§"/>
                        <a:tabLst/>
                        <a:defRPr/>
                      </a:pPr>
                      <a:r>
                        <a:rPr kumimoji="0" lang="en-US" altLang="ko-KR" sz="1200" b="1" i="0" u="none" strike="noStrike" kern="1200" cap="none" spc="0" normalizeH="0" baseline="0" noProof="0" dirty="0">
                          <a:ln>
                            <a:noFill/>
                          </a:ln>
                          <a:solidFill>
                            <a:srgbClr val="E8E8E8">
                              <a:lumMod val="50000"/>
                            </a:srgbClr>
                          </a:solidFill>
                          <a:effectLst/>
                          <a:uLnTx/>
                          <a:uFillTx/>
                          <a:latin typeface="에스코어 드림 5 Medium" panose="020B0503030302020204" pitchFamily="34" charset="-127"/>
                          <a:ea typeface="에스코어 드림 5 Medium" panose="020B0503030302020204" pitchFamily="34" charset="-127"/>
                          <a:cs typeface="+mn-cs"/>
                        </a:rPr>
                        <a:t>..</a:t>
                      </a:r>
                    </a:p>
                  </a:txBody>
                  <a:tcPr>
                    <a:lnL w="3175" cap="flat" cmpd="sng" algn="ctr">
                      <a:solidFill>
                        <a:schemeClr val="tx1"/>
                      </a:solidFill>
                      <a:prstDash val="solid"/>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solidFill>
                      <a:schemeClr val="bg1"/>
                    </a:solidFill>
                  </a:tcPr>
                </a:tc>
                <a:tc>
                  <a:txBody>
                    <a:bodyPr/>
                    <a:lstStyle/>
                    <a:p>
                      <a:pPr marL="285750" marR="0" lvl="0" indent="-285750" algn="l" defTabSz="914400" rtl="0" eaLnBrk="1" fontAlgn="auto" latinLnBrk="1" hangingPunct="1">
                        <a:lnSpc>
                          <a:spcPct val="100000"/>
                        </a:lnSpc>
                        <a:spcBef>
                          <a:spcPts val="0"/>
                        </a:spcBef>
                        <a:spcAft>
                          <a:spcPts val="0"/>
                        </a:spcAft>
                        <a:buClrTx/>
                        <a:buSzTx/>
                        <a:buFont typeface="Wingdings" panose="05000000000000000000" pitchFamily="2" charset="2"/>
                        <a:buChar char="ü"/>
                        <a:tabLst/>
                        <a:defRPr/>
                      </a:pPr>
                      <a:r>
                        <a:rPr kumimoji="0" lang="ko-KR" altLang="en-US" sz="1200" b="1" i="0" u="none" strike="noStrike" kern="1200" cap="none" spc="0" normalizeH="0" baseline="0" noProof="0" dirty="0">
                          <a:ln>
                            <a:noFill/>
                          </a:ln>
                          <a:solidFill>
                            <a:prstClr val="black"/>
                          </a:solidFill>
                          <a:effectLst/>
                          <a:uLnTx/>
                          <a:uFillTx/>
                          <a:latin typeface="에스코어 드림 5 Medium" panose="020B0503030302020204" pitchFamily="34" charset="-127"/>
                          <a:ea typeface="에스코어 드림 5 Medium" panose="020B0503030302020204" pitchFamily="34" charset="-127"/>
                          <a:cs typeface="+mn-cs"/>
                        </a:rPr>
                        <a:t>교육과정 수료</a:t>
                      </a:r>
                      <a:endParaRPr kumimoji="0" lang="en-US" altLang="ko-KR" sz="1200" b="1" i="0" u="none" strike="noStrike" kern="1200" cap="none" spc="0" normalizeH="0" baseline="0" noProof="0" dirty="0">
                        <a:ln>
                          <a:noFill/>
                        </a:ln>
                        <a:solidFill>
                          <a:prstClr val="black"/>
                        </a:solidFill>
                        <a:effectLst/>
                        <a:uLnTx/>
                        <a:uFillTx/>
                        <a:latin typeface="에스코어 드림 5 Medium" panose="020B0503030302020204" pitchFamily="34" charset="-127"/>
                        <a:ea typeface="에스코어 드림 5 Medium" panose="020B0503030302020204" pitchFamily="34" charset="-127"/>
                        <a:cs typeface="+mn-cs"/>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en-US" altLang="ko-KR" sz="1200" b="1" i="0" u="none" strike="noStrike" kern="1200" cap="none" spc="0" normalizeH="0" baseline="0" noProof="0" dirty="0">
                        <a:ln>
                          <a:noFill/>
                        </a:ln>
                        <a:solidFill>
                          <a:srgbClr val="4EA72E">
                            <a:lumMod val="75000"/>
                          </a:srgbClr>
                        </a:solidFill>
                        <a:effectLst/>
                        <a:uLnTx/>
                        <a:uFillTx/>
                        <a:latin typeface="에스코어 드림 5 Medium" panose="020B0503030302020204" pitchFamily="34" charset="-127"/>
                        <a:ea typeface="에스코어 드림 5 Medium" panose="020B0503030302020204" pitchFamily="34" charset="-127"/>
                        <a:cs typeface="+mn-cs"/>
                      </a:endParaRPr>
                    </a:p>
                    <a:p>
                      <a:pPr marL="342900" marR="0" lvl="0" indent="-342900" algn="l" defTabSz="914400" rtl="0" eaLnBrk="1" fontAlgn="auto" latinLnBrk="1" hangingPunct="1">
                        <a:lnSpc>
                          <a:spcPct val="150000"/>
                        </a:lnSpc>
                        <a:spcBef>
                          <a:spcPts val="0"/>
                        </a:spcBef>
                        <a:spcAft>
                          <a:spcPts val="0"/>
                        </a:spcAft>
                        <a:buClrTx/>
                        <a:buSzTx/>
                        <a:buFontTx/>
                        <a:buAutoNum type="arabicPeriod"/>
                        <a:tabLst/>
                        <a:defRPr/>
                      </a:pPr>
                      <a:r>
                        <a:rPr kumimoji="0" lang="ko-KR" altLang="en-US" sz="1200" b="1" i="0" u="none" strike="noStrike" kern="1200" cap="none" spc="0" normalizeH="0" baseline="0" noProof="0" dirty="0">
                          <a:ln>
                            <a:noFill/>
                          </a:ln>
                          <a:solidFill>
                            <a:srgbClr val="4EA72E">
                              <a:lumMod val="75000"/>
                            </a:srgbClr>
                          </a:solidFill>
                          <a:effectLst/>
                          <a:uLnTx/>
                          <a:uFillTx/>
                          <a:latin typeface="에스코어 드림 5 Medium" panose="020B0503030302020204" pitchFamily="34" charset="-127"/>
                          <a:ea typeface="에스코어 드림 5 Medium" panose="020B0503030302020204" pitchFamily="34" charset="-127"/>
                          <a:cs typeface="+mn-cs"/>
                        </a:rPr>
                        <a:t>멀티캠퍼스 수료</a:t>
                      </a:r>
                      <a:endParaRPr kumimoji="0" lang="en-US" altLang="ko-KR" sz="1200" b="1" i="0" u="none" strike="noStrike" kern="1200" cap="none" spc="0" normalizeH="0" baseline="0" noProof="0" dirty="0">
                        <a:ln>
                          <a:noFill/>
                        </a:ln>
                        <a:solidFill>
                          <a:srgbClr val="4EA72E">
                            <a:lumMod val="75000"/>
                          </a:srgbClr>
                        </a:solidFill>
                        <a:effectLst/>
                        <a:uLnTx/>
                        <a:uFillTx/>
                        <a:latin typeface="에스코어 드림 5 Medium" panose="020B0503030302020204" pitchFamily="34" charset="-127"/>
                        <a:ea typeface="에스코어 드림 5 Medium" panose="020B0503030302020204" pitchFamily="34" charset="-127"/>
                        <a:cs typeface="+mn-cs"/>
                      </a:endParaRPr>
                    </a:p>
                    <a:p>
                      <a:pPr marL="0" marR="0" lvl="0" indent="0" algn="l" defTabSz="914400" rtl="0" eaLnBrk="1" fontAlgn="auto" latinLnBrk="1" hangingPunct="1">
                        <a:lnSpc>
                          <a:spcPct val="150000"/>
                        </a:lnSpc>
                        <a:spcBef>
                          <a:spcPts val="0"/>
                        </a:spcBef>
                        <a:spcAft>
                          <a:spcPts val="0"/>
                        </a:spcAft>
                        <a:buClrTx/>
                        <a:buSzTx/>
                        <a:buFontTx/>
                        <a:buNone/>
                        <a:tabLst/>
                        <a:defRPr/>
                      </a:pPr>
                      <a:r>
                        <a:rPr kumimoji="0" lang="en-US" altLang="ko-KR" sz="1200" b="1" i="0" u="none" strike="noStrike" kern="1200" cap="none" spc="0" normalizeH="0" baseline="0" noProof="0" dirty="0">
                          <a:ln>
                            <a:noFill/>
                          </a:ln>
                          <a:solidFill>
                            <a:srgbClr val="E8E8E8">
                              <a:lumMod val="50000"/>
                            </a:srgbClr>
                          </a:solidFill>
                          <a:effectLst/>
                          <a:uLnTx/>
                          <a:uFillTx/>
                          <a:latin typeface="에스코어 드림 5 Medium" panose="020B0503030302020204" pitchFamily="34" charset="-127"/>
                          <a:ea typeface="에스코어 드림 5 Medium" panose="020B0503030302020204" pitchFamily="34" charset="-127"/>
                          <a:cs typeface="+mn-cs"/>
                        </a:rPr>
                        <a:t>     (2023.12 ~ 2024.06)</a:t>
                      </a:r>
                    </a:p>
                    <a:p>
                      <a:pPr marL="0" marR="0" lvl="0" indent="0" algn="l" defTabSz="914400" rtl="0" eaLnBrk="1" fontAlgn="auto" latinLnBrk="1" hangingPunct="1">
                        <a:lnSpc>
                          <a:spcPct val="150000"/>
                        </a:lnSpc>
                        <a:spcBef>
                          <a:spcPts val="0"/>
                        </a:spcBef>
                        <a:spcAft>
                          <a:spcPts val="0"/>
                        </a:spcAft>
                        <a:buClrTx/>
                        <a:buSzTx/>
                        <a:buFontTx/>
                        <a:buNone/>
                        <a:tabLst/>
                        <a:defRPr/>
                      </a:pPr>
                      <a:endParaRPr kumimoji="0" lang="en-US" altLang="ko-KR" sz="1200" b="1" i="0" u="none" strike="noStrike" kern="1200" cap="none" spc="0" normalizeH="0" baseline="0" noProof="0" dirty="0">
                        <a:ln>
                          <a:noFill/>
                        </a:ln>
                        <a:solidFill>
                          <a:srgbClr val="4EA72E">
                            <a:lumMod val="75000"/>
                          </a:srgbClr>
                        </a:solidFill>
                        <a:effectLst/>
                        <a:uLnTx/>
                        <a:uFillTx/>
                        <a:latin typeface="에스코어 드림 5 Medium" panose="020B0503030302020204" pitchFamily="34" charset="-127"/>
                        <a:ea typeface="에스코어 드림 5 Medium" panose="020B0503030302020204" pitchFamily="34" charset="-127"/>
                        <a:cs typeface="+mn-cs"/>
                      </a:endParaRPr>
                    </a:p>
                  </a:txBody>
                  <a:tcPr>
                    <a:lnL w="3175" cap="flat" cmpd="sng" algn="ctr">
                      <a:solidFill>
                        <a:schemeClr val="tx1"/>
                      </a:solidFill>
                      <a:prstDash val="sysDash"/>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solidFill>
                      <a:schemeClr val="bg1"/>
                    </a:solidFill>
                  </a:tcPr>
                </a:tc>
                <a:extLst>
                  <a:ext uri="{0D108BD9-81ED-4DB2-BD59-A6C34878D82A}">
                    <a16:rowId xmlns:a16="http://schemas.microsoft.com/office/drawing/2014/main" val="4172997214"/>
                  </a:ext>
                </a:extLst>
              </a:tr>
            </a:tbl>
          </a:graphicData>
        </a:graphic>
      </p:graphicFrame>
    </p:spTree>
    <p:extLst>
      <p:ext uri="{BB962C8B-B14F-4D97-AF65-F5344CB8AC3E}">
        <p14:creationId xmlns:p14="http://schemas.microsoft.com/office/powerpoint/2010/main" val="2641863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사각형: 둥근 모서리 37">
            <a:extLst>
              <a:ext uri="{FF2B5EF4-FFF2-40B4-BE49-F238E27FC236}">
                <a16:creationId xmlns:a16="http://schemas.microsoft.com/office/drawing/2014/main" id="{6901830D-DED3-0454-834B-168FC4C12F6B}"/>
              </a:ext>
            </a:extLst>
          </p:cNvPr>
          <p:cNvSpPr/>
          <p:nvPr/>
        </p:nvSpPr>
        <p:spPr>
          <a:xfrm>
            <a:off x="713441" y="1371101"/>
            <a:ext cx="543859" cy="114799"/>
          </a:xfrm>
          <a:prstGeom prst="roundRect">
            <a:avLst>
              <a:gd name="adj" fmla="val 0"/>
            </a:avLst>
          </a:prstGeom>
          <a:solidFill>
            <a:srgbClr val="00C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275" dirty="0">
              <a:solidFill>
                <a:schemeClr val="bg1"/>
              </a:solidFill>
              <a:latin typeface="여기어때 잘난체 고딕" panose="00000500000000000000" pitchFamily="50" charset="-127"/>
              <a:ea typeface="여기어때 잘난체 고딕" panose="00000500000000000000" pitchFamily="50" charset="-127"/>
            </a:endParaRPr>
          </a:p>
        </p:txBody>
      </p:sp>
      <p:sp>
        <p:nvSpPr>
          <p:cNvPr id="11" name="TextBox 10">
            <a:extLst>
              <a:ext uri="{FF2B5EF4-FFF2-40B4-BE49-F238E27FC236}">
                <a16:creationId xmlns:a16="http://schemas.microsoft.com/office/drawing/2014/main" id="{34AF1503-8671-9C27-5F3A-3682DF17018F}"/>
              </a:ext>
            </a:extLst>
          </p:cNvPr>
          <p:cNvSpPr txBox="1"/>
          <p:nvPr/>
        </p:nvSpPr>
        <p:spPr>
          <a:xfrm>
            <a:off x="713441" y="5698601"/>
            <a:ext cx="4036360" cy="830997"/>
          </a:xfrm>
          <a:prstGeom prst="rect">
            <a:avLst/>
          </a:prstGeom>
          <a:noFill/>
        </p:spPr>
        <p:txBody>
          <a:bodyPr wrap="square">
            <a:spAutoFit/>
          </a:bodyPr>
          <a:lstStyle/>
          <a:p>
            <a:r>
              <a:rPr lang="en-US" altLang="ko-KR" sz="1600" dirty="0">
                <a:latin typeface="에스코어 드림 2 ExtraLight" panose="020B0203030302020204" pitchFamily="34" charset="-127"/>
                <a:ea typeface="에스코어 드림 2 ExtraLight" panose="020B0203030302020204" pitchFamily="34" charset="-127"/>
              </a:rPr>
              <a:t>More About : </a:t>
            </a:r>
            <a:r>
              <a:rPr lang="en-US" altLang="ko-KR" sz="1600" dirty="0">
                <a:latin typeface="에스코어 드림 2 ExtraLight" panose="020B0203030302020204" pitchFamily="34" charset="-127"/>
                <a:ea typeface="에스코어 드림 2 ExtraLight" panose="020B0203030302020204" pitchFamily="34" charset="-127"/>
                <a:hlinkClick r:id="rId2"/>
              </a:rPr>
              <a:t>https://github.com/Indongspace/mulcamp_semiproject</a:t>
            </a:r>
            <a:r>
              <a:rPr lang="en-US" altLang="ko-KR" sz="1600" dirty="0">
                <a:latin typeface="에스코어 드림 2 ExtraLight" panose="020B0203030302020204" pitchFamily="34" charset="-127"/>
                <a:ea typeface="에스코어 드림 2 ExtraLight" panose="020B0203030302020204" pitchFamily="34" charset="-127"/>
              </a:rPr>
              <a:t> </a:t>
            </a:r>
            <a:endParaRPr lang="ko-KR" altLang="en-US" sz="1600" baseline="30000" dirty="0">
              <a:latin typeface="에스코어 드림 2 ExtraLight" panose="020B0203030302020204" pitchFamily="34" charset="-127"/>
              <a:ea typeface="에스코어 드림 2 ExtraLight" panose="020B0203030302020204" pitchFamily="34" charset="-127"/>
            </a:endParaRPr>
          </a:p>
        </p:txBody>
      </p:sp>
      <p:graphicFrame>
        <p:nvGraphicFramePr>
          <p:cNvPr id="7" name="표 6">
            <a:extLst>
              <a:ext uri="{FF2B5EF4-FFF2-40B4-BE49-F238E27FC236}">
                <a16:creationId xmlns:a16="http://schemas.microsoft.com/office/drawing/2014/main" id="{8F3F1929-4539-8744-FC04-3B0DC3243369}"/>
              </a:ext>
            </a:extLst>
          </p:cNvPr>
          <p:cNvGraphicFramePr>
            <a:graphicFrameLocks noGrp="1"/>
          </p:cNvGraphicFramePr>
          <p:nvPr>
            <p:extLst>
              <p:ext uri="{D42A27DB-BD31-4B8C-83A1-F6EECF244321}">
                <p14:modId xmlns:p14="http://schemas.microsoft.com/office/powerpoint/2010/main" val="831796293"/>
              </p:ext>
            </p:extLst>
          </p:nvPr>
        </p:nvGraphicFramePr>
        <p:xfrm>
          <a:off x="713441" y="2498339"/>
          <a:ext cx="4064000" cy="3033761"/>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11706508"/>
                    </a:ext>
                  </a:extLst>
                </a:gridCol>
              </a:tblGrid>
              <a:tr h="498861">
                <a:tc>
                  <a:txBody>
                    <a:bodyPr/>
                    <a:lstStyle/>
                    <a:p>
                      <a:pPr algn="ctr" latinLnBrk="1"/>
                      <a:r>
                        <a:rPr lang="en-US" altLang="ko-KR" dirty="0">
                          <a:solidFill>
                            <a:schemeClr val="tx1"/>
                          </a:solidFill>
                          <a:latin typeface="에스코어 드림 8 Heavy" panose="020B0903030302020204" pitchFamily="34" charset="-127"/>
                          <a:ea typeface="에스코어 드림 8 Heavy" panose="020B0903030302020204" pitchFamily="34" charset="-127"/>
                        </a:rPr>
                        <a:t>Problem</a:t>
                      </a:r>
                      <a:endParaRPr lang="ko-KR" altLang="en-US" dirty="0">
                        <a:solidFill>
                          <a:schemeClr val="tx1"/>
                        </a:solidFill>
                        <a:latin typeface="에스코어 드림 8 Heavy" panose="020B0903030302020204" pitchFamily="34" charset="-127"/>
                        <a:ea typeface="에스코어 드림 8 Heavy" panose="020B0903030302020204" pitchFamily="34" charset="-127"/>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solidFill>
                      <a:schemeClr val="accent2">
                        <a:lumMod val="20000"/>
                        <a:lumOff val="80000"/>
                      </a:schemeClr>
                    </a:solidFill>
                  </a:tcPr>
                </a:tc>
                <a:extLst>
                  <a:ext uri="{0D108BD9-81ED-4DB2-BD59-A6C34878D82A}">
                    <a16:rowId xmlns:a16="http://schemas.microsoft.com/office/drawing/2014/main" val="2612039247"/>
                  </a:ext>
                </a:extLst>
              </a:tr>
              <a:tr h="2534900">
                <a:tc>
                  <a:txBody>
                    <a:bodyPr/>
                    <a:lstStyle/>
                    <a:p>
                      <a:pPr marL="285750" indent="-285750" latinLnBrk="1">
                        <a:lnSpc>
                          <a:spcPct val="200000"/>
                        </a:lnSpc>
                        <a:buFont typeface="Wingdings" panose="05000000000000000000" pitchFamily="2" charset="2"/>
                        <a:buChar char="ü"/>
                      </a:pPr>
                      <a:r>
                        <a:rPr lang="ko-KR" altLang="en-US" sz="1600" dirty="0">
                          <a:latin typeface="에스코어 드림 5 Medium" panose="020B0503030302020204" pitchFamily="34" charset="-127"/>
                          <a:ea typeface="에스코어 드림 5 Medium" panose="020B0503030302020204" pitchFamily="34" charset="-127"/>
                        </a:rPr>
                        <a:t>건물의 특성에 대한 데이터 부재</a:t>
                      </a:r>
                      <a:endParaRPr lang="en-US" altLang="ko-KR" sz="1600" dirty="0">
                        <a:latin typeface="에스코어 드림 5 Medium" panose="020B0503030302020204" pitchFamily="34" charset="-127"/>
                        <a:ea typeface="에스코어 드림 5 Medium" panose="020B0503030302020204" pitchFamily="34" charset="-127"/>
                      </a:endParaRPr>
                    </a:p>
                    <a:p>
                      <a:pPr marL="285750" indent="-285750" latinLnBrk="1">
                        <a:lnSpc>
                          <a:spcPct val="200000"/>
                        </a:lnSpc>
                        <a:buFont typeface="Wingdings" panose="05000000000000000000" pitchFamily="2" charset="2"/>
                        <a:buChar char="ü"/>
                      </a:pPr>
                      <a:r>
                        <a:rPr lang="ko-KR" altLang="en-US" sz="1600" dirty="0">
                          <a:latin typeface="에스코어 드림 5 Medium" panose="020B0503030302020204" pitchFamily="34" charset="-127"/>
                          <a:ea typeface="에스코어 드림 5 Medium" panose="020B0503030302020204" pitchFamily="34" charset="-127"/>
                        </a:rPr>
                        <a:t> </a:t>
                      </a:r>
                      <a:r>
                        <a:rPr lang="ko-KR" altLang="en-US" sz="1600" dirty="0" err="1">
                          <a:latin typeface="에스코어 드림 5 Medium" panose="020B0503030302020204" pitchFamily="34" charset="-127"/>
                          <a:ea typeface="에스코어 드림 5 Medium" panose="020B0503030302020204" pitchFamily="34" charset="-127"/>
                        </a:rPr>
                        <a:t>도로폭데이터</a:t>
                      </a:r>
                      <a:r>
                        <a:rPr lang="ko-KR" altLang="en-US" sz="1600" dirty="0">
                          <a:latin typeface="에스코어 드림 5 Medium" panose="020B0503030302020204" pitchFamily="34" charset="-127"/>
                          <a:ea typeface="에스코어 드림 5 Medium" panose="020B0503030302020204" pitchFamily="34" charset="-127"/>
                        </a:rPr>
                        <a:t> 부재</a:t>
                      </a:r>
                      <a:r>
                        <a:rPr lang="en-US" altLang="ko-KR" sz="1600" dirty="0">
                          <a:latin typeface="에스코어 드림 5 Medium" panose="020B0503030302020204" pitchFamily="34" charset="-127"/>
                          <a:ea typeface="에스코어 드림 5 Medium" panose="020B0503030302020204" pitchFamily="34" charset="-127"/>
                        </a:rPr>
                        <a:t>(</a:t>
                      </a:r>
                      <a:r>
                        <a:rPr lang="ko-KR" altLang="en-US" sz="1600" dirty="0">
                          <a:latin typeface="에스코어 드림 5 Medium" panose="020B0503030302020204" pitchFamily="34" charset="-127"/>
                          <a:ea typeface="에스코어 드림 5 Medium" panose="020B0503030302020204" pitchFamily="34" charset="-127"/>
                        </a:rPr>
                        <a:t>소방차 진입곤란</a:t>
                      </a:r>
                      <a:r>
                        <a:rPr lang="en-US" altLang="ko-KR" sz="1600" dirty="0">
                          <a:latin typeface="에스코어 드림 5 Medium" panose="020B0503030302020204" pitchFamily="34" charset="-127"/>
                          <a:ea typeface="에스코어 드림 5 Medium" panose="020B0503030302020204" pitchFamily="34" charset="-127"/>
                        </a:rPr>
                        <a:t>/</a:t>
                      </a:r>
                      <a:r>
                        <a:rPr lang="ko-KR" altLang="en-US" sz="1600" dirty="0">
                          <a:latin typeface="에스코어 드림 5 Medium" panose="020B0503030302020204" pitchFamily="34" charset="-127"/>
                          <a:ea typeface="에스코어 드림 5 Medium" panose="020B0503030302020204" pitchFamily="34" charset="-127"/>
                        </a:rPr>
                        <a:t>불가 도로를 고려하고자</a:t>
                      </a:r>
                      <a:r>
                        <a:rPr lang="en-US" altLang="ko-KR" sz="1600" dirty="0">
                          <a:latin typeface="에스코어 드림 5 Medium" panose="020B0503030302020204" pitchFamily="34" charset="-127"/>
                          <a:ea typeface="에스코어 드림 5 Medium" panose="020B0503030302020204" pitchFamily="34" charset="-127"/>
                        </a:rPr>
                        <a:t>)</a:t>
                      </a:r>
                    </a:p>
                    <a:p>
                      <a:pPr marL="0" indent="0" latinLnBrk="1">
                        <a:lnSpc>
                          <a:spcPct val="200000"/>
                        </a:lnSpc>
                        <a:buFont typeface="Wingdings" panose="05000000000000000000" pitchFamily="2" charset="2"/>
                        <a:buNone/>
                      </a:pPr>
                      <a:endParaRPr lang="ko-KR" altLang="en-US" sz="1600" dirty="0">
                        <a:latin typeface="에스코어 드림 5 Medium" panose="020B0503030302020204" pitchFamily="34" charset="-127"/>
                        <a:ea typeface="에스코어 드림 5 Medium" panose="020B0503030302020204" pitchFamily="34" charset="-127"/>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83729651"/>
                  </a:ext>
                </a:extLst>
              </a:tr>
            </a:tbl>
          </a:graphicData>
        </a:graphic>
      </p:graphicFrame>
      <p:graphicFrame>
        <p:nvGraphicFramePr>
          <p:cNvPr id="13" name="표 12">
            <a:extLst>
              <a:ext uri="{FF2B5EF4-FFF2-40B4-BE49-F238E27FC236}">
                <a16:creationId xmlns:a16="http://schemas.microsoft.com/office/drawing/2014/main" id="{DDA697C4-DC27-3EE9-808E-09A89111C65B}"/>
              </a:ext>
            </a:extLst>
          </p:cNvPr>
          <p:cNvGraphicFramePr>
            <a:graphicFrameLocks noGrp="1"/>
          </p:cNvGraphicFramePr>
          <p:nvPr>
            <p:extLst>
              <p:ext uri="{D42A27DB-BD31-4B8C-83A1-F6EECF244321}">
                <p14:modId xmlns:p14="http://schemas.microsoft.com/office/powerpoint/2010/main" val="2796076353"/>
              </p:ext>
            </p:extLst>
          </p:nvPr>
        </p:nvGraphicFramePr>
        <p:xfrm>
          <a:off x="7414559" y="2498339"/>
          <a:ext cx="4064000" cy="3926401"/>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11706508"/>
                    </a:ext>
                  </a:extLst>
                </a:gridCol>
              </a:tblGrid>
              <a:tr h="498861">
                <a:tc>
                  <a:txBody>
                    <a:bodyPr/>
                    <a:lstStyle/>
                    <a:p>
                      <a:pPr algn="ctr" latinLnBrk="1"/>
                      <a:r>
                        <a:rPr lang="en-US" altLang="ko-KR" dirty="0">
                          <a:solidFill>
                            <a:schemeClr val="tx1"/>
                          </a:solidFill>
                          <a:latin typeface="에스코어 드림 8 Heavy" panose="020B0903030302020204" pitchFamily="34" charset="-127"/>
                          <a:ea typeface="에스코어 드림 8 Heavy" panose="020B0903030302020204" pitchFamily="34" charset="-127"/>
                        </a:rPr>
                        <a:t>Solution</a:t>
                      </a:r>
                      <a:endParaRPr lang="ko-KR" altLang="en-US" dirty="0">
                        <a:solidFill>
                          <a:schemeClr val="tx1"/>
                        </a:solidFill>
                        <a:latin typeface="에스코어 드림 8 Heavy" panose="020B0903030302020204" pitchFamily="34" charset="-127"/>
                        <a:ea typeface="에스코어 드림 8 Heavy" panose="020B0903030302020204" pitchFamily="34" charset="-127"/>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solidFill>
                      <a:schemeClr val="accent3">
                        <a:lumMod val="20000"/>
                        <a:lumOff val="80000"/>
                      </a:schemeClr>
                    </a:solidFill>
                  </a:tcPr>
                </a:tc>
                <a:extLst>
                  <a:ext uri="{0D108BD9-81ED-4DB2-BD59-A6C34878D82A}">
                    <a16:rowId xmlns:a16="http://schemas.microsoft.com/office/drawing/2014/main" val="2612039247"/>
                  </a:ext>
                </a:extLst>
              </a:tr>
              <a:tr h="2534900">
                <a:tc>
                  <a:txBody>
                    <a:bodyPr/>
                    <a:lstStyle/>
                    <a:p>
                      <a:pPr marL="285750" indent="-285750" latinLnBrk="1">
                        <a:lnSpc>
                          <a:spcPct val="200000"/>
                        </a:lnSpc>
                        <a:buFont typeface="Wingdings" panose="05000000000000000000" pitchFamily="2" charset="2"/>
                        <a:buChar char="ü"/>
                      </a:pPr>
                      <a:r>
                        <a:rPr lang="ko-KR" altLang="en-US" sz="1600" dirty="0">
                          <a:latin typeface="에스코어 드림 5 Medium" panose="020B0503030302020204" pitchFamily="34" charset="-127"/>
                          <a:ea typeface="에스코어 드림 5 Medium" panose="020B0503030302020204" pitchFamily="34" charset="-127"/>
                        </a:rPr>
                        <a:t>선행연구를 근거로 주택화재 피해에 영향을 미치는</a:t>
                      </a:r>
                      <a:r>
                        <a:rPr lang="en-US" altLang="ko-KR" sz="1600" dirty="0">
                          <a:latin typeface="에스코어 드림 5 Medium" panose="020B0503030302020204" pitchFamily="34" charset="-127"/>
                          <a:ea typeface="에스코어 드림 5 Medium" panose="020B0503030302020204" pitchFamily="34" charset="-127"/>
                        </a:rPr>
                        <a:t>,</a:t>
                      </a:r>
                      <a:r>
                        <a:rPr lang="ko-KR" altLang="en-US" sz="1600" dirty="0">
                          <a:latin typeface="에스코어 드림 5 Medium" panose="020B0503030302020204" pitchFamily="34" charset="-127"/>
                          <a:ea typeface="에스코어 드림 5 Medium" panose="020B0503030302020204" pitchFamily="34" charset="-127"/>
                        </a:rPr>
                        <a:t> 기존정책의 </a:t>
                      </a:r>
                      <a:r>
                        <a:rPr lang="ko-KR" altLang="en-US" sz="1600" dirty="0" err="1">
                          <a:latin typeface="에스코어 드림 5 Medium" panose="020B0503030302020204" pitchFamily="34" charset="-127"/>
                          <a:ea typeface="에스코어 드림 5 Medium" panose="020B0503030302020204" pitchFamily="34" charset="-127"/>
                        </a:rPr>
                        <a:t>요인와는</a:t>
                      </a:r>
                      <a:r>
                        <a:rPr lang="ko-KR" altLang="en-US" sz="1600" dirty="0">
                          <a:latin typeface="에스코어 드림 5 Medium" panose="020B0503030302020204" pitchFamily="34" charset="-127"/>
                          <a:ea typeface="에스코어 드림 5 Medium" panose="020B0503030302020204" pitchFamily="34" charset="-127"/>
                        </a:rPr>
                        <a:t> 색다른 요인 선정</a:t>
                      </a:r>
                      <a:endParaRPr lang="en-US" altLang="ko-KR" sz="1600" dirty="0">
                        <a:latin typeface="에스코어 드림 5 Medium" panose="020B0503030302020204" pitchFamily="34" charset="-127"/>
                        <a:ea typeface="에스코어 드림 5 Medium" panose="020B0503030302020204" pitchFamily="34" charset="-127"/>
                      </a:endParaRPr>
                    </a:p>
                    <a:p>
                      <a:pPr marL="285750" indent="-285750" latinLnBrk="1">
                        <a:lnSpc>
                          <a:spcPct val="200000"/>
                        </a:lnSpc>
                        <a:buFont typeface="Wingdings" panose="05000000000000000000" pitchFamily="2" charset="2"/>
                        <a:buChar char="ü"/>
                      </a:pPr>
                      <a:r>
                        <a:rPr lang="ko-KR" altLang="en-US" sz="1600" dirty="0" err="1">
                          <a:latin typeface="에스코어 드림 5 Medium" panose="020B0503030302020204" pitchFamily="34" charset="-127"/>
                          <a:ea typeface="에스코어 드림 5 Medium" panose="020B0503030302020204" pitchFamily="34" charset="-127"/>
                        </a:rPr>
                        <a:t>로드뷰를</a:t>
                      </a:r>
                      <a:r>
                        <a:rPr lang="ko-KR" altLang="en-US" sz="1600" dirty="0">
                          <a:latin typeface="에스코어 드림 5 Medium" panose="020B0503030302020204" pitchFamily="34" charset="-127"/>
                          <a:ea typeface="에스코어 드림 5 Medium" panose="020B0503030302020204" pitchFamily="34" charset="-127"/>
                        </a:rPr>
                        <a:t> 활용하거나</a:t>
                      </a:r>
                      <a:r>
                        <a:rPr lang="en-US" altLang="ko-KR" sz="1600" dirty="0">
                          <a:latin typeface="에스코어 드림 5 Medium" panose="020B0503030302020204" pitchFamily="34" charset="-127"/>
                          <a:ea typeface="에스코어 드림 5 Medium" panose="020B0503030302020204" pitchFamily="34" charset="-127"/>
                        </a:rPr>
                        <a:t>, </a:t>
                      </a:r>
                      <a:r>
                        <a:rPr lang="ko-KR" altLang="en-US" sz="1600" dirty="0">
                          <a:latin typeface="에스코어 드림 5 Medium" panose="020B0503030302020204" pitchFamily="34" charset="-127"/>
                          <a:ea typeface="에스코어 드림 5 Medium" panose="020B0503030302020204" pitchFamily="34" charset="-127"/>
                        </a:rPr>
                        <a:t>현장답사를 통해 실제 제한사항이 있는 지역에 대한 정보 확보</a:t>
                      </a:r>
                      <a:r>
                        <a:rPr lang="en-US" altLang="ko-KR" sz="1600" dirty="0">
                          <a:latin typeface="에스코어 드림 5 Medium" panose="020B0503030302020204" pitchFamily="34" charset="-127"/>
                          <a:ea typeface="에스코어 드림 5 Medium" panose="020B0503030302020204" pitchFamily="34" charset="-127"/>
                        </a:rPr>
                        <a:t>, </a:t>
                      </a:r>
                      <a:r>
                        <a:rPr lang="ko-KR" altLang="en-US" sz="1600" dirty="0">
                          <a:latin typeface="에스코어 드림 5 Medium" panose="020B0503030302020204" pitchFamily="34" charset="-127"/>
                          <a:ea typeface="에스코어 드림 5 Medium" panose="020B0503030302020204" pitchFamily="34" charset="-127"/>
                        </a:rPr>
                        <a:t>도로폭의 추정치를 통계적으로 구해 반영</a:t>
                      </a:r>
                      <a:endParaRPr lang="en-US" altLang="ko-KR" sz="1600" dirty="0">
                        <a:latin typeface="에스코어 드림 5 Medium" panose="020B0503030302020204" pitchFamily="34" charset="-127"/>
                        <a:ea typeface="에스코어 드림 5 Medium" panose="020B0503030302020204" pitchFamily="34" charset="-127"/>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83729651"/>
                  </a:ext>
                </a:extLst>
              </a:tr>
            </a:tbl>
          </a:graphicData>
        </a:graphic>
      </p:graphicFrame>
      <p:sp>
        <p:nvSpPr>
          <p:cNvPr id="14" name="화살표: 오른쪽 13">
            <a:extLst>
              <a:ext uri="{FF2B5EF4-FFF2-40B4-BE49-F238E27FC236}">
                <a16:creationId xmlns:a16="http://schemas.microsoft.com/office/drawing/2014/main" id="{9BEB959C-52D5-2A58-5F6D-BB9826B10FAF}"/>
              </a:ext>
            </a:extLst>
          </p:cNvPr>
          <p:cNvSpPr/>
          <p:nvPr/>
        </p:nvSpPr>
        <p:spPr>
          <a:xfrm>
            <a:off x="5492750" y="3429000"/>
            <a:ext cx="1206500" cy="815320"/>
          </a:xfrm>
          <a:prstGeom prst="rightArrow">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TextBox 1">
            <a:extLst>
              <a:ext uri="{FF2B5EF4-FFF2-40B4-BE49-F238E27FC236}">
                <a16:creationId xmlns:a16="http://schemas.microsoft.com/office/drawing/2014/main" id="{0A6AD99F-DB95-CC9F-4638-4C827F565D13}"/>
              </a:ext>
            </a:extLst>
          </p:cNvPr>
          <p:cNvSpPr txBox="1"/>
          <p:nvPr/>
        </p:nvSpPr>
        <p:spPr>
          <a:xfrm>
            <a:off x="9734222" y="95498"/>
            <a:ext cx="2383987" cy="338554"/>
          </a:xfrm>
          <a:prstGeom prst="rect">
            <a:avLst/>
          </a:prstGeom>
          <a:noFill/>
        </p:spPr>
        <p:txBody>
          <a:bodyPr wrap="none" rtlCol="0">
            <a:spAutoFit/>
          </a:bodyPr>
          <a:lstStyle/>
          <a:p>
            <a:pPr algn="r"/>
            <a:r>
              <a:rPr lang="ko-KR" altLang="en-US" sz="1600" dirty="0">
                <a:latin typeface="나눔스퀘어 Bold" panose="020B0600000101010101" pitchFamily="50" charset="-127"/>
                <a:ea typeface="나눔스퀘어 Bold" panose="020B0600000101010101" pitchFamily="50" charset="-127"/>
              </a:rPr>
              <a:t>소통을 갖춘 데이터 분석가</a:t>
            </a:r>
          </a:p>
        </p:txBody>
      </p:sp>
      <p:sp>
        <p:nvSpPr>
          <p:cNvPr id="3" name="TextBox 2">
            <a:extLst>
              <a:ext uri="{FF2B5EF4-FFF2-40B4-BE49-F238E27FC236}">
                <a16:creationId xmlns:a16="http://schemas.microsoft.com/office/drawing/2014/main" id="{458A0638-3266-B7AA-3C02-0CE7E7B38B56}"/>
              </a:ext>
            </a:extLst>
          </p:cNvPr>
          <p:cNvSpPr txBox="1"/>
          <p:nvPr/>
        </p:nvSpPr>
        <p:spPr>
          <a:xfrm>
            <a:off x="599140" y="798894"/>
            <a:ext cx="8011460" cy="523220"/>
          </a:xfrm>
          <a:prstGeom prst="rect">
            <a:avLst/>
          </a:prstGeom>
          <a:noFill/>
        </p:spPr>
        <p:txBody>
          <a:bodyPr wrap="square">
            <a:spAutoFit/>
          </a:bodyPr>
          <a:lstStyle/>
          <a:p>
            <a:r>
              <a:rPr lang="en-US" altLang="ko-KR" sz="2800" dirty="0">
                <a:latin typeface="여기어때 잘난체 고딕" panose="00000500000000000000" pitchFamily="50" charset="-127"/>
                <a:ea typeface="여기어때 잘난체 고딕" panose="00000500000000000000" pitchFamily="50" charset="-127"/>
              </a:rPr>
              <a:t>Problem Solving</a:t>
            </a:r>
            <a:endParaRPr lang="ko-KR" altLang="en-US" sz="2800" dirty="0">
              <a:latin typeface="여기어때 잘난체 고딕" panose="00000500000000000000" pitchFamily="50" charset="-127"/>
              <a:ea typeface="여기어때 잘난체 고딕" panose="00000500000000000000" pitchFamily="50" charset="-127"/>
            </a:endParaRPr>
          </a:p>
        </p:txBody>
      </p:sp>
    </p:spTree>
    <p:extLst>
      <p:ext uri="{BB962C8B-B14F-4D97-AF65-F5344CB8AC3E}">
        <p14:creationId xmlns:p14="http://schemas.microsoft.com/office/powerpoint/2010/main" val="932668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사각형: 둥근 모서리 37">
            <a:extLst>
              <a:ext uri="{FF2B5EF4-FFF2-40B4-BE49-F238E27FC236}">
                <a16:creationId xmlns:a16="http://schemas.microsoft.com/office/drawing/2014/main" id="{6901830D-DED3-0454-834B-168FC4C12F6B}"/>
              </a:ext>
            </a:extLst>
          </p:cNvPr>
          <p:cNvSpPr/>
          <p:nvPr/>
        </p:nvSpPr>
        <p:spPr>
          <a:xfrm>
            <a:off x="713441" y="1371101"/>
            <a:ext cx="543859" cy="114799"/>
          </a:xfrm>
          <a:prstGeom prst="roundRect">
            <a:avLst>
              <a:gd name="adj" fmla="val 0"/>
            </a:avLst>
          </a:prstGeom>
          <a:solidFill>
            <a:srgbClr val="00C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275" dirty="0">
              <a:solidFill>
                <a:schemeClr val="bg1"/>
              </a:solidFill>
              <a:latin typeface="여기어때 잘난체 고딕" panose="00000500000000000000" pitchFamily="50" charset="-127"/>
              <a:ea typeface="여기어때 잘난체 고딕" panose="00000500000000000000" pitchFamily="50" charset="-127"/>
            </a:endParaRPr>
          </a:p>
        </p:txBody>
      </p:sp>
      <p:sp>
        <p:nvSpPr>
          <p:cNvPr id="2" name="TextBox 1">
            <a:extLst>
              <a:ext uri="{FF2B5EF4-FFF2-40B4-BE49-F238E27FC236}">
                <a16:creationId xmlns:a16="http://schemas.microsoft.com/office/drawing/2014/main" id="{7D4F7E69-1008-B8BB-F17B-D87FD12C5BFA}"/>
              </a:ext>
            </a:extLst>
          </p:cNvPr>
          <p:cNvSpPr txBox="1"/>
          <p:nvPr/>
        </p:nvSpPr>
        <p:spPr>
          <a:xfrm>
            <a:off x="599140" y="4551979"/>
            <a:ext cx="4036360" cy="1835952"/>
          </a:xfrm>
          <a:prstGeom prst="rect">
            <a:avLst/>
          </a:prstGeom>
          <a:noFill/>
        </p:spPr>
        <p:txBody>
          <a:bodyPr wrap="square">
            <a:spAutoFit/>
          </a:bodyPr>
          <a:lstStyle/>
          <a:p>
            <a:pPr>
              <a:lnSpc>
                <a:spcPct val="120000"/>
              </a:lnSpc>
            </a:pPr>
            <a:r>
              <a:rPr lang="ko-KR" altLang="en-US" sz="1600" dirty="0" err="1">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기술스택</a:t>
            </a:r>
            <a:endPar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endParaRPr>
          </a:p>
          <a:p>
            <a:pPr marL="285750" indent="-285750">
              <a:lnSpc>
                <a:spcPct val="120000"/>
              </a:lnSpc>
              <a:buFont typeface="Wingdings" panose="05000000000000000000" pitchFamily="2" charset="2"/>
              <a:buChar char="§"/>
            </a:pP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FE : </a:t>
            </a:r>
            <a:r>
              <a:rPr lang="en-US" altLang="ko-KR" sz="1600" dirty="0" err="1">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Streamlit</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p>
          <a:p>
            <a:pPr marL="285750" indent="-285750">
              <a:lnSpc>
                <a:spcPct val="120000"/>
              </a:lnSpc>
              <a:buFont typeface="Wingdings" panose="05000000000000000000" pitchFamily="2" charset="2"/>
              <a:buChar char="§"/>
            </a:pP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BE : Django</a:t>
            </a:r>
          </a:p>
          <a:p>
            <a:pPr marL="285750" indent="-285750">
              <a:lnSpc>
                <a:spcPct val="120000"/>
              </a:lnSpc>
              <a:buFont typeface="Wingdings" panose="05000000000000000000" pitchFamily="2" charset="2"/>
              <a:buChar char="§"/>
            </a:pP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Data Analysis : Python, Google </a:t>
            </a:r>
            <a:r>
              <a:rPr lang="en-US" altLang="ko-KR" sz="1600" dirty="0" err="1">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Colab</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en-US" altLang="ko-KR" sz="1600" dirty="0" err="1">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jupyter</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notebook</a:t>
            </a:r>
          </a:p>
          <a:p>
            <a:pPr marL="285750" indent="-285750">
              <a:lnSpc>
                <a:spcPct val="120000"/>
              </a:lnSpc>
              <a:buFont typeface="Wingdings" panose="05000000000000000000" pitchFamily="2" charset="2"/>
              <a:buChar char="§"/>
            </a:pP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Visualization : matplotlib</a:t>
            </a:r>
          </a:p>
        </p:txBody>
      </p:sp>
      <p:sp>
        <p:nvSpPr>
          <p:cNvPr id="3" name="TextBox 2">
            <a:extLst>
              <a:ext uri="{FF2B5EF4-FFF2-40B4-BE49-F238E27FC236}">
                <a16:creationId xmlns:a16="http://schemas.microsoft.com/office/drawing/2014/main" id="{571A8048-804C-EC96-6A1A-87C913220F08}"/>
              </a:ext>
            </a:extLst>
          </p:cNvPr>
          <p:cNvSpPr txBox="1"/>
          <p:nvPr/>
        </p:nvSpPr>
        <p:spPr>
          <a:xfrm>
            <a:off x="599140" y="1720294"/>
            <a:ext cx="3642660" cy="1384995"/>
          </a:xfrm>
          <a:prstGeom prst="rect">
            <a:avLst/>
          </a:prstGeom>
          <a:noFill/>
        </p:spPr>
        <p:txBody>
          <a:bodyPr wrap="square">
            <a:spAutoFit/>
          </a:bodyPr>
          <a:lstStyle/>
          <a:p>
            <a:r>
              <a:rPr lang="ko-KR" altLang="en-US" sz="1200" dirty="0">
                <a:latin typeface="에스코어 드림 2 ExtraLight" panose="020B0203030302020204" pitchFamily="34" charset="-127"/>
                <a:ea typeface="에스코어 드림 2 ExtraLight" panose="020B0203030302020204" pitchFamily="34" charset="-127"/>
              </a:rPr>
              <a:t>파이널 프로젝트 목표는 창업 기획 공모전 제출이었습니다</a:t>
            </a:r>
            <a:r>
              <a:rPr lang="en-US" altLang="ko-KR" sz="1200" dirty="0">
                <a:latin typeface="에스코어 드림 2 ExtraLight" panose="020B0203030302020204" pitchFamily="34" charset="-127"/>
                <a:ea typeface="에스코어 드림 2 ExtraLight" panose="020B0203030302020204" pitchFamily="34" charset="-127"/>
              </a:rPr>
              <a:t>. </a:t>
            </a:r>
            <a:r>
              <a:rPr lang="ko-KR" altLang="en-US" sz="1200" dirty="0">
                <a:latin typeface="에스코어 드림 2 ExtraLight" panose="020B0203030302020204" pitchFamily="34" charset="-127"/>
                <a:ea typeface="에스코어 드림 2 ExtraLight" panose="020B0203030302020204" pitchFamily="34" charset="-127"/>
              </a:rPr>
              <a:t>국민행복 공모전에 참여하여</a:t>
            </a:r>
            <a:r>
              <a:rPr lang="en-US" altLang="ko-KR" sz="1200" dirty="0">
                <a:latin typeface="에스코어 드림 2 ExtraLight" panose="020B0203030302020204" pitchFamily="34" charset="-127"/>
                <a:ea typeface="에스코어 드림 2 ExtraLight" panose="020B0203030302020204" pitchFamily="34" charset="-127"/>
              </a:rPr>
              <a:t>, </a:t>
            </a:r>
            <a:r>
              <a:rPr lang="ko-KR" altLang="en-US" sz="1200" dirty="0">
                <a:latin typeface="에스코어 드림 2 ExtraLight" panose="020B0203030302020204" pitchFamily="34" charset="-127"/>
                <a:ea typeface="에스코어 드림 2 ExtraLight" panose="020B0203030302020204" pitchFamily="34" charset="-127"/>
              </a:rPr>
              <a:t>공공성을 띄는 사업기획 제품을 제출하는 것으로 달성했습니다</a:t>
            </a:r>
            <a:r>
              <a:rPr lang="en-US" altLang="ko-KR" sz="1200" dirty="0">
                <a:latin typeface="에스코어 드림 2 ExtraLight" panose="020B0203030302020204" pitchFamily="34" charset="-127"/>
                <a:ea typeface="에스코어 드림 2 ExtraLight" panose="020B0203030302020204" pitchFamily="34" charset="-127"/>
              </a:rPr>
              <a:t>.</a:t>
            </a:r>
            <a:r>
              <a:rPr lang="ko-KR" altLang="en-US" sz="1200" dirty="0">
                <a:latin typeface="에스코어 드림 2 ExtraLight" panose="020B0203030302020204" pitchFamily="34" charset="-127"/>
                <a:ea typeface="에스코어 드림 2 ExtraLight" panose="020B0203030302020204" pitchFamily="34" charset="-127"/>
              </a:rPr>
              <a:t> </a:t>
            </a:r>
            <a:endParaRPr lang="en-US" altLang="ko-KR" sz="1200" dirty="0">
              <a:latin typeface="에스코어 드림 2 ExtraLight" panose="020B0203030302020204" pitchFamily="34" charset="-127"/>
              <a:ea typeface="에스코어 드림 2 ExtraLight" panose="020B0203030302020204" pitchFamily="34" charset="-127"/>
            </a:endParaRPr>
          </a:p>
          <a:p>
            <a:r>
              <a:rPr lang="ko-KR" altLang="en-US" sz="1200" dirty="0">
                <a:latin typeface="에스코어 드림 2 ExtraLight" panose="020B0203030302020204" pitchFamily="34" charset="-127"/>
                <a:ea typeface="에스코어 드림 2 ExtraLight" panose="020B0203030302020204" pitchFamily="34" charset="-127"/>
              </a:rPr>
              <a:t>또한 본선에 </a:t>
            </a:r>
            <a:r>
              <a:rPr lang="ko-KR" altLang="en-US" sz="1200" dirty="0" err="1">
                <a:latin typeface="에스코어 드림 2 ExtraLight" panose="020B0203030302020204" pitchFamily="34" charset="-127"/>
                <a:ea typeface="에스코어 드림 2 ExtraLight" panose="020B0203030302020204" pitchFamily="34" charset="-127"/>
              </a:rPr>
              <a:t>진출되어</a:t>
            </a:r>
            <a:r>
              <a:rPr lang="ko-KR" altLang="en-US" sz="1200" dirty="0">
                <a:latin typeface="에스코어 드림 2 ExtraLight" panose="020B0203030302020204" pitchFamily="34" charset="-127"/>
                <a:ea typeface="에스코어 드림 2 ExtraLight" panose="020B0203030302020204" pitchFamily="34" charset="-127"/>
              </a:rPr>
              <a:t> 추가로 대면 발표대회를 한번 더 진행해 갖춘 커뮤니케이션 능력을 활용할 수 있었습니다</a:t>
            </a:r>
            <a:r>
              <a:rPr lang="en-US" altLang="ko-KR" sz="1200" dirty="0">
                <a:latin typeface="에스코어 드림 2 ExtraLight" panose="020B0203030302020204" pitchFamily="34" charset="-127"/>
                <a:ea typeface="에스코어 드림 2 ExtraLight" panose="020B0203030302020204" pitchFamily="34" charset="-127"/>
              </a:rPr>
              <a:t>.</a:t>
            </a:r>
          </a:p>
        </p:txBody>
      </p:sp>
      <p:sp>
        <p:nvSpPr>
          <p:cNvPr id="5" name="TextBox 4">
            <a:extLst>
              <a:ext uri="{FF2B5EF4-FFF2-40B4-BE49-F238E27FC236}">
                <a16:creationId xmlns:a16="http://schemas.microsoft.com/office/drawing/2014/main" id="{E63E8977-EAA4-A492-C91D-6ABF9330A00B}"/>
              </a:ext>
            </a:extLst>
          </p:cNvPr>
          <p:cNvSpPr txBox="1"/>
          <p:nvPr/>
        </p:nvSpPr>
        <p:spPr>
          <a:xfrm>
            <a:off x="599139" y="3233673"/>
            <a:ext cx="4771427" cy="1245021"/>
          </a:xfrm>
          <a:prstGeom prst="rect">
            <a:avLst/>
          </a:prstGeom>
          <a:noFill/>
        </p:spPr>
        <p:txBody>
          <a:bodyPr wrap="square">
            <a:spAutoFit/>
          </a:bodyPr>
          <a:lstStyle/>
          <a:p>
            <a:pPr>
              <a:lnSpc>
                <a:spcPct val="120000"/>
              </a:lnSpc>
            </a:pP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인원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6</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명</a:t>
            </a:r>
            <a:endPar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endParaRPr>
          </a:p>
          <a:p>
            <a:pPr>
              <a:lnSpc>
                <a:spcPct val="120000"/>
              </a:lnSpc>
            </a:pP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기간</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 2024.05.01 – 2024.06.04 (35</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일</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a:t>
            </a:r>
          </a:p>
          <a:p>
            <a:pPr>
              <a:lnSpc>
                <a:spcPct val="120000"/>
              </a:lnSpc>
            </a:pP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역할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데이터 </a:t>
            </a:r>
            <a:r>
              <a:rPr lang="ko-KR" altLang="en-US" sz="1600" dirty="0" err="1">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전처리</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시계열 데이터 다중회귀분석 진행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EDA </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및 시각화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기획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발표</a:t>
            </a:r>
          </a:p>
        </p:txBody>
      </p:sp>
      <p:sp>
        <p:nvSpPr>
          <p:cNvPr id="7" name="직사각형 6">
            <a:extLst>
              <a:ext uri="{FF2B5EF4-FFF2-40B4-BE49-F238E27FC236}">
                <a16:creationId xmlns:a16="http://schemas.microsoft.com/office/drawing/2014/main" id="{A04A4E59-BB29-C921-47E2-DAC2CBCD524A}"/>
              </a:ext>
            </a:extLst>
          </p:cNvPr>
          <p:cNvSpPr/>
          <p:nvPr/>
        </p:nvSpPr>
        <p:spPr>
          <a:xfrm>
            <a:off x="5524500" y="1905912"/>
            <a:ext cx="5880100" cy="371162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tx1"/>
                </a:solidFill>
                <a:latin typeface="에스코어 드림 6 Bold" panose="020B0703030302020204" pitchFamily="34" charset="-127"/>
                <a:ea typeface="에스코어 드림 6 Bold" panose="020B0703030302020204" pitchFamily="34" charset="-127"/>
              </a:rPr>
              <a:t>교육과정 이미지</a:t>
            </a:r>
          </a:p>
        </p:txBody>
      </p:sp>
      <p:sp>
        <p:nvSpPr>
          <p:cNvPr id="8" name="TextBox 7">
            <a:extLst>
              <a:ext uri="{FF2B5EF4-FFF2-40B4-BE49-F238E27FC236}">
                <a16:creationId xmlns:a16="http://schemas.microsoft.com/office/drawing/2014/main" id="{9BAE3F1C-CDBB-C9CE-E17C-453B5DC1D3E2}"/>
              </a:ext>
            </a:extLst>
          </p:cNvPr>
          <p:cNvSpPr txBox="1"/>
          <p:nvPr/>
        </p:nvSpPr>
        <p:spPr>
          <a:xfrm>
            <a:off x="5524500" y="5741768"/>
            <a:ext cx="4036360" cy="1077218"/>
          </a:xfrm>
          <a:prstGeom prst="rect">
            <a:avLst/>
          </a:prstGeom>
          <a:noFill/>
        </p:spPr>
        <p:txBody>
          <a:bodyPr wrap="square">
            <a:spAutoFit/>
          </a:bodyPr>
          <a:lstStyle/>
          <a:p>
            <a:r>
              <a:rPr lang="ko-KR" altLang="en-US" sz="1600" dirty="0">
                <a:latin typeface="에스코어 드림 2 ExtraLight" panose="020B0203030302020204" pitchFamily="34" charset="-127"/>
                <a:ea typeface="에스코어 드림 2 ExtraLight" panose="020B0203030302020204" pitchFamily="34" charset="-127"/>
              </a:rPr>
              <a:t>링크 </a:t>
            </a:r>
            <a:r>
              <a:rPr lang="en-US" altLang="ko-KR" sz="1600" dirty="0">
                <a:latin typeface="에스코어 드림 2 ExtraLight" panose="020B0203030302020204" pitchFamily="34" charset="-127"/>
                <a:ea typeface="에스코어 드림 2 ExtraLight" panose="020B0203030302020204" pitchFamily="34" charset="-127"/>
              </a:rPr>
              <a:t>:   </a:t>
            </a:r>
            <a:r>
              <a:rPr lang="en-US" altLang="ko-KR" sz="1600" dirty="0">
                <a:latin typeface="에스코어 드림 2 ExtraLight" panose="020B0203030302020204" pitchFamily="34" charset="-127"/>
                <a:ea typeface="에스코어 드림 2 ExtraLight" panose="020B0203030302020204" pitchFamily="34" charset="-127"/>
                <a:hlinkClick r:id="rId2"/>
              </a:rPr>
              <a:t>https://github.com/Indongspace/mulcamp_Final_project_Final</a:t>
            </a:r>
            <a:r>
              <a:rPr lang="en-US" altLang="ko-KR" sz="1600" dirty="0">
                <a:latin typeface="에스코어 드림 2 ExtraLight" panose="020B0203030302020204" pitchFamily="34" charset="-127"/>
                <a:ea typeface="에스코어 드림 2 ExtraLight" panose="020B0203030302020204" pitchFamily="34" charset="-127"/>
              </a:rPr>
              <a:t> </a:t>
            </a:r>
          </a:p>
          <a:p>
            <a:endParaRPr lang="en-US" altLang="ko-KR" sz="1600" dirty="0">
              <a:latin typeface="에스코어 드림 2 ExtraLight" panose="020B0203030302020204" pitchFamily="34" charset="-127"/>
              <a:ea typeface="에스코어 드림 2 ExtraLight" panose="020B0203030302020204" pitchFamily="34" charset="-127"/>
            </a:endParaRPr>
          </a:p>
        </p:txBody>
      </p:sp>
      <p:sp>
        <p:nvSpPr>
          <p:cNvPr id="9" name="TextBox 8">
            <a:extLst>
              <a:ext uri="{FF2B5EF4-FFF2-40B4-BE49-F238E27FC236}">
                <a16:creationId xmlns:a16="http://schemas.microsoft.com/office/drawing/2014/main" id="{2C5CAD1C-4BE7-495B-12DA-9F592F2F5FC1}"/>
              </a:ext>
            </a:extLst>
          </p:cNvPr>
          <p:cNvSpPr txBox="1"/>
          <p:nvPr/>
        </p:nvSpPr>
        <p:spPr>
          <a:xfrm>
            <a:off x="599140" y="777678"/>
            <a:ext cx="8011460" cy="523220"/>
          </a:xfrm>
          <a:prstGeom prst="rect">
            <a:avLst/>
          </a:prstGeom>
          <a:noFill/>
        </p:spPr>
        <p:txBody>
          <a:bodyPr wrap="square">
            <a:spAutoFit/>
          </a:bodyPr>
          <a:lstStyle/>
          <a:p>
            <a:r>
              <a:rPr lang="en-US" altLang="ko-KR" sz="2800" dirty="0">
                <a:latin typeface="여기어때 잘난체 고딕" panose="00000500000000000000" pitchFamily="50" charset="-127"/>
                <a:ea typeface="여기어때 잘난체 고딕" panose="00000500000000000000" pitchFamily="50" charset="-127"/>
              </a:rPr>
              <a:t>Final Project</a:t>
            </a:r>
            <a:endParaRPr lang="ko-KR" altLang="en-US" sz="2800" dirty="0">
              <a:latin typeface="여기어때 잘난체 고딕" panose="00000500000000000000" pitchFamily="50" charset="-127"/>
              <a:ea typeface="여기어때 잘난체 고딕" panose="00000500000000000000" pitchFamily="50" charset="-127"/>
            </a:endParaRPr>
          </a:p>
        </p:txBody>
      </p:sp>
      <p:sp>
        <p:nvSpPr>
          <p:cNvPr id="10" name="TextBox 9">
            <a:extLst>
              <a:ext uri="{FF2B5EF4-FFF2-40B4-BE49-F238E27FC236}">
                <a16:creationId xmlns:a16="http://schemas.microsoft.com/office/drawing/2014/main" id="{7A6B6440-A7DE-88B7-E149-33953E755F2C}"/>
              </a:ext>
            </a:extLst>
          </p:cNvPr>
          <p:cNvSpPr txBox="1"/>
          <p:nvPr/>
        </p:nvSpPr>
        <p:spPr>
          <a:xfrm>
            <a:off x="9734222" y="95498"/>
            <a:ext cx="2383987" cy="338554"/>
          </a:xfrm>
          <a:prstGeom prst="rect">
            <a:avLst/>
          </a:prstGeom>
          <a:noFill/>
        </p:spPr>
        <p:txBody>
          <a:bodyPr wrap="none" rtlCol="0">
            <a:spAutoFit/>
          </a:bodyPr>
          <a:lstStyle/>
          <a:p>
            <a:pPr algn="r"/>
            <a:r>
              <a:rPr lang="ko-KR" altLang="en-US" sz="1600" dirty="0">
                <a:latin typeface="나눔스퀘어 Bold" panose="020B0600000101010101" pitchFamily="50" charset="-127"/>
                <a:ea typeface="나눔스퀘어 Bold" panose="020B0600000101010101" pitchFamily="50" charset="-127"/>
              </a:rPr>
              <a:t>소통을 갖춘 데이터 분석가</a:t>
            </a:r>
          </a:p>
        </p:txBody>
      </p:sp>
      <p:pic>
        <p:nvPicPr>
          <p:cNvPr id="12" name="그림 11" descr="텍스트, 의류, 스크린샷, 사람이(가) 표시된 사진&#10;&#10;자동 생성된 설명">
            <a:extLst>
              <a:ext uri="{FF2B5EF4-FFF2-40B4-BE49-F238E27FC236}">
                <a16:creationId xmlns:a16="http://schemas.microsoft.com/office/drawing/2014/main" id="{3D49F197-4D30-4738-4C27-8113B91430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2322" y="2208535"/>
            <a:ext cx="5604455" cy="3106377"/>
          </a:xfrm>
          <a:prstGeom prst="rect">
            <a:avLst/>
          </a:prstGeom>
        </p:spPr>
      </p:pic>
    </p:spTree>
    <p:extLst>
      <p:ext uri="{BB962C8B-B14F-4D97-AF65-F5344CB8AC3E}">
        <p14:creationId xmlns:p14="http://schemas.microsoft.com/office/powerpoint/2010/main" val="656854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사각형: 둥근 모서리 37">
            <a:extLst>
              <a:ext uri="{FF2B5EF4-FFF2-40B4-BE49-F238E27FC236}">
                <a16:creationId xmlns:a16="http://schemas.microsoft.com/office/drawing/2014/main" id="{6901830D-DED3-0454-834B-168FC4C12F6B}"/>
              </a:ext>
            </a:extLst>
          </p:cNvPr>
          <p:cNvSpPr/>
          <p:nvPr/>
        </p:nvSpPr>
        <p:spPr>
          <a:xfrm>
            <a:off x="713441" y="1371101"/>
            <a:ext cx="543859" cy="114799"/>
          </a:xfrm>
          <a:prstGeom prst="roundRect">
            <a:avLst>
              <a:gd name="adj" fmla="val 0"/>
            </a:avLst>
          </a:prstGeom>
          <a:solidFill>
            <a:srgbClr val="00C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275" dirty="0">
              <a:solidFill>
                <a:schemeClr val="bg1"/>
              </a:solidFill>
              <a:latin typeface="여기어때 잘난체 고딕" panose="00000500000000000000" pitchFamily="50" charset="-127"/>
              <a:ea typeface="여기어때 잘난체 고딕" panose="00000500000000000000" pitchFamily="50" charset="-127"/>
            </a:endParaRPr>
          </a:p>
        </p:txBody>
      </p:sp>
      <p:sp>
        <p:nvSpPr>
          <p:cNvPr id="7" name="직사각형 6">
            <a:extLst>
              <a:ext uri="{FF2B5EF4-FFF2-40B4-BE49-F238E27FC236}">
                <a16:creationId xmlns:a16="http://schemas.microsoft.com/office/drawing/2014/main" id="{A04A4E59-BB29-C921-47E2-DAC2CBCD524A}"/>
              </a:ext>
            </a:extLst>
          </p:cNvPr>
          <p:cNvSpPr/>
          <p:nvPr/>
        </p:nvSpPr>
        <p:spPr>
          <a:xfrm>
            <a:off x="5524500" y="1905912"/>
            <a:ext cx="5880100" cy="371162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tx1"/>
                </a:solidFill>
                <a:latin typeface="에스코어 드림 6 Bold" panose="020B0703030302020204" pitchFamily="34" charset="-127"/>
                <a:ea typeface="에스코어 드림 6 Bold" panose="020B0703030302020204" pitchFamily="34" charset="-127"/>
              </a:rPr>
              <a:t>교육과정 이미지</a:t>
            </a:r>
          </a:p>
        </p:txBody>
      </p:sp>
      <p:sp>
        <p:nvSpPr>
          <p:cNvPr id="9" name="TextBox 8">
            <a:extLst>
              <a:ext uri="{FF2B5EF4-FFF2-40B4-BE49-F238E27FC236}">
                <a16:creationId xmlns:a16="http://schemas.microsoft.com/office/drawing/2014/main" id="{2C5CAD1C-4BE7-495B-12DA-9F592F2F5FC1}"/>
              </a:ext>
            </a:extLst>
          </p:cNvPr>
          <p:cNvSpPr txBox="1"/>
          <p:nvPr/>
        </p:nvSpPr>
        <p:spPr>
          <a:xfrm>
            <a:off x="599140" y="777678"/>
            <a:ext cx="8011460" cy="523220"/>
          </a:xfrm>
          <a:prstGeom prst="rect">
            <a:avLst/>
          </a:prstGeom>
          <a:noFill/>
        </p:spPr>
        <p:txBody>
          <a:bodyPr wrap="square">
            <a:spAutoFit/>
          </a:bodyPr>
          <a:lstStyle/>
          <a:p>
            <a:r>
              <a:rPr lang="en-US" altLang="ko-KR" sz="2800" dirty="0">
                <a:latin typeface="여기어때 잘난체 고딕" panose="00000500000000000000" pitchFamily="50" charset="-127"/>
                <a:ea typeface="여기어때 잘난체 고딕" panose="00000500000000000000" pitchFamily="50" charset="-127"/>
              </a:rPr>
              <a:t>Final Project</a:t>
            </a:r>
            <a:endParaRPr lang="ko-KR" altLang="en-US" sz="2800" dirty="0">
              <a:latin typeface="여기어때 잘난체 고딕" panose="00000500000000000000" pitchFamily="50" charset="-127"/>
              <a:ea typeface="여기어때 잘난체 고딕" panose="00000500000000000000" pitchFamily="50" charset="-127"/>
            </a:endParaRPr>
          </a:p>
        </p:txBody>
      </p:sp>
      <p:sp>
        <p:nvSpPr>
          <p:cNvPr id="14" name="TextBox 13">
            <a:extLst>
              <a:ext uri="{FF2B5EF4-FFF2-40B4-BE49-F238E27FC236}">
                <a16:creationId xmlns:a16="http://schemas.microsoft.com/office/drawing/2014/main" id="{CCA9D5C0-1BB4-8F2C-73F9-D5BDBCA27072}"/>
              </a:ext>
            </a:extLst>
          </p:cNvPr>
          <p:cNvSpPr txBox="1"/>
          <p:nvPr/>
        </p:nvSpPr>
        <p:spPr>
          <a:xfrm>
            <a:off x="599140" y="1720294"/>
            <a:ext cx="3642660" cy="830997"/>
          </a:xfrm>
          <a:prstGeom prst="rect">
            <a:avLst/>
          </a:prstGeom>
          <a:noFill/>
        </p:spPr>
        <p:txBody>
          <a:bodyPr wrap="square">
            <a:spAutoFit/>
          </a:bodyPr>
          <a:lstStyle/>
          <a:p>
            <a:r>
              <a:rPr lang="ko-KR" altLang="en-US" sz="1200" dirty="0">
                <a:latin typeface="에스코어 드림 2 ExtraLight" panose="020B0203030302020204" pitchFamily="34" charset="-127"/>
                <a:ea typeface="에스코어 드림 2 ExtraLight" panose="020B0203030302020204" pitchFamily="34" charset="-127"/>
              </a:rPr>
              <a:t>서비스의 예상 사용자에 대한 분석 및 시각화</a:t>
            </a:r>
            <a:r>
              <a:rPr lang="en-US" altLang="ko-KR" sz="1200" dirty="0">
                <a:latin typeface="에스코어 드림 2 ExtraLight" panose="020B0203030302020204" pitchFamily="34" charset="-127"/>
                <a:ea typeface="에스코어 드림 2 ExtraLight" panose="020B0203030302020204" pitchFamily="34" charset="-127"/>
              </a:rPr>
              <a:t>, </a:t>
            </a:r>
            <a:r>
              <a:rPr lang="ko-KR" altLang="en-US" sz="1200" dirty="0">
                <a:latin typeface="에스코어 드림 2 ExtraLight" panose="020B0203030302020204" pitchFamily="34" charset="-127"/>
                <a:ea typeface="에스코어 드림 2 ExtraLight" panose="020B0203030302020204" pitchFamily="34" charset="-127"/>
              </a:rPr>
              <a:t>인사이트 도출을 진행했습니다</a:t>
            </a:r>
            <a:r>
              <a:rPr lang="en-US" altLang="ko-KR" sz="1200" dirty="0">
                <a:latin typeface="에스코어 드림 2 ExtraLight" panose="020B0203030302020204" pitchFamily="34" charset="-127"/>
                <a:ea typeface="에스코어 드림 2 ExtraLight" panose="020B0203030302020204" pitchFamily="34" charset="-127"/>
              </a:rPr>
              <a:t>. </a:t>
            </a:r>
            <a:r>
              <a:rPr lang="ko-KR" altLang="en-US" sz="1200" dirty="0">
                <a:latin typeface="에스코어 드림 2 ExtraLight" panose="020B0203030302020204" pitchFamily="34" charset="-127"/>
                <a:ea typeface="에스코어 드림 2 ExtraLight" panose="020B0203030302020204" pitchFamily="34" charset="-127"/>
              </a:rPr>
              <a:t>이를 사업계획서에 반영하여 공공 공모전에 맞게 필요성에 대한 근거를 마련했습니다</a:t>
            </a:r>
            <a:r>
              <a:rPr lang="en-US" altLang="ko-KR" sz="1200" dirty="0">
                <a:latin typeface="에스코어 드림 2 ExtraLight" panose="020B0203030302020204" pitchFamily="34" charset="-127"/>
                <a:ea typeface="에스코어 드림 2 ExtraLight" panose="020B0203030302020204" pitchFamily="34" charset="-127"/>
              </a:rPr>
              <a:t>.</a:t>
            </a:r>
          </a:p>
        </p:txBody>
      </p:sp>
      <p:sp>
        <p:nvSpPr>
          <p:cNvPr id="2" name="TextBox 1">
            <a:extLst>
              <a:ext uri="{FF2B5EF4-FFF2-40B4-BE49-F238E27FC236}">
                <a16:creationId xmlns:a16="http://schemas.microsoft.com/office/drawing/2014/main" id="{A6A67444-C5F5-D232-8F40-E3979D0ADB31}"/>
              </a:ext>
            </a:extLst>
          </p:cNvPr>
          <p:cNvSpPr txBox="1"/>
          <p:nvPr/>
        </p:nvSpPr>
        <p:spPr>
          <a:xfrm>
            <a:off x="9734222" y="95498"/>
            <a:ext cx="2383987" cy="338554"/>
          </a:xfrm>
          <a:prstGeom prst="rect">
            <a:avLst/>
          </a:prstGeom>
          <a:noFill/>
        </p:spPr>
        <p:txBody>
          <a:bodyPr wrap="none" rtlCol="0">
            <a:spAutoFit/>
          </a:bodyPr>
          <a:lstStyle/>
          <a:p>
            <a:pPr algn="r"/>
            <a:r>
              <a:rPr lang="ko-KR" altLang="en-US" sz="1600" dirty="0">
                <a:latin typeface="나눔스퀘어 Bold" panose="020B0600000101010101" pitchFamily="50" charset="-127"/>
                <a:ea typeface="나눔스퀘어 Bold" panose="020B0600000101010101" pitchFamily="50" charset="-127"/>
              </a:rPr>
              <a:t>소통을 갖춘 데이터 분석가</a:t>
            </a:r>
          </a:p>
        </p:txBody>
      </p:sp>
      <p:sp>
        <p:nvSpPr>
          <p:cNvPr id="3" name="TextBox 2">
            <a:extLst>
              <a:ext uri="{FF2B5EF4-FFF2-40B4-BE49-F238E27FC236}">
                <a16:creationId xmlns:a16="http://schemas.microsoft.com/office/drawing/2014/main" id="{1F0AFD28-21BB-1CEB-9233-5FA4328A8E94}"/>
              </a:ext>
            </a:extLst>
          </p:cNvPr>
          <p:cNvSpPr txBox="1"/>
          <p:nvPr/>
        </p:nvSpPr>
        <p:spPr>
          <a:xfrm>
            <a:off x="5524500" y="5741768"/>
            <a:ext cx="4036360" cy="1077218"/>
          </a:xfrm>
          <a:prstGeom prst="rect">
            <a:avLst/>
          </a:prstGeom>
          <a:noFill/>
        </p:spPr>
        <p:txBody>
          <a:bodyPr wrap="square">
            <a:spAutoFit/>
          </a:bodyPr>
          <a:lstStyle/>
          <a:p>
            <a:r>
              <a:rPr lang="ko-KR" altLang="en-US" sz="1600" dirty="0">
                <a:latin typeface="에스코어 드림 2 ExtraLight" panose="020B0203030302020204" pitchFamily="34" charset="-127"/>
                <a:ea typeface="에스코어 드림 2 ExtraLight" panose="020B0203030302020204" pitchFamily="34" charset="-127"/>
              </a:rPr>
              <a:t>링크 </a:t>
            </a:r>
            <a:r>
              <a:rPr lang="en-US" altLang="ko-KR" sz="1600" dirty="0">
                <a:latin typeface="에스코어 드림 2 ExtraLight" panose="020B0203030302020204" pitchFamily="34" charset="-127"/>
                <a:ea typeface="에스코어 드림 2 ExtraLight" panose="020B0203030302020204" pitchFamily="34" charset="-127"/>
              </a:rPr>
              <a:t>:   </a:t>
            </a:r>
            <a:r>
              <a:rPr lang="en-US" altLang="ko-KR" sz="1600" dirty="0">
                <a:latin typeface="에스코어 드림 2 ExtraLight" panose="020B0203030302020204" pitchFamily="34" charset="-127"/>
                <a:ea typeface="에스코어 드림 2 ExtraLight" panose="020B0203030302020204" pitchFamily="34" charset="-127"/>
                <a:hlinkClick r:id="rId2"/>
              </a:rPr>
              <a:t>https://github.com/Indongspace/mulcamp_Final_project_Final</a:t>
            </a:r>
            <a:r>
              <a:rPr lang="en-US" altLang="ko-KR" sz="1600" dirty="0">
                <a:latin typeface="에스코어 드림 2 ExtraLight" panose="020B0203030302020204" pitchFamily="34" charset="-127"/>
                <a:ea typeface="에스코어 드림 2 ExtraLight" panose="020B0203030302020204" pitchFamily="34" charset="-127"/>
              </a:rPr>
              <a:t> </a:t>
            </a:r>
          </a:p>
          <a:p>
            <a:endParaRPr lang="en-US" altLang="ko-KR" sz="1600" dirty="0">
              <a:latin typeface="에스코어 드림 2 ExtraLight" panose="020B0203030302020204" pitchFamily="34" charset="-127"/>
              <a:ea typeface="에스코어 드림 2 ExtraLight" panose="020B0203030302020204" pitchFamily="34" charset="-127"/>
            </a:endParaRPr>
          </a:p>
        </p:txBody>
      </p:sp>
      <p:pic>
        <p:nvPicPr>
          <p:cNvPr id="6" name="그림 5" descr="텍스트, 스크린샷, 도표, 원이(가) 표시된 사진&#10;&#10;자동 생성된 설명">
            <a:extLst>
              <a:ext uri="{FF2B5EF4-FFF2-40B4-BE49-F238E27FC236}">
                <a16:creationId xmlns:a16="http://schemas.microsoft.com/office/drawing/2014/main" id="{7E7B7323-7AAD-EC86-8066-A068C866D6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1355" y="2345881"/>
            <a:ext cx="5486390" cy="2831685"/>
          </a:xfrm>
          <a:prstGeom prst="rect">
            <a:avLst/>
          </a:prstGeom>
        </p:spPr>
      </p:pic>
      <p:sp>
        <p:nvSpPr>
          <p:cNvPr id="10" name="TextBox 9">
            <a:extLst>
              <a:ext uri="{FF2B5EF4-FFF2-40B4-BE49-F238E27FC236}">
                <a16:creationId xmlns:a16="http://schemas.microsoft.com/office/drawing/2014/main" id="{7BD7FF8B-6E42-7A22-D7F7-3528423E9158}"/>
              </a:ext>
            </a:extLst>
          </p:cNvPr>
          <p:cNvSpPr txBox="1"/>
          <p:nvPr/>
        </p:nvSpPr>
        <p:spPr>
          <a:xfrm>
            <a:off x="599139" y="3233673"/>
            <a:ext cx="4771427" cy="1245021"/>
          </a:xfrm>
          <a:prstGeom prst="rect">
            <a:avLst/>
          </a:prstGeom>
          <a:noFill/>
        </p:spPr>
        <p:txBody>
          <a:bodyPr wrap="square">
            <a:spAutoFit/>
          </a:bodyPr>
          <a:lstStyle/>
          <a:p>
            <a:pPr>
              <a:lnSpc>
                <a:spcPct val="120000"/>
              </a:lnSpc>
            </a:pP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인원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6</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명</a:t>
            </a:r>
            <a:endPar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endParaRPr>
          </a:p>
          <a:p>
            <a:pPr>
              <a:lnSpc>
                <a:spcPct val="120000"/>
              </a:lnSpc>
            </a:pP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기간</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 2024.05.01 – 2024.06.04 (35</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일</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a:t>
            </a:r>
          </a:p>
          <a:p>
            <a:pPr>
              <a:lnSpc>
                <a:spcPct val="120000"/>
              </a:lnSpc>
            </a:pP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역할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데이터 </a:t>
            </a:r>
            <a:r>
              <a:rPr lang="ko-KR" altLang="en-US" sz="1600" dirty="0" err="1">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전처리</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시계열 데이터 다중회귀분석 진행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EDA </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및 시각화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기획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발표</a:t>
            </a:r>
          </a:p>
        </p:txBody>
      </p:sp>
      <p:sp>
        <p:nvSpPr>
          <p:cNvPr id="11" name="TextBox 10">
            <a:extLst>
              <a:ext uri="{FF2B5EF4-FFF2-40B4-BE49-F238E27FC236}">
                <a16:creationId xmlns:a16="http://schemas.microsoft.com/office/drawing/2014/main" id="{E78627A7-C0E6-0C54-9A25-608C0CFDBA29}"/>
              </a:ext>
            </a:extLst>
          </p:cNvPr>
          <p:cNvSpPr txBox="1"/>
          <p:nvPr/>
        </p:nvSpPr>
        <p:spPr>
          <a:xfrm>
            <a:off x="599140" y="4551979"/>
            <a:ext cx="4036360" cy="1835952"/>
          </a:xfrm>
          <a:prstGeom prst="rect">
            <a:avLst/>
          </a:prstGeom>
          <a:noFill/>
        </p:spPr>
        <p:txBody>
          <a:bodyPr wrap="square">
            <a:spAutoFit/>
          </a:bodyPr>
          <a:lstStyle/>
          <a:p>
            <a:pPr>
              <a:lnSpc>
                <a:spcPct val="120000"/>
              </a:lnSpc>
            </a:pPr>
            <a:r>
              <a:rPr lang="ko-KR" altLang="en-US" sz="1600" dirty="0" err="1">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기술스택</a:t>
            </a:r>
            <a:endPar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endParaRPr>
          </a:p>
          <a:p>
            <a:pPr marL="285750" indent="-285750">
              <a:lnSpc>
                <a:spcPct val="120000"/>
              </a:lnSpc>
              <a:buFont typeface="Wingdings" panose="05000000000000000000" pitchFamily="2" charset="2"/>
              <a:buChar char="§"/>
            </a:pP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FE : </a:t>
            </a:r>
            <a:r>
              <a:rPr lang="en-US" altLang="ko-KR" sz="1600" dirty="0" err="1">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Streamlit</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p>
          <a:p>
            <a:pPr marL="285750" indent="-285750">
              <a:lnSpc>
                <a:spcPct val="120000"/>
              </a:lnSpc>
              <a:buFont typeface="Wingdings" panose="05000000000000000000" pitchFamily="2" charset="2"/>
              <a:buChar char="§"/>
            </a:pP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BE : Django</a:t>
            </a:r>
          </a:p>
          <a:p>
            <a:pPr marL="285750" indent="-285750">
              <a:lnSpc>
                <a:spcPct val="120000"/>
              </a:lnSpc>
              <a:buFont typeface="Wingdings" panose="05000000000000000000" pitchFamily="2" charset="2"/>
              <a:buChar char="§"/>
            </a:pP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Data Analysis : Python, Google </a:t>
            </a:r>
            <a:r>
              <a:rPr lang="en-US" altLang="ko-KR" sz="1600" dirty="0" err="1">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Colab</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en-US" altLang="ko-KR" sz="1600" dirty="0" err="1">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jupyter</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notebook</a:t>
            </a:r>
          </a:p>
          <a:p>
            <a:pPr marL="285750" indent="-285750">
              <a:lnSpc>
                <a:spcPct val="120000"/>
              </a:lnSpc>
              <a:buFont typeface="Wingdings" panose="05000000000000000000" pitchFamily="2" charset="2"/>
              <a:buChar char="§"/>
            </a:pP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Visualization : matplotlib</a:t>
            </a:r>
          </a:p>
        </p:txBody>
      </p:sp>
    </p:spTree>
    <p:extLst>
      <p:ext uri="{BB962C8B-B14F-4D97-AF65-F5344CB8AC3E}">
        <p14:creationId xmlns:p14="http://schemas.microsoft.com/office/powerpoint/2010/main" val="3447537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사각형: 둥근 모서리 37">
            <a:extLst>
              <a:ext uri="{FF2B5EF4-FFF2-40B4-BE49-F238E27FC236}">
                <a16:creationId xmlns:a16="http://schemas.microsoft.com/office/drawing/2014/main" id="{6901830D-DED3-0454-834B-168FC4C12F6B}"/>
              </a:ext>
            </a:extLst>
          </p:cNvPr>
          <p:cNvSpPr/>
          <p:nvPr/>
        </p:nvSpPr>
        <p:spPr>
          <a:xfrm>
            <a:off x="713441" y="1371101"/>
            <a:ext cx="543859" cy="114799"/>
          </a:xfrm>
          <a:prstGeom prst="roundRect">
            <a:avLst>
              <a:gd name="adj" fmla="val 0"/>
            </a:avLst>
          </a:prstGeom>
          <a:solidFill>
            <a:srgbClr val="00C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275" dirty="0">
              <a:solidFill>
                <a:schemeClr val="bg1"/>
              </a:solidFill>
              <a:latin typeface="여기어때 잘난체 고딕" panose="00000500000000000000" pitchFamily="50" charset="-127"/>
              <a:ea typeface="여기어때 잘난체 고딕" panose="00000500000000000000" pitchFamily="50" charset="-127"/>
            </a:endParaRPr>
          </a:p>
        </p:txBody>
      </p:sp>
      <p:sp>
        <p:nvSpPr>
          <p:cNvPr id="7" name="직사각형 6">
            <a:extLst>
              <a:ext uri="{FF2B5EF4-FFF2-40B4-BE49-F238E27FC236}">
                <a16:creationId xmlns:a16="http://schemas.microsoft.com/office/drawing/2014/main" id="{A04A4E59-BB29-C921-47E2-DAC2CBCD524A}"/>
              </a:ext>
            </a:extLst>
          </p:cNvPr>
          <p:cNvSpPr/>
          <p:nvPr/>
        </p:nvSpPr>
        <p:spPr>
          <a:xfrm>
            <a:off x="5524500" y="1905912"/>
            <a:ext cx="5880100" cy="371162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tx1"/>
                </a:solidFill>
                <a:latin typeface="에스코어 드림 6 Bold" panose="020B0703030302020204" pitchFamily="34" charset="-127"/>
                <a:ea typeface="에스코어 드림 6 Bold" panose="020B0703030302020204" pitchFamily="34" charset="-127"/>
              </a:rPr>
              <a:t>교육과정 이미지</a:t>
            </a:r>
          </a:p>
        </p:txBody>
      </p:sp>
      <p:sp>
        <p:nvSpPr>
          <p:cNvPr id="9" name="TextBox 8">
            <a:extLst>
              <a:ext uri="{FF2B5EF4-FFF2-40B4-BE49-F238E27FC236}">
                <a16:creationId xmlns:a16="http://schemas.microsoft.com/office/drawing/2014/main" id="{2C5CAD1C-4BE7-495B-12DA-9F592F2F5FC1}"/>
              </a:ext>
            </a:extLst>
          </p:cNvPr>
          <p:cNvSpPr txBox="1"/>
          <p:nvPr/>
        </p:nvSpPr>
        <p:spPr>
          <a:xfrm>
            <a:off x="599140" y="777678"/>
            <a:ext cx="8011460" cy="523220"/>
          </a:xfrm>
          <a:prstGeom prst="rect">
            <a:avLst/>
          </a:prstGeom>
          <a:noFill/>
        </p:spPr>
        <p:txBody>
          <a:bodyPr wrap="square">
            <a:spAutoFit/>
          </a:bodyPr>
          <a:lstStyle/>
          <a:p>
            <a:r>
              <a:rPr lang="en-US" altLang="ko-KR" sz="2800" dirty="0">
                <a:latin typeface="여기어때 잘난체 고딕" panose="00000500000000000000" pitchFamily="50" charset="-127"/>
                <a:ea typeface="여기어때 잘난체 고딕" panose="00000500000000000000" pitchFamily="50" charset="-127"/>
              </a:rPr>
              <a:t>Final Project</a:t>
            </a:r>
            <a:endParaRPr lang="ko-KR" altLang="en-US" sz="2800" dirty="0">
              <a:latin typeface="여기어때 잘난체 고딕" panose="00000500000000000000" pitchFamily="50" charset="-127"/>
              <a:ea typeface="여기어때 잘난체 고딕" panose="00000500000000000000" pitchFamily="50" charset="-127"/>
            </a:endParaRPr>
          </a:p>
        </p:txBody>
      </p:sp>
      <p:sp>
        <p:nvSpPr>
          <p:cNvPr id="14" name="TextBox 13">
            <a:extLst>
              <a:ext uri="{FF2B5EF4-FFF2-40B4-BE49-F238E27FC236}">
                <a16:creationId xmlns:a16="http://schemas.microsoft.com/office/drawing/2014/main" id="{CCA9D5C0-1BB4-8F2C-73F9-D5BDBCA27072}"/>
              </a:ext>
            </a:extLst>
          </p:cNvPr>
          <p:cNvSpPr txBox="1"/>
          <p:nvPr/>
        </p:nvSpPr>
        <p:spPr>
          <a:xfrm>
            <a:off x="599140" y="1720294"/>
            <a:ext cx="3642660" cy="1015663"/>
          </a:xfrm>
          <a:prstGeom prst="rect">
            <a:avLst/>
          </a:prstGeom>
          <a:noFill/>
        </p:spPr>
        <p:txBody>
          <a:bodyPr wrap="square">
            <a:spAutoFit/>
          </a:bodyPr>
          <a:lstStyle/>
          <a:p>
            <a:r>
              <a:rPr lang="ko-KR" altLang="en-US" sz="1200" dirty="0">
                <a:latin typeface="에스코어 드림 2 ExtraLight" panose="020B0203030302020204" pitchFamily="34" charset="-127"/>
                <a:ea typeface="에스코어 드림 2 ExtraLight" panose="020B0203030302020204" pitchFamily="34" charset="-127"/>
              </a:rPr>
              <a:t>사용자의 니즈를 분석해서</a:t>
            </a:r>
            <a:r>
              <a:rPr lang="en-US" altLang="ko-KR" sz="1200" dirty="0">
                <a:latin typeface="에스코어 드림 2 ExtraLight" panose="020B0203030302020204" pitchFamily="34" charset="-127"/>
                <a:ea typeface="에스코어 드림 2 ExtraLight" panose="020B0203030302020204" pitchFamily="34" charset="-127"/>
              </a:rPr>
              <a:t>, </a:t>
            </a:r>
            <a:r>
              <a:rPr lang="ko-KR" altLang="en-US" sz="1200" dirty="0">
                <a:latin typeface="에스코어 드림 2 ExtraLight" panose="020B0203030302020204" pitchFamily="34" charset="-127"/>
                <a:ea typeface="에스코어 드림 2 ExtraLight" panose="020B0203030302020204" pitchFamily="34" charset="-127"/>
              </a:rPr>
              <a:t>새로운 사업 아이템 방향을 기획</a:t>
            </a:r>
            <a:r>
              <a:rPr lang="en-US" altLang="ko-KR" sz="1200" dirty="0">
                <a:latin typeface="에스코어 드림 2 ExtraLight" panose="020B0203030302020204" pitchFamily="34" charset="-127"/>
                <a:ea typeface="에스코어 드림 2 ExtraLight" panose="020B0203030302020204" pitchFamily="34" charset="-127"/>
              </a:rPr>
              <a:t>/</a:t>
            </a:r>
            <a:r>
              <a:rPr lang="ko-KR" altLang="en-US" sz="1200" dirty="0">
                <a:latin typeface="에스코어 드림 2 ExtraLight" panose="020B0203030302020204" pitchFamily="34" charset="-127"/>
                <a:ea typeface="에스코어 드림 2 ExtraLight" panose="020B0203030302020204" pitchFamily="34" charset="-127"/>
              </a:rPr>
              <a:t>설정하였습니다</a:t>
            </a:r>
            <a:r>
              <a:rPr lang="en-US" altLang="ko-KR" sz="1200" dirty="0">
                <a:latin typeface="에스코어 드림 2 ExtraLight" panose="020B0203030302020204" pitchFamily="34" charset="-127"/>
                <a:ea typeface="에스코어 드림 2 ExtraLight" panose="020B0203030302020204" pitchFamily="34" charset="-127"/>
              </a:rPr>
              <a:t>.</a:t>
            </a:r>
          </a:p>
          <a:p>
            <a:r>
              <a:rPr lang="ko-KR" altLang="en-US" sz="1200" dirty="0">
                <a:latin typeface="에스코어 드림 2 ExtraLight" panose="020B0203030302020204" pitchFamily="34" charset="-127"/>
                <a:ea typeface="에스코어 드림 2 ExtraLight" panose="020B0203030302020204" pitchFamily="34" charset="-127"/>
              </a:rPr>
              <a:t>파이널 프로젝트로 만든 창업아이템은</a:t>
            </a:r>
            <a:endParaRPr lang="en-US" altLang="ko-KR" sz="1200" dirty="0">
              <a:latin typeface="에스코어 드림 2 ExtraLight" panose="020B0203030302020204" pitchFamily="34" charset="-127"/>
              <a:ea typeface="에스코어 드림 2 ExtraLight" panose="020B0203030302020204" pitchFamily="34" charset="-127"/>
            </a:endParaRPr>
          </a:p>
          <a:p>
            <a:r>
              <a:rPr lang="ko-KR" altLang="en-US" sz="1200" dirty="0">
                <a:latin typeface="에스코어 드림 2 ExtraLight" panose="020B0203030302020204" pitchFamily="34" charset="-127"/>
                <a:ea typeface="에스코어 드림 2 ExtraLight" panose="020B0203030302020204" pitchFamily="34" charset="-127"/>
              </a:rPr>
              <a:t>은둔형 외톨이들을 위한 커뮤니케이션 어플 개발입니다</a:t>
            </a:r>
            <a:r>
              <a:rPr lang="en-US" altLang="ko-KR" sz="1200" dirty="0">
                <a:latin typeface="에스코어 드림 2 ExtraLight" panose="020B0203030302020204" pitchFamily="34" charset="-127"/>
                <a:ea typeface="에스코어 드림 2 ExtraLight" panose="020B0203030302020204" pitchFamily="34" charset="-127"/>
              </a:rPr>
              <a:t>. </a:t>
            </a:r>
          </a:p>
        </p:txBody>
      </p:sp>
      <p:sp>
        <p:nvSpPr>
          <p:cNvPr id="2" name="TextBox 1">
            <a:extLst>
              <a:ext uri="{FF2B5EF4-FFF2-40B4-BE49-F238E27FC236}">
                <a16:creationId xmlns:a16="http://schemas.microsoft.com/office/drawing/2014/main" id="{A6A67444-C5F5-D232-8F40-E3979D0ADB31}"/>
              </a:ext>
            </a:extLst>
          </p:cNvPr>
          <p:cNvSpPr txBox="1"/>
          <p:nvPr/>
        </p:nvSpPr>
        <p:spPr>
          <a:xfrm>
            <a:off x="9734222" y="95498"/>
            <a:ext cx="2383987" cy="338554"/>
          </a:xfrm>
          <a:prstGeom prst="rect">
            <a:avLst/>
          </a:prstGeom>
          <a:noFill/>
        </p:spPr>
        <p:txBody>
          <a:bodyPr wrap="none" rtlCol="0">
            <a:spAutoFit/>
          </a:bodyPr>
          <a:lstStyle/>
          <a:p>
            <a:pPr algn="r"/>
            <a:r>
              <a:rPr lang="ko-KR" altLang="en-US" sz="1600" dirty="0">
                <a:latin typeface="나눔스퀘어 Bold" panose="020B0600000101010101" pitchFamily="50" charset="-127"/>
                <a:ea typeface="나눔스퀘어 Bold" panose="020B0600000101010101" pitchFamily="50" charset="-127"/>
              </a:rPr>
              <a:t>소통을 갖춘 데이터 분석가</a:t>
            </a:r>
          </a:p>
        </p:txBody>
      </p:sp>
      <p:sp>
        <p:nvSpPr>
          <p:cNvPr id="3" name="TextBox 2">
            <a:extLst>
              <a:ext uri="{FF2B5EF4-FFF2-40B4-BE49-F238E27FC236}">
                <a16:creationId xmlns:a16="http://schemas.microsoft.com/office/drawing/2014/main" id="{1F0AFD28-21BB-1CEB-9233-5FA4328A8E94}"/>
              </a:ext>
            </a:extLst>
          </p:cNvPr>
          <p:cNvSpPr txBox="1"/>
          <p:nvPr/>
        </p:nvSpPr>
        <p:spPr>
          <a:xfrm>
            <a:off x="5524500" y="5741768"/>
            <a:ext cx="4036360" cy="1077218"/>
          </a:xfrm>
          <a:prstGeom prst="rect">
            <a:avLst/>
          </a:prstGeom>
          <a:noFill/>
        </p:spPr>
        <p:txBody>
          <a:bodyPr wrap="square">
            <a:spAutoFit/>
          </a:bodyPr>
          <a:lstStyle/>
          <a:p>
            <a:r>
              <a:rPr lang="ko-KR" altLang="en-US" sz="1600" dirty="0">
                <a:latin typeface="에스코어 드림 2 ExtraLight" panose="020B0203030302020204" pitchFamily="34" charset="-127"/>
                <a:ea typeface="에스코어 드림 2 ExtraLight" panose="020B0203030302020204" pitchFamily="34" charset="-127"/>
              </a:rPr>
              <a:t>링크 </a:t>
            </a:r>
            <a:r>
              <a:rPr lang="en-US" altLang="ko-KR" sz="1600" dirty="0">
                <a:latin typeface="에스코어 드림 2 ExtraLight" panose="020B0203030302020204" pitchFamily="34" charset="-127"/>
                <a:ea typeface="에스코어 드림 2 ExtraLight" panose="020B0203030302020204" pitchFamily="34" charset="-127"/>
              </a:rPr>
              <a:t>:   </a:t>
            </a:r>
            <a:r>
              <a:rPr lang="en-US" altLang="ko-KR" sz="1600" dirty="0">
                <a:latin typeface="에스코어 드림 2 ExtraLight" panose="020B0203030302020204" pitchFamily="34" charset="-127"/>
                <a:ea typeface="에스코어 드림 2 ExtraLight" panose="020B0203030302020204" pitchFamily="34" charset="-127"/>
                <a:hlinkClick r:id="rId2"/>
              </a:rPr>
              <a:t>https://github.com/Indongspace/mulcamp_Final_project_Final</a:t>
            </a:r>
            <a:r>
              <a:rPr lang="en-US" altLang="ko-KR" sz="1600" dirty="0">
                <a:latin typeface="에스코어 드림 2 ExtraLight" panose="020B0203030302020204" pitchFamily="34" charset="-127"/>
                <a:ea typeface="에스코어 드림 2 ExtraLight" panose="020B0203030302020204" pitchFamily="34" charset="-127"/>
              </a:rPr>
              <a:t> </a:t>
            </a:r>
          </a:p>
          <a:p>
            <a:endParaRPr lang="en-US" altLang="ko-KR" sz="1600" dirty="0">
              <a:latin typeface="에스코어 드림 2 ExtraLight" panose="020B0203030302020204" pitchFamily="34" charset="-127"/>
              <a:ea typeface="에스코어 드림 2 ExtraLight" panose="020B0203030302020204" pitchFamily="34" charset="-127"/>
            </a:endParaRPr>
          </a:p>
        </p:txBody>
      </p:sp>
      <p:sp>
        <p:nvSpPr>
          <p:cNvPr id="10" name="TextBox 9">
            <a:extLst>
              <a:ext uri="{FF2B5EF4-FFF2-40B4-BE49-F238E27FC236}">
                <a16:creationId xmlns:a16="http://schemas.microsoft.com/office/drawing/2014/main" id="{7BD7FF8B-6E42-7A22-D7F7-3528423E9158}"/>
              </a:ext>
            </a:extLst>
          </p:cNvPr>
          <p:cNvSpPr txBox="1"/>
          <p:nvPr/>
        </p:nvSpPr>
        <p:spPr>
          <a:xfrm>
            <a:off x="599139" y="3233673"/>
            <a:ext cx="4771427" cy="1245021"/>
          </a:xfrm>
          <a:prstGeom prst="rect">
            <a:avLst/>
          </a:prstGeom>
          <a:noFill/>
        </p:spPr>
        <p:txBody>
          <a:bodyPr wrap="square">
            <a:spAutoFit/>
          </a:bodyPr>
          <a:lstStyle/>
          <a:p>
            <a:pPr>
              <a:lnSpc>
                <a:spcPct val="120000"/>
              </a:lnSpc>
            </a:pP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인원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6</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명</a:t>
            </a:r>
            <a:endPar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endParaRPr>
          </a:p>
          <a:p>
            <a:pPr>
              <a:lnSpc>
                <a:spcPct val="120000"/>
              </a:lnSpc>
            </a:pP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기간</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 2024.05.01 – 2024.06.04 (35</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일</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a:t>
            </a:r>
          </a:p>
          <a:p>
            <a:pPr>
              <a:lnSpc>
                <a:spcPct val="120000"/>
              </a:lnSpc>
            </a:pP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역할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데이터 </a:t>
            </a:r>
            <a:r>
              <a:rPr lang="ko-KR" altLang="en-US" sz="1600" dirty="0" err="1">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전처리</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시계열 데이터 다중회귀분석 진행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EDA </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및 시각화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기획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발표</a:t>
            </a:r>
          </a:p>
        </p:txBody>
      </p:sp>
      <p:sp>
        <p:nvSpPr>
          <p:cNvPr id="11" name="TextBox 10">
            <a:extLst>
              <a:ext uri="{FF2B5EF4-FFF2-40B4-BE49-F238E27FC236}">
                <a16:creationId xmlns:a16="http://schemas.microsoft.com/office/drawing/2014/main" id="{E78627A7-C0E6-0C54-9A25-608C0CFDBA29}"/>
              </a:ext>
            </a:extLst>
          </p:cNvPr>
          <p:cNvSpPr txBox="1"/>
          <p:nvPr/>
        </p:nvSpPr>
        <p:spPr>
          <a:xfrm>
            <a:off x="599140" y="4551979"/>
            <a:ext cx="4036360" cy="1835952"/>
          </a:xfrm>
          <a:prstGeom prst="rect">
            <a:avLst/>
          </a:prstGeom>
          <a:noFill/>
        </p:spPr>
        <p:txBody>
          <a:bodyPr wrap="square">
            <a:spAutoFit/>
          </a:bodyPr>
          <a:lstStyle/>
          <a:p>
            <a:pPr>
              <a:lnSpc>
                <a:spcPct val="120000"/>
              </a:lnSpc>
            </a:pPr>
            <a:r>
              <a:rPr lang="ko-KR" altLang="en-US" sz="1600" dirty="0" err="1">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기술스택</a:t>
            </a:r>
            <a:endPar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endParaRPr>
          </a:p>
          <a:p>
            <a:pPr marL="285750" indent="-285750">
              <a:lnSpc>
                <a:spcPct val="120000"/>
              </a:lnSpc>
              <a:buFont typeface="Wingdings" panose="05000000000000000000" pitchFamily="2" charset="2"/>
              <a:buChar char="§"/>
            </a:pP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FE : </a:t>
            </a:r>
            <a:r>
              <a:rPr lang="en-US" altLang="ko-KR" sz="1600" dirty="0" err="1">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Streamlit</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p>
          <a:p>
            <a:pPr marL="285750" indent="-285750">
              <a:lnSpc>
                <a:spcPct val="120000"/>
              </a:lnSpc>
              <a:buFont typeface="Wingdings" panose="05000000000000000000" pitchFamily="2" charset="2"/>
              <a:buChar char="§"/>
            </a:pP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BE : Django</a:t>
            </a:r>
          </a:p>
          <a:p>
            <a:pPr marL="285750" indent="-285750">
              <a:lnSpc>
                <a:spcPct val="120000"/>
              </a:lnSpc>
              <a:buFont typeface="Wingdings" panose="05000000000000000000" pitchFamily="2" charset="2"/>
              <a:buChar char="§"/>
            </a:pP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Data Analysis : Python, Google </a:t>
            </a:r>
            <a:r>
              <a:rPr lang="en-US" altLang="ko-KR" sz="1600" dirty="0" err="1">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Colab</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en-US" altLang="ko-KR" sz="1600" dirty="0" err="1">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jupyter</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notebook</a:t>
            </a:r>
          </a:p>
          <a:p>
            <a:pPr marL="285750" indent="-285750">
              <a:lnSpc>
                <a:spcPct val="120000"/>
              </a:lnSpc>
              <a:buFont typeface="Wingdings" panose="05000000000000000000" pitchFamily="2" charset="2"/>
              <a:buChar char="§"/>
            </a:pP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Visualization : matplotlib</a:t>
            </a:r>
          </a:p>
        </p:txBody>
      </p:sp>
      <p:pic>
        <p:nvPicPr>
          <p:cNvPr id="8" name="그림 7" descr="텍스트, 스크린샷, 폰트, 도표이(가) 표시된 사진&#10;&#10;자동 생성된 설명">
            <a:extLst>
              <a:ext uri="{FF2B5EF4-FFF2-40B4-BE49-F238E27FC236}">
                <a16:creationId xmlns:a16="http://schemas.microsoft.com/office/drawing/2014/main" id="{0CBAF03C-599C-7AB7-6118-84B7B40C65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9291" y="2339264"/>
            <a:ext cx="5310517" cy="2844920"/>
          </a:xfrm>
          <a:prstGeom prst="rect">
            <a:avLst/>
          </a:prstGeom>
        </p:spPr>
      </p:pic>
    </p:spTree>
    <p:extLst>
      <p:ext uri="{BB962C8B-B14F-4D97-AF65-F5344CB8AC3E}">
        <p14:creationId xmlns:p14="http://schemas.microsoft.com/office/powerpoint/2010/main" val="39010005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사각형: 둥근 모서리 37">
            <a:extLst>
              <a:ext uri="{FF2B5EF4-FFF2-40B4-BE49-F238E27FC236}">
                <a16:creationId xmlns:a16="http://schemas.microsoft.com/office/drawing/2014/main" id="{6901830D-DED3-0454-834B-168FC4C12F6B}"/>
              </a:ext>
            </a:extLst>
          </p:cNvPr>
          <p:cNvSpPr/>
          <p:nvPr/>
        </p:nvSpPr>
        <p:spPr>
          <a:xfrm>
            <a:off x="713441" y="1371101"/>
            <a:ext cx="543859" cy="114799"/>
          </a:xfrm>
          <a:prstGeom prst="roundRect">
            <a:avLst>
              <a:gd name="adj" fmla="val 0"/>
            </a:avLst>
          </a:prstGeom>
          <a:solidFill>
            <a:srgbClr val="00C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275" dirty="0">
              <a:solidFill>
                <a:schemeClr val="bg1"/>
              </a:solidFill>
              <a:latin typeface="여기어때 잘난체 고딕" panose="00000500000000000000" pitchFamily="50" charset="-127"/>
              <a:ea typeface="여기어때 잘난체 고딕" panose="00000500000000000000" pitchFamily="50" charset="-127"/>
            </a:endParaRPr>
          </a:p>
        </p:txBody>
      </p:sp>
      <p:sp>
        <p:nvSpPr>
          <p:cNvPr id="7" name="직사각형 6">
            <a:extLst>
              <a:ext uri="{FF2B5EF4-FFF2-40B4-BE49-F238E27FC236}">
                <a16:creationId xmlns:a16="http://schemas.microsoft.com/office/drawing/2014/main" id="{A04A4E59-BB29-C921-47E2-DAC2CBCD524A}"/>
              </a:ext>
            </a:extLst>
          </p:cNvPr>
          <p:cNvSpPr/>
          <p:nvPr/>
        </p:nvSpPr>
        <p:spPr>
          <a:xfrm>
            <a:off x="5524500" y="1905912"/>
            <a:ext cx="5880100" cy="371162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tx1"/>
                </a:solidFill>
                <a:latin typeface="에스코어 드림 6 Bold" panose="020B0703030302020204" pitchFamily="34" charset="-127"/>
                <a:ea typeface="에스코어 드림 6 Bold" panose="020B0703030302020204" pitchFamily="34" charset="-127"/>
              </a:rPr>
              <a:t>교육과정 이미지</a:t>
            </a:r>
          </a:p>
        </p:txBody>
      </p:sp>
      <p:sp>
        <p:nvSpPr>
          <p:cNvPr id="9" name="TextBox 8">
            <a:extLst>
              <a:ext uri="{FF2B5EF4-FFF2-40B4-BE49-F238E27FC236}">
                <a16:creationId xmlns:a16="http://schemas.microsoft.com/office/drawing/2014/main" id="{2C5CAD1C-4BE7-495B-12DA-9F592F2F5FC1}"/>
              </a:ext>
            </a:extLst>
          </p:cNvPr>
          <p:cNvSpPr txBox="1"/>
          <p:nvPr/>
        </p:nvSpPr>
        <p:spPr>
          <a:xfrm>
            <a:off x="599140" y="777678"/>
            <a:ext cx="8011460" cy="523220"/>
          </a:xfrm>
          <a:prstGeom prst="rect">
            <a:avLst/>
          </a:prstGeom>
          <a:noFill/>
        </p:spPr>
        <p:txBody>
          <a:bodyPr wrap="square">
            <a:spAutoFit/>
          </a:bodyPr>
          <a:lstStyle/>
          <a:p>
            <a:r>
              <a:rPr lang="en-US" altLang="ko-KR" sz="2800" dirty="0">
                <a:latin typeface="여기어때 잘난체 고딕" panose="00000500000000000000" pitchFamily="50" charset="-127"/>
                <a:ea typeface="여기어때 잘난체 고딕" panose="00000500000000000000" pitchFamily="50" charset="-127"/>
              </a:rPr>
              <a:t>Final Project</a:t>
            </a:r>
            <a:endParaRPr lang="ko-KR" altLang="en-US" sz="2800" dirty="0">
              <a:latin typeface="여기어때 잘난체 고딕" panose="00000500000000000000" pitchFamily="50" charset="-127"/>
              <a:ea typeface="여기어때 잘난체 고딕" panose="00000500000000000000" pitchFamily="50" charset="-127"/>
            </a:endParaRPr>
          </a:p>
        </p:txBody>
      </p:sp>
      <p:sp>
        <p:nvSpPr>
          <p:cNvPr id="14" name="TextBox 13">
            <a:extLst>
              <a:ext uri="{FF2B5EF4-FFF2-40B4-BE49-F238E27FC236}">
                <a16:creationId xmlns:a16="http://schemas.microsoft.com/office/drawing/2014/main" id="{CCA9D5C0-1BB4-8F2C-73F9-D5BDBCA27072}"/>
              </a:ext>
            </a:extLst>
          </p:cNvPr>
          <p:cNvSpPr txBox="1"/>
          <p:nvPr/>
        </p:nvSpPr>
        <p:spPr>
          <a:xfrm>
            <a:off x="599140" y="1720294"/>
            <a:ext cx="3642660" cy="1200329"/>
          </a:xfrm>
          <a:prstGeom prst="rect">
            <a:avLst/>
          </a:prstGeom>
          <a:noFill/>
        </p:spPr>
        <p:txBody>
          <a:bodyPr wrap="square">
            <a:spAutoFit/>
          </a:bodyPr>
          <a:lstStyle/>
          <a:p>
            <a:r>
              <a:rPr lang="ko-KR" altLang="en-US" sz="1200" dirty="0">
                <a:latin typeface="에스코어 드림 2 ExtraLight" panose="020B0203030302020204" pitchFamily="34" charset="-127"/>
                <a:ea typeface="에스코어 드림 2 ExtraLight" panose="020B0203030302020204" pitchFamily="34" charset="-127"/>
              </a:rPr>
              <a:t>기존에 있는 </a:t>
            </a:r>
            <a:r>
              <a:rPr lang="ko-KR" altLang="en-US" sz="1200" dirty="0" err="1">
                <a:latin typeface="에스코어 드림 2 ExtraLight" panose="020B0203030302020204" pitchFamily="34" charset="-127"/>
                <a:ea typeface="에스코어 드림 2 ExtraLight" panose="020B0203030302020204" pitchFamily="34" charset="-127"/>
              </a:rPr>
              <a:t>썸원이라는</a:t>
            </a:r>
            <a:r>
              <a:rPr lang="ko-KR" altLang="en-US" sz="1200" dirty="0">
                <a:latin typeface="에스코어 드림 2 ExtraLight" panose="020B0203030302020204" pitchFamily="34" charset="-127"/>
                <a:ea typeface="에스코어 드림 2 ExtraLight" panose="020B0203030302020204" pitchFamily="34" charset="-127"/>
              </a:rPr>
              <a:t> 커플 커뮤니케이션 어플을 참고하여</a:t>
            </a:r>
            <a:r>
              <a:rPr lang="en-US" altLang="ko-KR" sz="1200" dirty="0">
                <a:latin typeface="에스코어 드림 2 ExtraLight" panose="020B0203030302020204" pitchFamily="34" charset="-127"/>
                <a:ea typeface="에스코어 드림 2 ExtraLight" panose="020B0203030302020204" pitchFamily="34" charset="-127"/>
              </a:rPr>
              <a:t>, </a:t>
            </a:r>
            <a:r>
              <a:rPr lang="ko-KR" altLang="en-US" sz="1200" dirty="0">
                <a:latin typeface="에스코어 드림 2 ExtraLight" panose="020B0203030302020204" pitchFamily="34" charset="-127"/>
                <a:ea typeface="에스코어 드림 2 ExtraLight" panose="020B0203030302020204" pitchFamily="34" charset="-127"/>
              </a:rPr>
              <a:t>은둔형 외톨이의 일상 회복을 돕는 편지를 사용자는 </a:t>
            </a:r>
            <a:r>
              <a:rPr lang="ko-KR" altLang="en-US" sz="1200" dirty="0" err="1">
                <a:latin typeface="에스코어 드림 2 ExtraLight" panose="020B0203030302020204" pitchFamily="34" charset="-127"/>
                <a:ea typeface="에스코어 드림 2 ExtraLight" panose="020B0203030302020204" pitchFamily="34" charset="-127"/>
              </a:rPr>
              <a:t>받게되고</a:t>
            </a:r>
            <a:r>
              <a:rPr lang="en-US" altLang="ko-KR" sz="1200" dirty="0">
                <a:latin typeface="에스코어 드림 2 ExtraLight" panose="020B0203030302020204" pitchFamily="34" charset="-127"/>
                <a:ea typeface="에스코어 드림 2 ExtraLight" panose="020B0203030302020204" pitchFamily="34" charset="-127"/>
              </a:rPr>
              <a:t>, </a:t>
            </a:r>
            <a:r>
              <a:rPr lang="ko-KR" altLang="en-US" sz="1200" dirty="0">
                <a:latin typeface="에스코어 드림 2 ExtraLight" panose="020B0203030302020204" pitchFamily="34" charset="-127"/>
                <a:ea typeface="에스코어 드림 2 ExtraLight" panose="020B0203030302020204" pitchFamily="34" charset="-127"/>
              </a:rPr>
              <a:t>답변을 하며 얻은 포인트로 은둔형 외톨이인 사용자는 그들의 일상회복에 필요했던 문화생활을 누릴 수 있는 상품권을 구매를 할 수 있는 서비스입니다</a:t>
            </a:r>
            <a:r>
              <a:rPr lang="en-US" altLang="ko-KR" sz="1200" dirty="0">
                <a:latin typeface="에스코어 드림 2 ExtraLight" panose="020B0203030302020204" pitchFamily="34" charset="-127"/>
                <a:ea typeface="에스코어 드림 2 ExtraLight" panose="020B0203030302020204" pitchFamily="34" charset="-127"/>
              </a:rPr>
              <a:t>.</a:t>
            </a:r>
          </a:p>
        </p:txBody>
      </p:sp>
      <p:sp>
        <p:nvSpPr>
          <p:cNvPr id="2" name="TextBox 1">
            <a:extLst>
              <a:ext uri="{FF2B5EF4-FFF2-40B4-BE49-F238E27FC236}">
                <a16:creationId xmlns:a16="http://schemas.microsoft.com/office/drawing/2014/main" id="{A6A67444-C5F5-D232-8F40-E3979D0ADB31}"/>
              </a:ext>
            </a:extLst>
          </p:cNvPr>
          <p:cNvSpPr txBox="1"/>
          <p:nvPr/>
        </p:nvSpPr>
        <p:spPr>
          <a:xfrm>
            <a:off x="9734222" y="95498"/>
            <a:ext cx="2383987" cy="338554"/>
          </a:xfrm>
          <a:prstGeom prst="rect">
            <a:avLst/>
          </a:prstGeom>
          <a:noFill/>
        </p:spPr>
        <p:txBody>
          <a:bodyPr wrap="none" rtlCol="0">
            <a:spAutoFit/>
          </a:bodyPr>
          <a:lstStyle/>
          <a:p>
            <a:pPr algn="r"/>
            <a:r>
              <a:rPr lang="ko-KR" altLang="en-US" sz="1600" dirty="0">
                <a:latin typeface="나눔스퀘어 Bold" panose="020B0600000101010101" pitchFamily="50" charset="-127"/>
                <a:ea typeface="나눔스퀘어 Bold" panose="020B0600000101010101" pitchFamily="50" charset="-127"/>
              </a:rPr>
              <a:t>소통을 갖춘 데이터 분석가</a:t>
            </a:r>
          </a:p>
        </p:txBody>
      </p:sp>
      <p:sp>
        <p:nvSpPr>
          <p:cNvPr id="3" name="TextBox 2">
            <a:extLst>
              <a:ext uri="{FF2B5EF4-FFF2-40B4-BE49-F238E27FC236}">
                <a16:creationId xmlns:a16="http://schemas.microsoft.com/office/drawing/2014/main" id="{1F0AFD28-21BB-1CEB-9233-5FA4328A8E94}"/>
              </a:ext>
            </a:extLst>
          </p:cNvPr>
          <p:cNvSpPr txBox="1"/>
          <p:nvPr/>
        </p:nvSpPr>
        <p:spPr>
          <a:xfrm>
            <a:off x="5524500" y="5741768"/>
            <a:ext cx="4036360" cy="1077218"/>
          </a:xfrm>
          <a:prstGeom prst="rect">
            <a:avLst/>
          </a:prstGeom>
          <a:noFill/>
        </p:spPr>
        <p:txBody>
          <a:bodyPr wrap="square">
            <a:spAutoFit/>
          </a:bodyPr>
          <a:lstStyle/>
          <a:p>
            <a:r>
              <a:rPr lang="ko-KR" altLang="en-US" sz="1600" dirty="0">
                <a:latin typeface="에스코어 드림 2 ExtraLight" panose="020B0203030302020204" pitchFamily="34" charset="-127"/>
                <a:ea typeface="에스코어 드림 2 ExtraLight" panose="020B0203030302020204" pitchFamily="34" charset="-127"/>
              </a:rPr>
              <a:t>링크 </a:t>
            </a:r>
            <a:r>
              <a:rPr lang="en-US" altLang="ko-KR" sz="1600" dirty="0">
                <a:latin typeface="에스코어 드림 2 ExtraLight" panose="020B0203030302020204" pitchFamily="34" charset="-127"/>
                <a:ea typeface="에스코어 드림 2 ExtraLight" panose="020B0203030302020204" pitchFamily="34" charset="-127"/>
              </a:rPr>
              <a:t>:   </a:t>
            </a:r>
            <a:r>
              <a:rPr lang="en-US" altLang="ko-KR" sz="1600" dirty="0">
                <a:latin typeface="에스코어 드림 2 ExtraLight" panose="020B0203030302020204" pitchFamily="34" charset="-127"/>
                <a:ea typeface="에스코어 드림 2 ExtraLight" panose="020B0203030302020204" pitchFamily="34" charset="-127"/>
                <a:hlinkClick r:id="rId2"/>
              </a:rPr>
              <a:t>https://github.com/Indongspace/mulcamp_Final_project_Final</a:t>
            </a:r>
            <a:r>
              <a:rPr lang="en-US" altLang="ko-KR" sz="1600" dirty="0">
                <a:latin typeface="에스코어 드림 2 ExtraLight" panose="020B0203030302020204" pitchFamily="34" charset="-127"/>
                <a:ea typeface="에스코어 드림 2 ExtraLight" panose="020B0203030302020204" pitchFamily="34" charset="-127"/>
              </a:rPr>
              <a:t> </a:t>
            </a:r>
          </a:p>
          <a:p>
            <a:endParaRPr lang="en-US" altLang="ko-KR" sz="1600" dirty="0">
              <a:latin typeface="에스코어 드림 2 ExtraLight" panose="020B0203030302020204" pitchFamily="34" charset="-127"/>
              <a:ea typeface="에스코어 드림 2 ExtraLight" panose="020B0203030302020204" pitchFamily="34" charset="-127"/>
            </a:endParaRPr>
          </a:p>
        </p:txBody>
      </p:sp>
      <p:sp>
        <p:nvSpPr>
          <p:cNvPr id="10" name="TextBox 9">
            <a:extLst>
              <a:ext uri="{FF2B5EF4-FFF2-40B4-BE49-F238E27FC236}">
                <a16:creationId xmlns:a16="http://schemas.microsoft.com/office/drawing/2014/main" id="{7BD7FF8B-6E42-7A22-D7F7-3528423E9158}"/>
              </a:ext>
            </a:extLst>
          </p:cNvPr>
          <p:cNvSpPr txBox="1"/>
          <p:nvPr/>
        </p:nvSpPr>
        <p:spPr>
          <a:xfrm>
            <a:off x="599139" y="3233673"/>
            <a:ext cx="4771427" cy="1245021"/>
          </a:xfrm>
          <a:prstGeom prst="rect">
            <a:avLst/>
          </a:prstGeom>
          <a:noFill/>
        </p:spPr>
        <p:txBody>
          <a:bodyPr wrap="square">
            <a:spAutoFit/>
          </a:bodyPr>
          <a:lstStyle/>
          <a:p>
            <a:pPr>
              <a:lnSpc>
                <a:spcPct val="120000"/>
              </a:lnSpc>
            </a:pP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인원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6</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명</a:t>
            </a:r>
            <a:endPar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endParaRPr>
          </a:p>
          <a:p>
            <a:pPr>
              <a:lnSpc>
                <a:spcPct val="120000"/>
              </a:lnSpc>
            </a:pP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기간</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 2024.05.01 – 2024.06.04 (35</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일</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a:t>
            </a:r>
          </a:p>
          <a:p>
            <a:pPr>
              <a:lnSpc>
                <a:spcPct val="120000"/>
              </a:lnSpc>
            </a:pP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역할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데이터 </a:t>
            </a:r>
            <a:r>
              <a:rPr lang="ko-KR" altLang="en-US" sz="1600" dirty="0" err="1">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전처리</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시계열 데이터 다중회귀분석 진행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EDA </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및 시각화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기획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발표</a:t>
            </a:r>
          </a:p>
        </p:txBody>
      </p:sp>
      <p:sp>
        <p:nvSpPr>
          <p:cNvPr id="11" name="TextBox 10">
            <a:extLst>
              <a:ext uri="{FF2B5EF4-FFF2-40B4-BE49-F238E27FC236}">
                <a16:creationId xmlns:a16="http://schemas.microsoft.com/office/drawing/2014/main" id="{E78627A7-C0E6-0C54-9A25-608C0CFDBA29}"/>
              </a:ext>
            </a:extLst>
          </p:cNvPr>
          <p:cNvSpPr txBox="1"/>
          <p:nvPr/>
        </p:nvSpPr>
        <p:spPr>
          <a:xfrm>
            <a:off x="599140" y="4551979"/>
            <a:ext cx="4036360" cy="1835952"/>
          </a:xfrm>
          <a:prstGeom prst="rect">
            <a:avLst/>
          </a:prstGeom>
          <a:noFill/>
        </p:spPr>
        <p:txBody>
          <a:bodyPr wrap="square">
            <a:spAutoFit/>
          </a:bodyPr>
          <a:lstStyle/>
          <a:p>
            <a:pPr>
              <a:lnSpc>
                <a:spcPct val="120000"/>
              </a:lnSpc>
            </a:pPr>
            <a:r>
              <a:rPr lang="ko-KR" altLang="en-US" sz="1600" dirty="0" err="1">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기술스택</a:t>
            </a:r>
            <a:endPar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endParaRPr>
          </a:p>
          <a:p>
            <a:pPr marL="285750" indent="-285750">
              <a:lnSpc>
                <a:spcPct val="120000"/>
              </a:lnSpc>
              <a:buFont typeface="Wingdings" panose="05000000000000000000" pitchFamily="2" charset="2"/>
              <a:buChar char="§"/>
            </a:pP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FE : </a:t>
            </a:r>
            <a:r>
              <a:rPr lang="en-US" altLang="ko-KR" sz="1600" dirty="0" err="1">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Streamlit</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p>
          <a:p>
            <a:pPr marL="285750" indent="-285750">
              <a:lnSpc>
                <a:spcPct val="120000"/>
              </a:lnSpc>
              <a:buFont typeface="Wingdings" panose="05000000000000000000" pitchFamily="2" charset="2"/>
              <a:buChar char="§"/>
            </a:pP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BE : Django</a:t>
            </a:r>
          </a:p>
          <a:p>
            <a:pPr marL="285750" indent="-285750">
              <a:lnSpc>
                <a:spcPct val="120000"/>
              </a:lnSpc>
              <a:buFont typeface="Wingdings" panose="05000000000000000000" pitchFamily="2" charset="2"/>
              <a:buChar char="§"/>
            </a:pP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Data Analysis : Python, Google </a:t>
            </a:r>
            <a:r>
              <a:rPr lang="en-US" altLang="ko-KR" sz="1600" dirty="0" err="1">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Colab</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en-US" altLang="ko-KR" sz="1600" dirty="0" err="1">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jupyter</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notebook</a:t>
            </a:r>
          </a:p>
          <a:p>
            <a:pPr marL="285750" indent="-285750">
              <a:lnSpc>
                <a:spcPct val="120000"/>
              </a:lnSpc>
              <a:buFont typeface="Wingdings" panose="05000000000000000000" pitchFamily="2" charset="2"/>
              <a:buChar char="§"/>
            </a:pP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Visualization : matplotlib</a:t>
            </a:r>
          </a:p>
        </p:txBody>
      </p:sp>
      <p:pic>
        <p:nvPicPr>
          <p:cNvPr id="6" name="그림 5" descr="텍스트, 도표, 폰트, 번호이(가) 표시된 사진&#10;&#10;자동 생성된 설명">
            <a:extLst>
              <a:ext uri="{FF2B5EF4-FFF2-40B4-BE49-F238E27FC236}">
                <a16:creationId xmlns:a16="http://schemas.microsoft.com/office/drawing/2014/main" id="{3AD9479B-7711-42C4-E449-FFC170B893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3420" y="2302370"/>
            <a:ext cx="5543296" cy="2938028"/>
          </a:xfrm>
          <a:prstGeom prst="rect">
            <a:avLst/>
          </a:prstGeom>
        </p:spPr>
      </p:pic>
    </p:spTree>
    <p:extLst>
      <p:ext uri="{BB962C8B-B14F-4D97-AF65-F5344CB8AC3E}">
        <p14:creationId xmlns:p14="http://schemas.microsoft.com/office/powerpoint/2010/main" val="2480649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사각형: 둥근 모서리 37">
            <a:extLst>
              <a:ext uri="{FF2B5EF4-FFF2-40B4-BE49-F238E27FC236}">
                <a16:creationId xmlns:a16="http://schemas.microsoft.com/office/drawing/2014/main" id="{6901830D-DED3-0454-834B-168FC4C12F6B}"/>
              </a:ext>
            </a:extLst>
          </p:cNvPr>
          <p:cNvSpPr/>
          <p:nvPr/>
        </p:nvSpPr>
        <p:spPr>
          <a:xfrm>
            <a:off x="713441" y="1371101"/>
            <a:ext cx="543859" cy="114799"/>
          </a:xfrm>
          <a:prstGeom prst="roundRect">
            <a:avLst>
              <a:gd name="adj" fmla="val 0"/>
            </a:avLst>
          </a:prstGeom>
          <a:solidFill>
            <a:srgbClr val="00C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275" dirty="0">
              <a:solidFill>
                <a:schemeClr val="bg1"/>
              </a:solidFill>
              <a:latin typeface="여기어때 잘난체 고딕" panose="00000500000000000000" pitchFamily="50" charset="-127"/>
              <a:ea typeface="여기어때 잘난체 고딕" panose="00000500000000000000" pitchFamily="50" charset="-127"/>
            </a:endParaRPr>
          </a:p>
        </p:txBody>
      </p:sp>
      <p:sp>
        <p:nvSpPr>
          <p:cNvPr id="7" name="직사각형 6">
            <a:extLst>
              <a:ext uri="{FF2B5EF4-FFF2-40B4-BE49-F238E27FC236}">
                <a16:creationId xmlns:a16="http://schemas.microsoft.com/office/drawing/2014/main" id="{A04A4E59-BB29-C921-47E2-DAC2CBCD524A}"/>
              </a:ext>
            </a:extLst>
          </p:cNvPr>
          <p:cNvSpPr/>
          <p:nvPr/>
        </p:nvSpPr>
        <p:spPr>
          <a:xfrm>
            <a:off x="5524500" y="1905912"/>
            <a:ext cx="5880100" cy="371162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tx1"/>
                </a:solidFill>
                <a:latin typeface="에스코어 드림 6 Bold" panose="020B0703030302020204" pitchFamily="34" charset="-127"/>
                <a:ea typeface="에스코어 드림 6 Bold" panose="020B0703030302020204" pitchFamily="34" charset="-127"/>
              </a:rPr>
              <a:t>교육과정 이미지</a:t>
            </a:r>
          </a:p>
        </p:txBody>
      </p:sp>
      <p:sp>
        <p:nvSpPr>
          <p:cNvPr id="9" name="TextBox 8">
            <a:extLst>
              <a:ext uri="{FF2B5EF4-FFF2-40B4-BE49-F238E27FC236}">
                <a16:creationId xmlns:a16="http://schemas.microsoft.com/office/drawing/2014/main" id="{2C5CAD1C-4BE7-495B-12DA-9F592F2F5FC1}"/>
              </a:ext>
            </a:extLst>
          </p:cNvPr>
          <p:cNvSpPr txBox="1"/>
          <p:nvPr/>
        </p:nvSpPr>
        <p:spPr>
          <a:xfrm>
            <a:off x="599140" y="777678"/>
            <a:ext cx="8011460" cy="523220"/>
          </a:xfrm>
          <a:prstGeom prst="rect">
            <a:avLst/>
          </a:prstGeom>
          <a:noFill/>
        </p:spPr>
        <p:txBody>
          <a:bodyPr wrap="square">
            <a:spAutoFit/>
          </a:bodyPr>
          <a:lstStyle/>
          <a:p>
            <a:r>
              <a:rPr lang="en-US" altLang="ko-KR" sz="2800" dirty="0">
                <a:latin typeface="여기어때 잘난체 고딕" panose="00000500000000000000" pitchFamily="50" charset="-127"/>
                <a:ea typeface="여기어때 잘난체 고딕" panose="00000500000000000000" pitchFamily="50" charset="-127"/>
              </a:rPr>
              <a:t>Final Project</a:t>
            </a:r>
            <a:endParaRPr lang="ko-KR" altLang="en-US" sz="2800" dirty="0">
              <a:latin typeface="여기어때 잘난체 고딕" panose="00000500000000000000" pitchFamily="50" charset="-127"/>
              <a:ea typeface="여기어때 잘난체 고딕" panose="00000500000000000000" pitchFamily="50" charset="-127"/>
            </a:endParaRPr>
          </a:p>
        </p:txBody>
      </p:sp>
      <p:sp>
        <p:nvSpPr>
          <p:cNvPr id="2" name="TextBox 1">
            <a:extLst>
              <a:ext uri="{FF2B5EF4-FFF2-40B4-BE49-F238E27FC236}">
                <a16:creationId xmlns:a16="http://schemas.microsoft.com/office/drawing/2014/main" id="{A6A67444-C5F5-D232-8F40-E3979D0ADB31}"/>
              </a:ext>
            </a:extLst>
          </p:cNvPr>
          <p:cNvSpPr txBox="1"/>
          <p:nvPr/>
        </p:nvSpPr>
        <p:spPr>
          <a:xfrm>
            <a:off x="9734222" y="95498"/>
            <a:ext cx="2383987" cy="338554"/>
          </a:xfrm>
          <a:prstGeom prst="rect">
            <a:avLst/>
          </a:prstGeom>
          <a:noFill/>
        </p:spPr>
        <p:txBody>
          <a:bodyPr wrap="none" rtlCol="0">
            <a:spAutoFit/>
          </a:bodyPr>
          <a:lstStyle/>
          <a:p>
            <a:pPr algn="r"/>
            <a:r>
              <a:rPr lang="ko-KR" altLang="en-US" sz="1600" dirty="0">
                <a:latin typeface="나눔스퀘어 Bold" panose="020B0600000101010101" pitchFamily="50" charset="-127"/>
                <a:ea typeface="나눔스퀘어 Bold" panose="020B0600000101010101" pitchFamily="50" charset="-127"/>
              </a:rPr>
              <a:t>소통을 갖춘 데이터 분석가</a:t>
            </a:r>
          </a:p>
        </p:txBody>
      </p:sp>
      <p:sp>
        <p:nvSpPr>
          <p:cNvPr id="3" name="TextBox 2">
            <a:extLst>
              <a:ext uri="{FF2B5EF4-FFF2-40B4-BE49-F238E27FC236}">
                <a16:creationId xmlns:a16="http://schemas.microsoft.com/office/drawing/2014/main" id="{1F0AFD28-21BB-1CEB-9233-5FA4328A8E94}"/>
              </a:ext>
            </a:extLst>
          </p:cNvPr>
          <p:cNvSpPr txBox="1"/>
          <p:nvPr/>
        </p:nvSpPr>
        <p:spPr>
          <a:xfrm>
            <a:off x="5524500" y="5741768"/>
            <a:ext cx="4036360" cy="1077218"/>
          </a:xfrm>
          <a:prstGeom prst="rect">
            <a:avLst/>
          </a:prstGeom>
          <a:noFill/>
        </p:spPr>
        <p:txBody>
          <a:bodyPr wrap="square">
            <a:spAutoFit/>
          </a:bodyPr>
          <a:lstStyle/>
          <a:p>
            <a:r>
              <a:rPr lang="ko-KR" altLang="en-US" sz="1600" dirty="0">
                <a:latin typeface="에스코어 드림 2 ExtraLight" panose="020B0203030302020204" pitchFamily="34" charset="-127"/>
                <a:ea typeface="에스코어 드림 2 ExtraLight" panose="020B0203030302020204" pitchFamily="34" charset="-127"/>
              </a:rPr>
              <a:t>링크 </a:t>
            </a:r>
            <a:r>
              <a:rPr lang="en-US" altLang="ko-KR" sz="1600" dirty="0">
                <a:latin typeface="에스코어 드림 2 ExtraLight" panose="020B0203030302020204" pitchFamily="34" charset="-127"/>
                <a:ea typeface="에스코어 드림 2 ExtraLight" panose="020B0203030302020204" pitchFamily="34" charset="-127"/>
              </a:rPr>
              <a:t>:   </a:t>
            </a:r>
            <a:r>
              <a:rPr lang="en-US" altLang="ko-KR" sz="1600" dirty="0">
                <a:latin typeface="에스코어 드림 2 ExtraLight" panose="020B0203030302020204" pitchFamily="34" charset="-127"/>
                <a:ea typeface="에스코어 드림 2 ExtraLight" panose="020B0203030302020204" pitchFamily="34" charset="-127"/>
                <a:hlinkClick r:id="rId2"/>
              </a:rPr>
              <a:t>https://github.com/Indongspace/mulcamp_Final_project_Final</a:t>
            </a:r>
            <a:r>
              <a:rPr lang="en-US" altLang="ko-KR" sz="1600" dirty="0">
                <a:latin typeface="에스코어 드림 2 ExtraLight" panose="020B0203030302020204" pitchFamily="34" charset="-127"/>
                <a:ea typeface="에스코어 드림 2 ExtraLight" panose="020B0203030302020204" pitchFamily="34" charset="-127"/>
              </a:rPr>
              <a:t> </a:t>
            </a:r>
          </a:p>
          <a:p>
            <a:endParaRPr lang="en-US" altLang="ko-KR" sz="1600" dirty="0">
              <a:latin typeface="에스코어 드림 2 ExtraLight" panose="020B0203030302020204" pitchFamily="34" charset="-127"/>
              <a:ea typeface="에스코어 드림 2 ExtraLight" panose="020B0203030302020204" pitchFamily="34" charset="-127"/>
            </a:endParaRPr>
          </a:p>
        </p:txBody>
      </p:sp>
      <p:sp>
        <p:nvSpPr>
          <p:cNvPr id="10" name="TextBox 9">
            <a:extLst>
              <a:ext uri="{FF2B5EF4-FFF2-40B4-BE49-F238E27FC236}">
                <a16:creationId xmlns:a16="http://schemas.microsoft.com/office/drawing/2014/main" id="{7BD7FF8B-6E42-7A22-D7F7-3528423E9158}"/>
              </a:ext>
            </a:extLst>
          </p:cNvPr>
          <p:cNvSpPr txBox="1"/>
          <p:nvPr/>
        </p:nvSpPr>
        <p:spPr>
          <a:xfrm>
            <a:off x="599139" y="3233673"/>
            <a:ext cx="4771427" cy="1245021"/>
          </a:xfrm>
          <a:prstGeom prst="rect">
            <a:avLst/>
          </a:prstGeom>
          <a:noFill/>
        </p:spPr>
        <p:txBody>
          <a:bodyPr wrap="square">
            <a:spAutoFit/>
          </a:bodyPr>
          <a:lstStyle/>
          <a:p>
            <a:pPr>
              <a:lnSpc>
                <a:spcPct val="120000"/>
              </a:lnSpc>
            </a:pP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인원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6</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명</a:t>
            </a:r>
            <a:endPar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endParaRPr>
          </a:p>
          <a:p>
            <a:pPr>
              <a:lnSpc>
                <a:spcPct val="120000"/>
              </a:lnSpc>
            </a:pP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기간</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 2024.05.01 – 2024.06.04 (35</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일</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a:t>
            </a:r>
          </a:p>
          <a:p>
            <a:pPr>
              <a:lnSpc>
                <a:spcPct val="120000"/>
              </a:lnSpc>
            </a:pP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역할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데이터 </a:t>
            </a:r>
            <a:r>
              <a:rPr lang="ko-KR" altLang="en-US" sz="1600" dirty="0" err="1">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전처리</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시계열 데이터 다중회귀분석 진행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EDA </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및 시각화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기획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발표</a:t>
            </a:r>
          </a:p>
        </p:txBody>
      </p:sp>
      <p:sp>
        <p:nvSpPr>
          <p:cNvPr id="11" name="TextBox 10">
            <a:extLst>
              <a:ext uri="{FF2B5EF4-FFF2-40B4-BE49-F238E27FC236}">
                <a16:creationId xmlns:a16="http://schemas.microsoft.com/office/drawing/2014/main" id="{E78627A7-C0E6-0C54-9A25-608C0CFDBA29}"/>
              </a:ext>
            </a:extLst>
          </p:cNvPr>
          <p:cNvSpPr txBox="1"/>
          <p:nvPr/>
        </p:nvSpPr>
        <p:spPr>
          <a:xfrm>
            <a:off x="599140" y="4551979"/>
            <a:ext cx="4036360" cy="1835952"/>
          </a:xfrm>
          <a:prstGeom prst="rect">
            <a:avLst/>
          </a:prstGeom>
          <a:noFill/>
        </p:spPr>
        <p:txBody>
          <a:bodyPr wrap="square">
            <a:spAutoFit/>
          </a:bodyPr>
          <a:lstStyle/>
          <a:p>
            <a:pPr>
              <a:lnSpc>
                <a:spcPct val="120000"/>
              </a:lnSpc>
            </a:pPr>
            <a:r>
              <a:rPr lang="ko-KR" altLang="en-US" sz="1600" dirty="0" err="1">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기술스택</a:t>
            </a:r>
            <a:endPar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endParaRPr>
          </a:p>
          <a:p>
            <a:pPr marL="285750" indent="-285750">
              <a:lnSpc>
                <a:spcPct val="120000"/>
              </a:lnSpc>
              <a:buFont typeface="Wingdings" panose="05000000000000000000" pitchFamily="2" charset="2"/>
              <a:buChar char="§"/>
            </a:pP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FE : </a:t>
            </a:r>
            <a:r>
              <a:rPr lang="en-US" altLang="ko-KR" sz="1600" dirty="0" err="1">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Streamlit</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p>
          <a:p>
            <a:pPr marL="285750" indent="-285750">
              <a:lnSpc>
                <a:spcPct val="120000"/>
              </a:lnSpc>
              <a:buFont typeface="Wingdings" panose="05000000000000000000" pitchFamily="2" charset="2"/>
              <a:buChar char="§"/>
            </a:pP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BE : Django</a:t>
            </a:r>
          </a:p>
          <a:p>
            <a:pPr marL="285750" indent="-285750">
              <a:lnSpc>
                <a:spcPct val="120000"/>
              </a:lnSpc>
              <a:buFont typeface="Wingdings" panose="05000000000000000000" pitchFamily="2" charset="2"/>
              <a:buChar char="§"/>
            </a:pP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Data Analysis : Python, Google </a:t>
            </a:r>
            <a:r>
              <a:rPr lang="en-US" altLang="ko-KR" sz="1600" dirty="0" err="1">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Colab</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en-US" altLang="ko-KR" sz="1600" dirty="0" err="1">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jupyter</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notebook</a:t>
            </a:r>
          </a:p>
          <a:p>
            <a:pPr marL="285750" indent="-285750">
              <a:lnSpc>
                <a:spcPct val="120000"/>
              </a:lnSpc>
              <a:buFont typeface="Wingdings" panose="05000000000000000000" pitchFamily="2" charset="2"/>
              <a:buChar char="§"/>
            </a:pP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Visualization : matplotlib</a:t>
            </a:r>
          </a:p>
        </p:txBody>
      </p:sp>
      <p:pic>
        <p:nvPicPr>
          <p:cNvPr id="8" name="그림 7" descr="텍스트, 스크린샷, 폰트, 도표이(가) 표시된 사진&#10;&#10;자동 생성된 설명">
            <a:extLst>
              <a:ext uri="{FF2B5EF4-FFF2-40B4-BE49-F238E27FC236}">
                <a16:creationId xmlns:a16="http://schemas.microsoft.com/office/drawing/2014/main" id="{5B621D3F-0361-0D16-3940-3DD02AA1BB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5085" y="2381806"/>
            <a:ext cx="5578929" cy="2759835"/>
          </a:xfrm>
          <a:prstGeom prst="rect">
            <a:avLst/>
          </a:prstGeom>
        </p:spPr>
      </p:pic>
      <p:sp>
        <p:nvSpPr>
          <p:cNvPr id="12" name="TextBox 11">
            <a:extLst>
              <a:ext uri="{FF2B5EF4-FFF2-40B4-BE49-F238E27FC236}">
                <a16:creationId xmlns:a16="http://schemas.microsoft.com/office/drawing/2014/main" id="{CC50956E-4FED-A2E2-37FA-ADCFBFC7C8BA}"/>
              </a:ext>
            </a:extLst>
          </p:cNvPr>
          <p:cNvSpPr txBox="1"/>
          <p:nvPr/>
        </p:nvSpPr>
        <p:spPr>
          <a:xfrm>
            <a:off x="599140" y="1720294"/>
            <a:ext cx="3642660" cy="646331"/>
          </a:xfrm>
          <a:prstGeom prst="rect">
            <a:avLst/>
          </a:prstGeom>
          <a:noFill/>
        </p:spPr>
        <p:txBody>
          <a:bodyPr wrap="square">
            <a:spAutoFit/>
          </a:bodyPr>
          <a:lstStyle/>
          <a:p>
            <a:r>
              <a:rPr lang="ko-KR" altLang="en-US" sz="1200" dirty="0">
                <a:latin typeface="에스코어 드림 2 ExtraLight" panose="020B0203030302020204" pitchFamily="34" charset="-127"/>
                <a:ea typeface="에스코어 드림 2 ExtraLight" panose="020B0203030302020204" pitchFamily="34" charset="-127"/>
              </a:rPr>
              <a:t>개발 프로세스 입니다</a:t>
            </a:r>
            <a:r>
              <a:rPr lang="en-US" altLang="ko-KR" sz="1200" dirty="0">
                <a:latin typeface="에스코어 드림 2 ExtraLight" panose="020B0203030302020204" pitchFamily="34" charset="-127"/>
                <a:ea typeface="에스코어 드림 2 ExtraLight" panose="020B0203030302020204" pitchFamily="34" charset="-127"/>
              </a:rPr>
              <a:t>. </a:t>
            </a:r>
            <a:r>
              <a:rPr lang="ko-KR" altLang="en-US" sz="1200" dirty="0">
                <a:latin typeface="에스코어 드림 2 ExtraLight" panose="020B0203030302020204" pitchFamily="34" charset="-127"/>
                <a:ea typeface="에스코어 드림 2 ExtraLight" panose="020B0203030302020204" pitchFamily="34" charset="-127"/>
              </a:rPr>
              <a:t>저는 분석 및 기획의 전체적인 파트를 진행했고</a:t>
            </a:r>
            <a:endParaRPr lang="en-US" altLang="ko-KR" sz="1200" dirty="0">
              <a:latin typeface="에스코어 드림 2 ExtraLight" panose="020B0203030302020204" pitchFamily="34" charset="-127"/>
              <a:ea typeface="에스코어 드림 2 ExtraLight" panose="020B0203030302020204" pitchFamily="34" charset="-127"/>
            </a:endParaRPr>
          </a:p>
          <a:p>
            <a:r>
              <a:rPr lang="ko-KR" altLang="en-US" sz="1200" dirty="0">
                <a:latin typeface="에스코어 드림 2 ExtraLight" panose="020B0203030302020204" pitchFamily="34" charset="-127"/>
                <a:ea typeface="에스코어 드림 2 ExtraLight" panose="020B0203030302020204" pitchFamily="34" charset="-127"/>
              </a:rPr>
              <a:t>프로젝트 최종 발표를 맡았습니다</a:t>
            </a:r>
            <a:r>
              <a:rPr lang="en-US" altLang="ko-KR" sz="1200" dirty="0">
                <a:latin typeface="에스코어 드림 2 ExtraLight" panose="020B0203030302020204" pitchFamily="34" charset="-127"/>
                <a:ea typeface="에스코어 드림 2 ExtraLight" panose="020B0203030302020204" pitchFamily="34" charset="-127"/>
              </a:rPr>
              <a:t>.</a:t>
            </a:r>
          </a:p>
        </p:txBody>
      </p:sp>
    </p:spTree>
    <p:extLst>
      <p:ext uri="{BB962C8B-B14F-4D97-AF65-F5344CB8AC3E}">
        <p14:creationId xmlns:p14="http://schemas.microsoft.com/office/powerpoint/2010/main" val="21054596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사각형: 둥근 모서리 37">
            <a:extLst>
              <a:ext uri="{FF2B5EF4-FFF2-40B4-BE49-F238E27FC236}">
                <a16:creationId xmlns:a16="http://schemas.microsoft.com/office/drawing/2014/main" id="{6901830D-DED3-0454-834B-168FC4C12F6B}"/>
              </a:ext>
            </a:extLst>
          </p:cNvPr>
          <p:cNvSpPr/>
          <p:nvPr/>
        </p:nvSpPr>
        <p:spPr>
          <a:xfrm>
            <a:off x="713441" y="1371101"/>
            <a:ext cx="543859" cy="114799"/>
          </a:xfrm>
          <a:prstGeom prst="roundRect">
            <a:avLst>
              <a:gd name="adj" fmla="val 0"/>
            </a:avLst>
          </a:prstGeom>
          <a:solidFill>
            <a:srgbClr val="00C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275" dirty="0">
              <a:solidFill>
                <a:schemeClr val="bg1"/>
              </a:solidFill>
              <a:latin typeface="여기어때 잘난체 고딕" panose="00000500000000000000" pitchFamily="50" charset="-127"/>
              <a:ea typeface="여기어때 잘난체 고딕" panose="00000500000000000000" pitchFamily="50" charset="-127"/>
            </a:endParaRPr>
          </a:p>
        </p:txBody>
      </p:sp>
      <p:sp>
        <p:nvSpPr>
          <p:cNvPr id="9" name="TextBox 8">
            <a:extLst>
              <a:ext uri="{FF2B5EF4-FFF2-40B4-BE49-F238E27FC236}">
                <a16:creationId xmlns:a16="http://schemas.microsoft.com/office/drawing/2014/main" id="{2C5CAD1C-4BE7-495B-12DA-9F592F2F5FC1}"/>
              </a:ext>
            </a:extLst>
          </p:cNvPr>
          <p:cNvSpPr txBox="1"/>
          <p:nvPr/>
        </p:nvSpPr>
        <p:spPr>
          <a:xfrm>
            <a:off x="599140" y="777678"/>
            <a:ext cx="8011460" cy="523220"/>
          </a:xfrm>
          <a:prstGeom prst="rect">
            <a:avLst/>
          </a:prstGeom>
          <a:noFill/>
        </p:spPr>
        <p:txBody>
          <a:bodyPr wrap="square">
            <a:spAutoFit/>
          </a:bodyPr>
          <a:lstStyle/>
          <a:p>
            <a:r>
              <a:rPr lang="en-US" altLang="ko-KR" sz="2800" dirty="0">
                <a:latin typeface="여기어때 잘난체 고딕" panose="00000500000000000000" pitchFamily="50" charset="-127"/>
                <a:ea typeface="여기어때 잘난체 고딕" panose="00000500000000000000" pitchFamily="50" charset="-127"/>
              </a:rPr>
              <a:t>Final Project</a:t>
            </a:r>
            <a:endParaRPr lang="ko-KR" altLang="en-US" sz="2800" dirty="0">
              <a:latin typeface="여기어때 잘난체 고딕" panose="00000500000000000000" pitchFamily="50" charset="-127"/>
              <a:ea typeface="여기어때 잘난체 고딕" panose="00000500000000000000" pitchFamily="50" charset="-127"/>
            </a:endParaRPr>
          </a:p>
        </p:txBody>
      </p:sp>
      <p:sp>
        <p:nvSpPr>
          <p:cNvPr id="14" name="TextBox 13">
            <a:extLst>
              <a:ext uri="{FF2B5EF4-FFF2-40B4-BE49-F238E27FC236}">
                <a16:creationId xmlns:a16="http://schemas.microsoft.com/office/drawing/2014/main" id="{CCA9D5C0-1BB4-8F2C-73F9-D5BDBCA27072}"/>
              </a:ext>
            </a:extLst>
          </p:cNvPr>
          <p:cNvSpPr txBox="1"/>
          <p:nvPr/>
        </p:nvSpPr>
        <p:spPr>
          <a:xfrm>
            <a:off x="599140" y="1720294"/>
            <a:ext cx="3642660" cy="400110"/>
          </a:xfrm>
          <a:prstGeom prst="rect">
            <a:avLst/>
          </a:prstGeom>
          <a:noFill/>
        </p:spPr>
        <p:txBody>
          <a:bodyPr wrap="square">
            <a:spAutoFit/>
          </a:bodyPr>
          <a:lstStyle/>
          <a:p>
            <a:r>
              <a:rPr lang="ko-KR" altLang="en-US" sz="2000" dirty="0">
                <a:latin typeface="에스코어 드림 2 ExtraLight" panose="020B0203030302020204" pitchFamily="34" charset="-127"/>
                <a:ea typeface="에스코어 드림 2 ExtraLight" panose="020B0203030302020204" pitchFamily="34" charset="-127"/>
              </a:rPr>
              <a:t>관련 시각화와 인사이트 도출</a:t>
            </a:r>
            <a:endParaRPr lang="en-US" altLang="ko-KR" sz="2000" dirty="0">
              <a:latin typeface="에스코어 드림 2 ExtraLight" panose="020B0203030302020204" pitchFamily="34" charset="-127"/>
              <a:ea typeface="에스코어 드림 2 ExtraLight" panose="020B0203030302020204" pitchFamily="34" charset="-127"/>
            </a:endParaRPr>
          </a:p>
        </p:txBody>
      </p:sp>
      <p:sp>
        <p:nvSpPr>
          <p:cNvPr id="2" name="TextBox 1">
            <a:extLst>
              <a:ext uri="{FF2B5EF4-FFF2-40B4-BE49-F238E27FC236}">
                <a16:creationId xmlns:a16="http://schemas.microsoft.com/office/drawing/2014/main" id="{A6A67444-C5F5-D232-8F40-E3979D0ADB31}"/>
              </a:ext>
            </a:extLst>
          </p:cNvPr>
          <p:cNvSpPr txBox="1"/>
          <p:nvPr/>
        </p:nvSpPr>
        <p:spPr>
          <a:xfrm>
            <a:off x="9734222" y="95498"/>
            <a:ext cx="2383987" cy="338554"/>
          </a:xfrm>
          <a:prstGeom prst="rect">
            <a:avLst/>
          </a:prstGeom>
          <a:noFill/>
        </p:spPr>
        <p:txBody>
          <a:bodyPr wrap="none" rtlCol="0">
            <a:spAutoFit/>
          </a:bodyPr>
          <a:lstStyle/>
          <a:p>
            <a:pPr algn="r"/>
            <a:r>
              <a:rPr lang="ko-KR" altLang="en-US" sz="1600" dirty="0">
                <a:latin typeface="나눔스퀘어 Bold" panose="020B0600000101010101" pitchFamily="50" charset="-127"/>
                <a:ea typeface="나눔스퀘어 Bold" panose="020B0600000101010101" pitchFamily="50" charset="-127"/>
              </a:rPr>
              <a:t>소통을 갖춘 데이터 분석가</a:t>
            </a:r>
          </a:p>
        </p:txBody>
      </p:sp>
      <p:sp>
        <p:nvSpPr>
          <p:cNvPr id="3" name="TextBox 2">
            <a:extLst>
              <a:ext uri="{FF2B5EF4-FFF2-40B4-BE49-F238E27FC236}">
                <a16:creationId xmlns:a16="http://schemas.microsoft.com/office/drawing/2014/main" id="{1F0AFD28-21BB-1CEB-9233-5FA4328A8E94}"/>
              </a:ext>
            </a:extLst>
          </p:cNvPr>
          <p:cNvSpPr txBox="1"/>
          <p:nvPr/>
        </p:nvSpPr>
        <p:spPr>
          <a:xfrm>
            <a:off x="5524500" y="5741768"/>
            <a:ext cx="4036360" cy="1077218"/>
          </a:xfrm>
          <a:prstGeom prst="rect">
            <a:avLst/>
          </a:prstGeom>
          <a:noFill/>
        </p:spPr>
        <p:txBody>
          <a:bodyPr wrap="square">
            <a:spAutoFit/>
          </a:bodyPr>
          <a:lstStyle/>
          <a:p>
            <a:r>
              <a:rPr lang="ko-KR" altLang="en-US" sz="1600" dirty="0">
                <a:latin typeface="에스코어 드림 2 ExtraLight" panose="020B0203030302020204" pitchFamily="34" charset="-127"/>
                <a:ea typeface="에스코어 드림 2 ExtraLight" panose="020B0203030302020204" pitchFamily="34" charset="-127"/>
              </a:rPr>
              <a:t>링크 </a:t>
            </a:r>
            <a:r>
              <a:rPr lang="en-US" altLang="ko-KR" sz="1600" dirty="0">
                <a:latin typeface="에스코어 드림 2 ExtraLight" panose="020B0203030302020204" pitchFamily="34" charset="-127"/>
                <a:ea typeface="에스코어 드림 2 ExtraLight" panose="020B0203030302020204" pitchFamily="34" charset="-127"/>
              </a:rPr>
              <a:t>:   </a:t>
            </a:r>
            <a:r>
              <a:rPr lang="en-US" altLang="ko-KR" sz="1600" dirty="0">
                <a:latin typeface="에스코어 드림 2 ExtraLight" panose="020B0203030302020204" pitchFamily="34" charset="-127"/>
                <a:ea typeface="에스코어 드림 2 ExtraLight" panose="020B0203030302020204" pitchFamily="34" charset="-127"/>
                <a:hlinkClick r:id="rId2"/>
              </a:rPr>
              <a:t>https://github.com/Indongspace/mulcamp_Final_project_Final</a:t>
            </a:r>
            <a:r>
              <a:rPr lang="en-US" altLang="ko-KR" sz="1600" dirty="0">
                <a:latin typeface="에스코어 드림 2 ExtraLight" panose="020B0203030302020204" pitchFamily="34" charset="-127"/>
                <a:ea typeface="에스코어 드림 2 ExtraLight" panose="020B0203030302020204" pitchFamily="34" charset="-127"/>
              </a:rPr>
              <a:t> </a:t>
            </a:r>
          </a:p>
          <a:p>
            <a:endParaRPr lang="en-US" altLang="ko-KR" sz="1600" dirty="0">
              <a:latin typeface="에스코어 드림 2 ExtraLight" panose="020B0203030302020204" pitchFamily="34" charset="-127"/>
              <a:ea typeface="에스코어 드림 2 ExtraLight" panose="020B0203030302020204" pitchFamily="34" charset="-127"/>
            </a:endParaRPr>
          </a:p>
        </p:txBody>
      </p:sp>
      <p:pic>
        <p:nvPicPr>
          <p:cNvPr id="8" name="그림 7" descr="텍스트, 스크린샷, 도표, 폰트이(가) 표시된 사진&#10;&#10;자동 생성된 설명">
            <a:extLst>
              <a:ext uri="{FF2B5EF4-FFF2-40B4-BE49-F238E27FC236}">
                <a16:creationId xmlns:a16="http://schemas.microsoft.com/office/drawing/2014/main" id="{35DAAACF-529F-94B1-3386-3ACFD1E4DD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0336" y="2366374"/>
            <a:ext cx="5214167" cy="2798608"/>
          </a:xfrm>
          <a:prstGeom prst="rect">
            <a:avLst/>
          </a:prstGeom>
        </p:spPr>
      </p:pic>
      <p:pic>
        <p:nvPicPr>
          <p:cNvPr id="13" name="그림 12" descr="텍스트, 도표, 폰트, 소프트웨어이(가) 표시된 사진&#10;&#10;자동 생성된 설명">
            <a:extLst>
              <a:ext uri="{FF2B5EF4-FFF2-40B4-BE49-F238E27FC236}">
                <a16:creationId xmlns:a16="http://schemas.microsoft.com/office/drawing/2014/main" id="{6EC7989E-3AA7-88DF-AFCA-F1B3CD99D9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2900" y="2289886"/>
            <a:ext cx="5628023" cy="2951585"/>
          </a:xfrm>
          <a:prstGeom prst="rect">
            <a:avLst/>
          </a:prstGeom>
        </p:spPr>
      </p:pic>
    </p:spTree>
    <p:extLst>
      <p:ext uri="{BB962C8B-B14F-4D97-AF65-F5344CB8AC3E}">
        <p14:creationId xmlns:p14="http://schemas.microsoft.com/office/powerpoint/2010/main" val="8818906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사각형: 둥근 모서리 37">
            <a:extLst>
              <a:ext uri="{FF2B5EF4-FFF2-40B4-BE49-F238E27FC236}">
                <a16:creationId xmlns:a16="http://schemas.microsoft.com/office/drawing/2014/main" id="{6901830D-DED3-0454-834B-168FC4C12F6B}"/>
              </a:ext>
            </a:extLst>
          </p:cNvPr>
          <p:cNvSpPr/>
          <p:nvPr/>
        </p:nvSpPr>
        <p:spPr>
          <a:xfrm>
            <a:off x="713441" y="1371101"/>
            <a:ext cx="543859" cy="114799"/>
          </a:xfrm>
          <a:prstGeom prst="roundRect">
            <a:avLst>
              <a:gd name="adj" fmla="val 0"/>
            </a:avLst>
          </a:prstGeom>
          <a:solidFill>
            <a:srgbClr val="00C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275" dirty="0">
              <a:solidFill>
                <a:schemeClr val="bg1"/>
              </a:solidFill>
              <a:latin typeface="여기어때 잘난체 고딕" panose="00000500000000000000" pitchFamily="50" charset="-127"/>
              <a:ea typeface="여기어때 잘난체 고딕" panose="00000500000000000000" pitchFamily="50" charset="-127"/>
            </a:endParaRPr>
          </a:p>
        </p:txBody>
      </p:sp>
      <p:sp>
        <p:nvSpPr>
          <p:cNvPr id="11" name="TextBox 10">
            <a:extLst>
              <a:ext uri="{FF2B5EF4-FFF2-40B4-BE49-F238E27FC236}">
                <a16:creationId xmlns:a16="http://schemas.microsoft.com/office/drawing/2014/main" id="{34AF1503-8671-9C27-5F3A-3682DF17018F}"/>
              </a:ext>
            </a:extLst>
          </p:cNvPr>
          <p:cNvSpPr txBox="1"/>
          <p:nvPr/>
        </p:nvSpPr>
        <p:spPr>
          <a:xfrm>
            <a:off x="713441" y="5698601"/>
            <a:ext cx="4036360" cy="830997"/>
          </a:xfrm>
          <a:prstGeom prst="rect">
            <a:avLst/>
          </a:prstGeom>
          <a:noFill/>
        </p:spPr>
        <p:txBody>
          <a:bodyPr wrap="square">
            <a:spAutoFit/>
          </a:bodyPr>
          <a:lstStyle/>
          <a:p>
            <a:r>
              <a:rPr lang="en-US" altLang="ko-KR" sz="1600" dirty="0">
                <a:latin typeface="에스코어 드림 2 ExtraLight" panose="020B0203030302020204" pitchFamily="34" charset="-127"/>
                <a:ea typeface="에스코어 드림 2 ExtraLight" panose="020B0203030302020204" pitchFamily="34" charset="-127"/>
              </a:rPr>
              <a:t>More About : </a:t>
            </a:r>
            <a:r>
              <a:rPr lang="en-US" altLang="ko-KR" sz="1600" dirty="0">
                <a:latin typeface="에스코어 드림 2 ExtraLight" panose="020B0203030302020204" pitchFamily="34" charset="-127"/>
                <a:ea typeface="에스코어 드림 2 ExtraLight" panose="020B0203030302020204" pitchFamily="34" charset="-127"/>
                <a:hlinkClick r:id="rId2"/>
              </a:rPr>
              <a:t>https://github.com/Indongspace/mulcamp_Final_project_Final</a:t>
            </a:r>
            <a:r>
              <a:rPr lang="en-US" altLang="ko-KR" sz="1600" dirty="0">
                <a:latin typeface="에스코어 드림 2 ExtraLight" panose="020B0203030302020204" pitchFamily="34" charset="-127"/>
                <a:ea typeface="에스코어 드림 2 ExtraLight" panose="020B0203030302020204" pitchFamily="34" charset="-127"/>
              </a:rPr>
              <a:t>  </a:t>
            </a:r>
            <a:endParaRPr lang="ko-KR" altLang="en-US" sz="1600" baseline="30000" dirty="0">
              <a:latin typeface="에스코어 드림 2 ExtraLight" panose="020B0203030302020204" pitchFamily="34" charset="-127"/>
              <a:ea typeface="에스코어 드림 2 ExtraLight" panose="020B0203030302020204" pitchFamily="34" charset="-127"/>
            </a:endParaRPr>
          </a:p>
        </p:txBody>
      </p:sp>
      <p:graphicFrame>
        <p:nvGraphicFramePr>
          <p:cNvPr id="7" name="표 6">
            <a:extLst>
              <a:ext uri="{FF2B5EF4-FFF2-40B4-BE49-F238E27FC236}">
                <a16:creationId xmlns:a16="http://schemas.microsoft.com/office/drawing/2014/main" id="{8F3F1929-4539-8744-FC04-3B0DC3243369}"/>
              </a:ext>
            </a:extLst>
          </p:cNvPr>
          <p:cNvGraphicFramePr>
            <a:graphicFrameLocks noGrp="1"/>
          </p:cNvGraphicFramePr>
          <p:nvPr>
            <p:extLst>
              <p:ext uri="{D42A27DB-BD31-4B8C-83A1-F6EECF244321}">
                <p14:modId xmlns:p14="http://schemas.microsoft.com/office/powerpoint/2010/main" val="554959091"/>
              </p:ext>
            </p:extLst>
          </p:nvPr>
        </p:nvGraphicFramePr>
        <p:xfrm>
          <a:off x="713441" y="2498339"/>
          <a:ext cx="4064000" cy="3438721"/>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11706508"/>
                    </a:ext>
                  </a:extLst>
                </a:gridCol>
              </a:tblGrid>
              <a:tr h="498861">
                <a:tc>
                  <a:txBody>
                    <a:bodyPr/>
                    <a:lstStyle/>
                    <a:p>
                      <a:pPr algn="ctr" latinLnBrk="1"/>
                      <a:r>
                        <a:rPr lang="ko-KR" altLang="en-US" dirty="0">
                          <a:solidFill>
                            <a:schemeClr val="tx1"/>
                          </a:solidFill>
                          <a:latin typeface="에스코어 드림 8 Heavy" panose="020B0903030302020204" pitchFamily="34" charset="-127"/>
                          <a:ea typeface="에스코어 드림 8 Heavy" panose="020B0903030302020204" pitchFamily="34" charset="-127"/>
                        </a:rPr>
                        <a:t>기존 서비스의 </a:t>
                      </a:r>
                      <a:r>
                        <a:rPr lang="en-US" altLang="ko-KR" dirty="0">
                          <a:solidFill>
                            <a:schemeClr val="tx1"/>
                          </a:solidFill>
                          <a:latin typeface="에스코어 드림 8 Heavy" panose="020B0903030302020204" pitchFamily="34" charset="-127"/>
                          <a:ea typeface="에스코어 드림 8 Heavy" panose="020B0903030302020204" pitchFamily="34" charset="-127"/>
                        </a:rPr>
                        <a:t>Problem</a:t>
                      </a:r>
                      <a:endParaRPr lang="ko-KR" altLang="en-US" dirty="0">
                        <a:solidFill>
                          <a:schemeClr val="tx1"/>
                        </a:solidFill>
                        <a:latin typeface="에스코어 드림 8 Heavy" panose="020B0903030302020204" pitchFamily="34" charset="-127"/>
                        <a:ea typeface="에스코어 드림 8 Heavy" panose="020B0903030302020204" pitchFamily="34" charset="-127"/>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solidFill>
                      <a:schemeClr val="accent2">
                        <a:lumMod val="20000"/>
                        <a:lumOff val="80000"/>
                      </a:schemeClr>
                    </a:solidFill>
                  </a:tcPr>
                </a:tc>
                <a:extLst>
                  <a:ext uri="{0D108BD9-81ED-4DB2-BD59-A6C34878D82A}">
                    <a16:rowId xmlns:a16="http://schemas.microsoft.com/office/drawing/2014/main" val="2612039247"/>
                  </a:ext>
                </a:extLst>
              </a:tr>
              <a:tr h="2534900">
                <a:tc>
                  <a:txBody>
                    <a:bodyPr/>
                    <a:lstStyle/>
                    <a:p>
                      <a:pPr marL="285750" indent="-285750" latinLnBrk="1">
                        <a:lnSpc>
                          <a:spcPct val="200000"/>
                        </a:lnSpc>
                        <a:buFont typeface="Wingdings" panose="05000000000000000000" pitchFamily="2" charset="2"/>
                        <a:buChar char="ü"/>
                      </a:pPr>
                      <a:r>
                        <a:rPr lang="ko-KR" altLang="en-US" sz="1600" dirty="0">
                          <a:latin typeface="에스코어 드림 5 Medium" panose="020B0503030302020204" pitchFamily="34" charset="-127"/>
                          <a:ea typeface="에스코어 드림 5 Medium" panose="020B0503030302020204" pitchFamily="34" charset="-127"/>
                        </a:rPr>
                        <a:t> 은둔형 외톨이들의 서비스에 대한 접근성 부재 </a:t>
                      </a:r>
                      <a:endParaRPr lang="en-US" altLang="ko-KR" sz="1600" dirty="0">
                        <a:latin typeface="에스코어 드림 5 Medium" panose="020B0503030302020204" pitchFamily="34" charset="-127"/>
                        <a:ea typeface="에스코어 드림 5 Medium" panose="020B0503030302020204" pitchFamily="34" charset="-127"/>
                      </a:endParaRPr>
                    </a:p>
                    <a:p>
                      <a:pPr marL="285750" indent="-285750" latinLnBrk="1">
                        <a:lnSpc>
                          <a:spcPct val="200000"/>
                        </a:lnSpc>
                        <a:buFont typeface="Wingdings" panose="05000000000000000000" pitchFamily="2" charset="2"/>
                        <a:buChar char="ü"/>
                      </a:pPr>
                      <a:r>
                        <a:rPr lang="ko-KR" altLang="en-US" sz="1600" dirty="0">
                          <a:latin typeface="에스코어 드림 5 Medium" panose="020B0503030302020204" pitchFamily="34" charset="-127"/>
                          <a:ea typeface="에스코어 드림 5 Medium" panose="020B0503030302020204" pitchFamily="34" charset="-127"/>
                        </a:rPr>
                        <a:t> 기존의 관련 기관들은 은둔형 외톨이에 대한 소통의지와 자율성</a:t>
                      </a:r>
                      <a:r>
                        <a:rPr lang="en-US" altLang="ko-KR" sz="1600" dirty="0">
                          <a:latin typeface="에스코어 드림 5 Medium" panose="020B0503030302020204" pitchFamily="34" charset="-127"/>
                          <a:ea typeface="에스코어 드림 5 Medium" panose="020B0503030302020204" pitchFamily="34" charset="-127"/>
                        </a:rPr>
                        <a:t>, </a:t>
                      </a:r>
                      <a:r>
                        <a:rPr lang="ko-KR" altLang="en-US" sz="1600" dirty="0">
                          <a:latin typeface="에스코어 드림 5 Medium" panose="020B0503030302020204" pitchFamily="34" charset="-127"/>
                          <a:ea typeface="에스코어 드림 5 Medium" panose="020B0503030302020204" pitchFamily="34" charset="-127"/>
                        </a:rPr>
                        <a:t>오프라인 활동에 대한 의지와 행동에 기대는 문제점이 있었다</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83729651"/>
                  </a:ext>
                </a:extLst>
              </a:tr>
            </a:tbl>
          </a:graphicData>
        </a:graphic>
      </p:graphicFrame>
      <p:graphicFrame>
        <p:nvGraphicFramePr>
          <p:cNvPr id="13" name="표 12">
            <a:extLst>
              <a:ext uri="{FF2B5EF4-FFF2-40B4-BE49-F238E27FC236}">
                <a16:creationId xmlns:a16="http://schemas.microsoft.com/office/drawing/2014/main" id="{DDA697C4-DC27-3EE9-808E-09A89111C65B}"/>
              </a:ext>
            </a:extLst>
          </p:cNvPr>
          <p:cNvGraphicFramePr>
            <a:graphicFrameLocks noGrp="1"/>
          </p:cNvGraphicFramePr>
          <p:nvPr>
            <p:extLst>
              <p:ext uri="{D42A27DB-BD31-4B8C-83A1-F6EECF244321}">
                <p14:modId xmlns:p14="http://schemas.microsoft.com/office/powerpoint/2010/main" val="1374176376"/>
              </p:ext>
            </p:extLst>
          </p:nvPr>
        </p:nvGraphicFramePr>
        <p:xfrm>
          <a:off x="7414559" y="2498339"/>
          <a:ext cx="4064000" cy="3438721"/>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11706508"/>
                    </a:ext>
                  </a:extLst>
                </a:gridCol>
              </a:tblGrid>
              <a:tr h="498861">
                <a:tc>
                  <a:txBody>
                    <a:bodyPr/>
                    <a:lstStyle/>
                    <a:p>
                      <a:pPr algn="ctr" latinLnBrk="1"/>
                      <a:r>
                        <a:rPr lang="ko-KR" altLang="en-US" dirty="0">
                          <a:solidFill>
                            <a:schemeClr val="tx1"/>
                          </a:solidFill>
                          <a:latin typeface="에스코어 드림 8 Heavy" panose="020B0903030302020204" pitchFamily="34" charset="-127"/>
                          <a:ea typeface="에스코어 드림 8 Heavy" panose="020B0903030302020204" pitchFamily="34" charset="-127"/>
                        </a:rPr>
                        <a:t>새로운 서비스 </a:t>
                      </a:r>
                      <a:r>
                        <a:rPr lang="en-US" altLang="ko-KR" dirty="0">
                          <a:solidFill>
                            <a:schemeClr val="tx1"/>
                          </a:solidFill>
                          <a:latin typeface="에스코어 드림 8 Heavy" panose="020B0903030302020204" pitchFamily="34" charset="-127"/>
                          <a:ea typeface="에스코어 드림 8 Heavy" panose="020B0903030302020204" pitchFamily="34" charset="-127"/>
                        </a:rPr>
                        <a:t>Solution</a:t>
                      </a:r>
                      <a:endParaRPr lang="ko-KR" altLang="en-US" dirty="0">
                        <a:solidFill>
                          <a:schemeClr val="tx1"/>
                        </a:solidFill>
                        <a:latin typeface="에스코어 드림 8 Heavy" panose="020B0903030302020204" pitchFamily="34" charset="-127"/>
                        <a:ea typeface="에스코어 드림 8 Heavy" panose="020B0903030302020204" pitchFamily="34" charset="-127"/>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solidFill>
                      <a:schemeClr val="accent3">
                        <a:lumMod val="20000"/>
                        <a:lumOff val="80000"/>
                      </a:schemeClr>
                    </a:solidFill>
                  </a:tcPr>
                </a:tc>
                <a:extLst>
                  <a:ext uri="{0D108BD9-81ED-4DB2-BD59-A6C34878D82A}">
                    <a16:rowId xmlns:a16="http://schemas.microsoft.com/office/drawing/2014/main" val="2612039247"/>
                  </a:ext>
                </a:extLst>
              </a:tr>
              <a:tr h="2534900">
                <a:tc>
                  <a:txBody>
                    <a:bodyPr/>
                    <a:lstStyle/>
                    <a:p>
                      <a:pPr marL="285750" indent="-285750" latinLnBrk="1">
                        <a:lnSpc>
                          <a:spcPct val="200000"/>
                        </a:lnSpc>
                        <a:buFont typeface="Wingdings" panose="05000000000000000000" pitchFamily="2" charset="2"/>
                        <a:buChar char="ü"/>
                      </a:pPr>
                      <a:r>
                        <a:rPr lang="ko-KR" altLang="en-US" sz="1600" dirty="0">
                          <a:latin typeface="에스코어 드림 5 Medium" panose="020B0503030302020204" pitchFamily="34" charset="-127"/>
                          <a:ea typeface="에스코어 드림 5 Medium" panose="020B0503030302020204" pitchFamily="34" charset="-127"/>
                        </a:rPr>
                        <a:t>모바일 앱이라는 수단을 이용해 제공 서비스에 대한 높은 접근성 마련</a:t>
                      </a:r>
                      <a:endParaRPr lang="en-US" altLang="ko-KR" sz="1600" dirty="0">
                        <a:latin typeface="에스코어 드림 5 Medium" panose="020B0503030302020204" pitchFamily="34" charset="-127"/>
                        <a:ea typeface="에스코어 드림 5 Medium" panose="020B0503030302020204" pitchFamily="34" charset="-127"/>
                      </a:endParaRPr>
                    </a:p>
                    <a:p>
                      <a:pPr marL="285750" indent="-285750" latinLnBrk="1">
                        <a:lnSpc>
                          <a:spcPct val="200000"/>
                        </a:lnSpc>
                        <a:buFont typeface="Wingdings" panose="05000000000000000000" pitchFamily="2" charset="2"/>
                        <a:buChar char="ü"/>
                      </a:pPr>
                      <a:r>
                        <a:rPr lang="ko-KR" altLang="en-US" sz="1600" dirty="0">
                          <a:latin typeface="에스코어 드림 5 Medium" panose="020B0503030302020204" pitchFamily="34" charset="-127"/>
                          <a:ea typeface="에스코어 드림 5 Medium" panose="020B0503030302020204" pitchFamily="34" charset="-127"/>
                        </a:rPr>
                        <a:t>가상의 상대가 건네는 질문에 답변하며 타인과 바로 교류해야 한다는 부담감을 낮춰</a:t>
                      </a:r>
                      <a:r>
                        <a:rPr lang="en-US" altLang="ko-KR" sz="1600" dirty="0">
                          <a:latin typeface="에스코어 드림 5 Medium" panose="020B0503030302020204" pitchFamily="34" charset="-127"/>
                          <a:ea typeface="에스코어 드림 5 Medium" panose="020B0503030302020204" pitchFamily="34" charset="-127"/>
                        </a:rPr>
                        <a:t>, </a:t>
                      </a:r>
                      <a:r>
                        <a:rPr lang="ko-KR" altLang="en-US" sz="1600" dirty="0">
                          <a:latin typeface="에스코어 드림 5 Medium" panose="020B0503030302020204" pitchFamily="34" charset="-127"/>
                          <a:ea typeface="에스코어 드림 5 Medium" panose="020B0503030302020204" pitchFamily="34" charset="-127"/>
                        </a:rPr>
                        <a:t>기존 관련 기관 서비스의 특징 보완</a:t>
                      </a:r>
                      <a:endParaRPr lang="en-US" altLang="ko-KR" sz="1600" dirty="0">
                        <a:latin typeface="에스코어 드림 5 Medium" panose="020B0503030302020204" pitchFamily="34" charset="-127"/>
                        <a:ea typeface="에스코어 드림 5 Medium" panose="020B0503030302020204" pitchFamily="34" charset="-127"/>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83729651"/>
                  </a:ext>
                </a:extLst>
              </a:tr>
            </a:tbl>
          </a:graphicData>
        </a:graphic>
      </p:graphicFrame>
      <p:sp>
        <p:nvSpPr>
          <p:cNvPr id="14" name="화살표: 오른쪽 13">
            <a:extLst>
              <a:ext uri="{FF2B5EF4-FFF2-40B4-BE49-F238E27FC236}">
                <a16:creationId xmlns:a16="http://schemas.microsoft.com/office/drawing/2014/main" id="{9BEB959C-52D5-2A58-5F6D-BB9826B10FAF}"/>
              </a:ext>
            </a:extLst>
          </p:cNvPr>
          <p:cNvSpPr/>
          <p:nvPr/>
        </p:nvSpPr>
        <p:spPr>
          <a:xfrm>
            <a:off x="5492750" y="3429000"/>
            <a:ext cx="1206500" cy="815320"/>
          </a:xfrm>
          <a:prstGeom prst="rightArrow">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TextBox 1">
            <a:extLst>
              <a:ext uri="{FF2B5EF4-FFF2-40B4-BE49-F238E27FC236}">
                <a16:creationId xmlns:a16="http://schemas.microsoft.com/office/drawing/2014/main" id="{0A6AD99F-DB95-CC9F-4638-4C827F565D13}"/>
              </a:ext>
            </a:extLst>
          </p:cNvPr>
          <p:cNvSpPr txBox="1"/>
          <p:nvPr/>
        </p:nvSpPr>
        <p:spPr>
          <a:xfrm>
            <a:off x="9734222" y="95498"/>
            <a:ext cx="2383987" cy="338554"/>
          </a:xfrm>
          <a:prstGeom prst="rect">
            <a:avLst/>
          </a:prstGeom>
          <a:noFill/>
        </p:spPr>
        <p:txBody>
          <a:bodyPr wrap="none" rtlCol="0">
            <a:spAutoFit/>
          </a:bodyPr>
          <a:lstStyle/>
          <a:p>
            <a:pPr algn="r"/>
            <a:r>
              <a:rPr lang="ko-KR" altLang="en-US" sz="1600" dirty="0">
                <a:latin typeface="나눔스퀘어 Bold" panose="020B0600000101010101" pitchFamily="50" charset="-127"/>
                <a:ea typeface="나눔스퀘어 Bold" panose="020B0600000101010101" pitchFamily="50" charset="-127"/>
              </a:rPr>
              <a:t>소통을 갖춘 데이터 분석가</a:t>
            </a:r>
          </a:p>
        </p:txBody>
      </p:sp>
      <p:sp>
        <p:nvSpPr>
          <p:cNvPr id="3" name="TextBox 2">
            <a:extLst>
              <a:ext uri="{FF2B5EF4-FFF2-40B4-BE49-F238E27FC236}">
                <a16:creationId xmlns:a16="http://schemas.microsoft.com/office/drawing/2014/main" id="{458A0638-3266-B7AA-3C02-0CE7E7B38B56}"/>
              </a:ext>
            </a:extLst>
          </p:cNvPr>
          <p:cNvSpPr txBox="1"/>
          <p:nvPr/>
        </p:nvSpPr>
        <p:spPr>
          <a:xfrm>
            <a:off x="599140" y="798894"/>
            <a:ext cx="8011460" cy="523220"/>
          </a:xfrm>
          <a:prstGeom prst="rect">
            <a:avLst/>
          </a:prstGeom>
          <a:noFill/>
        </p:spPr>
        <p:txBody>
          <a:bodyPr wrap="square">
            <a:spAutoFit/>
          </a:bodyPr>
          <a:lstStyle/>
          <a:p>
            <a:r>
              <a:rPr lang="ko-KR" altLang="en-US" sz="2800" dirty="0">
                <a:latin typeface="여기어때 잘난체 고딕" panose="00000500000000000000" pitchFamily="50" charset="-127"/>
                <a:ea typeface="여기어때 잘난체 고딕" panose="00000500000000000000" pitchFamily="50" charset="-127"/>
              </a:rPr>
              <a:t>기획에 대한 근거 마련</a:t>
            </a:r>
          </a:p>
        </p:txBody>
      </p:sp>
      <p:sp>
        <p:nvSpPr>
          <p:cNvPr id="5" name="TextBox 4">
            <a:extLst>
              <a:ext uri="{FF2B5EF4-FFF2-40B4-BE49-F238E27FC236}">
                <a16:creationId xmlns:a16="http://schemas.microsoft.com/office/drawing/2014/main" id="{10FC4BBB-6B76-E123-EF99-AAAE0C79D061}"/>
              </a:ext>
            </a:extLst>
          </p:cNvPr>
          <p:cNvSpPr txBox="1"/>
          <p:nvPr/>
        </p:nvSpPr>
        <p:spPr>
          <a:xfrm>
            <a:off x="599139" y="1720294"/>
            <a:ext cx="8773461" cy="646331"/>
          </a:xfrm>
          <a:prstGeom prst="rect">
            <a:avLst/>
          </a:prstGeom>
          <a:noFill/>
        </p:spPr>
        <p:txBody>
          <a:bodyPr wrap="square">
            <a:spAutoFit/>
          </a:bodyPr>
          <a:lstStyle/>
          <a:p>
            <a:r>
              <a:rPr lang="ko-KR" altLang="en-US" sz="1200" dirty="0">
                <a:latin typeface="에스코어 드림 2 ExtraLight" panose="020B0203030302020204" pitchFamily="34" charset="-127"/>
                <a:ea typeface="에스코어 드림 2 ExtraLight" panose="020B0203030302020204" pitchFamily="34" charset="-127"/>
              </a:rPr>
              <a:t>공익성을 띄는 창업 공모전을 위한 사업계획서 작성에서 가장 중요하게 다뤘던 부분은</a:t>
            </a:r>
            <a:r>
              <a:rPr lang="en-US" altLang="ko-KR" sz="1200" dirty="0">
                <a:latin typeface="에스코어 드림 2 ExtraLight" panose="020B0203030302020204" pitchFamily="34" charset="-127"/>
                <a:ea typeface="에스코어 드림 2 ExtraLight" panose="020B0203030302020204" pitchFamily="34" charset="-127"/>
              </a:rPr>
              <a:t>, </a:t>
            </a:r>
            <a:r>
              <a:rPr lang="ko-KR" altLang="en-US" sz="1200" dirty="0">
                <a:latin typeface="에스코어 드림 2 ExtraLight" panose="020B0203030302020204" pitchFamily="34" charset="-127"/>
                <a:ea typeface="에스코어 드림 2 ExtraLight" panose="020B0203030302020204" pitchFamily="34" charset="-127"/>
              </a:rPr>
              <a:t>기존 서비스의 단점에 대한 차별점과 보완이었습니다</a:t>
            </a:r>
            <a:r>
              <a:rPr lang="en-US" altLang="ko-KR" sz="1200" dirty="0">
                <a:latin typeface="에스코어 드림 2 ExtraLight" panose="020B0203030302020204" pitchFamily="34" charset="-127"/>
                <a:ea typeface="에스코어 드림 2 ExtraLight" panose="020B0203030302020204" pitchFamily="34" charset="-127"/>
              </a:rPr>
              <a:t>. </a:t>
            </a:r>
            <a:r>
              <a:rPr lang="ko-KR" altLang="en-US" sz="1200" dirty="0">
                <a:latin typeface="에스코어 드림 2 ExtraLight" panose="020B0203030302020204" pitchFamily="34" charset="-127"/>
                <a:ea typeface="에스코어 드림 2 ExtraLight" panose="020B0203030302020204" pitchFamily="34" charset="-127"/>
              </a:rPr>
              <a:t>따라서 저희 서비스 사용 대상자인 은둔형 외톨이들을 위한 기존 정책과 지원에 있어 </a:t>
            </a:r>
            <a:r>
              <a:rPr lang="ko-KR" altLang="en-US" sz="1200" dirty="0" err="1">
                <a:latin typeface="에스코어 드림 2 ExtraLight" panose="020B0203030302020204" pitchFamily="34" charset="-127"/>
                <a:ea typeface="에스코어 드림 2 ExtraLight" panose="020B0203030302020204" pitchFamily="34" charset="-127"/>
              </a:rPr>
              <a:t>헛점을</a:t>
            </a:r>
            <a:r>
              <a:rPr lang="ko-KR" altLang="en-US" sz="1200" dirty="0">
                <a:latin typeface="에스코어 드림 2 ExtraLight" panose="020B0203030302020204" pitchFamily="34" charset="-127"/>
                <a:ea typeface="에스코어 드림 2 ExtraLight" panose="020B0203030302020204" pitchFamily="34" charset="-127"/>
              </a:rPr>
              <a:t> 찾아내고 그걸 보완할 수 있는 새로운 방안에 대한 인사이트 도출에 많은 시간을 투자했습니다</a:t>
            </a:r>
            <a:r>
              <a:rPr lang="en-US" altLang="ko-KR" sz="1200" dirty="0">
                <a:latin typeface="에스코어 드림 2 ExtraLight" panose="020B0203030302020204" pitchFamily="34" charset="-127"/>
                <a:ea typeface="에스코어 드림 2 ExtraLight" panose="020B0203030302020204" pitchFamily="34" charset="-127"/>
              </a:rPr>
              <a:t>.</a:t>
            </a:r>
          </a:p>
        </p:txBody>
      </p:sp>
    </p:spTree>
    <p:extLst>
      <p:ext uri="{BB962C8B-B14F-4D97-AF65-F5344CB8AC3E}">
        <p14:creationId xmlns:p14="http://schemas.microsoft.com/office/powerpoint/2010/main" val="329583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사각형: 둥근 모서리 37">
            <a:extLst>
              <a:ext uri="{FF2B5EF4-FFF2-40B4-BE49-F238E27FC236}">
                <a16:creationId xmlns:a16="http://schemas.microsoft.com/office/drawing/2014/main" id="{6901830D-DED3-0454-834B-168FC4C12F6B}"/>
              </a:ext>
            </a:extLst>
          </p:cNvPr>
          <p:cNvSpPr/>
          <p:nvPr/>
        </p:nvSpPr>
        <p:spPr>
          <a:xfrm>
            <a:off x="713441" y="1371101"/>
            <a:ext cx="543859" cy="114799"/>
          </a:xfrm>
          <a:prstGeom prst="roundRect">
            <a:avLst>
              <a:gd name="adj" fmla="val 0"/>
            </a:avLst>
          </a:prstGeom>
          <a:solidFill>
            <a:srgbClr val="00C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275" dirty="0">
              <a:solidFill>
                <a:schemeClr val="bg1"/>
              </a:solidFill>
              <a:latin typeface="여기어때 잘난체 고딕" panose="00000500000000000000" pitchFamily="50" charset="-127"/>
              <a:ea typeface="여기어때 잘난체 고딕" panose="00000500000000000000" pitchFamily="50" charset="-127"/>
            </a:endParaRPr>
          </a:p>
        </p:txBody>
      </p:sp>
      <p:sp>
        <p:nvSpPr>
          <p:cNvPr id="6" name="TextBox 5">
            <a:extLst>
              <a:ext uri="{FF2B5EF4-FFF2-40B4-BE49-F238E27FC236}">
                <a16:creationId xmlns:a16="http://schemas.microsoft.com/office/drawing/2014/main" id="{877AF18C-AEBE-7985-5FAD-95295121E9A0}"/>
              </a:ext>
            </a:extLst>
          </p:cNvPr>
          <p:cNvSpPr txBox="1"/>
          <p:nvPr/>
        </p:nvSpPr>
        <p:spPr>
          <a:xfrm>
            <a:off x="599140" y="729734"/>
            <a:ext cx="3642660" cy="523220"/>
          </a:xfrm>
          <a:prstGeom prst="rect">
            <a:avLst/>
          </a:prstGeom>
          <a:noFill/>
        </p:spPr>
        <p:txBody>
          <a:bodyPr wrap="square">
            <a:spAutoFit/>
          </a:bodyPr>
          <a:lstStyle/>
          <a:p>
            <a:r>
              <a:rPr lang="ko-KR" altLang="en-US" sz="2800" dirty="0">
                <a:latin typeface="여기어때 잘난체 고딕" panose="00000500000000000000" pitchFamily="50" charset="-127"/>
                <a:ea typeface="여기어때 잘난체 고딕" panose="00000500000000000000" pitchFamily="50" charset="-127"/>
              </a:rPr>
              <a:t>멀티캠퍼스</a:t>
            </a:r>
          </a:p>
        </p:txBody>
      </p:sp>
      <p:sp>
        <p:nvSpPr>
          <p:cNvPr id="13" name="TextBox 12">
            <a:extLst>
              <a:ext uri="{FF2B5EF4-FFF2-40B4-BE49-F238E27FC236}">
                <a16:creationId xmlns:a16="http://schemas.microsoft.com/office/drawing/2014/main" id="{DB1E43D4-FB38-33D4-21ED-879E36EE48F0}"/>
              </a:ext>
            </a:extLst>
          </p:cNvPr>
          <p:cNvSpPr txBox="1"/>
          <p:nvPr/>
        </p:nvSpPr>
        <p:spPr>
          <a:xfrm>
            <a:off x="599140" y="1905912"/>
            <a:ext cx="10081560" cy="400110"/>
          </a:xfrm>
          <a:prstGeom prst="rect">
            <a:avLst/>
          </a:prstGeom>
          <a:noFill/>
        </p:spPr>
        <p:txBody>
          <a:bodyPr wrap="square">
            <a:spAutoFit/>
          </a:bodyPr>
          <a:lstStyle/>
          <a:p>
            <a:r>
              <a:rPr lang="ko-KR" altLang="en-US" sz="2000" dirty="0">
                <a:solidFill>
                  <a:schemeClr val="accent6">
                    <a:lumMod val="75000"/>
                  </a:schemeClr>
                </a:solidFill>
                <a:latin typeface="에스코어 드림 5 Medium" panose="020B0503030302020204" pitchFamily="34" charset="-127"/>
                <a:ea typeface="에스코어 드림 5 Medium" panose="020B0503030302020204" pitchFamily="34" charset="-127"/>
              </a:rPr>
              <a:t>데이터 분석 </a:t>
            </a:r>
            <a:r>
              <a:rPr lang="en-US" altLang="ko-KR" sz="2000" dirty="0">
                <a:solidFill>
                  <a:schemeClr val="accent6">
                    <a:lumMod val="75000"/>
                  </a:schemeClr>
                </a:solidFill>
                <a:latin typeface="에스코어 드림 5 Medium" panose="020B0503030302020204" pitchFamily="34" charset="-127"/>
                <a:ea typeface="에스코어 드림 5 Medium" panose="020B0503030302020204" pitchFamily="34" charset="-127"/>
              </a:rPr>
              <a:t>&amp; </a:t>
            </a:r>
            <a:r>
              <a:rPr lang="ko-KR" altLang="en-US" sz="2000" dirty="0">
                <a:solidFill>
                  <a:schemeClr val="accent6">
                    <a:lumMod val="75000"/>
                  </a:schemeClr>
                </a:solidFill>
                <a:latin typeface="에스코어 드림 5 Medium" panose="020B0503030302020204" pitchFamily="34" charset="-127"/>
                <a:ea typeface="에스코어 드림 5 Medium" panose="020B0503030302020204" pitchFamily="34" charset="-127"/>
              </a:rPr>
              <a:t>엔지니어 </a:t>
            </a:r>
            <a:r>
              <a:rPr lang="en-US" altLang="ko-KR" sz="2000" dirty="0">
                <a:solidFill>
                  <a:schemeClr val="accent6">
                    <a:lumMod val="75000"/>
                  </a:schemeClr>
                </a:solidFill>
                <a:latin typeface="에스코어 드림 5 Medium" panose="020B0503030302020204" pitchFamily="34" charset="-127"/>
                <a:ea typeface="에스코어 드림 5 Medium" panose="020B0503030302020204" pitchFamily="34" charset="-127"/>
              </a:rPr>
              <a:t>34</a:t>
            </a:r>
            <a:r>
              <a:rPr lang="ko-KR" altLang="en-US" sz="2000" dirty="0" err="1">
                <a:solidFill>
                  <a:schemeClr val="accent6">
                    <a:lumMod val="75000"/>
                  </a:schemeClr>
                </a:solidFill>
                <a:latin typeface="에스코어 드림 5 Medium" panose="020B0503030302020204" pitchFamily="34" charset="-127"/>
                <a:ea typeface="에스코어 드림 5 Medium" panose="020B0503030302020204" pitchFamily="34" charset="-127"/>
              </a:rPr>
              <a:t>회차</a:t>
            </a:r>
            <a:endParaRPr lang="ko-KR" altLang="en-US" sz="2000" dirty="0">
              <a:solidFill>
                <a:schemeClr val="accent6">
                  <a:lumMod val="75000"/>
                </a:schemeClr>
              </a:solidFill>
              <a:latin typeface="에스코어 드림 5 Medium" panose="020B0503030302020204" pitchFamily="34" charset="-127"/>
              <a:ea typeface="에스코어 드림 5 Medium" panose="020B0503030302020204" pitchFamily="34" charset="-127"/>
            </a:endParaRPr>
          </a:p>
        </p:txBody>
      </p:sp>
      <p:sp>
        <p:nvSpPr>
          <p:cNvPr id="2" name="TextBox 1">
            <a:extLst>
              <a:ext uri="{FF2B5EF4-FFF2-40B4-BE49-F238E27FC236}">
                <a16:creationId xmlns:a16="http://schemas.microsoft.com/office/drawing/2014/main" id="{7D4F7E69-1008-B8BB-F17B-D87FD12C5BFA}"/>
              </a:ext>
            </a:extLst>
          </p:cNvPr>
          <p:cNvSpPr txBox="1"/>
          <p:nvPr/>
        </p:nvSpPr>
        <p:spPr>
          <a:xfrm>
            <a:off x="599140" y="4773886"/>
            <a:ext cx="4430060" cy="1251561"/>
          </a:xfrm>
          <a:prstGeom prst="rect">
            <a:avLst/>
          </a:prstGeom>
          <a:noFill/>
        </p:spPr>
        <p:txBody>
          <a:bodyPr wrap="square">
            <a:spAutoFit/>
          </a:bodyPr>
          <a:lstStyle/>
          <a:p>
            <a:pPr>
              <a:lnSpc>
                <a:spcPct val="120000"/>
              </a:lnSpc>
            </a:pP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주요 교육 과정 개요</a:t>
            </a:r>
            <a:endPar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endParaRPr>
          </a:p>
          <a:p>
            <a:pPr marL="285750" indent="-285750">
              <a:lnSpc>
                <a:spcPct val="120000"/>
              </a:lnSpc>
              <a:buFont typeface="Wingdings" panose="05000000000000000000" pitchFamily="2" charset="2"/>
              <a:buChar char="§"/>
            </a:pP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Python </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기초 </a:t>
            </a:r>
            <a:endPar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endParaRPr>
          </a:p>
          <a:p>
            <a:pPr marL="285750" indent="-285750">
              <a:lnSpc>
                <a:spcPct val="120000"/>
              </a:lnSpc>
              <a:buFont typeface="Wingdings" panose="05000000000000000000" pitchFamily="2" charset="2"/>
              <a:buChar char="§"/>
            </a:pP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Scikit-Learn </a:t>
            </a:r>
            <a:r>
              <a:rPr lang="ko-KR" altLang="en-US" sz="1600" dirty="0" err="1">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머신러닝</a:t>
            </a:r>
            <a:endPar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endParaRPr>
          </a:p>
          <a:p>
            <a:pPr marL="285750" indent="-285750">
              <a:lnSpc>
                <a:spcPct val="120000"/>
              </a:lnSpc>
              <a:buFont typeface="Wingdings" panose="05000000000000000000" pitchFamily="2" charset="2"/>
              <a:buChar char="§"/>
            </a:pP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Django &amp; </a:t>
            </a:r>
            <a:r>
              <a:rPr lang="en-US" altLang="ko-KR" sz="1600" dirty="0" err="1">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Streamlit</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웹 개발</a:t>
            </a:r>
            <a:endPar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endParaRPr>
          </a:p>
        </p:txBody>
      </p:sp>
      <p:sp>
        <p:nvSpPr>
          <p:cNvPr id="3" name="TextBox 2">
            <a:extLst>
              <a:ext uri="{FF2B5EF4-FFF2-40B4-BE49-F238E27FC236}">
                <a16:creationId xmlns:a16="http://schemas.microsoft.com/office/drawing/2014/main" id="{571A8048-804C-EC96-6A1A-87C913220F08}"/>
              </a:ext>
            </a:extLst>
          </p:cNvPr>
          <p:cNvSpPr txBox="1"/>
          <p:nvPr/>
        </p:nvSpPr>
        <p:spPr>
          <a:xfrm>
            <a:off x="599140" y="2430253"/>
            <a:ext cx="4925360" cy="1077218"/>
          </a:xfrm>
          <a:prstGeom prst="rect">
            <a:avLst/>
          </a:prstGeom>
          <a:noFill/>
        </p:spPr>
        <p:txBody>
          <a:bodyPr wrap="square">
            <a:spAutoFit/>
          </a:bodyPr>
          <a:lstStyle/>
          <a:p>
            <a:r>
              <a:rPr lang="ko-KR" altLang="en-US" sz="1600" dirty="0">
                <a:latin typeface="에스코어 드림 2 ExtraLight" panose="020B0203030302020204" pitchFamily="34" charset="-127"/>
                <a:ea typeface="에스코어 드림 2 ExtraLight" panose="020B0203030302020204" pitchFamily="34" charset="-127"/>
              </a:rPr>
              <a:t>멀티캠퍼스에서는 데이터 분석에 관한 전반적인 이론 내용과 문제해결을 위한 빅데이터 활용 프로젝트를 진행했습니다</a:t>
            </a:r>
            <a:r>
              <a:rPr lang="en-US" altLang="ko-KR" sz="1600" dirty="0">
                <a:latin typeface="에스코어 드림 2 ExtraLight" panose="020B0203030302020204" pitchFamily="34" charset="-127"/>
                <a:ea typeface="에스코어 드림 2 ExtraLight" panose="020B0203030302020204" pitchFamily="34" charset="-127"/>
              </a:rPr>
              <a:t>. </a:t>
            </a:r>
            <a:r>
              <a:rPr lang="ko-KR" altLang="en-US" sz="1600" dirty="0">
                <a:latin typeface="에스코어 드림 2 ExtraLight" panose="020B0203030302020204" pitchFamily="34" charset="-127"/>
                <a:ea typeface="에스코어 드림 2 ExtraLight" panose="020B0203030302020204" pitchFamily="34" charset="-127"/>
              </a:rPr>
              <a:t>또한 알고리즘과 </a:t>
            </a:r>
            <a:r>
              <a:rPr lang="en-US" altLang="ko-KR" sz="1600" dirty="0">
                <a:latin typeface="에스코어 드림 2 ExtraLight" panose="020B0203030302020204" pitchFamily="34" charset="-127"/>
                <a:ea typeface="에스코어 드림 2 ExtraLight" panose="020B0203030302020204" pitchFamily="34" charset="-127"/>
              </a:rPr>
              <a:t>UI/UX </a:t>
            </a:r>
            <a:r>
              <a:rPr lang="ko-KR" altLang="en-US" sz="1600" dirty="0">
                <a:latin typeface="에스코어 드림 2 ExtraLight" panose="020B0203030302020204" pitchFamily="34" charset="-127"/>
                <a:ea typeface="에스코어 드림 2 ExtraLight" panose="020B0203030302020204" pitchFamily="34" charset="-127"/>
              </a:rPr>
              <a:t>같은 특강들도 수강할 수 있었습니다</a:t>
            </a:r>
            <a:r>
              <a:rPr lang="en-US" altLang="ko-KR" sz="1600" dirty="0">
                <a:latin typeface="에스코어 드림 2 ExtraLight" panose="020B0203030302020204" pitchFamily="34" charset="-127"/>
                <a:ea typeface="에스코어 드림 2 ExtraLight" panose="020B0203030302020204" pitchFamily="34" charset="-127"/>
              </a:rPr>
              <a:t>.</a:t>
            </a:r>
          </a:p>
        </p:txBody>
      </p:sp>
      <p:sp>
        <p:nvSpPr>
          <p:cNvPr id="5" name="TextBox 4">
            <a:extLst>
              <a:ext uri="{FF2B5EF4-FFF2-40B4-BE49-F238E27FC236}">
                <a16:creationId xmlns:a16="http://schemas.microsoft.com/office/drawing/2014/main" id="{E63E8977-EAA4-A492-C91D-6ABF9330A00B}"/>
              </a:ext>
            </a:extLst>
          </p:cNvPr>
          <p:cNvSpPr txBox="1"/>
          <p:nvPr/>
        </p:nvSpPr>
        <p:spPr>
          <a:xfrm>
            <a:off x="599140" y="3668523"/>
            <a:ext cx="4277660" cy="956096"/>
          </a:xfrm>
          <a:prstGeom prst="rect">
            <a:avLst/>
          </a:prstGeom>
          <a:noFill/>
        </p:spPr>
        <p:txBody>
          <a:bodyPr wrap="square">
            <a:spAutoFit/>
          </a:bodyPr>
          <a:lstStyle/>
          <a:p>
            <a:pPr>
              <a:lnSpc>
                <a:spcPct val="120000"/>
              </a:lnSpc>
            </a:pP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교육기간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6</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개월</a:t>
            </a:r>
            <a:endPar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endParaRPr>
          </a:p>
          <a:p>
            <a:pPr>
              <a:lnSpc>
                <a:spcPct val="120000"/>
              </a:lnSpc>
            </a:pP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교육내용</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 Python, SQL, Cloud,</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Spark</a:t>
            </a:r>
          </a:p>
          <a:p>
            <a:pPr>
              <a:lnSpc>
                <a:spcPct val="120000"/>
              </a:lnSpc>
            </a:pP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프로젝트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세미 프로젝트</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Final </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프로젝트</a:t>
            </a:r>
          </a:p>
        </p:txBody>
      </p:sp>
      <p:sp>
        <p:nvSpPr>
          <p:cNvPr id="7" name="직사각형 6">
            <a:extLst>
              <a:ext uri="{FF2B5EF4-FFF2-40B4-BE49-F238E27FC236}">
                <a16:creationId xmlns:a16="http://schemas.microsoft.com/office/drawing/2014/main" id="{A04A4E59-BB29-C921-47E2-DAC2CBCD524A}"/>
              </a:ext>
            </a:extLst>
          </p:cNvPr>
          <p:cNvSpPr/>
          <p:nvPr/>
        </p:nvSpPr>
        <p:spPr>
          <a:xfrm>
            <a:off x="5524500" y="1905912"/>
            <a:ext cx="5880100" cy="371162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tx1"/>
                </a:solidFill>
                <a:latin typeface="에스코어 드림 6 Bold" panose="020B0703030302020204" pitchFamily="34" charset="-127"/>
                <a:ea typeface="에스코어 드림 6 Bold" panose="020B0703030302020204" pitchFamily="34" charset="-127"/>
              </a:rPr>
              <a:t>교육과정 이미지</a:t>
            </a:r>
          </a:p>
        </p:txBody>
      </p:sp>
      <p:sp>
        <p:nvSpPr>
          <p:cNvPr id="8" name="TextBox 7">
            <a:extLst>
              <a:ext uri="{FF2B5EF4-FFF2-40B4-BE49-F238E27FC236}">
                <a16:creationId xmlns:a16="http://schemas.microsoft.com/office/drawing/2014/main" id="{9BAE3F1C-CDBB-C9CE-E17C-453B5DC1D3E2}"/>
              </a:ext>
            </a:extLst>
          </p:cNvPr>
          <p:cNvSpPr txBox="1"/>
          <p:nvPr/>
        </p:nvSpPr>
        <p:spPr>
          <a:xfrm>
            <a:off x="5524500" y="5741768"/>
            <a:ext cx="4036360" cy="338554"/>
          </a:xfrm>
          <a:prstGeom prst="rect">
            <a:avLst/>
          </a:prstGeom>
          <a:noFill/>
        </p:spPr>
        <p:txBody>
          <a:bodyPr wrap="square">
            <a:spAutoFit/>
          </a:bodyPr>
          <a:lstStyle/>
          <a:p>
            <a:r>
              <a:rPr lang="ko-KR" altLang="en-US" sz="1600" dirty="0">
                <a:latin typeface="에스코어 드림 2 ExtraLight" panose="020B0203030302020204" pitchFamily="34" charset="-127"/>
                <a:ea typeface="에스코어 드림 2 ExtraLight" panose="020B0203030302020204" pitchFamily="34" charset="-127"/>
              </a:rPr>
              <a:t>링크 </a:t>
            </a:r>
            <a:r>
              <a:rPr lang="en-US" altLang="ko-KR" sz="1600" dirty="0">
                <a:latin typeface="에스코어 드림 2 ExtraLight" panose="020B0203030302020204" pitchFamily="34" charset="-127"/>
                <a:ea typeface="에스코어 드림 2 ExtraLight" panose="020B0203030302020204" pitchFamily="34" charset="-127"/>
              </a:rPr>
              <a:t>: </a:t>
            </a:r>
            <a:r>
              <a:rPr lang="en-US" altLang="ko-KR" sz="1600" dirty="0">
                <a:latin typeface="에스코어 드림 2 ExtraLight" panose="020B0203030302020204" pitchFamily="34" charset="-127"/>
                <a:ea typeface="에스코어 드림 2 ExtraLight" panose="020B0203030302020204" pitchFamily="34" charset="-127"/>
                <a:hlinkClick r:id="rId2"/>
              </a:rPr>
              <a:t>https://indong1998.tistory.com/58</a:t>
            </a:r>
            <a:r>
              <a:rPr lang="en-US" altLang="ko-KR" sz="1600" dirty="0">
                <a:latin typeface="에스코어 드림 2 ExtraLight" panose="020B0203030302020204" pitchFamily="34" charset="-127"/>
                <a:ea typeface="에스코어 드림 2 ExtraLight" panose="020B0203030302020204" pitchFamily="34" charset="-127"/>
              </a:rPr>
              <a:t> </a:t>
            </a:r>
            <a:endParaRPr lang="ko-KR" altLang="en-US" sz="1600" baseline="30000" dirty="0">
              <a:latin typeface="에스코어 드림 2 ExtraLight" panose="020B0203030302020204" pitchFamily="34" charset="-127"/>
              <a:ea typeface="에스코어 드림 2 ExtraLight" panose="020B0203030302020204" pitchFamily="34" charset="-127"/>
            </a:endParaRPr>
          </a:p>
        </p:txBody>
      </p:sp>
      <p:sp>
        <p:nvSpPr>
          <p:cNvPr id="10" name="TextBox 9">
            <a:extLst>
              <a:ext uri="{FF2B5EF4-FFF2-40B4-BE49-F238E27FC236}">
                <a16:creationId xmlns:a16="http://schemas.microsoft.com/office/drawing/2014/main" id="{8321A51C-87F0-DD18-B503-597BF6BEE84A}"/>
              </a:ext>
            </a:extLst>
          </p:cNvPr>
          <p:cNvSpPr txBox="1"/>
          <p:nvPr/>
        </p:nvSpPr>
        <p:spPr>
          <a:xfrm>
            <a:off x="9734222" y="95498"/>
            <a:ext cx="2383987" cy="338554"/>
          </a:xfrm>
          <a:prstGeom prst="rect">
            <a:avLst/>
          </a:prstGeom>
          <a:noFill/>
        </p:spPr>
        <p:txBody>
          <a:bodyPr wrap="none" rtlCol="0">
            <a:spAutoFit/>
          </a:bodyPr>
          <a:lstStyle/>
          <a:p>
            <a:pPr algn="r"/>
            <a:r>
              <a:rPr lang="ko-KR" altLang="en-US" sz="1600" dirty="0">
                <a:latin typeface="나눔스퀘어 Bold" panose="020B0600000101010101" pitchFamily="50" charset="-127"/>
                <a:ea typeface="나눔스퀘어 Bold" panose="020B0600000101010101" pitchFamily="50" charset="-127"/>
              </a:rPr>
              <a:t>소통을 갖춘 데이터 분석가</a:t>
            </a:r>
          </a:p>
        </p:txBody>
      </p:sp>
      <p:pic>
        <p:nvPicPr>
          <p:cNvPr id="11" name="그림 10" descr="텍스트, 스크린샷, 폰트, 번호이(가) 표시된 사진&#10;&#10;자동 생성된 설명">
            <a:extLst>
              <a:ext uri="{FF2B5EF4-FFF2-40B4-BE49-F238E27FC236}">
                <a16:creationId xmlns:a16="http://schemas.microsoft.com/office/drawing/2014/main" id="{57E92802-41D2-C146-D4F1-FD7AAFD60B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7770" y="2053809"/>
            <a:ext cx="4393560" cy="3563728"/>
          </a:xfrm>
          <a:prstGeom prst="rect">
            <a:avLst/>
          </a:prstGeom>
        </p:spPr>
      </p:pic>
    </p:spTree>
    <p:extLst>
      <p:ext uri="{BB962C8B-B14F-4D97-AF65-F5344CB8AC3E}">
        <p14:creationId xmlns:p14="http://schemas.microsoft.com/office/powerpoint/2010/main" val="25909197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사각형: 둥근 모서리 37">
            <a:extLst>
              <a:ext uri="{FF2B5EF4-FFF2-40B4-BE49-F238E27FC236}">
                <a16:creationId xmlns:a16="http://schemas.microsoft.com/office/drawing/2014/main" id="{6901830D-DED3-0454-834B-168FC4C12F6B}"/>
              </a:ext>
            </a:extLst>
          </p:cNvPr>
          <p:cNvSpPr/>
          <p:nvPr/>
        </p:nvSpPr>
        <p:spPr>
          <a:xfrm>
            <a:off x="713441" y="1371101"/>
            <a:ext cx="543859" cy="114799"/>
          </a:xfrm>
          <a:prstGeom prst="roundRect">
            <a:avLst>
              <a:gd name="adj" fmla="val 0"/>
            </a:avLst>
          </a:prstGeom>
          <a:solidFill>
            <a:srgbClr val="00C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275" dirty="0">
              <a:solidFill>
                <a:schemeClr val="bg1"/>
              </a:solidFill>
              <a:latin typeface="여기어때 잘난체 고딕" panose="00000500000000000000" pitchFamily="50" charset="-127"/>
              <a:ea typeface="여기어때 잘난체 고딕" panose="00000500000000000000" pitchFamily="50" charset="-127"/>
            </a:endParaRPr>
          </a:p>
        </p:txBody>
      </p:sp>
      <p:sp>
        <p:nvSpPr>
          <p:cNvPr id="6" name="TextBox 5">
            <a:extLst>
              <a:ext uri="{FF2B5EF4-FFF2-40B4-BE49-F238E27FC236}">
                <a16:creationId xmlns:a16="http://schemas.microsoft.com/office/drawing/2014/main" id="{877AF18C-AEBE-7985-5FAD-95295121E9A0}"/>
              </a:ext>
            </a:extLst>
          </p:cNvPr>
          <p:cNvSpPr txBox="1"/>
          <p:nvPr/>
        </p:nvSpPr>
        <p:spPr>
          <a:xfrm>
            <a:off x="599140" y="729734"/>
            <a:ext cx="3642660" cy="523220"/>
          </a:xfrm>
          <a:prstGeom prst="rect">
            <a:avLst/>
          </a:prstGeom>
          <a:noFill/>
        </p:spPr>
        <p:txBody>
          <a:bodyPr wrap="square">
            <a:spAutoFit/>
          </a:bodyPr>
          <a:lstStyle/>
          <a:p>
            <a:r>
              <a:rPr lang="ko-KR" altLang="en-US" sz="2800" dirty="0">
                <a:latin typeface="여기어때 잘난체 고딕" panose="00000500000000000000" pitchFamily="50" charset="-127"/>
                <a:ea typeface="여기어때 잘난체 고딕" panose="00000500000000000000" pitchFamily="50" charset="-127"/>
              </a:rPr>
              <a:t>보유 스킬</a:t>
            </a:r>
          </a:p>
        </p:txBody>
      </p:sp>
      <p:sp>
        <p:nvSpPr>
          <p:cNvPr id="13" name="TextBox 12">
            <a:extLst>
              <a:ext uri="{FF2B5EF4-FFF2-40B4-BE49-F238E27FC236}">
                <a16:creationId xmlns:a16="http://schemas.microsoft.com/office/drawing/2014/main" id="{DB1E43D4-FB38-33D4-21ED-879E36EE48F0}"/>
              </a:ext>
            </a:extLst>
          </p:cNvPr>
          <p:cNvSpPr txBox="1"/>
          <p:nvPr/>
        </p:nvSpPr>
        <p:spPr>
          <a:xfrm>
            <a:off x="599139" y="1709271"/>
            <a:ext cx="11248731" cy="707886"/>
          </a:xfrm>
          <a:prstGeom prst="rect">
            <a:avLst/>
          </a:prstGeom>
          <a:noFill/>
        </p:spPr>
        <p:txBody>
          <a:bodyPr wrap="square">
            <a:spAutoFit/>
          </a:bodyPr>
          <a:lstStyle/>
          <a:p>
            <a:r>
              <a:rPr lang="ko-KR" altLang="en-US" sz="2000" dirty="0">
                <a:solidFill>
                  <a:schemeClr val="accent6">
                    <a:lumMod val="75000"/>
                  </a:schemeClr>
                </a:solidFill>
                <a:latin typeface="에스코어 드림 5 Medium" panose="020B0503030302020204" pitchFamily="34" charset="-127"/>
                <a:ea typeface="에스코어 드림 5 Medium" panose="020B0503030302020204" pitchFamily="34" charset="-127"/>
              </a:rPr>
              <a:t>승부욕이 있어 남들에 비해 능숙하지 못한 것이 있다면 결국 따라잡아야 잠이 잘 옵니다</a:t>
            </a:r>
            <a:endParaRPr lang="en-US" altLang="ko-KR" sz="2000" dirty="0">
              <a:solidFill>
                <a:schemeClr val="accent6">
                  <a:lumMod val="75000"/>
                </a:schemeClr>
              </a:solidFill>
              <a:latin typeface="에스코어 드림 5 Medium" panose="020B0503030302020204" pitchFamily="34" charset="-127"/>
              <a:ea typeface="에스코어 드림 5 Medium" panose="020B0503030302020204" pitchFamily="34" charset="-127"/>
            </a:endParaRPr>
          </a:p>
          <a:p>
            <a:r>
              <a:rPr lang="ko-KR" altLang="en-US" sz="2000" dirty="0">
                <a:solidFill>
                  <a:schemeClr val="accent6">
                    <a:lumMod val="75000"/>
                  </a:schemeClr>
                </a:solidFill>
                <a:latin typeface="에스코어 드림 5 Medium" panose="020B0503030302020204" pitchFamily="34" charset="-127"/>
                <a:ea typeface="에스코어 드림 5 Medium" panose="020B0503030302020204" pitchFamily="34" charset="-127"/>
              </a:rPr>
              <a:t>최신 논문을 읽고 적용해보는 </a:t>
            </a:r>
            <a:r>
              <a:rPr lang="en-US" altLang="ko-KR" sz="2000" dirty="0">
                <a:solidFill>
                  <a:schemeClr val="accent6">
                    <a:lumMod val="75000"/>
                  </a:schemeClr>
                </a:solidFill>
                <a:latin typeface="에스코어 드림 5 Medium" panose="020B0503030302020204" pitchFamily="34" charset="-127"/>
                <a:ea typeface="에스코어 드림 5 Medium" panose="020B0503030302020204" pitchFamily="34" charset="-127"/>
              </a:rPr>
              <a:t>Academic</a:t>
            </a:r>
            <a:r>
              <a:rPr lang="ko-KR" altLang="en-US" sz="2000" dirty="0">
                <a:solidFill>
                  <a:schemeClr val="accent6">
                    <a:lumMod val="75000"/>
                  </a:schemeClr>
                </a:solidFill>
                <a:latin typeface="에스코어 드림 5 Medium" panose="020B0503030302020204" pitchFamily="34" charset="-127"/>
                <a:ea typeface="에스코어 드림 5 Medium" panose="020B0503030302020204" pitchFamily="34" charset="-127"/>
              </a:rPr>
              <a:t>한 탐구정신이 있습니다</a:t>
            </a:r>
            <a:endParaRPr lang="en-US" altLang="ko-KR" sz="2000" dirty="0">
              <a:solidFill>
                <a:schemeClr val="accent6">
                  <a:lumMod val="75000"/>
                </a:schemeClr>
              </a:solidFill>
              <a:latin typeface="에스코어 드림 5 Medium" panose="020B0503030302020204" pitchFamily="34" charset="-127"/>
              <a:ea typeface="에스코어 드림 5 Medium" panose="020B0503030302020204" pitchFamily="34" charset="-127"/>
            </a:endParaRPr>
          </a:p>
        </p:txBody>
      </p:sp>
      <p:sp>
        <p:nvSpPr>
          <p:cNvPr id="15" name="TextBox 14">
            <a:extLst>
              <a:ext uri="{FF2B5EF4-FFF2-40B4-BE49-F238E27FC236}">
                <a16:creationId xmlns:a16="http://schemas.microsoft.com/office/drawing/2014/main" id="{FCE6F029-8D01-2F3D-DCA9-110D15CDA46A}"/>
              </a:ext>
            </a:extLst>
          </p:cNvPr>
          <p:cNvSpPr txBox="1"/>
          <p:nvPr/>
        </p:nvSpPr>
        <p:spPr>
          <a:xfrm>
            <a:off x="599140" y="2536903"/>
            <a:ext cx="8341660" cy="1251561"/>
          </a:xfrm>
          <a:prstGeom prst="rect">
            <a:avLst/>
          </a:prstGeom>
          <a:noFill/>
        </p:spPr>
        <p:txBody>
          <a:bodyPr wrap="square">
            <a:spAutoFit/>
          </a:bodyPr>
          <a:lstStyle/>
          <a:p>
            <a:pPr>
              <a:lnSpc>
                <a:spcPct val="120000"/>
              </a:lnSpc>
            </a:pP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Hard</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Skill</a:t>
            </a:r>
          </a:p>
          <a:p>
            <a:pPr marL="285750" indent="-285750">
              <a:lnSpc>
                <a:spcPct val="120000"/>
              </a:lnSpc>
              <a:buFont typeface="Wingdings" panose="05000000000000000000" pitchFamily="2" charset="2"/>
              <a:buChar char="§"/>
            </a:pP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SQL : </a:t>
            </a:r>
            <a:r>
              <a:rPr lang="ko-KR" altLang="en-US" sz="1600" dirty="0" err="1">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서브쿼리</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Join, Window</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Function</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활용한 집계 가능</a:t>
            </a:r>
            <a:endPar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endParaRPr>
          </a:p>
          <a:p>
            <a:pPr marL="285750" indent="-285750">
              <a:lnSpc>
                <a:spcPct val="120000"/>
              </a:lnSpc>
              <a:buFont typeface="Wingdings" panose="05000000000000000000" pitchFamily="2" charset="2"/>
              <a:buChar char="§"/>
            </a:pP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Python : </a:t>
            </a:r>
            <a:r>
              <a:rPr lang="en-US" altLang="ko-KR" sz="1600" dirty="0" err="1">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Streamlit</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en-US" altLang="ko-KR" sz="1600" dirty="0" err="1">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Gradio</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Scikit-Learn, </a:t>
            </a:r>
            <a:r>
              <a:rPr lang="en-US" altLang="ko-KR" sz="1600" dirty="0" err="1">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Tensorflow</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활용한 대시보드 개발 가능</a:t>
            </a:r>
            <a:endPar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endParaRPr>
          </a:p>
          <a:p>
            <a:pPr marL="285750" indent="-285750">
              <a:lnSpc>
                <a:spcPct val="120000"/>
              </a:lnSpc>
              <a:buFont typeface="Wingdings" panose="05000000000000000000" pitchFamily="2" charset="2"/>
              <a:buChar char="§"/>
            </a:pP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Cloud : Google Compute Engine</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및 </a:t>
            </a:r>
            <a:r>
              <a:rPr lang="en-US" altLang="ko-KR" sz="1600" dirty="0" err="1">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BigQuery</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를 활용한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CRUD </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가능</a:t>
            </a:r>
            <a:endPar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endParaRPr>
          </a:p>
        </p:txBody>
      </p:sp>
      <p:sp>
        <p:nvSpPr>
          <p:cNvPr id="16" name="TextBox 15">
            <a:extLst>
              <a:ext uri="{FF2B5EF4-FFF2-40B4-BE49-F238E27FC236}">
                <a16:creationId xmlns:a16="http://schemas.microsoft.com/office/drawing/2014/main" id="{63E72051-9722-9AD3-0FE3-A58C325E1F23}"/>
              </a:ext>
            </a:extLst>
          </p:cNvPr>
          <p:cNvSpPr txBox="1"/>
          <p:nvPr/>
        </p:nvSpPr>
        <p:spPr>
          <a:xfrm>
            <a:off x="599140" y="4019345"/>
            <a:ext cx="9357660" cy="956096"/>
          </a:xfrm>
          <a:prstGeom prst="rect">
            <a:avLst/>
          </a:prstGeom>
          <a:noFill/>
        </p:spPr>
        <p:txBody>
          <a:bodyPr wrap="square">
            <a:spAutoFit/>
          </a:bodyPr>
          <a:lstStyle/>
          <a:p>
            <a:pPr>
              <a:lnSpc>
                <a:spcPct val="120000"/>
              </a:lnSpc>
            </a:pP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Soft</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Skill</a:t>
            </a:r>
          </a:p>
          <a:p>
            <a:pPr marL="285750" indent="-285750">
              <a:lnSpc>
                <a:spcPct val="120000"/>
              </a:lnSpc>
              <a:buFont typeface="Wingdings" panose="05000000000000000000" pitchFamily="2" charset="2"/>
              <a:buChar char="§"/>
            </a:pP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마케팅 분석</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 Google Analytics</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를 활용한 광고데이터 마케팅 분석</a:t>
            </a:r>
            <a:endPar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endParaRPr>
          </a:p>
          <a:p>
            <a:pPr marL="285750" indent="-285750">
              <a:lnSpc>
                <a:spcPct val="120000"/>
              </a:lnSpc>
              <a:buFont typeface="Wingdings" panose="05000000000000000000" pitchFamily="2" charset="2"/>
              <a:buChar char="§"/>
            </a:pP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프로덕트 분석</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 </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서비스에 필요한 지표를 찾고 모니터링 및 수익모델과 관련한 개선 전략 제안</a:t>
            </a:r>
            <a:endPar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endParaRPr>
          </a:p>
        </p:txBody>
      </p:sp>
      <p:sp>
        <p:nvSpPr>
          <p:cNvPr id="3" name="TextBox 2">
            <a:extLst>
              <a:ext uri="{FF2B5EF4-FFF2-40B4-BE49-F238E27FC236}">
                <a16:creationId xmlns:a16="http://schemas.microsoft.com/office/drawing/2014/main" id="{8F979875-EB24-7C5F-571F-E77897807BF7}"/>
              </a:ext>
            </a:extLst>
          </p:cNvPr>
          <p:cNvSpPr txBox="1"/>
          <p:nvPr/>
        </p:nvSpPr>
        <p:spPr>
          <a:xfrm>
            <a:off x="9734222" y="95498"/>
            <a:ext cx="2383987" cy="338554"/>
          </a:xfrm>
          <a:prstGeom prst="rect">
            <a:avLst/>
          </a:prstGeom>
          <a:noFill/>
        </p:spPr>
        <p:txBody>
          <a:bodyPr wrap="none" rtlCol="0">
            <a:spAutoFit/>
          </a:bodyPr>
          <a:lstStyle/>
          <a:p>
            <a:pPr algn="r"/>
            <a:r>
              <a:rPr lang="ko-KR" altLang="en-US" sz="1600" dirty="0">
                <a:latin typeface="나눔스퀘어 Bold" panose="020B0600000101010101" pitchFamily="50" charset="-127"/>
                <a:ea typeface="나눔스퀘어 Bold" panose="020B0600000101010101" pitchFamily="50" charset="-127"/>
              </a:rPr>
              <a:t>소통을 갖춘 데이터 분석가</a:t>
            </a:r>
          </a:p>
        </p:txBody>
      </p:sp>
    </p:spTree>
    <p:extLst>
      <p:ext uri="{BB962C8B-B14F-4D97-AF65-F5344CB8AC3E}">
        <p14:creationId xmlns:p14="http://schemas.microsoft.com/office/powerpoint/2010/main" val="3726820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사각형: 둥근 모서리 37">
            <a:extLst>
              <a:ext uri="{FF2B5EF4-FFF2-40B4-BE49-F238E27FC236}">
                <a16:creationId xmlns:a16="http://schemas.microsoft.com/office/drawing/2014/main" id="{6901830D-DED3-0454-834B-168FC4C12F6B}"/>
              </a:ext>
            </a:extLst>
          </p:cNvPr>
          <p:cNvSpPr/>
          <p:nvPr/>
        </p:nvSpPr>
        <p:spPr>
          <a:xfrm>
            <a:off x="713441" y="1371101"/>
            <a:ext cx="543859" cy="114799"/>
          </a:xfrm>
          <a:prstGeom prst="roundRect">
            <a:avLst>
              <a:gd name="adj" fmla="val 0"/>
            </a:avLst>
          </a:prstGeom>
          <a:solidFill>
            <a:srgbClr val="00C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275" dirty="0">
              <a:solidFill>
                <a:schemeClr val="bg1"/>
              </a:solidFill>
              <a:latin typeface="여기어때 잘난체 고딕" panose="00000500000000000000" pitchFamily="50" charset="-127"/>
              <a:ea typeface="여기어때 잘난체 고딕" panose="00000500000000000000" pitchFamily="50" charset="-127"/>
            </a:endParaRPr>
          </a:p>
        </p:txBody>
      </p:sp>
      <p:sp>
        <p:nvSpPr>
          <p:cNvPr id="6" name="TextBox 5">
            <a:extLst>
              <a:ext uri="{FF2B5EF4-FFF2-40B4-BE49-F238E27FC236}">
                <a16:creationId xmlns:a16="http://schemas.microsoft.com/office/drawing/2014/main" id="{877AF18C-AEBE-7985-5FAD-95295121E9A0}"/>
              </a:ext>
            </a:extLst>
          </p:cNvPr>
          <p:cNvSpPr txBox="1"/>
          <p:nvPr/>
        </p:nvSpPr>
        <p:spPr>
          <a:xfrm>
            <a:off x="599140" y="705469"/>
            <a:ext cx="3642660" cy="523220"/>
          </a:xfrm>
          <a:prstGeom prst="rect">
            <a:avLst/>
          </a:prstGeom>
          <a:noFill/>
        </p:spPr>
        <p:txBody>
          <a:bodyPr wrap="square">
            <a:spAutoFit/>
          </a:bodyPr>
          <a:lstStyle/>
          <a:p>
            <a:r>
              <a:rPr lang="ko-KR" altLang="en-US" sz="2800" dirty="0">
                <a:latin typeface="여기어때 잘난체 고딕" panose="00000500000000000000" pitchFamily="50" charset="-127"/>
                <a:ea typeface="여기어때 잘난체 고딕" panose="00000500000000000000" pitchFamily="50" charset="-127"/>
              </a:rPr>
              <a:t>주요 경력 </a:t>
            </a:r>
            <a:r>
              <a:rPr lang="en-US" altLang="ko-KR" sz="2800" dirty="0">
                <a:latin typeface="여기어때 잘난체 고딕" panose="00000500000000000000" pitchFamily="50" charset="-127"/>
                <a:ea typeface="여기어때 잘난체 고딕" panose="00000500000000000000" pitchFamily="50" charset="-127"/>
              </a:rPr>
              <a:t>(</a:t>
            </a:r>
            <a:r>
              <a:rPr lang="ko-KR" altLang="en-US" sz="2800" dirty="0">
                <a:latin typeface="여기어때 잘난체 고딕" panose="00000500000000000000" pitchFamily="50" charset="-127"/>
                <a:ea typeface="여기어때 잘난체 고딕" panose="00000500000000000000" pitchFamily="50" charset="-127"/>
              </a:rPr>
              <a:t>신입용</a:t>
            </a:r>
            <a:r>
              <a:rPr lang="en-US" altLang="ko-KR" sz="2800" dirty="0">
                <a:latin typeface="여기어때 잘난체 고딕" panose="00000500000000000000" pitchFamily="50" charset="-127"/>
                <a:ea typeface="여기어때 잘난체 고딕" panose="00000500000000000000" pitchFamily="50" charset="-127"/>
              </a:rPr>
              <a:t>)</a:t>
            </a:r>
            <a:endParaRPr lang="ko-KR" altLang="en-US" sz="2800" dirty="0">
              <a:latin typeface="여기어때 잘난체 고딕" panose="00000500000000000000" pitchFamily="50" charset="-127"/>
              <a:ea typeface="여기어때 잘난체 고딕" panose="00000500000000000000" pitchFamily="50" charset="-127"/>
            </a:endParaRPr>
          </a:p>
        </p:txBody>
      </p:sp>
      <p:sp>
        <p:nvSpPr>
          <p:cNvPr id="13" name="TextBox 12">
            <a:extLst>
              <a:ext uri="{FF2B5EF4-FFF2-40B4-BE49-F238E27FC236}">
                <a16:creationId xmlns:a16="http://schemas.microsoft.com/office/drawing/2014/main" id="{DB1E43D4-FB38-33D4-21ED-879E36EE48F0}"/>
              </a:ext>
            </a:extLst>
          </p:cNvPr>
          <p:cNvSpPr txBox="1"/>
          <p:nvPr/>
        </p:nvSpPr>
        <p:spPr>
          <a:xfrm>
            <a:off x="599140" y="1905912"/>
            <a:ext cx="10081560" cy="615553"/>
          </a:xfrm>
          <a:prstGeom prst="rect">
            <a:avLst/>
          </a:prstGeom>
          <a:noFill/>
        </p:spPr>
        <p:txBody>
          <a:bodyPr wrap="square">
            <a:spAutoFit/>
          </a:bodyPr>
          <a:lstStyle/>
          <a:p>
            <a:r>
              <a:rPr lang="ko-KR" altLang="en-US" sz="2000" dirty="0">
                <a:solidFill>
                  <a:schemeClr val="accent6">
                    <a:lumMod val="75000"/>
                  </a:schemeClr>
                </a:solidFill>
                <a:latin typeface="에스코어 드림 5 Medium" panose="020B0503030302020204" pitchFamily="34" charset="-127"/>
                <a:ea typeface="에스코어 드림 5 Medium" panose="020B0503030302020204" pitchFamily="34" charset="-127"/>
              </a:rPr>
              <a:t>새로운 분석 주제에 대해 생각해낼 때 제일 설렙니다</a:t>
            </a:r>
            <a:r>
              <a:rPr lang="en-US" altLang="ko-KR" sz="2000" dirty="0">
                <a:solidFill>
                  <a:schemeClr val="accent6">
                    <a:lumMod val="75000"/>
                  </a:schemeClr>
                </a:solidFill>
                <a:latin typeface="에스코어 드림 5 Medium" panose="020B0503030302020204" pitchFamily="34" charset="-127"/>
                <a:ea typeface="에스코어 드림 5 Medium" panose="020B0503030302020204" pitchFamily="34" charset="-127"/>
              </a:rPr>
              <a:t>. </a:t>
            </a:r>
          </a:p>
          <a:p>
            <a:pPr algn="r"/>
            <a:r>
              <a:rPr lang="ko-KR" altLang="en-US" sz="1400" b="1" dirty="0">
                <a:solidFill>
                  <a:schemeClr val="accent6"/>
                </a:solidFill>
                <a:latin typeface="에스코어 드림 5 Medium" panose="020B0503030302020204" pitchFamily="34" charset="-127"/>
                <a:ea typeface="에스코어 드림 5 Medium" panose="020B0503030302020204" pitchFamily="34" charset="-127"/>
              </a:rPr>
              <a:t>소통과 탐구를 좋아하는 데이터 분석가입니다</a:t>
            </a:r>
            <a:r>
              <a:rPr lang="en-US" altLang="ko-KR" sz="1400" b="1" dirty="0">
                <a:solidFill>
                  <a:schemeClr val="accent6"/>
                </a:solidFill>
                <a:latin typeface="에스코어 드림 5 Medium" panose="020B0503030302020204" pitchFamily="34" charset="-127"/>
                <a:ea typeface="에스코어 드림 5 Medium" panose="020B0503030302020204" pitchFamily="34" charset="-127"/>
              </a:rPr>
              <a:t>.</a:t>
            </a:r>
            <a:endParaRPr lang="ko-KR" altLang="en-US" sz="1400" b="1" dirty="0">
              <a:solidFill>
                <a:schemeClr val="accent6"/>
              </a:solidFill>
              <a:latin typeface="에스코어 드림 5 Medium" panose="020B0503030302020204" pitchFamily="34" charset="-127"/>
              <a:ea typeface="에스코어 드림 5 Medium" panose="020B0503030302020204" pitchFamily="34" charset="-127"/>
            </a:endParaRPr>
          </a:p>
        </p:txBody>
      </p:sp>
      <p:sp>
        <p:nvSpPr>
          <p:cNvPr id="15" name="TextBox 14">
            <a:extLst>
              <a:ext uri="{FF2B5EF4-FFF2-40B4-BE49-F238E27FC236}">
                <a16:creationId xmlns:a16="http://schemas.microsoft.com/office/drawing/2014/main" id="{FCE6F029-8D01-2F3D-DCA9-110D15CDA46A}"/>
              </a:ext>
            </a:extLst>
          </p:cNvPr>
          <p:cNvSpPr txBox="1"/>
          <p:nvPr/>
        </p:nvSpPr>
        <p:spPr>
          <a:xfrm>
            <a:off x="599140" y="2536903"/>
            <a:ext cx="8341660" cy="1182118"/>
          </a:xfrm>
          <a:prstGeom prst="rect">
            <a:avLst/>
          </a:prstGeom>
          <a:noFill/>
        </p:spPr>
        <p:txBody>
          <a:bodyPr wrap="square">
            <a:spAutoFit/>
          </a:bodyPr>
          <a:lstStyle/>
          <a:p>
            <a:pPr>
              <a:lnSpc>
                <a:spcPct val="120000"/>
              </a:lnSpc>
            </a:pPr>
            <a:r>
              <a:rPr lang="ko-KR" altLang="en-US"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과거</a:t>
            </a:r>
            <a:endParaRPr lang="en-US" altLang="ko-KR"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endParaRPr>
          </a:p>
          <a:p>
            <a:pPr marL="285750" indent="-285750">
              <a:lnSpc>
                <a:spcPct val="120000"/>
              </a:lnSpc>
              <a:buFont typeface="Wingdings" panose="05000000000000000000" pitchFamily="2" charset="2"/>
              <a:buChar char="§"/>
            </a:pPr>
            <a:r>
              <a:rPr lang="en-US" altLang="ko-KR"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2018.04 ~ 2018.07 </a:t>
            </a:r>
            <a:r>
              <a:rPr lang="ko-KR" altLang="en-US"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지방선거 시의원캠프 사무직원 </a:t>
            </a:r>
            <a:r>
              <a:rPr lang="en-US" altLang="ko-KR"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ko-KR" altLang="en-US"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선거 일정</a:t>
            </a:r>
            <a:r>
              <a:rPr lang="en-US" altLang="ko-KR"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ko-KR" altLang="en-US"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계획</a:t>
            </a:r>
            <a:r>
              <a:rPr lang="en-US" altLang="ko-KR"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ko-KR" altLang="en-US"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선거 전략</a:t>
            </a:r>
            <a:r>
              <a:rPr lang="en-US" altLang="ko-KR"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a:t>
            </a:r>
            <a:r>
              <a:rPr lang="ko-KR" altLang="en-US"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마케팅 업무</a:t>
            </a:r>
            <a:r>
              <a:rPr lang="en-US" altLang="ko-KR"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(SNS, </a:t>
            </a:r>
            <a:r>
              <a:rPr lang="ko-KR" altLang="en-US"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홍보 슬로건 제작</a:t>
            </a:r>
            <a:r>
              <a:rPr lang="en-US" altLang="ko-KR"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ko-KR" altLang="en-US"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홍보전화 관리</a:t>
            </a:r>
            <a:r>
              <a:rPr lang="en-US" altLang="ko-KR"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a:t>
            </a:r>
            <a:r>
              <a:rPr lang="ko-KR" altLang="en-US" sz="1000" dirty="0" err="1">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홍보멘트</a:t>
            </a:r>
            <a:r>
              <a:rPr lang="ko-KR" altLang="en-US"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제작</a:t>
            </a:r>
            <a:r>
              <a:rPr lang="en-US" altLang="ko-KR"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ko-KR" altLang="en-US"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명부 관리</a:t>
            </a:r>
            <a:r>
              <a:rPr lang="en-US" altLang="ko-KR"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ko-KR" altLang="en-US"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일반 사무업무</a:t>
            </a:r>
            <a:r>
              <a:rPr lang="en-US" altLang="ko-KR"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p>
          <a:p>
            <a:pPr marL="285750" indent="-285750">
              <a:lnSpc>
                <a:spcPct val="120000"/>
              </a:lnSpc>
              <a:buFont typeface="Wingdings" panose="05000000000000000000" pitchFamily="2" charset="2"/>
              <a:buChar char="§"/>
            </a:pPr>
            <a:r>
              <a:rPr lang="en-US" altLang="ko-KR"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2022</a:t>
            </a:r>
            <a:r>
              <a:rPr lang="ko-KR" altLang="en-US"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년 영어로 만든 책 제작 </a:t>
            </a:r>
            <a:r>
              <a:rPr lang="en-US" altLang="ko-KR"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ko-KR" altLang="en-US"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별들의 놀이터</a:t>
            </a:r>
            <a:r>
              <a:rPr lang="en-US" altLang="ko-KR"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a:t>
            </a:r>
            <a:r>
              <a:rPr lang="ko-KR" altLang="en-US" sz="1000" dirty="0" err="1">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부크크</a:t>
            </a:r>
            <a:r>
              <a:rPr lang="en-US" altLang="ko-KR"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a:t>
            </a:r>
          </a:p>
          <a:p>
            <a:pPr marL="742950" lvl="1" indent="-285750">
              <a:lnSpc>
                <a:spcPct val="120000"/>
              </a:lnSpc>
              <a:buFontTx/>
              <a:buChar char="-"/>
            </a:pPr>
            <a:r>
              <a:rPr lang="ko-KR" altLang="en-US"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프로젝트 제작 발표 때 사람들의 흥미를 유발시켜 팀원이 </a:t>
            </a:r>
            <a:r>
              <a:rPr lang="en-US" altLang="ko-KR"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7</a:t>
            </a:r>
            <a:r>
              <a:rPr lang="ko-KR" altLang="en-US"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명으로 늘어남</a:t>
            </a:r>
            <a:r>
              <a:rPr lang="en-US" altLang="ko-KR"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p>
          <a:p>
            <a:pPr marL="742950" lvl="1" indent="-285750">
              <a:lnSpc>
                <a:spcPct val="120000"/>
              </a:lnSpc>
              <a:buFontTx/>
              <a:buChar char="-"/>
            </a:pPr>
            <a:r>
              <a:rPr lang="ko-KR" altLang="en-US"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부모들과 아동들 모두의 수요를 충족시키는 글을 창작</a:t>
            </a:r>
            <a:endParaRPr lang="en-US" altLang="ko-KR"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endParaRPr>
          </a:p>
        </p:txBody>
      </p:sp>
      <p:sp>
        <p:nvSpPr>
          <p:cNvPr id="16" name="TextBox 15">
            <a:extLst>
              <a:ext uri="{FF2B5EF4-FFF2-40B4-BE49-F238E27FC236}">
                <a16:creationId xmlns:a16="http://schemas.microsoft.com/office/drawing/2014/main" id="{63E72051-9722-9AD3-0FE3-A58C325E1F23}"/>
              </a:ext>
            </a:extLst>
          </p:cNvPr>
          <p:cNvSpPr txBox="1"/>
          <p:nvPr/>
        </p:nvSpPr>
        <p:spPr>
          <a:xfrm>
            <a:off x="599140" y="3660468"/>
            <a:ext cx="9357660" cy="1182118"/>
          </a:xfrm>
          <a:prstGeom prst="rect">
            <a:avLst/>
          </a:prstGeom>
          <a:noFill/>
        </p:spPr>
        <p:txBody>
          <a:bodyPr wrap="square">
            <a:spAutoFit/>
          </a:bodyPr>
          <a:lstStyle/>
          <a:p>
            <a:pPr>
              <a:lnSpc>
                <a:spcPct val="120000"/>
              </a:lnSpc>
            </a:pPr>
            <a:endParaRPr lang="en-US" altLang="ko-KR"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endParaRPr>
          </a:p>
          <a:p>
            <a:pPr>
              <a:lnSpc>
                <a:spcPct val="120000"/>
              </a:lnSpc>
            </a:pPr>
            <a:r>
              <a:rPr lang="ko-KR" altLang="en-US"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현재</a:t>
            </a:r>
            <a:endParaRPr lang="en-US" altLang="ko-KR"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endParaRPr>
          </a:p>
          <a:p>
            <a:pPr marL="285750" indent="-285750">
              <a:lnSpc>
                <a:spcPct val="120000"/>
              </a:lnSpc>
              <a:buFont typeface="Wingdings" panose="05000000000000000000" pitchFamily="2" charset="2"/>
              <a:buChar char="§"/>
            </a:pPr>
            <a:r>
              <a:rPr lang="en-US" altLang="ko-KR"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ADSP(</a:t>
            </a:r>
            <a:r>
              <a:rPr lang="ko-KR" altLang="en-US"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데이터분석 준전문가</a:t>
            </a:r>
            <a:r>
              <a:rPr lang="en-US" altLang="ko-KR"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p>
          <a:p>
            <a:pPr marL="285750" indent="-285750">
              <a:lnSpc>
                <a:spcPct val="120000"/>
              </a:lnSpc>
              <a:buFont typeface="Wingdings" panose="05000000000000000000" pitchFamily="2" charset="2"/>
              <a:buChar char="§"/>
            </a:pPr>
            <a:r>
              <a:rPr lang="en-US" altLang="ko-KR"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SQLD</a:t>
            </a:r>
          </a:p>
          <a:p>
            <a:pPr marL="285750" indent="-285750">
              <a:lnSpc>
                <a:spcPct val="120000"/>
              </a:lnSpc>
              <a:buFont typeface="Wingdings" panose="05000000000000000000" pitchFamily="2" charset="2"/>
              <a:buChar char="§"/>
            </a:pPr>
            <a:r>
              <a:rPr lang="ko-KR" altLang="en-US"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빅데이터 분석기사</a:t>
            </a:r>
            <a:endParaRPr lang="en-US" altLang="ko-KR"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endParaRPr>
          </a:p>
          <a:p>
            <a:pPr marL="285750" indent="-285750">
              <a:lnSpc>
                <a:spcPct val="120000"/>
              </a:lnSpc>
              <a:buFont typeface="Wingdings" panose="05000000000000000000" pitchFamily="2" charset="2"/>
              <a:buChar char="§"/>
            </a:pPr>
            <a:r>
              <a:rPr lang="ko-KR" altLang="en-US"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멀티캠퍼스</a:t>
            </a:r>
            <a:r>
              <a:rPr lang="en-US" altLang="ko-KR"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 </a:t>
            </a:r>
            <a:r>
              <a:rPr lang="ko-KR" altLang="en-US"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데이터분석</a:t>
            </a:r>
            <a:r>
              <a:rPr lang="en-US" altLang="ko-KR"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&amp;</a:t>
            </a:r>
            <a:r>
              <a:rPr lang="ko-KR" altLang="en-US"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엔지니어 </a:t>
            </a:r>
            <a:r>
              <a:rPr lang="en-US" altLang="ko-KR"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34</a:t>
            </a:r>
            <a:r>
              <a:rPr lang="ko-KR" altLang="en-US" sz="1000" dirty="0" err="1">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회차</a:t>
            </a:r>
            <a:r>
              <a:rPr lang="ko-KR" altLang="en-US"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수료</a:t>
            </a:r>
            <a:endParaRPr lang="en-US" altLang="ko-KR"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endParaRPr>
          </a:p>
        </p:txBody>
      </p:sp>
      <p:sp>
        <p:nvSpPr>
          <p:cNvPr id="2" name="TextBox 1">
            <a:extLst>
              <a:ext uri="{FF2B5EF4-FFF2-40B4-BE49-F238E27FC236}">
                <a16:creationId xmlns:a16="http://schemas.microsoft.com/office/drawing/2014/main" id="{7D4F7E69-1008-B8BB-F17B-D87FD12C5BFA}"/>
              </a:ext>
            </a:extLst>
          </p:cNvPr>
          <p:cNvSpPr txBox="1"/>
          <p:nvPr/>
        </p:nvSpPr>
        <p:spPr>
          <a:xfrm>
            <a:off x="599140" y="5079498"/>
            <a:ext cx="9357660" cy="1366784"/>
          </a:xfrm>
          <a:prstGeom prst="rect">
            <a:avLst/>
          </a:prstGeom>
          <a:noFill/>
        </p:spPr>
        <p:txBody>
          <a:bodyPr wrap="square">
            <a:spAutoFit/>
          </a:bodyPr>
          <a:lstStyle/>
          <a:p>
            <a:pPr>
              <a:lnSpc>
                <a:spcPct val="120000"/>
              </a:lnSpc>
            </a:pPr>
            <a:r>
              <a:rPr lang="ko-KR" altLang="en-US"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글 발행</a:t>
            </a:r>
            <a:endParaRPr lang="en-US" altLang="ko-KR"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endParaRPr>
          </a:p>
          <a:p>
            <a:pPr marL="285750" indent="-285750">
              <a:lnSpc>
                <a:spcPct val="120000"/>
              </a:lnSpc>
              <a:buFont typeface="Wingdings" panose="05000000000000000000" pitchFamily="2" charset="2"/>
              <a:buChar char="§"/>
            </a:pPr>
            <a:r>
              <a:rPr lang="ko-KR" altLang="en-US" sz="1000" dirty="0" err="1">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깃허브</a:t>
            </a:r>
            <a:r>
              <a:rPr lang="ko-KR" altLang="en-US"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포트폴리오 정리</a:t>
            </a:r>
            <a:r>
              <a:rPr lang="en-US" altLang="ko-KR"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(https://github.com/Indongspace)</a:t>
            </a:r>
          </a:p>
          <a:p>
            <a:pPr marL="285750" indent="-285750">
              <a:lnSpc>
                <a:spcPct val="120000"/>
              </a:lnSpc>
              <a:buFont typeface="Wingdings" panose="05000000000000000000" pitchFamily="2" charset="2"/>
              <a:buChar char="§"/>
            </a:pPr>
            <a:r>
              <a:rPr lang="ko-KR" altLang="en-US"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파이썬 통계분석</a:t>
            </a:r>
            <a:r>
              <a:rPr lang="en-US" altLang="ko-KR"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(https://indong1998.tistory.com/)</a:t>
            </a:r>
          </a:p>
          <a:p>
            <a:pPr marL="285750" indent="-285750">
              <a:lnSpc>
                <a:spcPct val="120000"/>
              </a:lnSpc>
              <a:buFont typeface="Wingdings" panose="05000000000000000000" pitchFamily="2" charset="2"/>
              <a:buChar char="§"/>
            </a:pPr>
            <a:r>
              <a:rPr lang="ko-KR" altLang="en-US"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파이썬 </a:t>
            </a:r>
            <a:r>
              <a:rPr lang="ko-KR" altLang="en-US" sz="1000" dirty="0" err="1">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머신러닝</a:t>
            </a:r>
            <a:r>
              <a:rPr lang="ko-KR" altLang="en-US"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가이드</a:t>
            </a:r>
            <a:r>
              <a:rPr lang="en-US" altLang="ko-KR"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a:t>
            </a:r>
            <a:r>
              <a:rPr lang="en-US" altLang="ko-KR"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hlinkClick r:id="rId2"/>
              </a:rPr>
              <a:t>https://indong1998.tistory.com/</a:t>
            </a:r>
            <a:r>
              <a:rPr lang="en-US" altLang="ko-KR"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a:t>
            </a:r>
          </a:p>
          <a:p>
            <a:pPr marL="285750" indent="-285750">
              <a:lnSpc>
                <a:spcPct val="120000"/>
              </a:lnSpc>
              <a:buFont typeface="Wingdings" panose="05000000000000000000" pitchFamily="2" charset="2"/>
              <a:buChar char="§"/>
            </a:pPr>
            <a:r>
              <a:rPr lang="ko-KR" altLang="en-US"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유튜브 강의 주소</a:t>
            </a:r>
            <a:r>
              <a:rPr lang="en-US" altLang="ko-KR"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a:t>
            </a:r>
          </a:p>
          <a:p>
            <a:pPr marL="285750" indent="-285750">
              <a:lnSpc>
                <a:spcPct val="120000"/>
              </a:lnSpc>
              <a:buFont typeface="Wingdings" panose="05000000000000000000" pitchFamily="2" charset="2"/>
              <a:buChar char="§"/>
            </a:pPr>
            <a:r>
              <a:rPr lang="ko-KR" altLang="en-US"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별들의 놀이터</a:t>
            </a:r>
            <a:r>
              <a:rPr lang="en-US" altLang="ko-KR"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a:t>
            </a:r>
            <a:r>
              <a:rPr lang="en-US" altLang="ko-KR"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hlinkClick r:id="rId3"/>
              </a:rPr>
              <a:t>https://bookk.co.kr/bookStore/646afcdf4222b24502d4adce</a:t>
            </a:r>
            <a:r>
              <a:rPr lang="en-US" altLang="ko-KR"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ko-KR" altLang="en-US"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제 </a:t>
            </a:r>
            <a:r>
              <a:rPr lang="en-US" altLang="ko-KR"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1 </a:t>
            </a:r>
            <a:r>
              <a:rPr lang="ko-KR" altLang="en-US"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저자</a:t>
            </a:r>
            <a:endParaRPr lang="en-US" altLang="ko-KR"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endParaRPr>
          </a:p>
          <a:p>
            <a:pPr marL="285750" indent="-285750">
              <a:lnSpc>
                <a:spcPct val="120000"/>
              </a:lnSpc>
              <a:buFont typeface="Wingdings" panose="05000000000000000000" pitchFamily="2" charset="2"/>
              <a:buChar char="§"/>
            </a:pPr>
            <a:endParaRPr lang="en-US" altLang="ko-KR"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endParaRPr>
          </a:p>
        </p:txBody>
      </p:sp>
      <p:sp>
        <p:nvSpPr>
          <p:cNvPr id="7" name="TextBox 6">
            <a:extLst>
              <a:ext uri="{FF2B5EF4-FFF2-40B4-BE49-F238E27FC236}">
                <a16:creationId xmlns:a16="http://schemas.microsoft.com/office/drawing/2014/main" id="{63F6D57D-4D33-8F64-4267-B63F76EEDF5C}"/>
              </a:ext>
            </a:extLst>
          </p:cNvPr>
          <p:cNvSpPr txBox="1"/>
          <p:nvPr/>
        </p:nvSpPr>
        <p:spPr>
          <a:xfrm>
            <a:off x="9734222" y="95498"/>
            <a:ext cx="2383987" cy="338554"/>
          </a:xfrm>
          <a:prstGeom prst="rect">
            <a:avLst/>
          </a:prstGeom>
          <a:noFill/>
        </p:spPr>
        <p:txBody>
          <a:bodyPr wrap="none" rtlCol="0">
            <a:spAutoFit/>
          </a:bodyPr>
          <a:lstStyle/>
          <a:p>
            <a:pPr algn="r"/>
            <a:r>
              <a:rPr lang="ko-KR" altLang="en-US" sz="1600" dirty="0">
                <a:latin typeface="나눔스퀘어 Bold" panose="020B0600000101010101" pitchFamily="50" charset="-127"/>
                <a:ea typeface="나눔스퀘어 Bold" panose="020B0600000101010101" pitchFamily="50" charset="-127"/>
              </a:rPr>
              <a:t>소통을 갖춘 데이터 분석가</a:t>
            </a:r>
          </a:p>
        </p:txBody>
      </p:sp>
    </p:spTree>
    <p:extLst>
      <p:ext uri="{BB962C8B-B14F-4D97-AF65-F5344CB8AC3E}">
        <p14:creationId xmlns:p14="http://schemas.microsoft.com/office/powerpoint/2010/main" val="772583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사각형: 둥근 모서리 37">
            <a:extLst>
              <a:ext uri="{FF2B5EF4-FFF2-40B4-BE49-F238E27FC236}">
                <a16:creationId xmlns:a16="http://schemas.microsoft.com/office/drawing/2014/main" id="{7B59C040-3FD7-EC8E-F855-AC92BFDC860B}"/>
              </a:ext>
            </a:extLst>
          </p:cNvPr>
          <p:cNvSpPr/>
          <p:nvPr/>
        </p:nvSpPr>
        <p:spPr>
          <a:xfrm>
            <a:off x="878541" y="2911535"/>
            <a:ext cx="10434918" cy="517465"/>
          </a:xfrm>
          <a:prstGeom prst="roundRect">
            <a:avLst>
              <a:gd name="adj" fmla="val 50000"/>
            </a:avLst>
          </a:prstGeom>
          <a:solidFill>
            <a:srgbClr val="00C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275" dirty="0">
                <a:solidFill>
                  <a:schemeClr val="bg1"/>
                </a:solidFill>
                <a:latin typeface="여기어때 잘난체 고딕" panose="00000500000000000000" pitchFamily="50" charset="-127"/>
                <a:ea typeface="여기어때 잘난체 고딕" panose="00000500000000000000" pitchFamily="50" charset="-127"/>
              </a:rPr>
              <a:t>End of Document</a:t>
            </a:r>
            <a:endParaRPr lang="ko-KR" altLang="en-US" sz="2275" dirty="0">
              <a:solidFill>
                <a:schemeClr val="bg1"/>
              </a:solidFill>
              <a:latin typeface="여기어때 잘난체 고딕" panose="00000500000000000000" pitchFamily="50" charset="-127"/>
              <a:ea typeface="여기어때 잘난체 고딕" panose="00000500000000000000" pitchFamily="50" charset="-127"/>
            </a:endParaRPr>
          </a:p>
        </p:txBody>
      </p:sp>
      <p:sp>
        <p:nvSpPr>
          <p:cNvPr id="4" name="TextBox 3">
            <a:hlinkClick r:id="rId2"/>
            <a:extLst>
              <a:ext uri="{FF2B5EF4-FFF2-40B4-BE49-F238E27FC236}">
                <a16:creationId xmlns:a16="http://schemas.microsoft.com/office/drawing/2014/main" id="{A0FF1549-5781-C398-3285-6B1644BAC2F4}"/>
              </a:ext>
            </a:extLst>
          </p:cNvPr>
          <p:cNvSpPr txBox="1"/>
          <p:nvPr/>
        </p:nvSpPr>
        <p:spPr>
          <a:xfrm>
            <a:off x="2381684" y="3544117"/>
            <a:ext cx="7428637" cy="584775"/>
          </a:xfrm>
          <a:prstGeom prst="rect">
            <a:avLst/>
          </a:prstGeom>
          <a:noFill/>
        </p:spPr>
        <p:txBody>
          <a:bodyPr wrap="none" rtlCol="0">
            <a:spAutoFit/>
          </a:bodyPr>
          <a:lstStyle/>
          <a:p>
            <a:pPr algn="ctr"/>
            <a:r>
              <a:rPr lang="ko-KR" altLang="en-US" sz="1600" dirty="0">
                <a:latin typeface="여기어때 잘난체 고딕" panose="00000500000000000000" pitchFamily="50" charset="-127"/>
                <a:ea typeface="여기어때 잘난체 고딕" panose="00000500000000000000" pitchFamily="50" charset="-127"/>
              </a:rPr>
              <a:t>데이터</a:t>
            </a:r>
            <a:r>
              <a:rPr lang="en-US" altLang="ko-KR" sz="1600" dirty="0">
                <a:latin typeface="여기어때 잘난체 고딕" panose="00000500000000000000" pitchFamily="50" charset="-127"/>
                <a:ea typeface="여기어때 잘난체 고딕" panose="00000500000000000000" pitchFamily="50" charset="-127"/>
              </a:rPr>
              <a:t> </a:t>
            </a:r>
            <a:r>
              <a:rPr lang="ko-KR" altLang="en-US" sz="1600" dirty="0">
                <a:latin typeface="여기어때 잘난체 고딕" panose="00000500000000000000" pitchFamily="50" charset="-127"/>
                <a:ea typeface="여기어때 잘난체 고딕" panose="00000500000000000000" pitchFamily="50" charset="-127"/>
              </a:rPr>
              <a:t>분석을 통해 </a:t>
            </a:r>
            <a:r>
              <a:rPr lang="en-US" altLang="ko-KR" sz="1600" dirty="0">
                <a:latin typeface="여기어때 잘난체 고딕" panose="00000500000000000000" pitchFamily="50" charset="-127"/>
                <a:ea typeface="여기어때 잘난체 고딕" panose="00000500000000000000" pitchFamily="50" charset="-127"/>
              </a:rPr>
              <a:t>00</a:t>
            </a:r>
            <a:r>
              <a:rPr lang="ko-KR" altLang="en-US" sz="1600" dirty="0">
                <a:latin typeface="여기어때 잘난체 고딕" panose="00000500000000000000" pitchFamily="50" charset="-127"/>
                <a:ea typeface="여기어때 잘난체 고딕" panose="00000500000000000000" pitchFamily="50" charset="-127"/>
              </a:rPr>
              <a:t>을 실현하는 </a:t>
            </a:r>
            <a:r>
              <a:rPr lang="ko-KR" altLang="en-US" sz="1600" dirty="0" err="1">
                <a:latin typeface="여기어때 잘난체 고딕" panose="00000500000000000000" pitchFamily="50" charset="-127"/>
                <a:ea typeface="여기어때 잘난체 고딕" panose="00000500000000000000" pitchFamily="50" charset="-127"/>
              </a:rPr>
              <a:t>데이터분석가입니다</a:t>
            </a:r>
            <a:r>
              <a:rPr lang="en-US" altLang="ko-KR" sz="1600" dirty="0">
                <a:latin typeface="여기어때 잘난체 고딕" panose="00000500000000000000" pitchFamily="50" charset="-127"/>
                <a:ea typeface="여기어때 잘난체 고딕" panose="00000500000000000000" pitchFamily="50" charset="-127"/>
              </a:rPr>
              <a:t>.</a:t>
            </a:r>
          </a:p>
          <a:p>
            <a:pPr algn="ctr"/>
            <a:r>
              <a:rPr lang="ko-KR" altLang="en-US" sz="1600" dirty="0">
                <a:solidFill>
                  <a:schemeClr val="bg1">
                    <a:lumMod val="75000"/>
                  </a:schemeClr>
                </a:solidFill>
                <a:latin typeface="여기어때 잘난체 고딕" panose="00000500000000000000" pitchFamily="50" charset="-127"/>
                <a:ea typeface="여기어때 잘난체 고딕" panose="00000500000000000000" pitchFamily="50" charset="-127"/>
              </a:rPr>
              <a:t>그 외 </a:t>
            </a:r>
            <a:r>
              <a:rPr lang="ko-KR" altLang="en-US" sz="1600" dirty="0" err="1">
                <a:solidFill>
                  <a:schemeClr val="bg1">
                    <a:lumMod val="75000"/>
                  </a:schemeClr>
                </a:solidFill>
                <a:latin typeface="여기어때 잘난체 고딕" panose="00000500000000000000" pitchFamily="50" charset="-127"/>
                <a:ea typeface="여기어때 잘난체 고딕" panose="00000500000000000000" pitchFamily="50" charset="-127"/>
              </a:rPr>
              <a:t>송인동에</a:t>
            </a:r>
            <a:r>
              <a:rPr lang="ko-KR" altLang="en-US" sz="1600" dirty="0">
                <a:solidFill>
                  <a:schemeClr val="bg1">
                    <a:lumMod val="75000"/>
                  </a:schemeClr>
                </a:solidFill>
                <a:latin typeface="여기어때 잘난체 고딕" panose="00000500000000000000" pitchFamily="50" charset="-127"/>
                <a:ea typeface="여기어때 잘난체 고딕" panose="00000500000000000000" pitchFamily="50" charset="-127"/>
              </a:rPr>
              <a:t> 관한 상세한 내용은 저의 </a:t>
            </a:r>
            <a:r>
              <a:rPr lang="ko-KR" altLang="en-US" sz="1600" dirty="0" err="1">
                <a:solidFill>
                  <a:schemeClr val="bg1">
                    <a:lumMod val="75000"/>
                  </a:schemeClr>
                </a:solidFill>
                <a:latin typeface="여기어때 잘난체 고딕" panose="00000500000000000000" pitchFamily="50" charset="-127"/>
                <a:ea typeface="여기어때 잘난체 고딕" panose="00000500000000000000" pitchFamily="50" charset="-127"/>
                <a:hlinkClick r:id="rId3"/>
              </a:rPr>
              <a:t>깃허브</a:t>
            </a:r>
            <a:r>
              <a:rPr lang="en-US" altLang="ko-KR" sz="1600" dirty="0">
                <a:solidFill>
                  <a:schemeClr val="bg1">
                    <a:lumMod val="75000"/>
                  </a:schemeClr>
                </a:solidFill>
                <a:latin typeface="여기어때 잘난체 고딕" panose="00000500000000000000" pitchFamily="50" charset="-127"/>
                <a:ea typeface="여기어때 잘난체 고딕" panose="00000500000000000000" pitchFamily="50" charset="-127"/>
              </a:rPr>
              <a:t>,</a:t>
            </a:r>
            <a:r>
              <a:rPr lang="ko-KR" altLang="en-US" sz="1600" dirty="0">
                <a:solidFill>
                  <a:schemeClr val="bg1">
                    <a:lumMod val="75000"/>
                  </a:schemeClr>
                </a:solidFill>
                <a:latin typeface="여기어때 잘난체 고딕" panose="00000500000000000000" pitchFamily="50" charset="-127"/>
                <a:ea typeface="여기어때 잘난체 고딕" panose="00000500000000000000" pitchFamily="50" charset="-127"/>
                <a:hlinkClick r:id="rId4"/>
              </a:rPr>
              <a:t>블로그</a:t>
            </a:r>
            <a:r>
              <a:rPr lang="ko-KR" altLang="en-US" sz="1600" dirty="0">
                <a:solidFill>
                  <a:schemeClr val="bg1">
                    <a:lumMod val="75000"/>
                  </a:schemeClr>
                </a:solidFill>
                <a:latin typeface="여기어때 잘난체 고딕" panose="00000500000000000000" pitchFamily="50" charset="-127"/>
                <a:ea typeface="여기어때 잘난체 고딕" panose="00000500000000000000" pitchFamily="50" charset="-127"/>
              </a:rPr>
              <a:t>에서 확인 가능합니다</a:t>
            </a:r>
            <a:r>
              <a:rPr lang="en-US" altLang="ko-KR" sz="1600" dirty="0">
                <a:solidFill>
                  <a:schemeClr val="bg1">
                    <a:lumMod val="75000"/>
                  </a:schemeClr>
                </a:solidFill>
                <a:latin typeface="여기어때 잘난체 고딕" panose="00000500000000000000" pitchFamily="50" charset="-127"/>
                <a:ea typeface="여기어때 잘난체 고딕" panose="00000500000000000000" pitchFamily="50" charset="-127"/>
              </a:rPr>
              <a:t>. </a:t>
            </a:r>
            <a:endParaRPr lang="ko-KR" altLang="en-US" sz="1600" dirty="0">
              <a:solidFill>
                <a:schemeClr val="bg1">
                  <a:lumMod val="75000"/>
                </a:schemeClr>
              </a:solidFill>
              <a:latin typeface="여기어때 잘난체 고딕" panose="00000500000000000000" pitchFamily="50" charset="-127"/>
              <a:ea typeface="여기어때 잘난체 고딕" panose="00000500000000000000" pitchFamily="50" charset="-127"/>
            </a:endParaRPr>
          </a:p>
        </p:txBody>
      </p:sp>
    </p:spTree>
    <p:extLst>
      <p:ext uri="{BB962C8B-B14F-4D97-AF65-F5344CB8AC3E}">
        <p14:creationId xmlns:p14="http://schemas.microsoft.com/office/powerpoint/2010/main" val="21632873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4BF042B-12F5-BBA9-3D36-2D6735E9C520}"/>
              </a:ext>
            </a:extLst>
          </p:cNvPr>
          <p:cNvSpPr txBox="1"/>
          <p:nvPr/>
        </p:nvSpPr>
        <p:spPr>
          <a:xfrm>
            <a:off x="442452" y="491613"/>
            <a:ext cx="10756490" cy="7386638"/>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44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ctr" latinLnBrk="0" hangingPunct="0">
              <a:lnSpc>
                <a:spcPct val="100000"/>
              </a:lnSpc>
              <a:spcBef>
                <a:spcPct val="0"/>
              </a:spcBef>
              <a:spcAft>
                <a:spcPct val="0"/>
              </a:spcAft>
              <a:buClrTx/>
              <a:buSzTx/>
              <a:buFontTx/>
              <a:buChar char="•"/>
              <a:tabLst/>
            </a:pPr>
            <a:r>
              <a:rPr kumimoji="0" lang="ko-KR" altLang="ko-KR" sz="2000" b="1" i="0" u="none" strike="noStrike" cap="none" normalizeH="0" baseline="0">
                <a:ln>
                  <a:noFill/>
                </a:ln>
                <a:solidFill>
                  <a:srgbClr val="000000"/>
                </a:solidFill>
                <a:effectLst/>
                <a:latin typeface="Arial" panose="020B0604020202020204" pitchFamily="34" charset="0"/>
                <a:ea typeface="Noto Sans KR"/>
              </a:rPr>
              <a:t>2018 지방선거 대구 시의원 선거사무소 홍보담당 팀으로 참여</a:t>
            </a:r>
            <a:endParaRPr kumimoji="0" lang="ko-KR" altLang="ko-KR" sz="3200" b="0" i="0" u="none" strike="noStrike" cap="none" normalizeH="0" baseline="0">
              <a:ln>
                <a:noFill/>
              </a:ln>
              <a:solidFill>
                <a:srgbClr val="000000"/>
              </a:solidFill>
              <a:effectLst/>
              <a:latin typeface="Arial" panose="020B0604020202020204" pitchFamily="34" charset="0"/>
              <a:ea typeface="Noto Sans KR"/>
            </a:endParaRPr>
          </a:p>
          <a:p>
            <a:pPr marL="0" marR="0" lvl="0" indent="0" algn="l" defTabSz="914400" rtl="0" eaLnBrk="0" fontAlgn="ctr" latinLnBrk="0" hangingPunct="0">
              <a:lnSpc>
                <a:spcPct val="100000"/>
              </a:lnSpc>
              <a:spcBef>
                <a:spcPct val="0"/>
              </a:spcBef>
              <a:spcAft>
                <a:spcPct val="0"/>
              </a:spcAft>
              <a:buClrTx/>
              <a:buSzTx/>
              <a:buFontTx/>
              <a:buNone/>
              <a:tabLst/>
            </a:pPr>
            <a:r>
              <a:rPr kumimoji="0" lang="ko-KR" altLang="ko-KR" sz="2000" b="0" i="0" u="none" strike="noStrike" cap="none" normalizeH="0" baseline="0">
                <a:ln>
                  <a:noFill/>
                </a:ln>
                <a:solidFill>
                  <a:srgbClr val="000000"/>
                </a:solidFill>
                <a:effectLst/>
                <a:latin typeface="Arial" panose="020B0604020202020204" pitchFamily="34" charset="0"/>
                <a:ea typeface="Noto Sans KR"/>
              </a:rPr>
              <a:t>2018.04.30 ~ 2018.07.13대구 시의원 선거사무소홍보전략 및 마케팅담당자</a:t>
            </a:r>
            <a:endParaRPr kumimoji="0" lang="ko-KR" altLang="ko-KR" sz="3200" b="0" i="0" u="none" strike="noStrike" cap="none" normalizeH="0" baseline="0">
              <a:ln>
                <a:noFill/>
              </a:ln>
              <a:solidFill>
                <a:srgbClr val="000000"/>
              </a:solidFill>
              <a:effectLst/>
              <a:latin typeface="Arial" panose="020B0604020202020204" pitchFamily="34" charset="0"/>
              <a:ea typeface="Noto Sans K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2000" b="0" i="0" u="none" strike="noStrike" cap="none" normalizeH="0" baseline="0">
                <a:ln>
                  <a:noFill/>
                </a:ln>
                <a:solidFill>
                  <a:srgbClr val="000000"/>
                </a:solidFill>
                <a:effectLst/>
                <a:latin typeface="Arial" panose="020B0604020202020204" pitchFamily="34" charset="0"/>
                <a:ea typeface="Noto Sans KR"/>
              </a:rPr>
              <a:t>주요역할 :</a:t>
            </a:r>
            <a:endParaRPr kumimoji="0" lang="ko-KR" altLang="ko-KR" sz="3200" b="0" i="0" u="none" strike="noStrike" cap="none" normalizeH="0" baseline="0">
              <a:ln>
                <a:noFill/>
              </a:ln>
              <a:solidFill>
                <a:srgbClr val="000000"/>
              </a:solidFill>
              <a:effectLst/>
              <a:latin typeface="Arial" panose="020B0604020202020204" pitchFamily="34" charset="0"/>
              <a:ea typeface="Noto Sans K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800" b="0" i="0" u="none" strike="noStrike" cap="none" normalizeH="0" baseline="0">
                <a:ln>
                  <a:noFill/>
                </a:ln>
                <a:solidFill>
                  <a:srgbClr val="777777"/>
                </a:solidFill>
                <a:effectLst/>
                <a:latin typeface="Arial" panose="020B0604020202020204" pitchFamily="34" charset="0"/>
                <a:ea typeface="Noto Sans KR"/>
              </a:rPr>
              <a:t>선거 후보자에 대한 홍보 슬로건 제작과 홍보전화 관리(응답자 데이터를 분류하여 홍보원들의 전화 참여 메뉴얼 제작), ppt와 엑셀을 비롯한 사무업무</a:t>
            </a:r>
            <a:endParaRPr kumimoji="0" lang="ko-KR" altLang="ko-KR" sz="3200" b="0" i="0" u="none" strike="noStrike" cap="none" normalizeH="0" baseline="0">
              <a:ln>
                <a:noFill/>
              </a:ln>
              <a:solidFill>
                <a:srgbClr val="000000"/>
              </a:solidFill>
              <a:effectLst/>
              <a:latin typeface="Arial" panose="020B0604020202020204" pitchFamily="34" charset="0"/>
              <a:ea typeface="Noto Sans K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2000" b="0" i="0" u="none" strike="noStrike" cap="none" normalizeH="0" baseline="0">
                <a:ln>
                  <a:noFill/>
                </a:ln>
                <a:solidFill>
                  <a:srgbClr val="000000"/>
                </a:solidFill>
                <a:effectLst/>
                <a:latin typeface="Arial" panose="020B0604020202020204" pitchFamily="34" charset="0"/>
                <a:ea typeface="Noto Sans KR"/>
              </a:rPr>
              <a:t>업무성과 :</a:t>
            </a:r>
            <a:endParaRPr kumimoji="0" lang="ko-KR" altLang="ko-KR" sz="3200" b="0" i="0" u="none" strike="noStrike" cap="none" normalizeH="0" baseline="0">
              <a:ln>
                <a:noFill/>
              </a:ln>
              <a:solidFill>
                <a:srgbClr val="000000"/>
              </a:solidFill>
              <a:effectLst/>
              <a:latin typeface="Arial" panose="020B0604020202020204" pitchFamily="34" charset="0"/>
              <a:ea typeface="Noto Sans K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800" b="0" i="0" u="none" strike="noStrike" cap="none" normalizeH="0" baseline="0">
                <a:ln>
                  <a:noFill/>
                </a:ln>
                <a:solidFill>
                  <a:srgbClr val="777777"/>
                </a:solidFill>
                <a:effectLst/>
                <a:latin typeface="Arial" panose="020B0604020202020204" pitchFamily="34" charset="0"/>
                <a:ea typeface="Noto Sans KR"/>
              </a:rPr>
              <a:t>선거사무소의 규모가 작고, 시장과 구청장 선거에 몰려있는 당의 관심에서 비교적 소외되고, 지역에서 오랜 기간 근무하며 나이가 많은 후보자, 선거 경험이 처음인 후보자라는 시의원 지방선거 선거캠프 특성상 후보자에겐 시민을 대상으로 한 홍보 및 응대에서 젊은 감각이 부족하다. 그것은 선거사무소의 구성원에서도 확인해 볼 수 있는데, 많은 시민 명부를 확보할 수 있는 인맥이 많은 조력자와, 선거사무소에서 사무관으로 업무를 진행하는 직원은 나이가 지긋한 베테랑일 경우가 다분하다. 그렇기 때문에 비교적 빠른 사무처리가 가능하고 홍보에 대한 젊은 감각을 가지고 있는 직원으로서 시의원 캠프에서 부족한 부분에 충실히 기여할 수 있게 되었다. 특히 '성서 36.5도 발로 뛰는' 이라는 선거 슬로건 문구를 제작했다. 또한 홍보전략 담당자로서 선거캠프에서 유권자에게 투표독려 전화를 진행할때, 처음 전화를 돌리면서 명단 데이터에 번호를 제공한(선거사무소에 직접 방문하여 방문명단에 적어준) 유권자와, 첫 전화로 접근할 때 반응이 좋지 않았던 유권자의 구별된 특징을 식별했다. 상이한 반응을 반영하여 전화홍보원들이 n차례 전화를 돌릴 때엔 유권자의 전화번호 데이터를 수집했던 방법의 차이마다 다른 응대 메뉴얼을 제작하여 유권자가 각기 다른 멘트로 전화를 받을 수 있도록 진행했다. 나중에 후보자는, 선거명함을 돌릴때 어느 유권자가 자신에게 와서 선거독려 전화멘트에 대한 긍정적인 답변을 해 주었다고 나에게 말씀해 주셨다. 결과적으로 상대 후보를 제치고 후보자는 당선을 이루게 되었다.</a:t>
            </a:r>
            <a:endParaRPr kumimoji="0" lang="ko-KR" altLang="ko-KR" sz="3200" b="0" i="0" u="none" strike="noStrike" cap="none" normalizeH="0" baseline="0">
              <a:ln>
                <a:noFill/>
              </a:ln>
              <a:solidFill>
                <a:srgbClr val="000000"/>
              </a:solidFill>
              <a:effectLst/>
              <a:latin typeface="Arial" panose="020B0604020202020204" pitchFamily="34" charset="0"/>
              <a:ea typeface="Noto Sans KR"/>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44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6FF0AD15-3650-BA60-B745-2EF565F4BAC9}"/>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ctr" latinLnBrk="0" hangingPunct="0">
              <a:lnSpc>
                <a:spcPct val="100000"/>
              </a:lnSpc>
              <a:spcBef>
                <a:spcPct val="0"/>
              </a:spcBef>
              <a:spcAft>
                <a:spcPct val="0"/>
              </a:spcAft>
              <a:buClrTx/>
              <a:buSzTx/>
              <a:buFontTx/>
              <a:buChar char="•"/>
              <a:tabLst/>
            </a:pPr>
            <a:r>
              <a:rPr kumimoji="0" lang="ko-KR" altLang="ko-KR" sz="1000" b="1" i="0" u="none" strike="noStrike" cap="none" normalizeH="0" baseline="0" dirty="0">
                <a:ln>
                  <a:noFill/>
                </a:ln>
                <a:solidFill>
                  <a:srgbClr val="000000"/>
                </a:solidFill>
                <a:effectLst/>
                <a:latin typeface="Arial" panose="020B0604020202020204" pitchFamily="34" charset="0"/>
                <a:ea typeface="Noto Sans KR"/>
              </a:rPr>
              <a:t>2018 지방선거 대구 시의원 선거사무소 홍보담당 팀으로 참여</a:t>
            </a:r>
            <a:endParaRPr kumimoji="0" lang="ko-KR" altLang="ko-KR" sz="1200" b="0" i="0" u="none" strike="noStrike" cap="none" normalizeH="0" baseline="0" dirty="0">
              <a:ln>
                <a:noFill/>
              </a:ln>
              <a:solidFill>
                <a:srgbClr val="000000"/>
              </a:solidFill>
              <a:effectLst/>
              <a:latin typeface="Arial" panose="020B0604020202020204" pitchFamily="34" charset="0"/>
              <a:ea typeface="Noto Sans KR"/>
            </a:endParaRPr>
          </a:p>
          <a:p>
            <a:pPr marL="0" marR="0" lvl="0" indent="0" algn="l" defTabSz="914400" rtl="0" eaLnBrk="0" fontAlgn="ctr" latinLnBrk="0" hangingPunct="0">
              <a:lnSpc>
                <a:spcPct val="100000"/>
              </a:lnSpc>
              <a:spcBef>
                <a:spcPct val="0"/>
              </a:spcBef>
              <a:spcAft>
                <a:spcPct val="0"/>
              </a:spcAft>
              <a:buClrTx/>
              <a:buSzTx/>
              <a:buFontTx/>
              <a:buNone/>
              <a:tabLst/>
            </a:pPr>
            <a:r>
              <a:rPr kumimoji="0" lang="ko-KR" altLang="ko-KR" sz="1000" b="0" i="0" u="none" strike="noStrike" cap="none" normalizeH="0" baseline="0" dirty="0">
                <a:ln>
                  <a:noFill/>
                </a:ln>
                <a:solidFill>
                  <a:srgbClr val="000000"/>
                </a:solidFill>
                <a:effectLst/>
                <a:latin typeface="Arial" panose="020B0604020202020204" pitchFamily="34" charset="0"/>
                <a:ea typeface="Noto Sans KR"/>
              </a:rPr>
              <a:t>2018.04.30 ~ 2018.07.13대구 시의원 선거사무소홍보전략 및 마케팅담당자</a:t>
            </a:r>
            <a:endParaRPr kumimoji="0" lang="ko-KR" altLang="ko-KR" sz="1200" b="0" i="0" u="none" strike="noStrike" cap="none" normalizeH="0" baseline="0" dirty="0">
              <a:ln>
                <a:noFill/>
              </a:ln>
              <a:solidFill>
                <a:srgbClr val="000000"/>
              </a:solidFill>
              <a:effectLst/>
              <a:latin typeface="Arial" panose="020B0604020202020204" pitchFamily="34" charset="0"/>
              <a:ea typeface="Noto Sans K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a:ln>
                  <a:noFill/>
                </a:ln>
                <a:solidFill>
                  <a:srgbClr val="000000"/>
                </a:solidFill>
                <a:effectLst/>
                <a:latin typeface="Arial" panose="020B0604020202020204" pitchFamily="34" charset="0"/>
                <a:ea typeface="Noto Sans KR"/>
              </a:rPr>
              <a:t>주요역할 :</a:t>
            </a:r>
            <a:endParaRPr kumimoji="0" lang="ko-KR" altLang="ko-KR" sz="1200" b="0" i="0" u="none" strike="noStrike" cap="none" normalizeH="0" baseline="0" dirty="0">
              <a:ln>
                <a:noFill/>
              </a:ln>
              <a:solidFill>
                <a:srgbClr val="000000"/>
              </a:solidFill>
              <a:effectLst/>
              <a:latin typeface="Arial" panose="020B0604020202020204" pitchFamily="34" charset="0"/>
              <a:ea typeface="Noto Sans K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900" b="0" i="0" u="none" strike="noStrike" cap="none" normalizeH="0" baseline="0" dirty="0">
                <a:ln>
                  <a:noFill/>
                </a:ln>
                <a:solidFill>
                  <a:srgbClr val="777777"/>
                </a:solidFill>
                <a:effectLst/>
                <a:latin typeface="Arial" panose="020B0604020202020204" pitchFamily="34" charset="0"/>
                <a:ea typeface="Noto Sans KR"/>
              </a:rPr>
              <a:t>선거 후보자에 대한 홍보 슬로건 제작과 홍보전화 관리(응답자 데이터를 분류하여 홍보원들의 전화 참여 메뉴얼 제작), </a:t>
            </a:r>
            <a:r>
              <a:rPr kumimoji="0" lang="ko-KR" altLang="ko-KR" sz="900" b="0" i="0" u="none" strike="noStrike" cap="none" normalizeH="0" baseline="0" dirty="0" err="1">
                <a:ln>
                  <a:noFill/>
                </a:ln>
                <a:solidFill>
                  <a:srgbClr val="777777"/>
                </a:solidFill>
                <a:effectLst/>
                <a:latin typeface="Arial" panose="020B0604020202020204" pitchFamily="34" charset="0"/>
                <a:ea typeface="Noto Sans KR"/>
              </a:rPr>
              <a:t>ppt와</a:t>
            </a:r>
            <a:r>
              <a:rPr kumimoji="0" lang="ko-KR" altLang="ko-KR" sz="900" b="0" i="0" u="none" strike="noStrike" cap="none" normalizeH="0" baseline="0" dirty="0">
                <a:ln>
                  <a:noFill/>
                </a:ln>
                <a:solidFill>
                  <a:srgbClr val="777777"/>
                </a:solidFill>
                <a:effectLst/>
                <a:latin typeface="Arial" panose="020B0604020202020204" pitchFamily="34" charset="0"/>
                <a:ea typeface="Noto Sans KR"/>
              </a:rPr>
              <a:t> 엑셀을 비롯한 사무업무</a:t>
            </a:r>
            <a:endParaRPr kumimoji="0" lang="ko-KR" altLang="ko-KR" sz="1200" b="0" i="0" u="none" strike="noStrike" cap="none" normalizeH="0" baseline="0" dirty="0">
              <a:ln>
                <a:noFill/>
              </a:ln>
              <a:solidFill>
                <a:srgbClr val="000000"/>
              </a:solidFill>
              <a:effectLst/>
              <a:latin typeface="Arial" panose="020B0604020202020204" pitchFamily="34" charset="0"/>
              <a:ea typeface="Noto Sans K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a:ln>
                  <a:noFill/>
                </a:ln>
                <a:solidFill>
                  <a:srgbClr val="000000"/>
                </a:solidFill>
                <a:effectLst/>
                <a:latin typeface="Arial" panose="020B0604020202020204" pitchFamily="34" charset="0"/>
                <a:ea typeface="Noto Sans KR"/>
              </a:rPr>
              <a:t>업무성과 :</a:t>
            </a:r>
            <a:endParaRPr kumimoji="0" lang="ko-KR" altLang="ko-KR" sz="1200" b="0" i="0" u="none" strike="noStrike" cap="none" normalizeH="0" baseline="0" dirty="0">
              <a:ln>
                <a:noFill/>
              </a:ln>
              <a:solidFill>
                <a:srgbClr val="000000"/>
              </a:solidFill>
              <a:effectLst/>
              <a:latin typeface="Arial" panose="020B0604020202020204" pitchFamily="34" charset="0"/>
              <a:ea typeface="Noto Sans K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900" b="0" i="0" u="none" strike="noStrike" cap="none" normalizeH="0" baseline="0" dirty="0">
                <a:ln>
                  <a:noFill/>
                </a:ln>
                <a:solidFill>
                  <a:srgbClr val="777777"/>
                </a:solidFill>
                <a:effectLst/>
                <a:latin typeface="Arial" panose="020B0604020202020204" pitchFamily="34" charset="0"/>
                <a:ea typeface="Noto Sans KR"/>
              </a:rPr>
              <a:t>선거사무소의 규모가 작고, 시장과 구청장 선거에 </a:t>
            </a:r>
            <a:r>
              <a:rPr kumimoji="0" lang="ko-KR" altLang="ko-KR" sz="900" b="0" i="0" u="none" strike="noStrike" cap="none" normalizeH="0" baseline="0" dirty="0" err="1">
                <a:ln>
                  <a:noFill/>
                </a:ln>
                <a:solidFill>
                  <a:srgbClr val="777777"/>
                </a:solidFill>
                <a:effectLst/>
                <a:latin typeface="Arial" panose="020B0604020202020204" pitchFamily="34" charset="0"/>
                <a:ea typeface="Noto Sans KR"/>
              </a:rPr>
              <a:t>몰려있는</a:t>
            </a:r>
            <a:r>
              <a:rPr kumimoji="0" lang="ko-KR" altLang="ko-KR" sz="900" b="0" i="0" u="none" strike="noStrike" cap="none" normalizeH="0" baseline="0" dirty="0">
                <a:ln>
                  <a:noFill/>
                </a:ln>
                <a:solidFill>
                  <a:srgbClr val="777777"/>
                </a:solidFill>
                <a:effectLst/>
                <a:latin typeface="Arial" panose="020B0604020202020204" pitchFamily="34" charset="0"/>
                <a:ea typeface="Noto Sans KR"/>
              </a:rPr>
              <a:t> 당의 관심에서 비교적 소외되고, 지역에서 오랜 기간 근무하며 나이가 많은 후보자, 선거 경험이 처음인 후보자라는 시의원 지방선거 선거캠프 특성상 후보자에겐 시민을 대상으로 한 홍보 및 응대에서 젊은 감각이 부족하다. 그것은 선거사무소의 구성원에서도 확인해 볼 수 있는데, 많은 시민 명부를 확보할 수 있는 인맥이 많은 조력자와, 선거사무소에서 사무관으로 업무를 진행하는 직원은 나이가 지긋한 베테랑일 경우가 다분하다. 그렇기 때문에 비교적 빠른 사무처리가 가능하고 홍보에 대한 젊은 감각을 가지고 있는 직원으로서 시의원 캠프에서 부족한 부분에 충실히 기여할 수 있게 되었다. 특히 '성서 36.5도 발로 뛰는' 이라는 선거 슬로건 문구를 제작했다. 또한 홍보전략 담당자로서 선거캠프에서 유권자에게 </a:t>
            </a:r>
            <a:r>
              <a:rPr kumimoji="0" lang="ko-KR" altLang="ko-KR" sz="900" b="0" i="0" u="none" strike="noStrike" cap="none" normalizeH="0" baseline="0" dirty="0" err="1">
                <a:ln>
                  <a:noFill/>
                </a:ln>
                <a:solidFill>
                  <a:srgbClr val="777777"/>
                </a:solidFill>
                <a:effectLst/>
                <a:latin typeface="Arial" panose="020B0604020202020204" pitchFamily="34" charset="0"/>
                <a:ea typeface="Noto Sans KR"/>
              </a:rPr>
              <a:t>투표독려</a:t>
            </a:r>
            <a:r>
              <a:rPr kumimoji="0" lang="ko-KR" altLang="ko-KR" sz="900" b="0" i="0" u="none" strike="noStrike" cap="none" normalizeH="0" baseline="0" dirty="0">
                <a:ln>
                  <a:noFill/>
                </a:ln>
                <a:solidFill>
                  <a:srgbClr val="777777"/>
                </a:solidFill>
                <a:effectLst/>
                <a:latin typeface="Arial" panose="020B0604020202020204" pitchFamily="34" charset="0"/>
                <a:ea typeface="Noto Sans KR"/>
              </a:rPr>
              <a:t> 전화를 </a:t>
            </a:r>
            <a:r>
              <a:rPr kumimoji="0" lang="ko-KR" altLang="ko-KR" sz="900" b="0" i="0" u="none" strike="noStrike" cap="none" normalizeH="0" baseline="0" dirty="0" err="1">
                <a:ln>
                  <a:noFill/>
                </a:ln>
                <a:solidFill>
                  <a:srgbClr val="777777"/>
                </a:solidFill>
                <a:effectLst/>
                <a:latin typeface="Arial" panose="020B0604020202020204" pitchFamily="34" charset="0"/>
                <a:ea typeface="Noto Sans KR"/>
              </a:rPr>
              <a:t>진행할때</a:t>
            </a:r>
            <a:r>
              <a:rPr kumimoji="0" lang="ko-KR" altLang="ko-KR" sz="900" b="0" i="0" u="none" strike="noStrike" cap="none" normalizeH="0" baseline="0" dirty="0">
                <a:ln>
                  <a:noFill/>
                </a:ln>
                <a:solidFill>
                  <a:srgbClr val="777777"/>
                </a:solidFill>
                <a:effectLst/>
                <a:latin typeface="Arial" panose="020B0604020202020204" pitchFamily="34" charset="0"/>
                <a:ea typeface="Noto Sans KR"/>
              </a:rPr>
              <a:t>, 처음 전화를 돌리면서 명단 데이터에 번호를 제공한(선거사무소에 직접 방문하여 방문명단에 적어준) 유권자와, 첫 전화로 접근할 때 반응이 좋지 않았던 유권자의 구별된 특징을 식별했다. 상이한 반응을 반영하여 전화홍보원들이 </a:t>
            </a:r>
            <a:r>
              <a:rPr kumimoji="0" lang="ko-KR" altLang="ko-KR" sz="900" b="0" i="0" u="none" strike="noStrike" cap="none" normalizeH="0" baseline="0" dirty="0" err="1">
                <a:ln>
                  <a:noFill/>
                </a:ln>
                <a:solidFill>
                  <a:srgbClr val="777777"/>
                </a:solidFill>
                <a:effectLst/>
                <a:latin typeface="Arial" panose="020B0604020202020204" pitchFamily="34" charset="0"/>
                <a:ea typeface="Noto Sans KR"/>
              </a:rPr>
              <a:t>n차례</a:t>
            </a:r>
            <a:r>
              <a:rPr kumimoji="0" lang="ko-KR" altLang="ko-KR" sz="900" b="0" i="0" u="none" strike="noStrike" cap="none" normalizeH="0" baseline="0" dirty="0">
                <a:ln>
                  <a:noFill/>
                </a:ln>
                <a:solidFill>
                  <a:srgbClr val="777777"/>
                </a:solidFill>
                <a:effectLst/>
                <a:latin typeface="Arial" panose="020B0604020202020204" pitchFamily="34" charset="0"/>
                <a:ea typeface="Noto Sans KR"/>
              </a:rPr>
              <a:t> 전화를 돌릴 때엔 유권자의 전화번호 데이터를 수집했던 방법의 차이마다 다른 응대 메뉴얼을 제작하여 유권자가 각기 다른 멘트로 전화를 받을 수 있도록 진행했다. 나중에 후보자는, 선거명함을 </a:t>
            </a:r>
            <a:r>
              <a:rPr kumimoji="0" lang="ko-KR" altLang="ko-KR" sz="900" b="0" i="0" u="none" strike="noStrike" cap="none" normalizeH="0" baseline="0" dirty="0" err="1">
                <a:ln>
                  <a:noFill/>
                </a:ln>
                <a:solidFill>
                  <a:srgbClr val="777777"/>
                </a:solidFill>
                <a:effectLst/>
                <a:latin typeface="Arial" panose="020B0604020202020204" pitchFamily="34" charset="0"/>
                <a:ea typeface="Noto Sans KR"/>
              </a:rPr>
              <a:t>돌릴때</a:t>
            </a:r>
            <a:r>
              <a:rPr kumimoji="0" lang="ko-KR" altLang="ko-KR" sz="900" b="0" i="0" u="none" strike="noStrike" cap="none" normalizeH="0" baseline="0" dirty="0">
                <a:ln>
                  <a:noFill/>
                </a:ln>
                <a:solidFill>
                  <a:srgbClr val="777777"/>
                </a:solidFill>
                <a:effectLst/>
                <a:latin typeface="Arial" panose="020B0604020202020204" pitchFamily="34" charset="0"/>
                <a:ea typeface="Noto Sans KR"/>
              </a:rPr>
              <a:t> 어느 유권자가 자신에게 와서 </a:t>
            </a:r>
            <a:r>
              <a:rPr kumimoji="0" lang="ko-KR" altLang="ko-KR" sz="900" b="0" i="0" u="none" strike="noStrike" cap="none" normalizeH="0" baseline="0" dirty="0" err="1">
                <a:ln>
                  <a:noFill/>
                </a:ln>
                <a:solidFill>
                  <a:srgbClr val="777777"/>
                </a:solidFill>
                <a:effectLst/>
                <a:latin typeface="Arial" panose="020B0604020202020204" pitchFamily="34" charset="0"/>
                <a:ea typeface="Noto Sans KR"/>
              </a:rPr>
              <a:t>선거독려</a:t>
            </a:r>
            <a:r>
              <a:rPr kumimoji="0" lang="ko-KR" altLang="ko-KR" sz="900" b="0" i="0" u="none" strike="noStrike" cap="none" normalizeH="0" baseline="0" dirty="0">
                <a:ln>
                  <a:noFill/>
                </a:ln>
                <a:solidFill>
                  <a:srgbClr val="777777"/>
                </a:solidFill>
                <a:effectLst/>
                <a:latin typeface="Arial" panose="020B0604020202020204" pitchFamily="34" charset="0"/>
                <a:ea typeface="Noto Sans KR"/>
              </a:rPr>
              <a:t> </a:t>
            </a:r>
            <a:r>
              <a:rPr kumimoji="0" lang="ko-KR" altLang="ko-KR" sz="900" b="0" i="0" u="none" strike="noStrike" cap="none" normalizeH="0" baseline="0" dirty="0" err="1">
                <a:ln>
                  <a:noFill/>
                </a:ln>
                <a:solidFill>
                  <a:srgbClr val="777777"/>
                </a:solidFill>
                <a:effectLst/>
                <a:latin typeface="Arial" panose="020B0604020202020204" pitchFamily="34" charset="0"/>
                <a:ea typeface="Noto Sans KR"/>
              </a:rPr>
              <a:t>전화멘트에</a:t>
            </a:r>
            <a:r>
              <a:rPr kumimoji="0" lang="ko-KR" altLang="ko-KR" sz="900" b="0" i="0" u="none" strike="noStrike" cap="none" normalizeH="0" baseline="0" dirty="0">
                <a:ln>
                  <a:noFill/>
                </a:ln>
                <a:solidFill>
                  <a:srgbClr val="777777"/>
                </a:solidFill>
                <a:effectLst/>
                <a:latin typeface="Arial" panose="020B0604020202020204" pitchFamily="34" charset="0"/>
                <a:ea typeface="Noto Sans KR"/>
              </a:rPr>
              <a:t> 대한 긍정적인 답변을 해 주었다고 나에게 말씀해 주셨다. 결과적으로 상대 후보를 제치고 후보자는 당선을 이루게 되었다.</a:t>
            </a:r>
            <a:endParaRPr kumimoji="0" lang="ko-KR" altLang="ko-KR" sz="1200" b="0" i="0" u="none" strike="noStrike" cap="none" normalizeH="0" baseline="0" dirty="0">
              <a:ln>
                <a:noFill/>
              </a:ln>
              <a:solidFill>
                <a:srgbClr val="000000"/>
              </a:solidFill>
              <a:effectLst/>
              <a:latin typeface="Arial" panose="020B0604020202020204" pitchFamily="34" charset="0"/>
              <a:ea typeface="Noto Sans KR"/>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74904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사각형: 둥근 모서리 37">
            <a:extLst>
              <a:ext uri="{FF2B5EF4-FFF2-40B4-BE49-F238E27FC236}">
                <a16:creationId xmlns:a16="http://schemas.microsoft.com/office/drawing/2014/main" id="{6901830D-DED3-0454-834B-168FC4C12F6B}"/>
              </a:ext>
            </a:extLst>
          </p:cNvPr>
          <p:cNvSpPr/>
          <p:nvPr/>
        </p:nvSpPr>
        <p:spPr>
          <a:xfrm>
            <a:off x="713441" y="1371101"/>
            <a:ext cx="543859" cy="114799"/>
          </a:xfrm>
          <a:prstGeom prst="roundRect">
            <a:avLst>
              <a:gd name="adj" fmla="val 0"/>
            </a:avLst>
          </a:prstGeom>
          <a:solidFill>
            <a:srgbClr val="00C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275" dirty="0">
              <a:solidFill>
                <a:schemeClr val="bg1"/>
              </a:solidFill>
              <a:latin typeface="여기어때 잘난체 고딕" panose="00000500000000000000" pitchFamily="50" charset="-127"/>
              <a:ea typeface="여기어때 잘난체 고딕" panose="00000500000000000000" pitchFamily="50" charset="-127"/>
            </a:endParaRPr>
          </a:p>
        </p:txBody>
      </p:sp>
      <p:sp>
        <p:nvSpPr>
          <p:cNvPr id="6" name="TextBox 5">
            <a:extLst>
              <a:ext uri="{FF2B5EF4-FFF2-40B4-BE49-F238E27FC236}">
                <a16:creationId xmlns:a16="http://schemas.microsoft.com/office/drawing/2014/main" id="{877AF18C-AEBE-7985-5FAD-95295121E9A0}"/>
              </a:ext>
            </a:extLst>
          </p:cNvPr>
          <p:cNvSpPr txBox="1"/>
          <p:nvPr/>
        </p:nvSpPr>
        <p:spPr>
          <a:xfrm>
            <a:off x="599140" y="705469"/>
            <a:ext cx="3642660" cy="523220"/>
          </a:xfrm>
          <a:prstGeom prst="rect">
            <a:avLst/>
          </a:prstGeom>
          <a:noFill/>
        </p:spPr>
        <p:txBody>
          <a:bodyPr wrap="square">
            <a:spAutoFit/>
          </a:bodyPr>
          <a:lstStyle/>
          <a:p>
            <a:r>
              <a:rPr lang="ko-KR" altLang="en-US" sz="2800" dirty="0">
                <a:latin typeface="여기어때 잘난체 고딕" panose="00000500000000000000" pitchFamily="50" charset="-127"/>
                <a:ea typeface="여기어때 잘난체 고딕" panose="00000500000000000000" pitchFamily="50" charset="-127"/>
              </a:rPr>
              <a:t>주요 경력 </a:t>
            </a:r>
            <a:r>
              <a:rPr lang="en-US" altLang="ko-KR" sz="2800" dirty="0">
                <a:latin typeface="여기어때 잘난체 고딕" panose="00000500000000000000" pitchFamily="50" charset="-127"/>
                <a:ea typeface="여기어때 잘난체 고딕" panose="00000500000000000000" pitchFamily="50" charset="-127"/>
              </a:rPr>
              <a:t>(</a:t>
            </a:r>
            <a:r>
              <a:rPr lang="ko-KR" altLang="en-US" sz="2800" dirty="0">
                <a:latin typeface="여기어때 잘난체 고딕" panose="00000500000000000000" pitchFamily="50" charset="-127"/>
                <a:ea typeface="여기어때 잘난체 고딕" panose="00000500000000000000" pitchFamily="50" charset="-127"/>
              </a:rPr>
              <a:t>신입용</a:t>
            </a:r>
            <a:r>
              <a:rPr lang="en-US" altLang="ko-KR" sz="2800" dirty="0">
                <a:latin typeface="여기어때 잘난체 고딕" panose="00000500000000000000" pitchFamily="50" charset="-127"/>
                <a:ea typeface="여기어때 잘난체 고딕" panose="00000500000000000000" pitchFamily="50" charset="-127"/>
              </a:rPr>
              <a:t>)</a:t>
            </a:r>
            <a:endParaRPr lang="ko-KR" altLang="en-US" sz="2800" dirty="0">
              <a:latin typeface="여기어때 잘난체 고딕" panose="00000500000000000000" pitchFamily="50" charset="-127"/>
              <a:ea typeface="여기어때 잘난체 고딕" panose="00000500000000000000" pitchFamily="50" charset="-127"/>
            </a:endParaRPr>
          </a:p>
        </p:txBody>
      </p:sp>
      <p:sp>
        <p:nvSpPr>
          <p:cNvPr id="13" name="TextBox 12">
            <a:extLst>
              <a:ext uri="{FF2B5EF4-FFF2-40B4-BE49-F238E27FC236}">
                <a16:creationId xmlns:a16="http://schemas.microsoft.com/office/drawing/2014/main" id="{DB1E43D4-FB38-33D4-21ED-879E36EE48F0}"/>
              </a:ext>
            </a:extLst>
          </p:cNvPr>
          <p:cNvSpPr txBox="1"/>
          <p:nvPr/>
        </p:nvSpPr>
        <p:spPr>
          <a:xfrm>
            <a:off x="599140" y="1905912"/>
            <a:ext cx="10081560" cy="400110"/>
          </a:xfrm>
          <a:prstGeom prst="rect">
            <a:avLst/>
          </a:prstGeom>
          <a:noFill/>
        </p:spPr>
        <p:txBody>
          <a:bodyPr wrap="square">
            <a:spAutoFit/>
          </a:bodyPr>
          <a:lstStyle/>
          <a:p>
            <a:r>
              <a:rPr lang="ko-KR" altLang="en-US" sz="2000" dirty="0">
                <a:solidFill>
                  <a:schemeClr val="accent6">
                    <a:lumMod val="75000"/>
                  </a:schemeClr>
                </a:solidFill>
                <a:latin typeface="에스코어 드림 5 Medium" panose="020B0503030302020204" pitchFamily="34" charset="-127"/>
                <a:ea typeface="에스코어 드림 5 Medium" panose="020B0503030302020204" pitchFamily="34" charset="-127"/>
              </a:rPr>
              <a:t>데이터 분석에 관한 블로그 작성</a:t>
            </a:r>
          </a:p>
        </p:txBody>
      </p:sp>
      <p:sp>
        <p:nvSpPr>
          <p:cNvPr id="15" name="TextBox 14">
            <a:extLst>
              <a:ext uri="{FF2B5EF4-FFF2-40B4-BE49-F238E27FC236}">
                <a16:creationId xmlns:a16="http://schemas.microsoft.com/office/drawing/2014/main" id="{FCE6F029-8D01-2F3D-DCA9-110D15CDA46A}"/>
              </a:ext>
            </a:extLst>
          </p:cNvPr>
          <p:cNvSpPr txBox="1"/>
          <p:nvPr/>
        </p:nvSpPr>
        <p:spPr>
          <a:xfrm>
            <a:off x="599139" y="2536903"/>
            <a:ext cx="8957815" cy="2260683"/>
          </a:xfrm>
          <a:prstGeom prst="rect">
            <a:avLst/>
          </a:prstGeom>
          <a:noFill/>
        </p:spPr>
        <p:txBody>
          <a:bodyPr wrap="square">
            <a:spAutoFit/>
          </a:bodyPr>
          <a:lstStyle/>
          <a:p>
            <a:pPr marL="285750" indent="-285750">
              <a:lnSpc>
                <a:spcPct val="150000"/>
              </a:lnSpc>
              <a:buFont typeface="Wingdings" panose="05000000000000000000" pitchFamily="2" charset="2"/>
              <a:buChar char="ü"/>
            </a:pP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티스토리</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블로그</a:t>
            </a:r>
            <a:endPar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endParaRPr>
          </a:p>
          <a:p>
            <a:pPr marL="720000" indent="-285750">
              <a:lnSpc>
                <a:spcPct val="150000"/>
              </a:lnSpc>
              <a:buFont typeface="Arial" panose="020B0604020202020204" pitchFamily="34" charset="0"/>
              <a:buChar char="•"/>
            </a:pP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총</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ko-KR" altLang="en-US" sz="1600" dirty="0" err="1">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누적글</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수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50</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개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총 방문자 수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275</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명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(2024</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년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6</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월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12</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일 기준</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a:t>
            </a:r>
          </a:p>
          <a:p>
            <a:pPr marL="434250">
              <a:lnSpc>
                <a:spcPct val="150000"/>
              </a:lnSpc>
            </a:pPr>
            <a:endPar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endParaRPr>
          </a:p>
          <a:p>
            <a:pPr>
              <a:lnSpc>
                <a:spcPct val="150000"/>
              </a:lnSpc>
            </a:pP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주요 글 목록</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a:t>
            </a:r>
          </a:p>
          <a:p>
            <a:pPr marL="720000" indent="-285750">
              <a:lnSpc>
                <a:spcPct val="150000"/>
              </a:lnSpc>
              <a:buFont typeface="Arial" panose="020B0604020202020204" pitchFamily="34" charset="0"/>
              <a:buChar char="•"/>
            </a:pP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00</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마케팅 분석에 관한 글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총 조회 수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00</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명</a:t>
            </a:r>
            <a:endPar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endParaRPr>
          </a:p>
          <a:p>
            <a:pPr marL="720000" indent="-285750">
              <a:lnSpc>
                <a:spcPct val="150000"/>
              </a:lnSpc>
              <a:buFont typeface="Arial" panose="020B0604020202020204" pitchFamily="34" charset="0"/>
              <a:buChar char="•"/>
            </a:pP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00 </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트러블 슈팅에 관한 글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총 조회 수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00</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명</a:t>
            </a:r>
            <a:endPar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endParaRPr>
          </a:p>
        </p:txBody>
      </p:sp>
      <p:sp>
        <p:nvSpPr>
          <p:cNvPr id="2" name="TextBox 1">
            <a:extLst>
              <a:ext uri="{FF2B5EF4-FFF2-40B4-BE49-F238E27FC236}">
                <a16:creationId xmlns:a16="http://schemas.microsoft.com/office/drawing/2014/main" id="{39CF787E-BD14-F11B-68F0-0917D61C2BDE}"/>
              </a:ext>
            </a:extLst>
          </p:cNvPr>
          <p:cNvSpPr txBox="1"/>
          <p:nvPr/>
        </p:nvSpPr>
        <p:spPr>
          <a:xfrm>
            <a:off x="9734222" y="95498"/>
            <a:ext cx="2383987" cy="338554"/>
          </a:xfrm>
          <a:prstGeom prst="rect">
            <a:avLst/>
          </a:prstGeom>
          <a:noFill/>
        </p:spPr>
        <p:txBody>
          <a:bodyPr wrap="none" rtlCol="0">
            <a:spAutoFit/>
          </a:bodyPr>
          <a:lstStyle/>
          <a:p>
            <a:pPr algn="r"/>
            <a:r>
              <a:rPr lang="ko-KR" altLang="en-US" sz="1600" dirty="0">
                <a:latin typeface="나눔스퀘어 Bold" panose="020B0600000101010101" pitchFamily="50" charset="-127"/>
                <a:ea typeface="나눔스퀘어 Bold" panose="020B0600000101010101" pitchFamily="50" charset="-127"/>
              </a:rPr>
              <a:t>소통을 갖춘 데이터 분석가</a:t>
            </a:r>
          </a:p>
        </p:txBody>
      </p:sp>
    </p:spTree>
    <p:extLst>
      <p:ext uri="{BB962C8B-B14F-4D97-AF65-F5344CB8AC3E}">
        <p14:creationId xmlns:p14="http://schemas.microsoft.com/office/powerpoint/2010/main" val="185456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사각형: 둥근 모서리 37">
            <a:extLst>
              <a:ext uri="{FF2B5EF4-FFF2-40B4-BE49-F238E27FC236}">
                <a16:creationId xmlns:a16="http://schemas.microsoft.com/office/drawing/2014/main" id="{6901830D-DED3-0454-834B-168FC4C12F6B}"/>
              </a:ext>
            </a:extLst>
          </p:cNvPr>
          <p:cNvSpPr/>
          <p:nvPr/>
        </p:nvSpPr>
        <p:spPr>
          <a:xfrm>
            <a:off x="713441" y="1371101"/>
            <a:ext cx="543859" cy="114799"/>
          </a:xfrm>
          <a:prstGeom prst="roundRect">
            <a:avLst>
              <a:gd name="adj" fmla="val 0"/>
            </a:avLst>
          </a:prstGeom>
          <a:solidFill>
            <a:srgbClr val="00C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275" dirty="0">
              <a:solidFill>
                <a:schemeClr val="bg1"/>
              </a:solidFill>
              <a:latin typeface="여기어때 잘난체 고딕" panose="00000500000000000000" pitchFamily="50" charset="-127"/>
              <a:ea typeface="여기어때 잘난체 고딕" panose="00000500000000000000" pitchFamily="50" charset="-127"/>
            </a:endParaRPr>
          </a:p>
        </p:txBody>
      </p:sp>
      <p:sp>
        <p:nvSpPr>
          <p:cNvPr id="2" name="TextBox 1">
            <a:extLst>
              <a:ext uri="{FF2B5EF4-FFF2-40B4-BE49-F238E27FC236}">
                <a16:creationId xmlns:a16="http://schemas.microsoft.com/office/drawing/2014/main" id="{7D4F7E69-1008-B8BB-F17B-D87FD12C5BFA}"/>
              </a:ext>
            </a:extLst>
          </p:cNvPr>
          <p:cNvSpPr txBox="1"/>
          <p:nvPr/>
        </p:nvSpPr>
        <p:spPr>
          <a:xfrm>
            <a:off x="599140" y="4551979"/>
            <a:ext cx="4036360" cy="1540486"/>
          </a:xfrm>
          <a:prstGeom prst="rect">
            <a:avLst/>
          </a:prstGeom>
          <a:noFill/>
        </p:spPr>
        <p:txBody>
          <a:bodyPr wrap="square">
            <a:spAutoFit/>
          </a:bodyPr>
          <a:lstStyle/>
          <a:p>
            <a:pPr>
              <a:lnSpc>
                <a:spcPct val="120000"/>
              </a:lnSpc>
            </a:pPr>
            <a:r>
              <a:rPr lang="ko-KR" altLang="en-US" sz="1600" dirty="0" err="1">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기술스택</a:t>
            </a:r>
            <a:endPar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endParaRPr>
          </a:p>
          <a:p>
            <a:pPr marL="285750" indent="-285750">
              <a:lnSpc>
                <a:spcPct val="120000"/>
              </a:lnSpc>
              <a:buFont typeface="Wingdings" panose="05000000000000000000" pitchFamily="2" charset="2"/>
              <a:buChar char="§"/>
            </a:pP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FE : </a:t>
            </a:r>
            <a:r>
              <a:rPr lang="en-US" altLang="ko-KR" sz="1600" dirty="0" err="1">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Streamlit</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p>
          <a:p>
            <a:pPr marL="285750" indent="-285750">
              <a:lnSpc>
                <a:spcPct val="120000"/>
              </a:lnSpc>
              <a:buFont typeface="Wingdings" panose="05000000000000000000" pitchFamily="2" charset="2"/>
              <a:buChar char="§"/>
            </a:pP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BE : Django</a:t>
            </a:r>
          </a:p>
          <a:p>
            <a:pPr marL="285750" indent="-285750">
              <a:lnSpc>
                <a:spcPct val="120000"/>
              </a:lnSpc>
              <a:buFont typeface="Wingdings" panose="05000000000000000000" pitchFamily="2" charset="2"/>
              <a:buChar char="§"/>
            </a:pP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Data Analysis : Python, Google </a:t>
            </a:r>
            <a:r>
              <a:rPr lang="en-US" altLang="ko-KR" sz="1600" dirty="0" err="1">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Colab</a:t>
            </a:r>
            <a:endPar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endParaRPr>
          </a:p>
          <a:p>
            <a:pPr marL="285750" indent="-285750">
              <a:lnSpc>
                <a:spcPct val="120000"/>
              </a:lnSpc>
              <a:buFont typeface="Wingdings" panose="05000000000000000000" pitchFamily="2" charset="2"/>
              <a:buChar char="§"/>
            </a:pP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Visualization : folium, Prophet</a:t>
            </a:r>
          </a:p>
        </p:txBody>
      </p:sp>
      <p:sp>
        <p:nvSpPr>
          <p:cNvPr id="3" name="TextBox 2">
            <a:extLst>
              <a:ext uri="{FF2B5EF4-FFF2-40B4-BE49-F238E27FC236}">
                <a16:creationId xmlns:a16="http://schemas.microsoft.com/office/drawing/2014/main" id="{571A8048-804C-EC96-6A1A-87C913220F08}"/>
              </a:ext>
            </a:extLst>
          </p:cNvPr>
          <p:cNvSpPr txBox="1"/>
          <p:nvPr/>
        </p:nvSpPr>
        <p:spPr>
          <a:xfrm>
            <a:off x="599140" y="1720294"/>
            <a:ext cx="3642660" cy="1015663"/>
          </a:xfrm>
          <a:prstGeom prst="rect">
            <a:avLst/>
          </a:prstGeom>
          <a:noFill/>
        </p:spPr>
        <p:txBody>
          <a:bodyPr wrap="square">
            <a:spAutoFit/>
          </a:bodyPr>
          <a:lstStyle/>
          <a:p>
            <a:r>
              <a:rPr lang="ko-KR" altLang="en-US" sz="1200" dirty="0">
                <a:latin typeface="에스코어 드림 2 ExtraLight" panose="020B0203030302020204" pitchFamily="34" charset="-127"/>
                <a:ea typeface="에스코어 드림 2 ExtraLight" panose="020B0203030302020204" pitchFamily="34" charset="-127"/>
              </a:rPr>
              <a:t>멀티캠퍼스에서는 서울시 화재데이터를 이용해서 서울의 화재사고 취약지에 대해 선정하고</a:t>
            </a:r>
            <a:r>
              <a:rPr lang="en-US" altLang="ko-KR" sz="1200" dirty="0">
                <a:latin typeface="에스코어 드림 2 ExtraLight" panose="020B0203030302020204" pitchFamily="34" charset="-127"/>
                <a:ea typeface="에스코어 드림 2 ExtraLight" panose="020B0203030302020204" pitchFamily="34" charset="-127"/>
              </a:rPr>
              <a:t>, </a:t>
            </a:r>
            <a:r>
              <a:rPr lang="ko-KR" altLang="en-US" sz="1200" dirty="0">
                <a:latin typeface="에스코어 드림 2 ExtraLight" panose="020B0203030302020204" pitchFamily="34" charset="-127"/>
                <a:ea typeface="에스코어 드림 2 ExtraLight" panose="020B0203030302020204" pitchFamily="34" charset="-127"/>
              </a:rPr>
              <a:t>선정한 지역구를 분석</a:t>
            </a:r>
            <a:r>
              <a:rPr lang="en-US" altLang="ko-KR" sz="1200" dirty="0">
                <a:latin typeface="에스코어 드림 2 ExtraLight" panose="020B0203030302020204" pitchFamily="34" charset="-127"/>
                <a:ea typeface="에스코어 드림 2 ExtraLight" panose="020B0203030302020204" pitchFamily="34" charset="-127"/>
              </a:rPr>
              <a:t>.</a:t>
            </a:r>
            <a:r>
              <a:rPr lang="ko-KR" altLang="en-US" sz="1200" dirty="0">
                <a:latin typeface="에스코어 드림 2 ExtraLight" panose="020B0203030302020204" pitchFamily="34" charset="-127"/>
                <a:ea typeface="에스코어 드림 2 ExtraLight" panose="020B0203030302020204" pitchFamily="34" charset="-127"/>
              </a:rPr>
              <a:t> 시급성 고려요소와 중요도를 파악하여 지역구의 비상소화장치 위치선정</a:t>
            </a:r>
            <a:r>
              <a:rPr lang="en-US" altLang="ko-KR" sz="1200" dirty="0">
                <a:latin typeface="에스코어 드림 2 ExtraLight" panose="020B0203030302020204" pitchFamily="34" charset="-127"/>
                <a:ea typeface="에스코어 드림 2 ExtraLight" panose="020B0203030302020204" pitchFamily="34" charset="-127"/>
              </a:rPr>
              <a:t>/</a:t>
            </a:r>
            <a:r>
              <a:rPr lang="ko-KR" altLang="en-US" sz="1200" dirty="0">
                <a:latin typeface="에스코어 드림 2 ExtraLight" panose="020B0203030302020204" pitchFamily="34" charset="-127"/>
                <a:ea typeface="에스코어 드림 2 ExtraLight" panose="020B0203030302020204" pitchFamily="34" charset="-127"/>
              </a:rPr>
              <a:t>제안 하는 프로젝트를 진행했습니다</a:t>
            </a:r>
            <a:r>
              <a:rPr lang="en-US" altLang="ko-KR" sz="1200" dirty="0">
                <a:latin typeface="에스코어 드림 2 ExtraLight" panose="020B0203030302020204" pitchFamily="34" charset="-127"/>
                <a:ea typeface="에스코어 드림 2 ExtraLight" panose="020B0203030302020204" pitchFamily="34" charset="-127"/>
              </a:rPr>
              <a:t>.</a:t>
            </a:r>
          </a:p>
        </p:txBody>
      </p:sp>
      <p:sp>
        <p:nvSpPr>
          <p:cNvPr id="5" name="TextBox 4">
            <a:extLst>
              <a:ext uri="{FF2B5EF4-FFF2-40B4-BE49-F238E27FC236}">
                <a16:creationId xmlns:a16="http://schemas.microsoft.com/office/drawing/2014/main" id="{E63E8977-EAA4-A492-C91D-6ABF9330A00B}"/>
              </a:ext>
            </a:extLst>
          </p:cNvPr>
          <p:cNvSpPr txBox="1"/>
          <p:nvPr/>
        </p:nvSpPr>
        <p:spPr>
          <a:xfrm>
            <a:off x="599139" y="3233673"/>
            <a:ext cx="4771427" cy="1245021"/>
          </a:xfrm>
          <a:prstGeom prst="rect">
            <a:avLst/>
          </a:prstGeom>
          <a:noFill/>
        </p:spPr>
        <p:txBody>
          <a:bodyPr wrap="square">
            <a:spAutoFit/>
          </a:bodyPr>
          <a:lstStyle/>
          <a:p>
            <a:pPr>
              <a:lnSpc>
                <a:spcPct val="120000"/>
              </a:lnSpc>
            </a:pP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인원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6</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명</a:t>
            </a:r>
            <a:endPar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endParaRPr>
          </a:p>
          <a:p>
            <a:pPr>
              <a:lnSpc>
                <a:spcPct val="120000"/>
              </a:lnSpc>
            </a:pP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기간</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 2024.03.11 – 2024.03.29 (18</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일</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a:t>
            </a:r>
          </a:p>
          <a:p>
            <a:pPr>
              <a:lnSpc>
                <a:spcPct val="120000"/>
              </a:lnSpc>
            </a:pP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역할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데이터 </a:t>
            </a:r>
            <a:r>
              <a:rPr lang="ko-KR" altLang="en-US" sz="1600" dirty="0" err="1">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전처리</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Prophet </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예측시각화 개발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EDA </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및 시각화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기획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파생변수 생성</a:t>
            </a:r>
          </a:p>
        </p:txBody>
      </p:sp>
      <p:sp>
        <p:nvSpPr>
          <p:cNvPr id="7" name="직사각형 6">
            <a:extLst>
              <a:ext uri="{FF2B5EF4-FFF2-40B4-BE49-F238E27FC236}">
                <a16:creationId xmlns:a16="http://schemas.microsoft.com/office/drawing/2014/main" id="{A04A4E59-BB29-C921-47E2-DAC2CBCD524A}"/>
              </a:ext>
            </a:extLst>
          </p:cNvPr>
          <p:cNvSpPr/>
          <p:nvPr/>
        </p:nvSpPr>
        <p:spPr>
          <a:xfrm>
            <a:off x="5524500" y="1905912"/>
            <a:ext cx="5880100" cy="371162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tx1"/>
                </a:solidFill>
                <a:latin typeface="에스코어 드림 6 Bold" panose="020B0703030302020204" pitchFamily="34" charset="-127"/>
                <a:ea typeface="에스코어 드림 6 Bold" panose="020B0703030302020204" pitchFamily="34" charset="-127"/>
              </a:rPr>
              <a:t>교육과정 이미지</a:t>
            </a:r>
          </a:p>
        </p:txBody>
      </p:sp>
      <p:sp>
        <p:nvSpPr>
          <p:cNvPr id="8" name="TextBox 7">
            <a:extLst>
              <a:ext uri="{FF2B5EF4-FFF2-40B4-BE49-F238E27FC236}">
                <a16:creationId xmlns:a16="http://schemas.microsoft.com/office/drawing/2014/main" id="{9BAE3F1C-CDBB-C9CE-E17C-453B5DC1D3E2}"/>
              </a:ext>
            </a:extLst>
          </p:cNvPr>
          <p:cNvSpPr txBox="1"/>
          <p:nvPr/>
        </p:nvSpPr>
        <p:spPr>
          <a:xfrm>
            <a:off x="5524500" y="5741768"/>
            <a:ext cx="4036360" cy="830997"/>
          </a:xfrm>
          <a:prstGeom prst="rect">
            <a:avLst/>
          </a:prstGeom>
          <a:noFill/>
        </p:spPr>
        <p:txBody>
          <a:bodyPr wrap="square">
            <a:spAutoFit/>
          </a:bodyPr>
          <a:lstStyle/>
          <a:p>
            <a:r>
              <a:rPr lang="ko-KR" altLang="en-US" sz="1600" dirty="0">
                <a:latin typeface="에스코어 드림 2 ExtraLight" panose="020B0203030302020204" pitchFamily="34" charset="-127"/>
                <a:ea typeface="에스코어 드림 2 ExtraLight" panose="020B0203030302020204" pitchFamily="34" charset="-127"/>
              </a:rPr>
              <a:t>링크 </a:t>
            </a:r>
            <a:r>
              <a:rPr lang="en-US" altLang="ko-KR" sz="1600" dirty="0">
                <a:latin typeface="에스코어 드림 2 ExtraLight" panose="020B0203030302020204" pitchFamily="34" charset="-127"/>
                <a:ea typeface="에스코어 드림 2 ExtraLight" panose="020B0203030302020204" pitchFamily="34" charset="-127"/>
              </a:rPr>
              <a:t>:   </a:t>
            </a:r>
          </a:p>
          <a:p>
            <a:r>
              <a:rPr lang="en-US" altLang="ko-KR" sz="1600" dirty="0">
                <a:latin typeface="에스코어 드림 2 ExtraLight" panose="020B0203030302020204" pitchFamily="34" charset="-127"/>
                <a:ea typeface="에스코어 드림 2 ExtraLight" panose="020B0203030302020204" pitchFamily="34" charset="-127"/>
                <a:hlinkClick r:id="rId2"/>
              </a:rPr>
              <a:t>https://github.com/Indongspace/mulcamp_semiproject</a:t>
            </a:r>
            <a:r>
              <a:rPr lang="en-US" altLang="ko-KR" sz="1600" dirty="0">
                <a:latin typeface="에스코어 드림 2 ExtraLight" panose="020B0203030302020204" pitchFamily="34" charset="-127"/>
                <a:ea typeface="에스코어 드림 2 ExtraLight" panose="020B0203030302020204" pitchFamily="34" charset="-127"/>
              </a:rPr>
              <a:t> </a:t>
            </a:r>
            <a:endParaRPr lang="ko-KR" altLang="en-US" sz="1600" baseline="30000" dirty="0">
              <a:latin typeface="에스코어 드림 2 ExtraLight" panose="020B0203030302020204" pitchFamily="34" charset="-127"/>
              <a:ea typeface="에스코어 드림 2 ExtraLight" panose="020B0203030302020204" pitchFamily="34" charset="-127"/>
            </a:endParaRPr>
          </a:p>
        </p:txBody>
      </p:sp>
      <p:sp>
        <p:nvSpPr>
          <p:cNvPr id="9" name="TextBox 8">
            <a:extLst>
              <a:ext uri="{FF2B5EF4-FFF2-40B4-BE49-F238E27FC236}">
                <a16:creationId xmlns:a16="http://schemas.microsoft.com/office/drawing/2014/main" id="{2C5CAD1C-4BE7-495B-12DA-9F592F2F5FC1}"/>
              </a:ext>
            </a:extLst>
          </p:cNvPr>
          <p:cNvSpPr txBox="1"/>
          <p:nvPr/>
        </p:nvSpPr>
        <p:spPr>
          <a:xfrm>
            <a:off x="599140" y="777678"/>
            <a:ext cx="8011460" cy="523220"/>
          </a:xfrm>
          <a:prstGeom prst="rect">
            <a:avLst/>
          </a:prstGeom>
          <a:noFill/>
        </p:spPr>
        <p:txBody>
          <a:bodyPr wrap="square">
            <a:spAutoFit/>
          </a:bodyPr>
          <a:lstStyle/>
          <a:p>
            <a:r>
              <a:rPr lang="en-US" altLang="ko-KR" sz="2800" dirty="0">
                <a:latin typeface="여기어때 잘난체 고딕" panose="00000500000000000000" pitchFamily="50" charset="-127"/>
                <a:ea typeface="여기어때 잘난체 고딕" panose="00000500000000000000" pitchFamily="50" charset="-127"/>
              </a:rPr>
              <a:t>Semi Project</a:t>
            </a:r>
            <a:endParaRPr lang="ko-KR" altLang="en-US" sz="2800" dirty="0">
              <a:latin typeface="여기어때 잘난체 고딕" panose="00000500000000000000" pitchFamily="50" charset="-127"/>
              <a:ea typeface="여기어때 잘난체 고딕" panose="00000500000000000000" pitchFamily="50" charset="-127"/>
            </a:endParaRPr>
          </a:p>
        </p:txBody>
      </p:sp>
      <p:pic>
        <p:nvPicPr>
          <p:cNvPr id="11" name="그림 10" descr="텍스트, 지도, 스크린샷, 도표이(가) 표시된 사진&#10;&#10;자동 생성된 설명">
            <a:extLst>
              <a:ext uri="{FF2B5EF4-FFF2-40B4-BE49-F238E27FC236}">
                <a16:creationId xmlns:a16="http://schemas.microsoft.com/office/drawing/2014/main" id="{1338E5C6-7FF5-C155-A9CA-4A516926DD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8433" y="2214367"/>
            <a:ext cx="5572234" cy="3094713"/>
          </a:xfrm>
          <a:prstGeom prst="rect">
            <a:avLst/>
          </a:prstGeom>
        </p:spPr>
      </p:pic>
      <p:sp>
        <p:nvSpPr>
          <p:cNvPr id="10" name="TextBox 9">
            <a:extLst>
              <a:ext uri="{FF2B5EF4-FFF2-40B4-BE49-F238E27FC236}">
                <a16:creationId xmlns:a16="http://schemas.microsoft.com/office/drawing/2014/main" id="{7A6B6440-A7DE-88B7-E149-33953E755F2C}"/>
              </a:ext>
            </a:extLst>
          </p:cNvPr>
          <p:cNvSpPr txBox="1"/>
          <p:nvPr/>
        </p:nvSpPr>
        <p:spPr>
          <a:xfrm>
            <a:off x="9734222" y="95498"/>
            <a:ext cx="2383987" cy="338554"/>
          </a:xfrm>
          <a:prstGeom prst="rect">
            <a:avLst/>
          </a:prstGeom>
          <a:noFill/>
        </p:spPr>
        <p:txBody>
          <a:bodyPr wrap="none" rtlCol="0">
            <a:spAutoFit/>
          </a:bodyPr>
          <a:lstStyle/>
          <a:p>
            <a:pPr algn="r"/>
            <a:r>
              <a:rPr lang="ko-KR" altLang="en-US" sz="1600" dirty="0">
                <a:latin typeface="나눔스퀘어 Bold" panose="020B0600000101010101" pitchFamily="50" charset="-127"/>
                <a:ea typeface="나눔스퀘어 Bold" panose="020B0600000101010101" pitchFamily="50" charset="-127"/>
              </a:rPr>
              <a:t>소통을 갖춘 데이터 분석가</a:t>
            </a:r>
          </a:p>
        </p:txBody>
      </p:sp>
    </p:spTree>
    <p:extLst>
      <p:ext uri="{BB962C8B-B14F-4D97-AF65-F5344CB8AC3E}">
        <p14:creationId xmlns:p14="http://schemas.microsoft.com/office/powerpoint/2010/main" val="2036519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사각형: 둥근 모서리 37">
            <a:extLst>
              <a:ext uri="{FF2B5EF4-FFF2-40B4-BE49-F238E27FC236}">
                <a16:creationId xmlns:a16="http://schemas.microsoft.com/office/drawing/2014/main" id="{6901830D-DED3-0454-834B-168FC4C12F6B}"/>
              </a:ext>
            </a:extLst>
          </p:cNvPr>
          <p:cNvSpPr/>
          <p:nvPr/>
        </p:nvSpPr>
        <p:spPr>
          <a:xfrm>
            <a:off x="713441" y="1371101"/>
            <a:ext cx="543859" cy="114799"/>
          </a:xfrm>
          <a:prstGeom prst="roundRect">
            <a:avLst>
              <a:gd name="adj" fmla="val 0"/>
            </a:avLst>
          </a:prstGeom>
          <a:solidFill>
            <a:srgbClr val="00C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275" dirty="0">
              <a:solidFill>
                <a:schemeClr val="bg1"/>
              </a:solidFill>
              <a:latin typeface="여기어때 잘난체 고딕" panose="00000500000000000000" pitchFamily="50" charset="-127"/>
              <a:ea typeface="여기어때 잘난체 고딕" panose="00000500000000000000" pitchFamily="50" charset="-127"/>
            </a:endParaRPr>
          </a:p>
        </p:txBody>
      </p:sp>
      <p:sp>
        <p:nvSpPr>
          <p:cNvPr id="7" name="직사각형 6">
            <a:extLst>
              <a:ext uri="{FF2B5EF4-FFF2-40B4-BE49-F238E27FC236}">
                <a16:creationId xmlns:a16="http://schemas.microsoft.com/office/drawing/2014/main" id="{A04A4E59-BB29-C921-47E2-DAC2CBCD524A}"/>
              </a:ext>
            </a:extLst>
          </p:cNvPr>
          <p:cNvSpPr/>
          <p:nvPr/>
        </p:nvSpPr>
        <p:spPr>
          <a:xfrm>
            <a:off x="5524500" y="1905912"/>
            <a:ext cx="5880100" cy="371162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tx1"/>
                </a:solidFill>
                <a:latin typeface="에스코어 드림 6 Bold" panose="020B0703030302020204" pitchFamily="34" charset="-127"/>
                <a:ea typeface="에스코어 드림 6 Bold" panose="020B0703030302020204" pitchFamily="34" charset="-127"/>
              </a:rPr>
              <a:t>교육과정 이미지</a:t>
            </a:r>
          </a:p>
        </p:txBody>
      </p:sp>
      <p:sp>
        <p:nvSpPr>
          <p:cNvPr id="8" name="TextBox 7">
            <a:extLst>
              <a:ext uri="{FF2B5EF4-FFF2-40B4-BE49-F238E27FC236}">
                <a16:creationId xmlns:a16="http://schemas.microsoft.com/office/drawing/2014/main" id="{9BAE3F1C-CDBB-C9CE-E17C-453B5DC1D3E2}"/>
              </a:ext>
            </a:extLst>
          </p:cNvPr>
          <p:cNvSpPr txBox="1"/>
          <p:nvPr/>
        </p:nvSpPr>
        <p:spPr>
          <a:xfrm>
            <a:off x="5524500" y="5741768"/>
            <a:ext cx="4036360" cy="830997"/>
          </a:xfrm>
          <a:prstGeom prst="rect">
            <a:avLst/>
          </a:prstGeom>
          <a:noFill/>
        </p:spPr>
        <p:txBody>
          <a:bodyPr wrap="square">
            <a:spAutoFit/>
          </a:bodyPr>
          <a:lstStyle/>
          <a:p>
            <a:r>
              <a:rPr lang="ko-KR" altLang="en-US" sz="1600" dirty="0">
                <a:latin typeface="에스코어 드림 2 ExtraLight" panose="020B0203030302020204" pitchFamily="34" charset="-127"/>
                <a:ea typeface="에스코어 드림 2 ExtraLight" panose="020B0203030302020204" pitchFamily="34" charset="-127"/>
              </a:rPr>
              <a:t>링크 </a:t>
            </a:r>
            <a:r>
              <a:rPr lang="en-US" altLang="ko-KR" sz="1600" dirty="0">
                <a:latin typeface="에스코어 드림 2 ExtraLight" panose="020B0203030302020204" pitchFamily="34" charset="-127"/>
                <a:ea typeface="에스코어 드림 2 ExtraLight" panose="020B0203030302020204" pitchFamily="34" charset="-127"/>
              </a:rPr>
              <a:t>:   </a:t>
            </a:r>
          </a:p>
          <a:p>
            <a:r>
              <a:rPr lang="en-US" altLang="ko-KR" sz="1600" dirty="0">
                <a:latin typeface="에스코어 드림 2 ExtraLight" panose="020B0203030302020204" pitchFamily="34" charset="-127"/>
                <a:ea typeface="에스코어 드림 2 ExtraLight" panose="020B0203030302020204" pitchFamily="34" charset="-127"/>
                <a:hlinkClick r:id="rId2"/>
              </a:rPr>
              <a:t>https://github.com/Indongspace/mulcamp_semiproject</a:t>
            </a:r>
            <a:r>
              <a:rPr lang="en-US" altLang="ko-KR" sz="1600" dirty="0">
                <a:latin typeface="에스코어 드림 2 ExtraLight" panose="020B0203030302020204" pitchFamily="34" charset="-127"/>
                <a:ea typeface="에스코어 드림 2 ExtraLight" panose="020B0203030302020204" pitchFamily="34" charset="-127"/>
              </a:rPr>
              <a:t> </a:t>
            </a:r>
            <a:endParaRPr lang="ko-KR" altLang="en-US" sz="1600" baseline="30000" dirty="0">
              <a:latin typeface="에스코어 드림 2 ExtraLight" panose="020B0203030302020204" pitchFamily="34" charset="-127"/>
              <a:ea typeface="에스코어 드림 2 ExtraLight" panose="020B0203030302020204" pitchFamily="34" charset="-127"/>
            </a:endParaRPr>
          </a:p>
        </p:txBody>
      </p:sp>
      <p:sp>
        <p:nvSpPr>
          <p:cNvPr id="9" name="TextBox 8">
            <a:extLst>
              <a:ext uri="{FF2B5EF4-FFF2-40B4-BE49-F238E27FC236}">
                <a16:creationId xmlns:a16="http://schemas.microsoft.com/office/drawing/2014/main" id="{2C5CAD1C-4BE7-495B-12DA-9F592F2F5FC1}"/>
              </a:ext>
            </a:extLst>
          </p:cNvPr>
          <p:cNvSpPr txBox="1"/>
          <p:nvPr/>
        </p:nvSpPr>
        <p:spPr>
          <a:xfrm>
            <a:off x="599140" y="777678"/>
            <a:ext cx="8011460" cy="523220"/>
          </a:xfrm>
          <a:prstGeom prst="rect">
            <a:avLst/>
          </a:prstGeom>
          <a:noFill/>
        </p:spPr>
        <p:txBody>
          <a:bodyPr wrap="square">
            <a:spAutoFit/>
          </a:bodyPr>
          <a:lstStyle/>
          <a:p>
            <a:r>
              <a:rPr lang="en-US" altLang="ko-KR" sz="2800" dirty="0">
                <a:latin typeface="여기어때 잘난체 고딕" panose="00000500000000000000" pitchFamily="50" charset="-127"/>
                <a:ea typeface="여기어때 잘난체 고딕" panose="00000500000000000000" pitchFamily="50" charset="-127"/>
              </a:rPr>
              <a:t>Semi Project</a:t>
            </a:r>
            <a:endParaRPr lang="ko-KR" altLang="en-US" sz="2800" dirty="0">
              <a:latin typeface="여기어때 잘난체 고딕" panose="00000500000000000000" pitchFamily="50" charset="-127"/>
              <a:ea typeface="여기어때 잘난체 고딕" panose="00000500000000000000" pitchFamily="50" charset="-127"/>
            </a:endParaRPr>
          </a:p>
        </p:txBody>
      </p:sp>
      <p:pic>
        <p:nvPicPr>
          <p:cNvPr id="12" name="그림 11" descr="텍스트, 스크린샷, 지도이(가) 표시된 사진&#10;&#10;자동 생성된 설명">
            <a:extLst>
              <a:ext uri="{FF2B5EF4-FFF2-40B4-BE49-F238E27FC236}">
                <a16:creationId xmlns:a16="http://schemas.microsoft.com/office/drawing/2014/main" id="{2F639736-7F49-EA63-01CF-072AA0E9B8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7987" y="2228125"/>
            <a:ext cx="5613125" cy="3129362"/>
          </a:xfrm>
          <a:prstGeom prst="rect">
            <a:avLst/>
          </a:prstGeom>
        </p:spPr>
      </p:pic>
      <p:sp>
        <p:nvSpPr>
          <p:cNvPr id="14" name="TextBox 13">
            <a:extLst>
              <a:ext uri="{FF2B5EF4-FFF2-40B4-BE49-F238E27FC236}">
                <a16:creationId xmlns:a16="http://schemas.microsoft.com/office/drawing/2014/main" id="{CCA9D5C0-1BB4-8F2C-73F9-D5BDBCA27072}"/>
              </a:ext>
            </a:extLst>
          </p:cNvPr>
          <p:cNvSpPr txBox="1"/>
          <p:nvPr/>
        </p:nvSpPr>
        <p:spPr>
          <a:xfrm>
            <a:off x="599140" y="1720294"/>
            <a:ext cx="3642660" cy="1384995"/>
          </a:xfrm>
          <a:prstGeom prst="rect">
            <a:avLst/>
          </a:prstGeom>
          <a:noFill/>
        </p:spPr>
        <p:txBody>
          <a:bodyPr wrap="square">
            <a:spAutoFit/>
          </a:bodyPr>
          <a:lstStyle/>
          <a:p>
            <a:r>
              <a:rPr lang="ko-KR" altLang="en-US" sz="1200" dirty="0">
                <a:latin typeface="에스코어 드림 2 ExtraLight" panose="020B0203030302020204" pitchFamily="34" charset="-127"/>
                <a:ea typeface="에스코어 드림 2 ExtraLight" panose="020B0203030302020204" pitchFamily="34" charset="-127"/>
              </a:rPr>
              <a:t>특히 기존 정책의 화재취약지 선정 기준에 의해서는 해결되지 않았던 화재진압 </a:t>
            </a:r>
            <a:r>
              <a:rPr lang="ko-KR" altLang="en-US" sz="1200" dirty="0" err="1">
                <a:latin typeface="에스코어 드림 2 ExtraLight" panose="020B0203030302020204" pitchFamily="34" charset="-127"/>
                <a:ea typeface="에스코어 드림 2 ExtraLight" panose="020B0203030302020204" pitchFamily="34" charset="-127"/>
              </a:rPr>
              <a:t>골든타임의</a:t>
            </a:r>
            <a:r>
              <a:rPr lang="ko-KR" altLang="en-US" sz="1200" dirty="0">
                <a:latin typeface="에스코어 드림 2 ExtraLight" panose="020B0203030302020204" pitchFamily="34" charset="-127"/>
                <a:ea typeface="에스코어 드림 2 ExtraLight" panose="020B0203030302020204" pitchFamily="34" charset="-127"/>
              </a:rPr>
              <a:t> 해결을 위해 선행연구를 분석하여 새로운 기준들을 세우기 위한 요소를 생성했고</a:t>
            </a:r>
            <a:r>
              <a:rPr lang="en-US" altLang="ko-KR" sz="1200" dirty="0">
                <a:latin typeface="에스코어 드림 2 ExtraLight" panose="020B0203030302020204" pitchFamily="34" charset="-127"/>
                <a:ea typeface="에스코어 드림 2 ExtraLight" panose="020B0203030302020204" pitchFamily="34" charset="-127"/>
              </a:rPr>
              <a:t>, </a:t>
            </a:r>
            <a:r>
              <a:rPr lang="ko-KR" altLang="en-US" sz="1200" dirty="0">
                <a:latin typeface="에스코어 드림 2 ExtraLight" panose="020B0203030302020204" pitchFamily="34" charset="-127"/>
                <a:ea typeface="에스코어 드림 2 ExtraLight" panose="020B0203030302020204" pitchFamily="34" charset="-127"/>
              </a:rPr>
              <a:t>여러 시각화 분석과 알고리즘을 통해 기존 비상소화장치 입지의 사각지대에 새로운 비상소화장치 입지를 선정하는 작업을 진행했습니다</a:t>
            </a:r>
            <a:r>
              <a:rPr lang="en-US" altLang="ko-KR" sz="1200" dirty="0">
                <a:latin typeface="에스코어 드림 2 ExtraLight" panose="020B0203030302020204" pitchFamily="34" charset="-127"/>
                <a:ea typeface="에스코어 드림 2 ExtraLight" panose="020B0203030302020204" pitchFamily="34" charset="-127"/>
              </a:rPr>
              <a:t>.</a:t>
            </a:r>
          </a:p>
        </p:txBody>
      </p:sp>
      <p:sp>
        <p:nvSpPr>
          <p:cNvPr id="17" name="TextBox 16">
            <a:extLst>
              <a:ext uri="{FF2B5EF4-FFF2-40B4-BE49-F238E27FC236}">
                <a16:creationId xmlns:a16="http://schemas.microsoft.com/office/drawing/2014/main" id="{8B9D628E-E9BF-2CE6-36FF-6293CDDE02BF}"/>
              </a:ext>
            </a:extLst>
          </p:cNvPr>
          <p:cNvSpPr txBox="1"/>
          <p:nvPr/>
        </p:nvSpPr>
        <p:spPr>
          <a:xfrm>
            <a:off x="599140" y="4551979"/>
            <a:ext cx="4036360" cy="1540486"/>
          </a:xfrm>
          <a:prstGeom prst="rect">
            <a:avLst/>
          </a:prstGeom>
          <a:noFill/>
        </p:spPr>
        <p:txBody>
          <a:bodyPr wrap="square">
            <a:spAutoFit/>
          </a:bodyPr>
          <a:lstStyle/>
          <a:p>
            <a:pPr>
              <a:lnSpc>
                <a:spcPct val="120000"/>
              </a:lnSpc>
            </a:pPr>
            <a:r>
              <a:rPr lang="ko-KR" altLang="en-US" sz="1600" dirty="0" err="1">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기술스택</a:t>
            </a:r>
            <a:endPar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endParaRPr>
          </a:p>
          <a:p>
            <a:pPr marL="285750" indent="-285750">
              <a:lnSpc>
                <a:spcPct val="120000"/>
              </a:lnSpc>
              <a:buFont typeface="Wingdings" panose="05000000000000000000" pitchFamily="2" charset="2"/>
              <a:buChar char="§"/>
            </a:pP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FE : </a:t>
            </a:r>
            <a:r>
              <a:rPr lang="en-US" altLang="ko-KR" sz="1600" dirty="0" err="1">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Streamlit</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p>
          <a:p>
            <a:pPr marL="285750" indent="-285750">
              <a:lnSpc>
                <a:spcPct val="120000"/>
              </a:lnSpc>
              <a:buFont typeface="Wingdings" panose="05000000000000000000" pitchFamily="2" charset="2"/>
              <a:buChar char="§"/>
            </a:pP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BE : Django</a:t>
            </a:r>
          </a:p>
          <a:p>
            <a:pPr marL="285750" indent="-285750">
              <a:lnSpc>
                <a:spcPct val="120000"/>
              </a:lnSpc>
              <a:buFont typeface="Wingdings" panose="05000000000000000000" pitchFamily="2" charset="2"/>
              <a:buChar char="§"/>
            </a:pP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Data Analysis : Python, Google </a:t>
            </a:r>
            <a:r>
              <a:rPr lang="en-US" altLang="ko-KR" sz="1600" dirty="0" err="1">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Colab</a:t>
            </a:r>
            <a:endPar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endParaRPr>
          </a:p>
          <a:p>
            <a:pPr marL="285750" indent="-285750">
              <a:lnSpc>
                <a:spcPct val="120000"/>
              </a:lnSpc>
              <a:buFont typeface="Wingdings" panose="05000000000000000000" pitchFamily="2" charset="2"/>
              <a:buChar char="§"/>
            </a:pP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Visualization : folium, Prophet</a:t>
            </a:r>
          </a:p>
        </p:txBody>
      </p:sp>
      <p:sp>
        <p:nvSpPr>
          <p:cNvPr id="18" name="TextBox 17">
            <a:extLst>
              <a:ext uri="{FF2B5EF4-FFF2-40B4-BE49-F238E27FC236}">
                <a16:creationId xmlns:a16="http://schemas.microsoft.com/office/drawing/2014/main" id="{68D2B011-587A-8D4A-C920-D63DDEC5AB35}"/>
              </a:ext>
            </a:extLst>
          </p:cNvPr>
          <p:cNvSpPr txBox="1"/>
          <p:nvPr/>
        </p:nvSpPr>
        <p:spPr>
          <a:xfrm>
            <a:off x="599139" y="3233673"/>
            <a:ext cx="4771427" cy="1245021"/>
          </a:xfrm>
          <a:prstGeom prst="rect">
            <a:avLst/>
          </a:prstGeom>
          <a:noFill/>
        </p:spPr>
        <p:txBody>
          <a:bodyPr wrap="square">
            <a:spAutoFit/>
          </a:bodyPr>
          <a:lstStyle/>
          <a:p>
            <a:pPr>
              <a:lnSpc>
                <a:spcPct val="120000"/>
              </a:lnSpc>
            </a:pP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인원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6</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명</a:t>
            </a:r>
            <a:endPar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endParaRPr>
          </a:p>
          <a:p>
            <a:pPr>
              <a:lnSpc>
                <a:spcPct val="120000"/>
              </a:lnSpc>
            </a:pP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기간</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 2024.03.11 – 2024.03.29 (18</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일</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a:t>
            </a:r>
          </a:p>
          <a:p>
            <a:pPr>
              <a:lnSpc>
                <a:spcPct val="120000"/>
              </a:lnSpc>
            </a:pP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역할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데이터 </a:t>
            </a:r>
            <a:r>
              <a:rPr lang="ko-KR" altLang="en-US" sz="1600" dirty="0" err="1">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전처리</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Prophet </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예측시각화 개발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EDA </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및 시각화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기획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파생변수 생성</a:t>
            </a:r>
          </a:p>
        </p:txBody>
      </p:sp>
      <p:sp>
        <p:nvSpPr>
          <p:cNvPr id="2" name="TextBox 1">
            <a:extLst>
              <a:ext uri="{FF2B5EF4-FFF2-40B4-BE49-F238E27FC236}">
                <a16:creationId xmlns:a16="http://schemas.microsoft.com/office/drawing/2014/main" id="{A6A67444-C5F5-D232-8F40-E3979D0ADB31}"/>
              </a:ext>
            </a:extLst>
          </p:cNvPr>
          <p:cNvSpPr txBox="1"/>
          <p:nvPr/>
        </p:nvSpPr>
        <p:spPr>
          <a:xfrm>
            <a:off x="9734222" y="95498"/>
            <a:ext cx="2383987" cy="338554"/>
          </a:xfrm>
          <a:prstGeom prst="rect">
            <a:avLst/>
          </a:prstGeom>
          <a:noFill/>
        </p:spPr>
        <p:txBody>
          <a:bodyPr wrap="none" rtlCol="0">
            <a:spAutoFit/>
          </a:bodyPr>
          <a:lstStyle/>
          <a:p>
            <a:pPr algn="r"/>
            <a:r>
              <a:rPr lang="ko-KR" altLang="en-US" sz="1600" dirty="0">
                <a:latin typeface="나눔스퀘어 Bold" panose="020B0600000101010101" pitchFamily="50" charset="-127"/>
                <a:ea typeface="나눔스퀘어 Bold" panose="020B0600000101010101" pitchFamily="50" charset="-127"/>
              </a:rPr>
              <a:t>소통을 갖춘 데이터 분석가</a:t>
            </a:r>
          </a:p>
        </p:txBody>
      </p:sp>
    </p:spTree>
    <p:extLst>
      <p:ext uri="{BB962C8B-B14F-4D97-AF65-F5344CB8AC3E}">
        <p14:creationId xmlns:p14="http://schemas.microsoft.com/office/powerpoint/2010/main" val="2957582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사각형: 둥근 모서리 37">
            <a:extLst>
              <a:ext uri="{FF2B5EF4-FFF2-40B4-BE49-F238E27FC236}">
                <a16:creationId xmlns:a16="http://schemas.microsoft.com/office/drawing/2014/main" id="{6901830D-DED3-0454-834B-168FC4C12F6B}"/>
              </a:ext>
            </a:extLst>
          </p:cNvPr>
          <p:cNvSpPr/>
          <p:nvPr/>
        </p:nvSpPr>
        <p:spPr>
          <a:xfrm>
            <a:off x="713441" y="1371101"/>
            <a:ext cx="543859" cy="114799"/>
          </a:xfrm>
          <a:prstGeom prst="roundRect">
            <a:avLst>
              <a:gd name="adj" fmla="val 0"/>
            </a:avLst>
          </a:prstGeom>
          <a:solidFill>
            <a:srgbClr val="00C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275" dirty="0">
              <a:solidFill>
                <a:schemeClr val="bg1"/>
              </a:solidFill>
              <a:latin typeface="여기어때 잘난체 고딕" panose="00000500000000000000" pitchFamily="50" charset="-127"/>
              <a:ea typeface="여기어때 잘난체 고딕" panose="00000500000000000000" pitchFamily="50" charset="-127"/>
            </a:endParaRPr>
          </a:p>
        </p:txBody>
      </p:sp>
      <p:sp>
        <p:nvSpPr>
          <p:cNvPr id="7" name="직사각형 6">
            <a:extLst>
              <a:ext uri="{FF2B5EF4-FFF2-40B4-BE49-F238E27FC236}">
                <a16:creationId xmlns:a16="http://schemas.microsoft.com/office/drawing/2014/main" id="{A04A4E59-BB29-C921-47E2-DAC2CBCD524A}"/>
              </a:ext>
            </a:extLst>
          </p:cNvPr>
          <p:cNvSpPr/>
          <p:nvPr/>
        </p:nvSpPr>
        <p:spPr>
          <a:xfrm>
            <a:off x="5524500" y="1905912"/>
            <a:ext cx="5880100" cy="371162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tx1"/>
                </a:solidFill>
                <a:latin typeface="에스코어 드림 6 Bold" panose="020B0703030302020204" pitchFamily="34" charset="-127"/>
                <a:ea typeface="에스코어 드림 6 Bold" panose="020B0703030302020204" pitchFamily="34" charset="-127"/>
              </a:rPr>
              <a:t>교육과정 이미지</a:t>
            </a:r>
          </a:p>
        </p:txBody>
      </p:sp>
      <p:sp>
        <p:nvSpPr>
          <p:cNvPr id="8" name="TextBox 7">
            <a:extLst>
              <a:ext uri="{FF2B5EF4-FFF2-40B4-BE49-F238E27FC236}">
                <a16:creationId xmlns:a16="http://schemas.microsoft.com/office/drawing/2014/main" id="{9BAE3F1C-CDBB-C9CE-E17C-453B5DC1D3E2}"/>
              </a:ext>
            </a:extLst>
          </p:cNvPr>
          <p:cNvSpPr txBox="1"/>
          <p:nvPr/>
        </p:nvSpPr>
        <p:spPr>
          <a:xfrm>
            <a:off x="5524500" y="5741768"/>
            <a:ext cx="4036360" cy="830997"/>
          </a:xfrm>
          <a:prstGeom prst="rect">
            <a:avLst/>
          </a:prstGeom>
          <a:noFill/>
        </p:spPr>
        <p:txBody>
          <a:bodyPr wrap="square">
            <a:spAutoFit/>
          </a:bodyPr>
          <a:lstStyle/>
          <a:p>
            <a:r>
              <a:rPr lang="ko-KR" altLang="en-US" sz="1600" dirty="0">
                <a:latin typeface="에스코어 드림 2 ExtraLight" panose="020B0203030302020204" pitchFamily="34" charset="-127"/>
                <a:ea typeface="에스코어 드림 2 ExtraLight" panose="020B0203030302020204" pitchFamily="34" charset="-127"/>
              </a:rPr>
              <a:t>링크 </a:t>
            </a:r>
            <a:r>
              <a:rPr lang="en-US" altLang="ko-KR" sz="1600" dirty="0">
                <a:latin typeface="에스코어 드림 2 ExtraLight" panose="020B0203030302020204" pitchFamily="34" charset="-127"/>
                <a:ea typeface="에스코어 드림 2 ExtraLight" panose="020B0203030302020204" pitchFamily="34" charset="-127"/>
              </a:rPr>
              <a:t>:   </a:t>
            </a:r>
          </a:p>
          <a:p>
            <a:r>
              <a:rPr lang="en-US" altLang="ko-KR" sz="1600" dirty="0">
                <a:latin typeface="에스코어 드림 2 ExtraLight" panose="020B0203030302020204" pitchFamily="34" charset="-127"/>
                <a:ea typeface="에스코어 드림 2 ExtraLight" panose="020B0203030302020204" pitchFamily="34" charset="-127"/>
                <a:hlinkClick r:id="rId2"/>
              </a:rPr>
              <a:t>https://github.com/Indongspace/mulcamp_semiproject</a:t>
            </a:r>
            <a:r>
              <a:rPr lang="en-US" altLang="ko-KR" sz="1600" dirty="0">
                <a:latin typeface="에스코어 드림 2 ExtraLight" panose="020B0203030302020204" pitchFamily="34" charset="-127"/>
                <a:ea typeface="에스코어 드림 2 ExtraLight" panose="020B0203030302020204" pitchFamily="34" charset="-127"/>
              </a:rPr>
              <a:t> </a:t>
            </a:r>
            <a:endParaRPr lang="ko-KR" altLang="en-US" sz="1600" baseline="30000" dirty="0">
              <a:latin typeface="에스코어 드림 2 ExtraLight" panose="020B0203030302020204" pitchFamily="34" charset="-127"/>
              <a:ea typeface="에스코어 드림 2 ExtraLight" panose="020B0203030302020204" pitchFamily="34" charset="-127"/>
            </a:endParaRPr>
          </a:p>
        </p:txBody>
      </p:sp>
      <p:sp>
        <p:nvSpPr>
          <p:cNvPr id="9" name="TextBox 8">
            <a:extLst>
              <a:ext uri="{FF2B5EF4-FFF2-40B4-BE49-F238E27FC236}">
                <a16:creationId xmlns:a16="http://schemas.microsoft.com/office/drawing/2014/main" id="{2C5CAD1C-4BE7-495B-12DA-9F592F2F5FC1}"/>
              </a:ext>
            </a:extLst>
          </p:cNvPr>
          <p:cNvSpPr txBox="1"/>
          <p:nvPr/>
        </p:nvSpPr>
        <p:spPr>
          <a:xfrm>
            <a:off x="599140" y="777678"/>
            <a:ext cx="8011460" cy="523220"/>
          </a:xfrm>
          <a:prstGeom prst="rect">
            <a:avLst/>
          </a:prstGeom>
          <a:noFill/>
        </p:spPr>
        <p:txBody>
          <a:bodyPr wrap="square">
            <a:spAutoFit/>
          </a:bodyPr>
          <a:lstStyle/>
          <a:p>
            <a:r>
              <a:rPr lang="en-US" altLang="ko-KR" sz="2800" dirty="0">
                <a:latin typeface="여기어때 잘난체 고딕" panose="00000500000000000000" pitchFamily="50" charset="-127"/>
                <a:ea typeface="여기어때 잘난체 고딕" panose="00000500000000000000" pitchFamily="50" charset="-127"/>
              </a:rPr>
              <a:t>Semi Project</a:t>
            </a:r>
            <a:endParaRPr lang="ko-KR" altLang="en-US" sz="2800" dirty="0">
              <a:latin typeface="여기어때 잘난체 고딕" panose="00000500000000000000" pitchFamily="50" charset="-127"/>
              <a:ea typeface="여기어때 잘난체 고딕" panose="00000500000000000000" pitchFamily="50" charset="-127"/>
            </a:endParaRPr>
          </a:p>
        </p:txBody>
      </p:sp>
      <p:sp>
        <p:nvSpPr>
          <p:cNvPr id="14" name="TextBox 13">
            <a:extLst>
              <a:ext uri="{FF2B5EF4-FFF2-40B4-BE49-F238E27FC236}">
                <a16:creationId xmlns:a16="http://schemas.microsoft.com/office/drawing/2014/main" id="{CCA9D5C0-1BB4-8F2C-73F9-D5BDBCA27072}"/>
              </a:ext>
            </a:extLst>
          </p:cNvPr>
          <p:cNvSpPr txBox="1"/>
          <p:nvPr/>
        </p:nvSpPr>
        <p:spPr>
          <a:xfrm>
            <a:off x="599139" y="1720294"/>
            <a:ext cx="4203769" cy="1384995"/>
          </a:xfrm>
          <a:prstGeom prst="rect">
            <a:avLst/>
          </a:prstGeom>
          <a:noFill/>
        </p:spPr>
        <p:txBody>
          <a:bodyPr wrap="square">
            <a:spAutoFit/>
          </a:bodyPr>
          <a:lstStyle/>
          <a:p>
            <a:r>
              <a:rPr lang="ko-KR" altLang="en-US" sz="1200" dirty="0">
                <a:latin typeface="에스코어 드림 2 ExtraLight" panose="020B0203030302020204" pitchFamily="34" charset="-127"/>
                <a:ea typeface="에스코어 드림 2 ExtraLight" panose="020B0203030302020204" pitchFamily="34" charset="-127"/>
              </a:rPr>
              <a:t>개인적으로는 </a:t>
            </a:r>
            <a:r>
              <a:rPr lang="en-US" altLang="ko-KR" sz="1200" dirty="0" err="1">
                <a:latin typeface="에스코어 드림 2 ExtraLight" panose="020B0203030302020204" pitchFamily="34" charset="-127"/>
                <a:ea typeface="에스코어 드림 2 ExtraLight" panose="020B0203030302020204" pitchFamily="34" charset="-127"/>
              </a:rPr>
              <a:t>Streamlit</a:t>
            </a:r>
            <a:r>
              <a:rPr lang="ko-KR" altLang="en-US" sz="1200" dirty="0">
                <a:latin typeface="에스코어 드림 2 ExtraLight" panose="020B0203030302020204" pitchFamily="34" charset="-127"/>
                <a:ea typeface="에스코어 드림 2 ExtraLight" panose="020B0203030302020204" pitchFamily="34" charset="-127"/>
              </a:rPr>
              <a:t>의 화재현황 페이지에 대한 다채로운 구성을 위해 </a:t>
            </a:r>
            <a:r>
              <a:rPr lang="en-US" altLang="ko-KR" sz="1200" dirty="0">
                <a:latin typeface="에스코어 드림 2 ExtraLight" panose="020B0203030302020204" pitchFamily="34" charset="-127"/>
                <a:ea typeface="에스코어 드림 2 ExtraLight" panose="020B0203030302020204" pitchFamily="34" charset="-127"/>
              </a:rPr>
              <a:t>2017~2023</a:t>
            </a:r>
            <a:r>
              <a:rPr lang="ko-KR" altLang="en-US" sz="1200" dirty="0">
                <a:latin typeface="에스코어 드림 2 ExtraLight" panose="020B0203030302020204" pitchFamily="34" charset="-127"/>
                <a:ea typeface="에스코어 드림 2 ExtraLight" panose="020B0203030302020204" pitchFamily="34" charset="-127"/>
              </a:rPr>
              <a:t>년까지 서울시 월 별 화재건수의 데이터를 수집하여 분석한 후 </a:t>
            </a:r>
            <a:r>
              <a:rPr lang="en-US" altLang="ko-KR" sz="1200" dirty="0">
                <a:latin typeface="에스코어 드림 2 ExtraLight" panose="020B0203030302020204" pitchFamily="34" charset="-127"/>
                <a:ea typeface="에스코어 드림 2 ExtraLight" panose="020B0203030302020204" pitchFamily="34" charset="-127"/>
              </a:rPr>
              <a:t>Prophet</a:t>
            </a:r>
            <a:r>
              <a:rPr lang="ko-KR" altLang="en-US" sz="1200" dirty="0">
                <a:latin typeface="에스코어 드림 2 ExtraLight" panose="020B0203030302020204" pitchFamily="34" charset="-127"/>
                <a:ea typeface="에스코어 드림 2 ExtraLight" panose="020B0203030302020204" pitchFamily="34" charset="-127"/>
              </a:rPr>
              <a:t>모델에 반영시켜 </a:t>
            </a:r>
            <a:r>
              <a:rPr lang="en-US" altLang="ko-KR" sz="1200" dirty="0" err="1">
                <a:latin typeface="에스코어 드림 2 ExtraLight" panose="020B0203030302020204" pitchFamily="34" charset="-127"/>
                <a:ea typeface="에스코어 드림 2 ExtraLight" panose="020B0203030302020204" pitchFamily="34" charset="-127"/>
              </a:rPr>
              <a:t>GridSearch</a:t>
            </a:r>
            <a:r>
              <a:rPr lang="en-US" altLang="ko-KR" sz="1200" dirty="0">
                <a:latin typeface="에스코어 드림 2 ExtraLight" panose="020B0203030302020204" pitchFamily="34" charset="-127"/>
                <a:ea typeface="에스코어 드림 2 ExtraLight" panose="020B0203030302020204" pitchFamily="34" charset="-127"/>
              </a:rPr>
              <a:t> </a:t>
            </a:r>
            <a:r>
              <a:rPr lang="ko-KR" altLang="en-US" sz="1200" dirty="0">
                <a:latin typeface="에스코어 드림 2 ExtraLight" panose="020B0203030302020204" pitchFamily="34" charset="-127"/>
                <a:ea typeface="에스코어 드림 2 ExtraLight" panose="020B0203030302020204" pitchFamily="34" charset="-127"/>
              </a:rPr>
              <a:t>교차검증을 통해 </a:t>
            </a:r>
            <a:r>
              <a:rPr lang="en-US" altLang="ko-KR" sz="1200" dirty="0">
                <a:latin typeface="에스코어 드림 2 ExtraLight" panose="020B0203030302020204" pitchFamily="34" charset="-127"/>
                <a:ea typeface="에스코어 드림 2 ExtraLight" panose="020B0203030302020204" pitchFamily="34" charset="-127"/>
              </a:rPr>
              <a:t>2023</a:t>
            </a:r>
            <a:r>
              <a:rPr lang="ko-KR" altLang="en-US" sz="1200" dirty="0">
                <a:latin typeface="에스코어 드림 2 ExtraLight" panose="020B0203030302020204" pitchFamily="34" charset="-127"/>
                <a:ea typeface="에스코어 드림 2 ExtraLight" panose="020B0203030302020204" pitchFamily="34" charset="-127"/>
              </a:rPr>
              <a:t>년 월 별 실제 화재건수에 </a:t>
            </a:r>
            <a:r>
              <a:rPr lang="en-US" altLang="ko-KR" sz="1200" dirty="0">
                <a:latin typeface="에스코어 드림 2 ExtraLight" panose="020B0203030302020204" pitchFamily="34" charset="-127"/>
                <a:ea typeface="에스코어 드림 2 ExtraLight" panose="020B0203030302020204" pitchFamily="34" charset="-127"/>
              </a:rPr>
              <a:t>MAPE 0.06</a:t>
            </a:r>
            <a:r>
              <a:rPr lang="ko-KR" altLang="en-US" sz="1200" dirty="0">
                <a:latin typeface="에스코어 드림 2 ExtraLight" panose="020B0203030302020204" pitchFamily="34" charset="-127"/>
                <a:ea typeface="에스코어 드림 2 ExtraLight" panose="020B0203030302020204" pitchFamily="34" charset="-127"/>
              </a:rPr>
              <a:t>의 오차를 보이는 유의미한 </a:t>
            </a:r>
            <a:r>
              <a:rPr lang="en-US" altLang="ko-KR" sz="1200" dirty="0">
                <a:latin typeface="에스코어 드림 2 ExtraLight" panose="020B0203030302020204" pitchFamily="34" charset="-127"/>
                <a:ea typeface="에스코어 드림 2 ExtraLight" panose="020B0203030302020204" pitchFamily="34" charset="-127"/>
              </a:rPr>
              <a:t>2023</a:t>
            </a:r>
            <a:r>
              <a:rPr lang="ko-KR" altLang="en-US" sz="1200" dirty="0">
                <a:latin typeface="에스코어 드림 2 ExtraLight" panose="020B0203030302020204" pitchFamily="34" charset="-127"/>
                <a:ea typeface="에스코어 드림 2 ExtraLight" panose="020B0203030302020204" pitchFamily="34" charset="-127"/>
              </a:rPr>
              <a:t>년 월 별 예측 화재건수 모델을 개발한 후 </a:t>
            </a:r>
            <a:r>
              <a:rPr lang="en-US" altLang="ko-KR" sz="1200" dirty="0">
                <a:latin typeface="에스코어 드림 2 ExtraLight" panose="020B0203030302020204" pitchFamily="34" charset="-127"/>
                <a:ea typeface="에스코어 드림 2 ExtraLight" panose="020B0203030302020204" pitchFamily="34" charset="-127"/>
              </a:rPr>
              <a:t>2024</a:t>
            </a:r>
            <a:r>
              <a:rPr lang="ko-KR" altLang="en-US" sz="1200" dirty="0">
                <a:latin typeface="에스코어 드림 2 ExtraLight" panose="020B0203030302020204" pitchFamily="34" charset="-127"/>
                <a:ea typeface="에스코어 드림 2 ExtraLight" panose="020B0203030302020204" pitchFamily="34" charset="-127"/>
              </a:rPr>
              <a:t>년 서울시 월 별 화재건수 예측 시각화를 포함시켰습니다</a:t>
            </a:r>
            <a:r>
              <a:rPr lang="en-US" altLang="ko-KR" sz="1200" dirty="0">
                <a:latin typeface="에스코어 드림 2 ExtraLight" panose="020B0203030302020204" pitchFamily="34" charset="-127"/>
                <a:ea typeface="에스코어 드림 2 ExtraLight" panose="020B0203030302020204" pitchFamily="34" charset="-127"/>
              </a:rPr>
              <a:t>.</a:t>
            </a:r>
          </a:p>
        </p:txBody>
      </p:sp>
      <p:sp>
        <p:nvSpPr>
          <p:cNvPr id="17" name="TextBox 16">
            <a:extLst>
              <a:ext uri="{FF2B5EF4-FFF2-40B4-BE49-F238E27FC236}">
                <a16:creationId xmlns:a16="http://schemas.microsoft.com/office/drawing/2014/main" id="{8B9D628E-E9BF-2CE6-36FF-6293CDDE02BF}"/>
              </a:ext>
            </a:extLst>
          </p:cNvPr>
          <p:cNvSpPr txBox="1"/>
          <p:nvPr/>
        </p:nvSpPr>
        <p:spPr>
          <a:xfrm>
            <a:off x="599140" y="4551979"/>
            <a:ext cx="4036360" cy="1540486"/>
          </a:xfrm>
          <a:prstGeom prst="rect">
            <a:avLst/>
          </a:prstGeom>
          <a:noFill/>
        </p:spPr>
        <p:txBody>
          <a:bodyPr wrap="square">
            <a:spAutoFit/>
          </a:bodyPr>
          <a:lstStyle/>
          <a:p>
            <a:pPr>
              <a:lnSpc>
                <a:spcPct val="120000"/>
              </a:lnSpc>
            </a:pPr>
            <a:r>
              <a:rPr lang="ko-KR" altLang="en-US" sz="1600" dirty="0" err="1">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기술스택</a:t>
            </a:r>
            <a:endPar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endParaRPr>
          </a:p>
          <a:p>
            <a:pPr marL="285750" indent="-285750">
              <a:lnSpc>
                <a:spcPct val="120000"/>
              </a:lnSpc>
              <a:buFont typeface="Wingdings" panose="05000000000000000000" pitchFamily="2" charset="2"/>
              <a:buChar char="§"/>
            </a:pP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FE : </a:t>
            </a:r>
            <a:r>
              <a:rPr lang="en-US" altLang="ko-KR" sz="1600" dirty="0" err="1">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Streamlit</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p>
          <a:p>
            <a:pPr marL="285750" indent="-285750">
              <a:lnSpc>
                <a:spcPct val="120000"/>
              </a:lnSpc>
              <a:buFont typeface="Wingdings" panose="05000000000000000000" pitchFamily="2" charset="2"/>
              <a:buChar char="§"/>
            </a:pP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BE : Django</a:t>
            </a:r>
          </a:p>
          <a:p>
            <a:pPr marL="285750" indent="-285750">
              <a:lnSpc>
                <a:spcPct val="120000"/>
              </a:lnSpc>
              <a:buFont typeface="Wingdings" panose="05000000000000000000" pitchFamily="2" charset="2"/>
              <a:buChar char="§"/>
            </a:pP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Data Analysis : Python, Google </a:t>
            </a:r>
            <a:r>
              <a:rPr lang="en-US" altLang="ko-KR" sz="1600" dirty="0" err="1">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Colab</a:t>
            </a:r>
            <a:endPar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endParaRPr>
          </a:p>
          <a:p>
            <a:pPr marL="285750" indent="-285750">
              <a:lnSpc>
                <a:spcPct val="120000"/>
              </a:lnSpc>
              <a:buFont typeface="Wingdings" panose="05000000000000000000" pitchFamily="2" charset="2"/>
              <a:buChar char="§"/>
            </a:pP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Visualization : folium, Prophet</a:t>
            </a:r>
          </a:p>
        </p:txBody>
      </p:sp>
      <p:pic>
        <p:nvPicPr>
          <p:cNvPr id="3" name="그림 2" descr="텍스트, 라인, 그래프, 도표이(가) 표시된 사진&#10;&#10;자동 생성된 설명">
            <a:extLst>
              <a:ext uri="{FF2B5EF4-FFF2-40B4-BE49-F238E27FC236}">
                <a16:creationId xmlns:a16="http://schemas.microsoft.com/office/drawing/2014/main" id="{057E6AA8-CCD2-DB21-3FBA-5252462305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7789" y="2133118"/>
            <a:ext cx="5553522" cy="3257212"/>
          </a:xfrm>
          <a:prstGeom prst="rect">
            <a:avLst/>
          </a:prstGeom>
        </p:spPr>
      </p:pic>
      <p:sp>
        <p:nvSpPr>
          <p:cNvPr id="5" name="TextBox 4">
            <a:extLst>
              <a:ext uri="{FF2B5EF4-FFF2-40B4-BE49-F238E27FC236}">
                <a16:creationId xmlns:a16="http://schemas.microsoft.com/office/drawing/2014/main" id="{F8D1D254-A548-6CF1-BD24-754DE8BA9F00}"/>
              </a:ext>
            </a:extLst>
          </p:cNvPr>
          <p:cNvSpPr txBox="1"/>
          <p:nvPr/>
        </p:nvSpPr>
        <p:spPr>
          <a:xfrm>
            <a:off x="599139" y="3233673"/>
            <a:ext cx="4771427" cy="1245021"/>
          </a:xfrm>
          <a:prstGeom prst="rect">
            <a:avLst/>
          </a:prstGeom>
          <a:noFill/>
        </p:spPr>
        <p:txBody>
          <a:bodyPr wrap="square">
            <a:spAutoFit/>
          </a:bodyPr>
          <a:lstStyle/>
          <a:p>
            <a:pPr>
              <a:lnSpc>
                <a:spcPct val="120000"/>
              </a:lnSpc>
            </a:pP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인원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6</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명</a:t>
            </a:r>
            <a:endPar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endParaRPr>
          </a:p>
          <a:p>
            <a:pPr>
              <a:lnSpc>
                <a:spcPct val="120000"/>
              </a:lnSpc>
            </a:pP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기간</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 2024.03.11 – 2024.03.29 (18</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일</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a:t>
            </a:r>
          </a:p>
          <a:p>
            <a:pPr>
              <a:lnSpc>
                <a:spcPct val="120000"/>
              </a:lnSpc>
            </a:pP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역할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데이터 </a:t>
            </a:r>
            <a:r>
              <a:rPr lang="ko-KR" altLang="en-US" sz="1600" dirty="0" err="1">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전처리</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Prophet </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예측시각화 개발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EDA </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및 시각화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기획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파생변수 생성</a:t>
            </a:r>
          </a:p>
        </p:txBody>
      </p:sp>
      <p:sp>
        <p:nvSpPr>
          <p:cNvPr id="2" name="TextBox 1">
            <a:extLst>
              <a:ext uri="{FF2B5EF4-FFF2-40B4-BE49-F238E27FC236}">
                <a16:creationId xmlns:a16="http://schemas.microsoft.com/office/drawing/2014/main" id="{7CFB134E-62A7-4873-9930-3FAB02864BAF}"/>
              </a:ext>
            </a:extLst>
          </p:cNvPr>
          <p:cNvSpPr txBox="1"/>
          <p:nvPr/>
        </p:nvSpPr>
        <p:spPr>
          <a:xfrm>
            <a:off x="9734222" y="95498"/>
            <a:ext cx="2383987" cy="338554"/>
          </a:xfrm>
          <a:prstGeom prst="rect">
            <a:avLst/>
          </a:prstGeom>
          <a:noFill/>
        </p:spPr>
        <p:txBody>
          <a:bodyPr wrap="none" rtlCol="0">
            <a:spAutoFit/>
          </a:bodyPr>
          <a:lstStyle/>
          <a:p>
            <a:pPr algn="r"/>
            <a:r>
              <a:rPr lang="ko-KR" altLang="en-US" sz="1600" dirty="0">
                <a:latin typeface="나눔스퀘어 Bold" panose="020B0600000101010101" pitchFamily="50" charset="-127"/>
                <a:ea typeface="나눔스퀘어 Bold" panose="020B0600000101010101" pitchFamily="50" charset="-127"/>
              </a:rPr>
              <a:t>소통을 갖춘 데이터 분석가</a:t>
            </a:r>
          </a:p>
        </p:txBody>
      </p:sp>
    </p:spTree>
    <p:extLst>
      <p:ext uri="{BB962C8B-B14F-4D97-AF65-F5344CB8AC3E}">
        <p14:creationId xmlns:p14="http://schemas.microsoft.com/office/powerpoint/2010/main" val="354349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사각형: 둥근 모서리 37">
            <a:extLst>
              <a:ext uri="{FF2B5EF4-FFF2-40B4-BE49-F238E27FC236}">
                <a16:creationId xmlns:a16="http://schemas.microsoft.com/office/drawing/2014/main" id="{6901830D-DED3-0454-834B-168FC4C12F6B}"/>
              </a:ext>
            </a:extLst>
          </p:cNvPr>
          <p:cNvSpPr/>
          <p:nvPr/>
        </p:nvSpPr>
        <p:spPr>
          <a:xfrm>
            <a:off x="713441" y="1371101"/>
            <a:ext cx="543859" cy="114799"/>
          </a:xfrm>
          <a:prstGeom prst="roundRect">
            <a:avLst>
              <a:gd name="adj" fmla="val 0"/>
            </a:avLst>
          </a:prstGeom>
          <a:solidFill>
            <a:srgbClr val="00C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275" dirty="0">
              <a:solidFill>
                <a:schemeClr val="bg1"/>
              </a:solidFill>
              <a:latin typeface="여기어때 잘난체 고딕" panose="00000500000000000000" pitchFamily="50" charset="-127"/>
              <a:ea typeface="여기어때 잘난체 고딕" panose="00000500000000000000" pitchFamily="50" charset="-127"/>
            </a:endParaRPr>
          </a:p>
        </p:txBody>
      </p:sp>
      <p:sp>
        <p:nvSpPr>
          <p:cNvPr id="7" name="직사각형 6">
            <a:extLst>
              <a:ext uri="{FF2B5EF4-FFF2-40B4-BE49-F238E27FC236}">
                <a16:creationId xmlns:a16="http://schemas.microsoft.com/office/drawing/2014/main" id="{A04A4E59-BB29-C921-47E2-DAC2CBCD524A}"/>
              </a:ext>
            </a:extLst>
          </p:cNvPr>
          <p:cNvSpPr/>
          <p:nvPr/>
        </p:nvSpPr>
        <p:spPr>
          <a:xfrm>
            <a:off x="5524500" y="1905912"/>
            <a:ext cx="5880100" cy="371162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tx1"/>
                </a:solidFill>
                <a:latin typeface="에스코어 드림 6 Bold" panose="020B0703030302020204" pitchFamily="34" charset="-127"/>
                <a:ea typeface="에스코어 드림 6 Bold" panose="020B0703030302020204" pitchFamily="34" charset="-127"/>
              </a:rPr>
              <a:t>교육과정 이미지</a:t>
            </a:r>
          </a:p>
        </p:txBody>
      </p:sp>
      <p:sp>
        <p:nvSpPr>
          <p:cNvPr id="8" name="TextBox 7">
            <a:extLst>
              <a:ext uri="{FF2B5EF4-FFF2-40B4-BE49-F238E27FC236}">
                <a16:creationId xmlns:a16="http://schemas.microsoft.com/office/drawing/2014/main" id="{9BAE3F1C-CDBB-C9CE-E17C-453B5DC1D3E2}"/>
              </a:ext>
            </a:extLst>
          </p:cNvPr>
          <p:cNvSpPr txBox="1"/>
          <p:nvPr/>
        </p:nvSpPr>
        <p:spPr>
          <a:xfrm>
            <a:off x="5524500" y="5741768"/>
            <a:ext cx="4036360" cy="830997"/>
          </a:xfrm>
          <a:prstGeom prst="rect">
            <a:avLst/>
          </a:prstGeom>
          <a:noFill/>
        </p:spPr>
        <p:txBody>
          <a:bodyPr wrap="square">
            <a:spAutoFit/>
          </a:bodyPr>
          <a:lstStyle/>
          <a:p>
            <a:r>
              <a:rPr lang="ko-KR" altLang="en-US" sz="1600" dirty="0">
                <a:latin typeface="에스코어 드림 2 ExtraLight" panose="020B0203030302020204" pitchFamily="34" charset="-127"/>
                <a:ea typeface="에스코어 드림 2 ExtraLight" panose="020B0203030302020204" pitchFamily="34" charset="-127"/>
              </a:rPr>
              <a:t>링크 </a:t>
            </a:r>
            <a:r>
              <a:rPr lang="en-US" altLang="ko-KR" sz="1600" dirty="0">
                <a:latin typeface="에스코어 드림 2 ExtraLight" panose="020B0203030302020204" pitchFamily="34" charset="-127"/>
                <a:ea typeface="에스코어 드림 2 ExtraLight" panose="020B0203030302020204" pitchFamily="34" charset="-127"/>
              </a:rPr>
              <a:t>:   </a:t>
            </a:r>
          </a:p>
          <a:p>
            <a:r>
              <a:rPr lang="en-US" altLang="ko-KR" sz="1600" dirty="0">
                <a:latin typeface="에스코어 드림 2 ExtraLight" panose="020B0203030302020204" pitchFamily="34" charset="-127"/>
                <a:ea typeface="에스코어 드림 2 ExtraLight" panose="020B0203030302020204" pitchFamily="34" charset="-127"/>
                <a:hlinkClick r:id="rId2"/>
              </a:rPr>
              <a:t>https://github.com/Indongspace/mulcamp_semiproject</a:t>
            </a:r>
            <a:r>
              <a:rPr lang="en-US" altLang="ko-KR" sz="1600" dirty="0">
                <a:latin typeface="에스코어 드림 2 ExtraLight" panose="020B0203030302020204" pitchFamily="34" charset="-127"/>
                <a:ea typeface="에스코어 드림 2 ExtraLight" panose="020B0203030302020204" pitchFamily="34" charset="-127"/>
              </a:rPr>
              <a:t> </a:t>
            </a:r>
            <a:endParaRPr lang="ko-KR" altLang="en-US" sz="1600" baseline="30000" dirty="0">
              <a:latin typeface="에스코어 드림 2 ExtraLight" panose="020B0203030302020204" pitchFamily="34" charset="-127"/>
              <a:ea typeface="에스코어 드림 2 ExtraLight" panose="020B0203030302020204" pitchFamily="34" charset="-127"/>
            </a:endParaRPr>
          </a:p>
        </p:txBody>
      </p:sp>
      <p:sp>
        <p:nvSpPr>
          <p:cNvPr id="9" name="TextBox 8">
            <a:extLst>
              <a:ext uri="{FF2B5EF4-FFF2-40B4-BE49-F238E27FC236}">
                <a16:creationId xmlns:a16="http://schemas.microsoft.com/office/drawing/2014/main" id="{2C5CAD1C-4BE7-495B-12DA-9F592F2F5FC1}"/>
              </a:ext>
            </a:extLst>
          </p:cNvPr>
          <p:cNvSpPr txBox="1"/>
          <p:nvPr/>
        </p:nvSpPr>
        <p:spPr>
          <a:xfrm>
            <a:off x="599140" y="777678"/>
            <a:ext cx="8011460" cy="523220"/>
          </a:xfrm>
          <a:prstGeom prst="rect">
            <a:avLst/>
          </a:prstGeom>
          <a:noFill/>
        </p:spPr>
        <p:txBody>
          <a:bodyPr wrap="square">
            <a:spAutoFit/>
          </a:bodyPr>
          <a:lstStyle/>
          <a:p>
            <a:r>
              <a:rPr lang="en-US" altLang="ko-KR" sz="2800" dirty="0">
                <a:latin typeface="여기어때 잘난체 고딕" panose="00000500000000000000" pitchFamily="50" charset="-127"/>
                <a:ea typeface="여기어때 잘난체 고딕" panose="00000500000000000000" pitchFamily="50" charset="-127"/>
              </a:rPr>
              <a:t>Semi Project</a:t>
            </a:r>
            <a:endParaRPr lang="ko-KR" altLang="en-US" sz="2800" dirty="0">
              <a:latin typeface="여기어때 잘난체 고딕" panose="00000500000000000000" pitchFamily="50" charset="-127"/>
              <a:ea typeface="여기어때 잘난체 고딕" panose="00000500000000000000" pitchFamily="50" charset="-127"/>
            </a:endParaRPr>
          </a:p>
        </p:txBody>
      </p:sp>
      <p:sp>
        <p:nvSpPr>
          <p:cNvPr id="14" name="TextBox 13">
            <a:extLst>
              <a:ext uri="{FF2B5EF4-FFF2-40B4-BE49-F238E27FC236}">
                <a16:creationId xmlns:a16="http://schemas.microsoft.com/office/drawing/2014/main" id="{CCA9D5C0-1BB4-8F2C-73F9-D5BDBCA27072}"/>
              </a:ext>
            </a:extLst>
          </p:cNvPr>
          <p:cNvSpPr txBox="1"/>
          <p:nvPr/>
        </p:nvSpPr>
        <p:spPr>
          <a:xfrm>
            <a:off x="599139" y="1720294"/>
            <a:ext cx="4203769" cy="1384995"/>
          </a:xfrm>
          <a:prstGeom prst="rect">
            <a:avLst/>
          </a:prstGeom>
          <a:noFill/>
        </p:spPr>
        <p:txBody>
          <a:bodyPr wrap="square">
            <a:spAutoFit/>
          </a:bodyPr>
          <a:lstStyle/>
          <a:p>
            <a:r>
              <a:rPr lang="ko-KR" altLang="en-US" sz="1200" dirty="0">
                <a:latin typeface="에스코어 드림 2 ExtraLight" panose="020B0203030302020204" pitchFamily="34" charset="-127"/>
                <a:ea typeface="에스코어 드림 2 ExtraLight" panose="020B0203030302020204" pitchFamily="34" charset="-127"/>
              </a:rPr>
              <a:t>개인적으로는 기존과는 다른</a:t>
            </a:r>
            <a:r>
              <a:rPr lang="en-US" altLang="ko-KR" sz="1200" dirty="0">
                <a:latin typeface="에스코어 드림 2 ExtraLight" panose="020B0203030302020204" pitchFamily="34" charset="-127"/>
                <a:ea typeface="에스코어 드림 2 ExtraLight" panose="020B0203030302020204" pitchFamily="34" charset="-127"/>
              </a:rPr>
              <a:t>, </a:t>
            </a:r>
            <a:r>
              <a:rPr lang="ko-KR" altLang="en-US" sz="1200" dirty="0">
                <a:latin typeface="에스코어 드림 2 ExtraLight" panose="020B0203030302020204" pitchFamily="34" charset="-127"/>
                <a:ea typeface="에스코어 드림 2 ExtraLight" panose="020B0203030302020204" pitchFamily="34" charset="-127"/>
              </a:rPr>
              <a:t>주택화재 취약 점수를 반영해 도출한 서울시 내 화재취약지에 대한 지역구를 뽑기 위한 점수의 구성요소를 선정하기 위해</a:t>
            </a:r>
            <a:r>
              <a:rPr lang="en-US" altLang="ko-KR" sz="1200" dirty="0">
                <a:latin typeface="에스코어 드림 2 ExtraLight" panose="020B0203030302020204" pitchFamily="34" charset="-127"/>
                <a:ea typeface="에스코어 드림 2 ExtraLight" panose="020B0203030302020204" pitchFamily="34" charset="-127"/>
              </a:rPr>
              <a:t>, </a:t>
            </a:r>
            <a:r>
              <a:rPr lang="ko-KR" altLang="en-US" sz="1200" dirty="0">
                <a:latin typeface="에스코어 드림 2 ExtraLight" panose="020B0203030302020204" pitchFamily="34" charset="-127"/>
                <a:ea typeface="에스코어 드림 2 ExtraLight" panose="020B0203030302020204" pitchFamily="34" charset="-127"/>
              </a:rPr>
              <a:t>그 근거에 대한 신뢰성을 충족시킬 수 있는 선행연구에 대해 분석했습니다</a:t>
            </a:r>
            <a:r>
              <a:rPr lang="en-US" altLang="ko-KR" sz="1200" dirty="0">
                <a:latin typeface="에스코어 드림 2 ExtraLight" panose="020B0203030302020204" pitchFamily="34" charset="-127"/>
                <a:ea typeface="에스코어 드림 2 ExtraLight" panose="020B0203030302020204" pitchFamily="34" charset="-127"/>
              </a:rPr>
              <a:t>. </a:t>
            </a:r>
            <a:r>
              <a:rPr lang="ko-KR" altLang="en-US" sz="1200" dirty="0">
                <a:latin typeface="에스코어 드림 2 ExtraLight" panose="020B0203030302020204" pitchFamily="34" charset="-127"/>
                <a:ea typeface="에스코어 드림 2 ExtraLight" panose="020B0203030302020204" pitchFamily="34" charset="-127"/>
              </a:rPr>
              <a:t>신뢰성 있는 </a:t>
            </a:r>
            <a:endParaRPr lang="en-US" altLang="ko-KR" sz="1200" dirty="0">
              <a:latin typeface="에스코어 드림 2 ExtraLight" panose="020B0203030302020204" pitchFamily="34" charset="-127"/>
              <a:ea typeface="에스코어 드림 2 ExtraLight" panose="020B0203030302020204" pitchFamily="34" charset="-127"/>
            </a:endParaRPr>
          </a:p>
          <a:p>
            <a:r>
              <a:rPr lang="en-US" altLang="ko-KR" sz="1200" dirty="0">
                <a:latin typeface="에스코어 드림 2 ExtraLight" panose="020B0203030302020204" pitchFamily="34" charset="-127"/>
                <a:ea typeface="에스코어 드림 2 ExtraLight" panose="020B0203030302020204" pitchFamily="34" charset="-127"/>
              </a:rPr>
              <a:t>‘</a:t>
            </a:r>
            <a:r>
              <a:rPr lang="ko-KR" altLang="en-US" sz="1200" dirty="0">
                <a:latin typeface="에스코어 드림 2 ExtraLight" panose="020B0203030302020204" pitchFamily="34" charset="-127"/>
                <a:ea typeface="에스코어 드림 2 ExtraLight" panose="020B0203030302020204" pitchFamily="34" charset="-127"/>
              </a:rPr>
              <a:t>화재취약지로 선정하는 데 쓰일 수 있는 파생변수</a:t>
            </a:r>
            <a:r>
              <a:rPr lang="en-US" altLang="ko-KR" sz="1200" dirty="0">
                <a:latin typeface="에스코어 드림 2 ExtraLight" panose="020B0203030302020204" pitchFamily="34" charset="-127"/>
                <a:ea typeface="에스코어 드림 2 ExtraLight" panose="020B0203030302020204" pitchFamily="34" charset="-127"/>
              </a:rPr>
              <a:t>‘</a:t>
            </a:r>
            <a:r>
              <a:rPr lang="ko-KR" altLang="en-US" sz="1200" dirty="0">
                <a:latin typeface="에스코어 드림 2 ExtraLight" panose="020B0203030302020204" pitchFamily="34" charset="-127"/>
                <a:ea typeface="에스코어 드림 2 ExtraLight" panose="020B0203030302020204" pitchFamily="34" charset="-127"/>
              </a:rPr>
              <a:t>를 도출했습니다</a:t>
            </a:r>
            <a:r>
              <a:rPr lang="en-US" altLang="ko-KR" sz="1200" dirty="0">
                <a:latin typeface="에스코어 드림 2 ExtraLight" panose="020B0203030302020204" pitchFamily="34" charset="-127"/>
                <a:ea typeface="에스코어 드림 2 ExtraLight" panose="020B0203030302020204" pitchFamily="34" charset="-127"/>
              </a:rPr>
              <a:t>.</a:t>
            </a:r>
          </a:p>
        </p:txBody>
      </p:sp>
      <p:sp>
        <p:nvSpPr>
          <p:cNvPr id="17" name="TextBox 16">
            <a:extLst>
              <a:ext uri="{FF2B5EF4-FFF2-40B4-BE49-F238E27FC236}">
                <a16:creationId xmlns:a16="http://schemas.microsoft.com/office/drawing/2014/main" id="{8B9D628E-E9BF-2CE6-36FF-6293CDDE02BF}"/>
              </a:ext>
            </a:extLst>
          </p:cNvPr>
          <p:cNvSpPr txBox="1"/>
          <p:nvPr/>
        </p:nvSpPr>
        <p:spPr>
          <a:xfrm>
            <a:off x="599140" y="4551979"/>
            <a:ext cx="4036360" cy="1540486"/>
          </a:xfrm>
          <a:prstGeom prst="rect">
            <a:avLst/>
          </a:prstGeom>
          <a:noFill/>
        </p:spPr>
        <p:txBody>
          <a:bodyPr wrap="square">
            <a:spAutoFit/>
          </a:bodyPr>
          <a:lstStyle/>
          <a:p>
            <a:pPr>
              <a:lnSpc>
                <a:spcPct val="120000"/>
              </a:lnSpc>
            </a:pPr>
            <a:r>
              <a:rPr lang="ko-KR" altLang="en-US" sz="1600" dirty="0" err="1">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기술스택</a:t>
            </a:r>
            <a:endPar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endParaRPr>
          </a:p>
          <a:p>
            <a:pPr marL="285750" indent="-285750">
              <a:lnSpc>
                <a:spcPct val="120000"/>
              </a:lnSpc>
              <a:buFont typeface="Wingdings" panose="05000000000000000000" pitchFamily="2" charset="2"/>
              <a:buChar char="§"/>
            </a:pP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FE : </a:t>
            </a:r>
            <a:r>
              <a:rPr lang="en-US" altLang="ko-KR" sz="1600" dirty="0" err="1">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Streamlit</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p>
          <a:p>
            <a:pPr marL="285750" indent="-285750">
              <a:lnSpc>
                <a:spcPct val="120000"/>
              </a:lnSpc>
              <a:buFont typeface="Wingdings" panose="05000000000000000000" pitchFamily="2" charset="2"/>
              <a:buChar char="§"/>
            </a:pP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BE : Django</a:t>
            </a:r>
          </a:p>
          <a:p>
            <a:pPr marL="285750" indent="-285750">
              <a:lnSpc>
                <a:spcPct val="120000"/>
              </a:lnSpc>
              <a:buFont typeface="Wingdings" panose="05000000000000000000" pitchFamily="2" charset="2"/>
              <a:buChar char="§"/>
            </a:pP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Data Analysis : Python, Google </a:t>
            </a:r>
            <a:r>
              <a:rPr lang="en-US" altLang="ko-KR" sz="1600" dirty="0" err="1">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Colab</a:t>
            </a:r>
            <a:endPar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endParaRPr>
          </a:p>
          <a:p>
            <a:pPr marL="285750" indent="-285750">
              <a:lnSpc>
                <a:spcPct val="120000"/>
              </a:lnSpc>
              <a:buFont typeface="Wingdings" panose="05000000000000000000" pitchFamily="2" charset="2"/>
              <a:buChar char="§"/>
            </a:pP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Visualization : folium, Prophet</a:t>
            </a:r>
          </a:p>
        </p:txBody>
      </p:sp>
      <p:sp>
        <p:nvSpPr>
          <p:cNvPr id="5" name="TextBox 4">
            <a:extLst>
              <a:ext uri="{FF2B5EF4-FFF2-40B4-BE49-F238E27FC236}">
                <a16:creationId xmlns:a16="http://schemas.microsoft.com/office/drawing/2014/main" id="{F8D1D254-A548-6CF1-BD24-754DE8BA9F00}"/>
              </a:ext>
            </a:extLst>
          </p:cNvPr>
          <p:cNvSpPr txBox="1"/>
          <p:nvPr/>
        </p:nvSpPr>
        <p:spPr>
          <a:xfrm>
            <a:off x="599139" y="3233673"/>
            <a:ext cx="4771427" cy="1245021"/>
          </a:xfrm>
          <a:prstGeom prst="rect">
            <a:avLst/>
          </a:prstGeom>
          <a:noFill/>
        </p:spPr>
        <p:txBody>
          <a:bodyPr wrap="square">
            <a:spAutoFit/>
          </a:bodyPr>
          <a:lstStyle/>
          <a:p>
            <a:pPr>
              <a:lnSpc>
                <a:spcPct val="120000"/>
              </a:lnSpc>
            </a:pP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인원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6</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명</a:t>
            </a:r>
            <a:endPar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endParaRPr>
          </a:p>
          <a:p>
            <a:pPr>
              <a:lnSpc>
                <a:spcPct val="120000"/>
              </a:lnSpc>
            </a:pP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기간</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 2024.03.11 – 2024.03.29 (18</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일</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a:t>
            </a:r>
          </a:p>
          <a:p>
            <a:pPr>
              <a:lnSpc>
                <a:spcPct val="120000"/>
              </a:lnSpc>
            </a:pP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역할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데이터 </a:t>
            </a:r>
            <a:r>
              <a:rPr lang="ko-KR" altLang="en-US" sz="1600" dirty="0" err="1">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전처리</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Prophet </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예측시각화 개발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EDA </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및 시각화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기획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파생변수 생성</a:t>
            </a:r>
          </a:p>
        </p:txBody>
      </p:sp>
      <p:pic>
        <p:nvPicPr>
          <p:cNvPr id="10" name="그림 9" descr="텍스트, 스크린샷, 폰트이(가) 표시된 사진&#10;&#10;자동 생성된 설명">
            <a:extLst>
              <a:ext uri="{FF2B5EF4-FFF2-40B4-BE49-F238E27FC236}">
                <a16:creationId xmlns:a16="http://schemas.microsoft.com/office/drawing/2014/main" id="{45E940E8-93C7-F539-40D6-7375BB3BD7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3297" y="2165446"/>
            <a:ext cx="5722505" cy="3192555"/>
          </a:xfrm>
          <a:prstGeom prst="rect">
            <a:avLst/>
          </a:prstGeom>
        </p:spPr>
      </p:pic>
      <p:sp>
        <p:nvSpPr>
          <p:cNvPr id="2" name="TextBox 1">
            <a:extLst>
              <a:ext uri="{FF2B5EF4-FFF2-40B4-BE49-F238E27FC236}">
                <a16:creationId xmlns:a16="http://schemas.microsoft.com/office/drawing/2014/main" id="{22695364-740D-110A-2332-2A39F231BBF2}"/>
              </a:ext>
            </a:extLst>
          </p:cNvPr>
          <p:cNvSpPr txBox="1"/>
          <p:nvPr/>
        </p:nvSpPr>
        <p:spPr>
          <a:xfrm>
            <a:off x="9734222" y="95498"/>
            <a:ext cx="2383987" cy="338554"/>
          </a:xfrm>
          <a:prstGeom prst="rect">
            <a:avLst/>
          </a:prstGeom>
          <a:noFill/>
        </p:spPr>
        <p:txBody>
          <a:bodyPr wrap="none" rtlCol="0">
            <a:spAutoFit/>
          </a:bodyPr>
          <a:lstStyle/>
          <a:p>
            <a:pPr algn="r"/>
            <a:r>
              <a:rPr lang="ko-KR" altLang="en-US" sz="1600" dirty="0">
                <a:latin typeface="나눔스퀘어 Bold" panose="020B0600000101010101" pitchFamily="50" charset="-127"/>
                <a:ea typeface="나눔스퀘어 Bold" panose="020B0600000101010101" pitchFamily="50" charset="-127"/>
              </a:rPr>
              <a:t>소통을 갖춘 데이터 분석가</a:t>
            </a:r>
          </a:p>
        </p:txBody>
      </p:sp>
    </p:spTree>
    <p:extLst>
      <p:ext uri="{BB962C8B-B14F-4D97-AF65-F5344CB8AC3E}">
        <p14:creationId xmlns:p14="http://schemas.microsoft.com/office/powerpoint/2010/main" val="2894228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사각형: 둥근 모서리 37">
            <a:extLst>
              <a:ext uri="{FF2B5EF4-FFF2-40B4-BE49-F238E27FC236}">
                <a16:creationId xmlns:a16="http://schemas.microsoft.com/office/drawing/2014/main" id="{6901830D-DED3-0454-834B-168FC4C12F6B}"/>
              </a:ext>
            </a:extLst>
          </p:cNvPr>
          <p:cNvSpPr/>
          <p:nvPr/>
        </p:nvSpPr>
        <p:spPr>
          <a:xfrm>
            <a:off x="713441" y="1371101"/>
            <a:ext cx="543859" cy="114799"/>
          </a:xfrm>
          <a:prstGeom prst="roundRect">
            <a:avLst>
              <a:gd name="adj" fmla="val 0"/>
            </a:avLst>
          </a:prstGeom>
          <a:solidFill>
            <a:srgbClr val="00C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275" dirty="0">
              <a:solidFill>
                <a:schemeClr val="bg1"/>
              </a:solidFill>
              <a:latin typeface="여기어때 잘난체 고딕" panose="00000500000000000000" pitchFamily="50" charset="-127"/>
              <a:ea typeface="여기어때 잘난체 고딕" panose="00000500000000000000" pitchFamily="50" charset="-127"/>
            </a:endParaRPr>
          </a:p>
        </p:txBody>
      </p:sp>
      <p:sp>
        <p:nvSpPr>
          <p:cNvPr id="3" name="TextBox 2">
            <a:extLst>
              <a:ext uri="{FF2B5EF4-FFF2-40B4-BE49-F238E27FC236}">
                <a16:creationId xmlns:a16="http://schemas.microsoft.com/office/drawing/2014/main" id="{571A8048-804C-EC96-6A1A-87C913220F08}"/>
              </a:ext>
            </a:extLst>
          </p:cNvPr>
          <p:cNvSpPr txBox="1"/>
          <p:nvPr/>
        </p:nvSpPr>
        <p:spPr>
          <a:xfrm>
            <a:off x="599140" y="1720294"/>
            <a:ext cx="3642660" cy="1384995"/>
          </a:xfrm>
          <a:prstGeom prst="rect">
            <a:avLst/>
          </a:prstGeom>
          <a:noFill/>
        </p:spPr>
        <p:txBody>
          <a:bodyPr wrap="square">
            <a:spAutoFit/>
          </a:bodyPr>
          <a:lstStyle/>
          <a:p>
            <a:r>
              <a:rPr lang="ko-KR" altLang="en-US" sz="1200" dirty="0">
                <a:latin typeface="에스코어 드림 2 ExtraLight" panose="020B0203030302020204" pitchFamily="34" charset="-127"/>
                <a:ea typeface="에스코어 드림 2 ExtraLight" panose="020B0203030302020204" pitchFamily="34" charset="-127"/>
              </a:rPr>
              <a:t>또한</a:t>
            </a:r>
            <a:r>
              <a:rPr lang="en-US" altLang="ko-KR" sz="1200" dirty="0">
                <a:latin typeface="에스코어 드림 2 ExtraLight" panose="020B0203030302020204" pitchFamily="34" charset="-127"/>
                <a:ea typeface="에스코어 드림 2 ExtraLight" panose="020B0203030302020204" pitchFamily="34" charset="-127"/>
              </a:rPr>
              <a:t>, </a:t>
            </a:r>
            <a:r>
              <a:rPr lang="ko-KR" altLang="en-US" sz="1200" dirty="0">
                <a:latin typeface="에스코어 드림 2 ExtraLight" panose="020B0203030302020204" pitchFamily="34" charset="-127"/>
                <a:ea typeface="에스코어 드림 2 ExtraLight" panose="020B0203030302020204" pitchFamily="34" charset="-127"/>
              </a:rPr>
              <a:t>데이터로는 완벽하게 확신할 수 없는 입지에 대한 정보의 신뢰성을 확보하기 위해 직접 현장 답사에 나가 정보를 수집해</a:t>
            </a:r>
            <a:r>
              <a:rPr lang="en-US" altLang="ko-KR" sz="1200" dirty="0">
                <a:latin typeface="에스코어 드림 2 ExtraLight" panose="020B0203030302020204" pitchFamily="34" charset="-127"/>
                <a:ea typeface="에스코어 드림 2 ExtraLight" panose="020B0203030302020204" pitchFamily="34" charset="-127"/>
              </a:rPr>
              <a:t>, </a:t>
            </a:r>
            <a:r>
              <a:rPr lang="ko-KR" altLang="en-US" sz="1200" dirty="0">
                <a:latin typeface="에스코어 드림 2 ExtraLight" panose="020B0203030302020204" pitchFamily="34" charset="-127"/>
                <a:ea typeface="에스코어 드림 2 ExtraLight" panose="020B0203030302020204" pitchFamily="34" charset="-127"/>
              </a:rPr>
              <a:t>알고리즘에 넣기 위한 지역을 추가 반영했습니다</a:t>
            </a:r>
            <a:r>
              <a:rPr lang="en-US" altLang="ko-KR" sz="1200" dirty="0">
                <a:latin typeface="에스코어 드림 2 ExtraLight" panose="020B0203030302020204" pitchFamily="34" charset="-127"/>
                <a:ea typeface="에스코어 드림 2 ExtraLight" panose="020B0203030302020204" pitchFamily="34" charset="-127"/>
              </a:rPr>
              <a:t>.</a:t>
            </a:r>
          </a:p>
          <a:p>
            <a:r>
              <a:rPr lang="ko-KR" altLang="en-US" sz="1200" dirty="0">
                <a:latin typeface="에스코어 드림 2 ExtraLight" panose="020B0203030302020204" pitchFamily="34" charset="-127"/>
                <a:ea typeface="에스코어 드림 2 ExtraLight" panose="020B0203030302020204" pitchFamily="34" charset="-127"/>
              </a:rPr>
              <a:t>결론적으로 송파구청에 프로젝트 결과로 나온 비상소화장치의 추가 설치에 대한 입지를 제안했고</a:t>
            </a:r>
            <a:r>
              <a:rPr lang="en-US" altLang="ko-KR" sz="1200" dirty="0">
                <a:latin typeface="에스코어 드림 2 ExtraLight" panose="020B0203030302020204" pitchFamily="34" charset="-127"/>
                <a:ea typeface="에스코어 드림 2 ExtraLight" panose="020B0203030302020204" pitchFamily="34" charset="-127"/>
              </a:rPr>
              <a:t>,</a:t>
            </a:r>
          </a:p>
          <a:p>
            <a:r>
              <a:rPr lang="ko-KR" altLang="en-US" sz="1200" dirty="0">
                <a:latin typeface="에스코어 드림 2 ExtraLight" panose="020B0203030302020204" pitchFamily="34" charset="-127"/>
                <a:ea typeface="에스코어 드림 2 ExtraLight" panose="020B0203030302020204" pitchFamily="34" charset="-127"/>
              </a:rPr>
              <a:t>긍정적인 답변을 </a:t>
            </a:r>
            <a:r>
              <a:rPr lang="ko-KR" altLang="en-US" sz="1200" dirty="0" err="1">
                <a:latin typeface="에스코어 드림 2 ExtraLight" panose="020B0203030302020204" pitchFamily="34" charset="-127"/>
                <a:ea typeface="에스코어 드림 2 ExtraLight" panose="020B0203030302020204" pitchFamily="34" charset="-127"/>
              </a:rPr>
              <a:t>수신받았습니다</a:t>
            </a:r>
            <a:r>
              <a:rPr lang="en-US" altLang="ko-KR" sz="1200" dirty="0">
                <a:latin typeface="에스코어 드림 2 ExtraLight" panose="020B0203030302020204" pitchFamily="34" charset="-127"/>
                <a:ea typeface="에스코어 드림 2 ExtraLight" panose="020B0203030302020204" pitchFamily="34" charset="-127"/>
              </a:rPr>
              <a:t>.</a:t>
            </a:r>
          </a:p>
        </p:txBody>
      </p:sp>
      <p:sp>
        <p:nvSpPr>
          <p:cNvPr id="7" name="직사각형 6">
            <a:extLst>
              <a:ext uri="{FF2B5EF4-FFF2-40B4-BE49-F238E27FC236}">
                <a16:creationId xmlns:a16="http://schemas.microsoft.com/office/drawing/2014/main" id="{A04A4E59-BB29-C921-47E2-DAC2CBCD524A}"/>
              </a:ext>
            </a:extLst>
          </p:cNvPr>
          <p:cNvSpPr/>
          <p:nvPr/>
        </p:nvSpPr>
        <p:spPr>
          <a:xfrm>
            <a:off x="5524500" y="1905912"/>
            <a:ext cx="5880100" cy="371162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tx1"/>
                </a:solidFill>
                <a:latin typeface="에스코어 드림 6 Bold" panose="020B0703030302020204" pitchFamily="34" charset="-127"/>
                <a:ea typeface="에스코어 드림 6 Bold" panose="020B0703030302020204" pitchFamily="34" charset="-127"/>
              </a:rPr>
              <a:t>교육과정 이미지</a:t>
            </a:r>
          </a:p>
        </p:txBody>
      </p:sp>
      <p:sp>
        <p:nvSpPr>
          <p:cNvPr id="8" name="TextBox 7">
            <a:extLst>
              <a:ext uri="{FF2B5EF4-FFF2-40B4-BE49-F238E27FC236}">
                <a16:creationId xmlns:a16="http://schemas.microsoft.com/office/drawing/2014/main" id="{9BAE3F1C-CDBB-C9CE-E17C-453B5DC1D3E2}"/>
              </a:ext>
            </a:extLst>
          </p:cNvPr>
          <p:cNvSpPr txBox="1"/>
          <p:nvPr/>
        </p:nvSpPr>
        <p:spPr>
          <a:xfrm>
            <a:off x="5524500" y="5741768"/>
            <a:ext cx="4036360" cy="830997"/>
          </a:xfrm>
          <a:prstGeom prst="rect">
            <a:avLst/>
          </a:prstGeom>
          <a:noFill/>
        </p:spPr>
        <p:txBody>
          <a:bodyPr wrap="square">
            <a:spAutoFit/>
          </a:bodyPr>
          <a:lstStyle/>
          <a:p>
            <a:r>
              <a:rPr lang="ko-KR" altLang="en-US" sz="1600" dirty="0">
                <a:latin typeface="에스코어 드림 2 ExtraLight" panose="020B0203030302020204" pitchFamily="34" charset="-127"/>
                <a:ea typeface="에스코어 드림 2 ExtraLight" panose="020B0203030302020204" pitchFamily="34" charset="-127"/>
              </a:rPr>
              <a:t>링크 </a:t>
            </a:r>
            <a:r>
              <a:rPr lang="en-US" altLang="ko-KR" sz="1600" dirty="0">
                <a:latin typeface="에스코어 드림 2 ExtraLight" panose="020B0203030302020204" pitchFamily="34" charset="-127"/>
                <a:ea typeface="에스코어 드림 2 ExtraLight" panose="020B0203030302020204" pitchFamily="34" charset="-127"/>
              </a:rPr>
              <a:t>:   </a:t>
            </a:r>
          </a:p>
          <a:p>
            <a:r>
              <a:rPr lang="en-US" altLang="ko-KR" sz="1600" dirty="0">
                <a:latin typeface="에스코어 드림 2 ExtraLight" panose="020B0203030302020204" pitchFamily="34" charset="-127"/>
                <a:ea typeface="에스코어 드림 2 ExtraLight" panose="020B0203030302020204" pitchFamily="34" charset="-127"/>
                <a:hlinkClick r:id="rId2"/>
              </a:rPr>
              <a:t>https://github.com/Indongspace/mulcamp_semiproject</a:t>
            </a:r>
            <a:r>
              <a:rPr lang="en-US" altLang="ko-KR" sz="1600" dirty="0">
                <a:latin typeface="에스코어 드림 2 ExtraLight" panose="020B0203030302020204" pitchFamily="34" charset="-127"/>
                <a:ea typeface="에스코어 드림 2 ExtraLight" panose="020B0203030302020204" pitchFamily="34" charset="-127"/>
              </a:rPr>
              <a:t> </a:t>
            </a:r>
            <a:endParaRPr lang="ko-KR" altLang="en-US" sz="1600" baseline="30000" dirty="0">
              <a:latin typeface="에스코어 드림 2 ExtraLight" panose="020B0203030302020204" pitchFamily="34" charset="-127"/>
              <a:ea typeface="에스코어 드림 2 ExtraLight" panose="020B0203030302020204" pitchFamily="34" charset="-127"/>
            </a:endParaRPr>
          </a:p>
        </p:txBody>
      </p:sp>
      <p:sp>
        <p:nvSpPr>
          <p:cNvPr id="9" name="TextBox 8">
            <a:extLst>
              <a:ext uri="{FF2B5EF4-FFF2-40B4-BE49-F238E27FC236}">
                <a16:creationId xmlns:a16="http://schemas.microsoft.com/office/drawing/2014/main" id="{2C5CAD1C-4BE7-495B-12DA-9F592F2F5FC1}"/>
              </a:ext>
            </a:extLst>
          </p:cNvPr>
          <p:cNvSpPr txBox="1"/>
          <p:nvPr/>
        </p:nvSpPr>
        <p:spPr>
          <a:xfrm>
            <a:off x="599140" y="777678"/>
            <a:ext cx="8011460" cy="523220"/>
          </a:xfrm>
          <a:prstGeom prst="rect">
            <a:avLst/>
          </a:prstGeom>
          <a:noFill/>
        </p:spPr>
        <p:txBody>
          <a:bodyPr wrap="square">
            <a:spAutoFit/>
          </a:bodyPr>
          <a:lstStyle/>
          <a:p>
            <a:r>
              <a:rPr lang="en-US" altLang="ko-KR" sz="2800" dirty="0">
                <a:latin typeface="여기어때 잘난체 고딕" panose="00000500000000000000" pitchFamily="50" charset="-127"/>
                <a:ea typeface="여기어때 잘난체 고딕" panose="00000500000000000000" pitchFamily="50" charset="-127"/>
              </a:rPr>
              <a:t>Semi Project</a:t>
            </a:r>
            <a:endParaRPr lang="ko-KR" altLang="en-US" sz="2800" dirty="0">
              <a:latin typeface="여기어때 잘난체 고딕" panose="00000500000000000000" pitchFamily="50" charset="-127"/>
              <a:ea typeface="여기어때 잘난체 고딕" panose="00000500000000000000" pitchFamily="50" charset="-127"/>
            </a:endParaRPr>
          </a:p>
        </p:txBody>
      </p:sp>
      <p:pic>
        <p:nvPicPr>
          <p:cNvPr id="11" name="그림 10" descr="텍스트, 스크린샷, 도표, 폰트이(가) 표시된 사진&#10;&#10;자동 생성된 설명">
            <a:extLst>
              <a:ext uri="{FF2B5EF4-FFF2-40B4-BE49-F238E27FC236}">
                <a16:creationId xmlns:a16="http://schemas.microsoft.com/office/drawing/2014/main" id="{821207D0-7AC9-FD19-F8F1-1B3B2F65DD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2077" y="2228125"/>
            <a:ext cx="5644945" cy="3089675"/>
          </a:xfrm>
          <a:prstGeom prst="rect">
            <a:avLst/>
          </a:prstGeom>
        </p:spPr>
      </p:pic>
      <p:sp>
        <p:nvSpPr>
          <p:cNvPr id="16" name="TextBox 15">
            <a:extLst>
              <a:ext uri="{FF2B5EF4-FFF2-40B4-BE49-F238E27FC236}">
                <a16:creationId xmlns:a16="http://schemas.microsoft.com/office/drawing/2014/main" id="{2546E528-FE30-1CC2-9D0C-F6F9BE7FEBF4}"/>
              </a:ext>
            </a:extLst>
          </p:cNvPr>
          <p:cNvSpPr txBox="1"/>
          <p:nvPr/>
        </p:nvSpPr>
        <p:spPr>
          <a:xfrm>
            <a:off x="599140" y="4551979"/>
            <a:ext cx="4036360" cy="1540486"/>
          </a:xfrm>
          <a:prstGeom prst="rect">
            <a:avLst/>
          </a:prstGeom>
          <a:noFill/>
        </p:spPr>
        <p:txBody>
          <a:bodyPr wrap="square">
            <a:spAutoFit/>
          </a:bodyPr>
          <a:lstStyle/>
          <a:p>
            <a:pPr>
              <a:lnSpc>
                <a:spcPct val="120000"/>
              </a:lnSpc>
            </a:pPr>
            <a:r>
              <a:rPr lang="ko-KR" altLang="en-US" sz="1600" dirty="0" err="1">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기술스택</a:t>
            </a:r>
            <a:endPar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endParaRPr>
          </a:p>
          <a:p>
            <a:pPr marL="285750" indent="-285750">
              <a:lnSpc>
                <a:spcPct val="120000"/>
              </a:lnSpc>
              <a:buFont typeface="Wingdings" panose="05000000000000000000" pitchFamily="2" charset="2"/>
              <a:buChar char="§"/>
            </a:pP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FE : </a:t>
            </a:r>
            <a:r>
              <a:rPr lang="en-US" altLang="ko-KR" sz="1600" dirty="0" err="1">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Streamlit</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p>
          <a:p>
            <a:pPr marL="285750" indent="-285750">
              <a:lnSpc>
                <a:spcPct val="120000"/>
              </a:lnSpc>
              <a:buFont typeface="Wingdings" panose="05000000000000000000" pitchFamily="2" charset="2"/>
              <a:buChar char="§"/>
            </a:pP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BE : Django</a:t>
            </a:r>
          </a:p>
          <a:p>
            <a:pPr marL="285750" indent="-285750">
              <a:lnSpc>
                <a:spcPct val="120000"/>
              </a:lnSpc>
              <a:buFont typeface="Wingdings" panose="05000000000000000000" pitchFamily="2" charset="2"/>
              <a:buChar char="§"/>
            </a:pP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Data Analysis : Python, Google </a:t>
            </a:r>
            <a:r>
              <a:rPr lang="en-US" altLang="ko-KR" sz="1600" dirty="0" err="1">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Colab</a:t>
            </a:r>
            <a:endPar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endParaRPr>
          </a:p>
          <a:p>
            <a:pPr marL="285750" indent="-285750">
              <a:lnSpc>
                <a:spcPct val="120000"/>
              </a:lnSpc>
              <a:buFont typeface="Wingdings" panose="05000000000000000000" pitchFamily="2" charset="2"/>
              <a:buChar char="§"/>
            </a:pP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Visualization : folium, Prophet</a:t>
            </a:r>
          </a:p>
        </p:txBody>
      </p:sp>
      <p:sp>
        <p:nvSpPr>
          <p:cNvPr id="17" name="TextBox 16">
            <a:extLst>
              <a:ext uri="{FF2B5EF4-FFF2-40B4-BE49-F238E27FC236}">
                <a16:creationId xmlns:a16="http://schemas.microsoft.com/office/drawing/2014/main" id="{26037FFA-ACAF-F74E-0AD3-FABFCF797848}"/>
              </a:ext>
            </a:extLst>
          </p:cNvPr>
          <p:cNvSpPr txBox="1"/>
          <p:nvPr/>
        </p:nvSpPr>
        <p:spPr>
          <a:xfrm>
            <a:off x="599139" y="3233673"/>
            <a:ext cx="4771427" cy="1245021"/>
          </a:xfrm>
          <a:prstGeom prst="rect">
            <a:avLst/>
          </a:prstGeom>
          <a:noFill/>
        </p:spPr>
        <p:txBody>
          <a:bodyPr wrap="square">
            <a:spAutoFit/>
          </a:bodyPr>
          <a:lstStyle/>
          <a:p>
            <a:pPr>
              <a:lnSpc>
                <a:spcPct val="120000"/>
              </a:lnSpc>
            </a:pP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인원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6</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명</a:t>
            </a:r>
            <a:endPar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endParaRPr>
          </a:p>
          <a:p>
            <a:pPr>
              <a:lnSpc>
                <a:spcPct val="120000"/>
              </a:lnSpc>
            </a:pP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기간</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 2024.03.11 – 2024.03.29 (18</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일</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a:t>
            </a:r>
          </a:p>
          <a:p>
            <a:pPr>
              <a:lnSpc>
                <a:spcPct val="120000"/>
              </a:lnSpc>
            </a:pP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역할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데이터 </a:t>
            </a:r>
            <a:r>
              <a:rPr lang="ko-KR" altLang="en-US" sz="1600" dirty="0" err="1">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전처리</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Prophet </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예측시각화 개발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EDA </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및 시각화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기획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파생변수 생성</a:t>
            </a:r>
          </a:p>
        </p:txBody>
      </p:sp>
      <p:sp>
        <p:nvSpPr>
          <p:cNvPr id="2" name="TextBox 1">
            <a:extLst>
              <a:ext uri="{FF2B5EF4-FFF2-40B4-BE49-F238E27FC236}">
                <a16:creationId xmlns:a16="http://schemas.microsoft.com/office/drawing/2014/main" id="{06793290-B42D-BF88-13BD-54E75A8D885E}"/>
              </a:ext>
            </a:extLst>
          </p:cNvPr>
          <p:cNvSpPr txBox="1"/>
          <p:nvPr/>
        </p:nvSpPr>
        <p:spPr>
          <a:xfrm>
            <a:off x="9734222" y="95498"/>
            <a:ext cx="2383987" cy="338554"/>
          </a:xfrm>
          <a:prstGeom prst="rect">
            <a:avLst/>
          </a:prstGeom>
          <a:noFill/>
        </p:spPr>
        <p:txBody>
          <a:bodyPr wrap="none" rtlCol="0">
            <a:spAutoFit/>
          </a:bodyPr>
          <a:lstStyle/>
          <a:p>
            <a:pPr algn="r"/>
            <a:r>
              <a:rPr lang="ko-KR" altLang="en-US" sz="1600" dirty="0">
                <a:latin typeface="나눔스퀘어 Bold" panose="020B0600000101010101" pitchFamily="50" charset="-127"/>
                <a:ea typeface="나눔스퀘어 Bold" panose="020B0600000101010101" pitchFamily="50" charset="-127"/>
              </a:rPr>
              <a:t>소통을 갖춘 데이터 분석가</a:t>
            </a:r>
          </a:p>
        </p:txBody>
      </p:sp>
    </p:spTree>
    <p:extLst>
      <p:ext uri="{BB962C8B-B14F-4D97-AF65-F5344CB8AC3E}">
        <p14:creationId xmlns:p14="http://schemas.microsoft.com/office/powerpoint/2010/main" val="602852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사각형: 둥근 모서리 37">
            <a:extLst>
              <a:ext uri="{FF2B5EF4-FFF2-40B4-BE49-F238E27FC236}">
                <a16:creationId xmlns:a16="http://schemas.microsoft.com/office/drawing/2014/main" id="{6901830D-DED3-0454-834B-168FC4C12F6B}"/>
              </a:ext>
            </a:extLst>
          </p:cNvPr>
          <p:cNvSpPr/>
          <p:nvPr/>
        </p:nvSpPr>
        <p:spPr>
          <a:xfrm>
            <a:off x="713441" y="1371101"/>
            <a:ext cx="543859" cy="114799"/>
          </a:xfrm>
          <a:prstGeom prst="roundRect">
            <a:avLst>
              <a:gd name="adj" fmla="val 0"/>
            </a:avLst>
          </a:prstGeom>
          <a:solidFill>
            <a:srgbClr val="00C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275" dirty="0">
              <a:solidFill>
                <a:schemeClr val="bg1"/>
              </a:solidFill>
              <a:latin typeface="여기어때 잘난체 고딕" panose="00000500000000000000" pitchFamily="50" charset="-127"/>
              <a:ea typeface="여기어때 잘난체 고딕" panose="00000500000000000000" pitchFamily="50" charset="-127"/>
            </a:endParaRPr>
          </a:p>
        </p:txBody>
      </p:sp>
      <p:sp>
        <p:nvSpPr>
          <p:cNvPr id="2" name="TextBox 1">
            <a:extLst>
              <a:ext uri="{FF2B5EF4-FFF2-40B4-BE49-F238E27FC236}">
                <a16:creationId xmlns:a16="http://schemas.microsoft.com/office/drawing/2014/main" id="{7D4F7E69-1008-B8BB-F17B-D87FD12C5BFA}"/>
              </a:ext>
            </a:extLst>
          </p:cNvPr>
          <p:cNvSpPr txBox="1"/>
          <p:nvPr/>
        </p:nvSpPr>
        <p:spPr>
          <a:xfrm>
            <a:off x="6802583" y="2888468"/>
            <a:ext cx="4675975" cy="3953455"/>
          </a:xfrm>
          <a:prstGeom prst="rect">
            <a:avLst/>
          </a:prstGeom>
          <a:noFill/>
        </p:spPr>
        <p:txBody>
          <a:bodyPr wrap="square">
            <a:spAutoFit/>
          </a:bodyPr>
          <a:lstStyle/>
          <a:p>
            <a:pPr marL="285750" indent="-285750">
              <a:lnSpc>
                <a:spcPct val="200000"/>
              </a:lnSpc>
              <a:buFont typeface="Wingdings" panose="05000000000000000000" pitchFamily="2" charset="2"/>
              <a:buChar char="§"/>
            </a:pP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기존정책의 화재 취약지 선정 기준과는</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다른 새로운 화재취약지 선정에 활용되는 파생변수 생성과 그 근거 마련</a:t>
            </a:r>
            <a:endPar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endParaRPr>
          </a:p>
          <a:p>
            <a:pPr marL="285750" indent="-285750">
              <a:lnSpc>
                <a:spcPct val="200000"/>
              </a:lnSpc>
              <a:buFont typeface="Wingdings" panose="05000000000000000000" pitchFamily="2" charset="2"/>
              <a:buChar char="§"/>
            </a:pP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화재에 취약한 지역구를 도출하여 그 지역구에 대한 특성을 분석 후 비상소화장치의 입지를 선정하는 기술적</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인사이트 통찰적 근거마련 </a:t>
            </a:r>
            <a:endPar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endParaRPr>
          </a:p>
          <a:p>
            <a:pPr>
              <a:lnSpc>
                <a:spcPct val="200000"/>
              </a:lnSpc>
            </a:pPr>
            <a:endPar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endParaRPr>
          </a:p>
        </p:txBody>
      </p:sp>
      <p:sp>
        <p:nvSpPr>
          <p:cNvPr id="9" name="직사각형 8">
            <a:extLst>
              <a:ext uri="{FF2B5EF4-FFF2-40B4-BE49-F238E27FC236}">
                <a16:creationId xmlns:a16="http://schemas.microsoft.com/office/drawing/2014/main" id="{B2006482-9634-33DD-A126-A65AEC18862C}"/>
              </a:ext>
            </a:extLst>
          </p:cNvPr>
          <p:cNvSpPr/>
          <p:nvPr/>
        </p:nvSpPr>
        <p:spPr>
          <a:xfrm>
            <a:off x="713441" y="2502813"/>
            <a:ext cx="5128559" cy="330108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latin typeface="에스코어 드림 6 Bold" panose="020B0703030302020204" pitchFamily="34" charset="-127"/>
                <a:ea typeface="에스코어 드림 6 Bold" panose="020B0703030302020204" pitchFamily="34" charset="-127"/>
              </a:rPr>
              <a:t>Data Analysis Architectures</a:t>
            </a:r>
            <a:endParaRPr lang="ko-KR" altLang="en-US" dirty="0">
              <a:solidFill>
                <a:schemeClr val="tx1"/>
              </a:solidFill>
              <a:latin typeface="에스코어 드림 6 Bold" panose="020B0703030302020204" pitchFamily="34" charset="-127"/>
              <a:ea typeface="에스코어 드림 6 Bold" panose="020B0703030302020204" pitchFamily="34" charset="-127"/>
            </a:endParaRPr>
          </a:p>
        </p:txBody>
      </p:sp>
      <p:sp>
        <p:nvSpPr>
          <p:cNvPr id="10" name="TextBox 9">
            <a:extLst>
              <a:ext uri="{FF2B5EF4-FFF2-40B4-BE49-F238E27FC236}">
                <a16:creationId xmlns:a16="http://schemas.microsoft.com/office/drawing/2014/main" id="{9EC6B3F0-B83A-4D41-79C9-D7B2F167426D}"/>
              </a:ext>
            </a:extLst>
          </p:cNvPr>
          <p:cNvSpPr txBox="1"/>
          <p:nvPr/>
        </p:nvSpPr>
        <p:spPr>
          <a:xfrm>
            <a:off x="6802584" y="2318093"/>
            <a:ext cx="4036360" cy="400110"/>
          </a:xfrm>
          <a:prstGeom prst="rect">
            <a:avLst/>
          </a:prstGeom>
          <a:noFill/>
        </p:spPr>
        <p:txBody>
          <a:bodyPr wrap="square">
            <a:spAutoFit/>
          </a:bodyPr>
          <a:lstStyle/>
          <a:p>
            <a:r>
              <a:rPr lang="ko-KR" altLang="en-US" sz="2000" dirty="0">
                <a:solidFill>
                  <a:schemeClr val="accent6">
                    <a:lumMod val="75000"/>
                  </a:schemeClr>
                </a:solidFill>
                <a:latin typeface="에스코어 드림 5 Medium" panose="020B0503030302020204" pitchFamily="34" charset="-127"/>
                <a:ea typeface="에스코어 드림 5 Medium" panose="020B0503030302020204" pitchFamily="34" charset="-127"/>
              </a:rPr>
              <a:t>프로젝트 주요 고려 사항</a:t>
            </a:r>
          </a:p>
        </p:txBody>
      </p:sp>
      <p:sp>
        <p:nvSpPr>
          <p:cNvPr id="11" name="TextBox 10">
            <a:extLst>
              <a:ext uri="{FF2B5EF4-FFF2-40B4-BE49-F238E27FC236}">
                <a16:creationId xmlns:a16="http://schemas.microsoft.com/office/drawing/2014/main" id="{34AF1503-8671-9C27-5F3A-3682DF17018F}"/>
              </a:ext>
            </a:extLst>
          </p:cNvPr>
          <p:cNvSpPr txBox="1"/>
          <p:nvPr/>
        </p:nvSpPr>
        <p:spPr>
          <a:xfrm>
            <a:off x="713441" y="5974876"/>
            <a:ext cx="4036360" cy="830997"/>
          </a:xfrm>
          <a:prstGeom prst="rect">
            <a:avLst/>
          </a:prstGeom>
          <a:noFill/>
        </p:spPr>
        <p:txBody>
          <a:bodyPr wrap="square">
            <a:spAutoFit/>
          </a:bodyPr>
          <a:lstStyle/>
          <a:p>
            <a:r>
              <a:rPr lang="en-US" altLang="ko-KR" sz="1600" dirty="0">
                <a:latin typeface="에스코어 드림 2 ExtraLight" panose="020B0203030302020204" pitchFamily="34" charset="-127"/>
                <a:ea typeface="에스코어 드림 2 ExtraLight" panose="020B0203030302020204" pitchFamily="34" charset="-127"/>
              </a:rPr>
              <a:t>More About : </a:t>
            </a:r>
            <a:r>
              <a:rPr lang="en-US" altLang="ko-KR" sz="1600" dirty="0">
                <a:latin typeface="에스코어 드림 2 ExtraLight" panose="020B0203030302020204" pitchFamily="34" charset="-127"/>
                <a:ea typeface="에스코어 드림 2 ExtraLight" panose="020B0203030302020204" pitchFamily="34" charset="-127"/>
                <a:hlinkClick r:id="rId2"/>
              </a:rPr>
              <a:t>https://github.com/Indongspace/mulcamp_semiproject</a:t>
            </a:r>
            <a:r>
              <a:rPr lang="en-US" altLang="ko-KR" sz="1600" dirty="0">
                <a:latin typeface="에스코어 드림 2 ExtraLight" panose="020B0203030302020204" pitchFamily="34" charset="-127"/>
                <a:ea typeface="에스코어 드림 2 ExtraLight" panose="020B0203030302020204" pitchFamily="34" charset="-127"/>
              </a:rPr>
              <a:t> </a:t>
            </a:r>
            <a:endParaRPr lang="ko-KR" altLang="en-US" sz="1600" baseline="30000" dirty="0">
              <a:latin typeface="에스코어 드림 2 ExtraLight" panose="020B0203030302020204" pitchFamily="34" charset="-127"/>
              <a:ea typeface="에스코어 드림 2 ExtraLight" panose="020B0203030302020204" pitchFamily="34" charset="-127"/>
            </a:endParaRPr>
          </a:p>
        </p:txBody>
      </p:sp>
      <p:pic>
        <p:nvPicPr>
          <p:cNvPr id="8" name="그림 7" descr="텍스트, 스크린샷, 소프트웨어이(가) 표시된 사진&#10;&#10;자동 생성된 설명">
            <a:extLst>
              <a:ext uri="{FF2B5EF4-FFF2-40B4-BE49-F238E27FC236}">
                <a16:creationId xmlns:a16="http://schemas.microsoft.com/office/drawing/2014/main" id="{C5B1FC18-EF4A-CA13-9CC0-34E269B585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590" y="2754912"/>
            <a:ext cx="4938259" cy="2796890"/>
          </a:xfrm>
          <a:prstGeom prst="rect">
            <a:avLst/>
          </a:prstGeom>
        </p:spPr>
      </p:pic>
      <p:sp>
        <p:nvSpPr>
          <p:cNvPr id="5" name="TextBox 4">
            <a:extLst>
              <a:ext uri="{FF2B5EF4-FFF2-40B4-BE49-F238E27FC236}">
                <a16:creationId xmlns:a16="http://schemas.microsoft.com/office/drawing/2014/main" id="{C2940452-B5B9-D5D9-2277-EBC6716C76C1}"/>
              </a:ext>
            </a:extLst>
          </p:cNvPr>
          <p:cNvSpPr txBox="1"/>
          <p:nvPr/>
        </p:nvSpPr>
        <p:spPr>
          <a:xfrm>
            <a:off x="9734222" y="95498"/>
            <a:ext cx="2383987" cy="338554"/>
          </a:xfrm>
          <a:prstGeom prst="rect">
            <a:avLst/>
          </a:prstGeom>
          <a:noFill/>
        </p:spPr>
        <p:txBody>
          <a:bodyPr wrap="none" rtlCol="0">
            <a:spAutoFit/>
          </a:bodyPr>
          <a:lstStyle/>
          <a:p>
            <a:pPr algn="r"/>
            <a:r>
              <a:rPr lang="ko-KR" altLang="en-US" sz="1600" dirty="0">
                <a:latin typeface="나눔스퀘어 Bold" panose="020B0600000101010101" pitchFamily="50" charset="-127"/>
                <a:ea typeface="나눔스퀘어 Bold" panose="020B0600000101010101" pitchFamily="50" charset="-127"/>
              </a:rPr>
              <a:t>소통을 갖춘 데이터 분석가</a:t>
            </a:r>
          </a:p>
        </p:txBody>
      </p:sp>
      <p:sp>
        <p:nvSpPr>
          <p:cNvPr id="7" name="TextBox 6">
            <a:extLst>
              <a:ext uri="{FF2B5EF4-FFF2-40B4-BE49-F238E27FC236}">
                <a16:creationId xmlns:a16="http://schemas.microsoft.com/office/drawing/2014/main" id="{3FBB8195-C261-8A27-349E-BB5331613A7A}"/>
              </a:ext>
            </a:extLst>
          </p:cNvPr>
          <p:cNvSpPr txBox="1"/>
          <p:nvPr/>
        </p:nvSpPr>
        <p:spPr>
          <a:xfrm>
            <a:off x="599140" y="776160"/>
            <a:ext cx="8011460" cy="523220"/>
          </a:xfrm>
          <a:prstGeom prst="rect">
            <a:avLst/>
          </a:prstGeom>
          <a:noFill/>
        </p:spPr>
        <p:txBody>
          <a:bodyPr wrap="square">
            <a:spAutoFit/>
          </a:bodyPr>
          <a:lstStyle/>
          <a:p>
            <a:r>
              <a:rPr lang="en-US" altLang="ko-KR" sz="2800" dirty="0">
                <a:latin typeface="여기어때 잘난체 고딕" panose="00000500000000000000" pitchFamily="50" charset="-127"/>
                <a:ea typeface="여기어때 잘난체 고딕" panose="00000500000000000000" pitchFamily="50" charset="-127"/>
              </a:rPr>
              <a:t>Semi Project – Architectures</a:t>
            </a:r>
            <a:endParaRPr lang="ko-KR" altLang="en-US" sz="2800" dirty="0">
              <a:latin typeface="여기어때 잘난체 고딕" panose="00000500000000000000" pitchFamily="50" charset="-127"/>
              <a:ea typeface="여기어때 잘난체 고딕" panose="00000500000000000000" pitchFamily="50" charset="-127"/>
            </a:endParaRPr>
          </a:p>
        </p:txBody>
      </p:sp>
    </p:spTree>
    <p:extLst>
      <p:ext uri="{BB962C8B-B14F-4D97-AF65-F5344CB8AC3E}">
        <p14:creationId xmlns:p14="http://schemas.microsoft.com/office/powerpoint/2010/main" val="244341147"/>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맑은 고딕"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481</TotalTime>
  <Words>2396</Words>
  <Application>Microsoft Office PowerPoint</Application>
  <PresentationFormat>와이드스크린</PresentationFormat>
  <Paragraphs>275</Paragraphs>
  <Slides>21</Slides>
  <Notes>0</Notes>
  <HiddenSlides>0</HiddenSlides>
  <MMClips>0</MMClips>
  <ScaleCrop>false</ScaleCrop>
  <HeadingPairs>
    <vt:vector size="6" baseType="variant">
      <vt:variant>
        <vt:lpstr>사용한 글꼴</vt:lpstr>
      </vt:variant>
      <vt:variant>
        <vt:i4>9</vt:i4>
      </vt:variant>
      <vt:variant>
        <vt:lpstr>테마</vt:lpstr>
      </vt:variant>
      <vt:variant>
        <vt:i4>1</vt:i4>
      </vt:variant>
      <vt:variant>
        <vt:lpstr>슬라이드 제목</vt:lpstr>
      </vt:variant>
      <vt:variant>
        <vt:i4>21</vt:i4>
      </vt:variant>
    </vt:vector>
  </HeadingPairs>
  <TitlesOfParts>
    <vt:vector size="31" baseType="lpstr">
      <vt:lpstr>나눔스퀘어 Bold</vt:lpstr>
      <vt:lpstr>맑은 고딕</vt:lpstr>
      <vt:lpstr>에스코어 드림 2 ExtraLight</vt:lpstr>
      <vt:lpstr>에스코어 드림 5 Medium</vt:lpstr>
      <vt:lpstr>에스코어 드림 6 Bold</vt:lpstr>
      <vt:lpstr>에스코어 드림 8 Heavy</vt:lpstr>
      <vt:lpstr>여기어때 잘난체 고딕</vt:lpstr>
      <vt:lpstr>Arial</vt:lpstr>
      <vt:lpstr>Wingdings</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Jihoon Jung</dc:creator>
  <cp:lastModifiedBy>송인승(2020146018)</cp:lastModifiedBy>
  <cp:revision>15</cp:revision>
  <dcterms:created xsi:type="dcterms:W3CDTF">2024-03-04T10:03:40Z</dcterms:created>
  <dcterms:modified xsi:type="dcterms:W3CDTF">2024-07-01T15:38:00Z</dcterms:modified>
</cp:coreProperties>
</file>