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2" r:id="rId3"/>
    <p:sldId id="274" r:id="rId4"/>
    <p:sldId id="264" r:id="rId5"/>
    <p:sldId id="275" r:id="rId6"/>
    <p:sldId id="277" r:id="rId7"/>
    <p:sldId id="278" r:id="rId8"/>
    <p:sldId id="276" r:id="rId9"/>
    <p:sldId id="265" r:id="rId10"/>
    <p:sldId id="271" r:id="rId11"/>
    <p:sldId id="279" r:id="rId12"/>
    <p:sldId id="280" r:id="rId13"/>
    <p:sldId id="286" r:id="rId14"/>
    <p:sldId id="287" r:id="rId15"/>
    <p:sldId id="288" r:id="rId16"/>
    <p:sldId id="289" r:id="rId17"/>
    <p:sldId id="285" r:id="rId18"/>
    <p:sldId id="263" r:id="rId19"/>
    <p:sldId id="261" r:id="rId20"/>
    <p:sldId id="268" r:id="rId21"/>
    <p:sldId id="290"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6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7FF7C-C60E-437F-91CE-F66807B9639E}" v="4" dt="2024-03-05T09:41:12.966"/>
    <p1510:client id="{34DA8710-6064-430B-84FD-14C6F7F402C3}" v="2" dt="2024-03-05T04:58:06.34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30" autoAdjust="0"/>
    <p:restoredTop sz="94660"/>
  </p:normalViewPr>
  <p:slideViewPr>
    <p:cSldViewPr snapToGrid="0">
      <p:cViewPr varScale="1">
        <p:scale>
          <a:sx n="78" d="100"/>
          <a:sy n="78" d="100"/>
        </p:scale>
        <p:origin x="3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hoon Jung" userId="6ceaae74f154cc96" providerId="LiveId" clId="{0697FF7C-C60E-437F-91CE-F66807B9639E}"/>
    <pc:docChg chg="undo custSel modSld">
      <pc:chgData name="Jihoon Jung" userId="6ceaae74f154cc96" providerId="LiveId" clId="{0697FF7C-C60E-437F-91CE-F66807B9639E}" dt="2024-03-05T09:50:24.096" v="609" actId="1076"/>
      <pc:docMkLst>
        <pc:docMk/>
      </pc:docMkLst>
      <pc:sldChg chg="addSp modSp mod">
        <pc:chgData name="Jihoon Jung" userId="6ceaae74f154cc96" providerId="LiveId" clId="{0697FF7C-C60E-437F-91CE-F66807B9639E}" dt="2024-03-05T09:50:24.096" v="609" actId="1076"/>
        <pc:sldMkLst>
          <pc:docMk/>
          <pc:sldMk cId="691039987" sldId="259"/>
        </pc:sldMkLst>
        <pc:picChg chg="add mod">
          <ac:chgData name="Jihoon Jung" userId="6ceaae74f154cc96" providerId="LiveId" clId="{0697FF7C-C60E-437F-91CE-F66807B9639E}" dt="2024-03-05T09:50:24.096" v="609" actId="1076"/>
          <ac:picMkLst>
            <pc:docMk/>
            <pc:sldMk cId="691039987" sldId="259"/>
            <ac:picMk id="12" creationId="{60DB96FD-5890-78B7-CF1F-7DE08BE52E23}"/>
          </ac:picMkLst>
        </pc:picChg>
      </pc:sldChg>
      <pc:sldChg chg="modSp mod">
        <pc:chgData name="Jihoon Jung" userId="6ceaae74f154cc96" providerId="LiveId" clId="{0697FF7C-C60E-437F-91CE-F66807B9639E}" dt="2024-03-05T09:34:16.104" v="210"/>
        <pc:sldMkLst>
          <pc:docMk/>
          <pc:sldMk cId="77258345" sldId="262"/>
        </pc:sldMkLst>
        <pc:spChg chg="mod">
          <ac:chgData name="Jihoon Jung" userId="6ceaae74f154cc96" providerId="LiveId" clId="{0697FF7C-C60E-437F-91CE-F66807B9639E}" dt="2024-03-05T09:34:16.104" v="210"/>
          <ac:spMkLst>
            <pc:docMk/>
            <pc:sldMk cId="77258345" sldId="262"/>
            <ac:spMk id="2" creationId="{7D4F7E69-1008-B8BB-F17B-D87FD12C5BFA}"/>
          </ac:spMkLst>
        </pc:spChg>
      </pc:sldChg>
      <pc:sldChg chg="modSp mod">
        <pc:chgData name="Jihoon Jung" userId="6ceaae74f154cc96" providerId="LiveId" clId="{0697FF7C-C60E-437F-91CE-F66807B9639E}" dt="2024-03-05T09:41:27.336" v="374" actId="20577"/>
        <pc:sldMkLst>
          <pc:docMk/>
          <pc:sldMk cId="2036519931" sldId="264"/>
        </pc:sldMkLst>
        <pc:spChg chg="mod">
          <ac:chgData name="Jihoon Jung" userId="6ceaae74f154cc96" providerId="LiveId" clId="{0697FF7C-C60E-437F-91CE-F66807B9639E}" dt="2024-03-05T09:41:27.336" v="374" actId="20577"/>
          <ac:spMkLst>
            <pc:docMk/>
            <pc:sldMk cId="2036519931" sldId="264"/>
            <ac:spMk id="5" creationId="{E63E8977-EAA4-A492-C91D-6ABF9330A00B}"/>
          </ac:spMkLst>
        </pc:spChg>
      </pc:sldChg>
      <pc:sldChg chg="addSp modSp mod">
        <pc:chgData name="Jihoon Jung" userId="6ceaae74f154cc96" providerId="LiveId" clId="{0697FF7C-C60E-437F-91CE-F66807B9639E}" dt="2024-03-05T09:43:54.436" v="493" actId="20577"/>
        <pc:sldMkLst>
          <pc:docMk/>
          <pc:sldMk cId="244341147" sldId="265"/>
        </pc:sldMkLst>
        <pc:spChg chg="mod">
          <ac:chgData name="Jihoon Jung" userId="6ceaae74f154cc96" providerId="LiveId" clId="{0697FF7C-C60E-437F-91CE-F66807B9639E}" dt="2024-03-05T09:43:54.436" v="493" actId="20577"/>
          <ac:spMkLst>
            <pc:docMk/>
            <pc:sldMk cId="244341147" sldId="265"/>
            <ac:spMk id="2" creationId="{7D4F7E69-1008-B8BB-F17B-D87FD12C5BFA}"/>
          </ac:spMkLst>
        </pc:spChg>
        <pc:spChg chg="mod">
          <ac:chgData name="Jihoon Jung" userId="6ceaae74f154cc96" providerId="LiveId" clId="{0697FF7C-C60E-437F-91CE-F66807B9639E}" dt="2024-03-05T09:43:27.815" v="395" actId="20577"/>
          <ac:spMkLst>
            <pc:docMk/>
            <pc:sldMk cId="244341147" sldId="265"/>
            <ac:spMk id="10" creationId="{9EC6B3F0-B83A-4D41-79C9-D7B2F167426D}"/>
          </ac:spMkLst>
        </pc:spChg>
        <pc:picChg chg="add mod">
          <ac:chgData name="Jihoon Jung" userId="6ceaae74f154cc96" providerId="LiveId" clId="{0697FF7C-C60E-437F-91CE-F66807B9639E}" dt="2024-03-05T09:43:13.781" v="379" actId="1076"/>
          <ac:picMkLst>
            <pc:docMk/>
            <pc:sldMk cId="244341147" sldId="265"/>
            <ac:picMk id="7" creationId="{98262E2B-0A0B-493A-1F66-9AF28E37CF1B}"/>
          </ac:picMkLst>
        </pc:picChg>
      </pc:sldChg>
      <pc:sldChg chg="addSp modSp mod">
        <pc:chgData name="Jihoon Jung" userId="6ceaae74f154cc96" providerId="LiveId" clId="{0697FF7C-C60E-437F-91CE-F66807B9639E}" dt="2024-03-05T09:29:04.758" v="125"/>
        <pc:sldMkLst>
          <pc:docMk/>
          <pc:sldMk cId="3271506866" sldId="269"/>
        </pc:sldMkLst>
        <pc:spChg chg="add mod">
          <ac:chgData name="Jihoon Jung" userId="6ceaae74f154cc96" providerId="LiveId" clId="{0697FF7C-C60E-437F-91CE-F66807B9639E}" dt="2024-03-05T09:26:54.551" v="39" actId="1076"/>
          <ac:spMkLst>
            <pc:docMk/>
            <pc:sldMk cId="3271506866" sldId="269"/>
            <ac:spMk id="3" creationId="{2A31A79C-C8DB-5DDD-4631-0C6AB9F1F7B9}"/>
          </ac:spMkLst>
        </pc:spChg>
        <pc:graphicFrameChg chg="mod modGraphic">
          <ac:chgData name="Jihoon Jung" userId="6ceaae74f154cc96" providerId="LiveId" clId="{0697FF7C-C60E-437F-91CE-F66807B9639E}" dt="2024-03-05T09:29:04.758" v="125"/>
          <ac:graphicFrameMkLst>
            <pc:docMk/>
            <pc:sldMk cId="3271506866" sldId="269"/>
            <ac:graphicFrameMk id="2" creationId="{D8823986-1D02-7A4A-F903-02271FBE6F18}"/>
          </ac:graphicFrameMkLst>
        </pc:graphicFrameChg>
      </pc:sldChg>
      <pc:sldChg chg="modSp mod">
        <pc:chgData name="Jihoon Jung" userId="6ceaae74f154cc96" providerId="LiveId" clId="{0697FF7C-C60E-437F-91CE-F66807B9639E}" dt="2024-03-05T09:45:07.731" v="600" actId="113"/>
        <pc:sldMkLst>
          <pc:docMk/>
          <pc:sldMk cId="932668014" sldId="271"/>
        </pc:sldMkLst>
        <pc:graphicFrameChg chg="modGraphic">
          <ac:chgData name="Jihoon Jung" userId="6ceaae74f154cc96" providerId="LiveId" clId="{0697FF7C-C60E-437F-91CE-F66807B9639E}" dt="2024-03-05T09:44:44.914" v="556" actId="207"/>
          <ac:graphicFrameMkLst>
            <pc:docMk/>
            <pc:sldMk cId="932668014" sldId="271"/>
            <ac:graphicFrameMk id="7" creationId="{8F3F1929-4539-8744-FC04-3B0DC3243369}"/>
          </ac:graphicFrameMkLst>
        </pc:graphicFrameChg>
        <pc:graphicFrameChg chg="modGraphic">
          <ac:chgData name="Jihoon Jung" userId="6ceaae74f154cc96" providerId="LiveId" clId="{0697FF7C-C60E-437F-91CE-F66807B9639E}" dt="2024-03-05T09:45:07.731" v="600" actId="113"/>
          <ac:graphicFrameMkLst>
            <pc:docMk/>
            <pc:sldMk cId="932668014" sldId="271"/>
            <ac:graphicFrameMk id="13" creationId="{DDA697C4-DC27-3EE9-808E-09A89111C65B}"/>
          </ac:graphicFrameMkLst>
        </pc:graphicFrameChg>
      </pc:sldChg>
      <pc:sldChg chg="modSp mod">
        <pc:chgData name="Jihoon Jung" userId="6ceaae74f154cc96" providerId="LiveId" clId="{0697FF7C-C60E-437F-91CE-F66807B9639E}" dt="2024-03-05T09:22:23.413" v="3" actId="207"/>
        <pc:sldMkLst>
          <pc:docMk/>
          <pc:sldMk cId="3426219766" sldId="272"/>
        </pc:sldMkLst>
        <pc:graphicFrameChg chg="modGraphic">
          <ac:chgData name="Jihoon Jung" userId="6ceaae74f154cc96" providerId="LiveId" clId="{0697FF7C-C60E-437F-91CE-F66807B9639E}" dt="2024-03-05T09:22:23.413" v="3" actId="207"/>
          <ac:graphicFrameMkLst>
            <pc:docMk/>
            <pc:sldMk cId="3426219766" sldId="272"/>
            <ac:graphicFrameMk id="7" creationId="{8F3F1929-4539-8744-FC04-3B0DC3243369}"/>
          </ac:graphicFrameMkLst>
        </pc:graphicFrameChg>
      </pc:sldChg>
      <pc:sldChg chg="modSp mod">
        <pc:chgData name="Jihoon Jung" userId="6ceaae74f154cc96" providerId="LiveId" clId="{0697FF7C-C60E-437F-91CE-F66807B9639E}" dt="2024-03-05T09:35:54.687" v="322" actId="20577"/>
        <pc:sldMkLst>
          <pc:docMk/>
          <pc:sldMk cId="1178285978" sldId="273"/>
        </pc:sldMkLst>
        <pc:spChg chg="mod">
          <ac:chgData name="Jihoon Jung" userId="6ceaae74f154cc96" providerId="LiveId" clId="{0697FF7C-C60E-437F-91CE-F66807B9639E}" dt="2024-03-05T09:35:54.687" v="322" actId="20577"/>
          <ac:spMkLst>
            <pc:docMk/>
            <pc:sldMk cId="1178285978" sldId="273"/>
            <ac:spMk id="15" creationId="{FCE6F029-8D01-2F3D-DCA9-110D15CDA46A}"/>
          </ac:spMkLst>
        </pc:spChg>
      </pc:sldChg>
    </pc:docChg>
  </pc:docChgLst>
  <pc:docChgLst>
    <pc:chgData name="Jihoon Jung" userId="6ceaae74f154cc96" providerId="LiveId" clId="{34DA8710-6064-430B-84FD-14C6F7F402C3}"/>
    <pc:docChg chg="custSel modSld">
      <pc:chgData name="Jihoon Jung" userId="6ceaae74f154cc96" providerId="LiveId" clId="{34DA8710-6064-430B-84FD-14C6F7F402C3}" dt="2024-03-05T04:58:06.345" v="3"/>
      <pc:docMkLst>
        <pc:docMk/>
      </pc:docMkLst>
      <pc:sldChg chg="addSp delSp modSp mod">
        <pc:chgData name="Jihoon Jung" userId="6ceaae74f154cc96" providerId="LiveId" clId="{34DA8710-6064-430B-84FD-14C6F7F402C3}" dt="2024-03-05T04:58:03.906" v="1"/>
        <pc:sldMkLst>
          <pc:docMk/>
          <pc:sldMk cId="1504282726" sldId="266"/>
        </pc:sldMkLst>
        <pc:spChg chg="add mod">
          <ac:chgData name="Jihoon Jung" userId="6ceaae74f154cc96" providerId="LiveId" clId="{34DA8710-6064-430B-84FD-14C6F7F402C3}" dt="2024-03-05T04:58:03.906" v="1"/>
          <ac:spMkLst>
            <pc:docMk/>
            <pc:sldMk cId="1504282726" sldId="266"/>
            <ac:spMk id="6" creationId="{6D30C088-E54F-CB46-5F76-E0E7F4AD1567}"/>
          </ac:spMkLst>
        </pc:spChg>
        <pc:spChg chg="del">
          <ac:chgData name="Jihoon Jung" userId="6ceaae74f154cc96" providerId="LiveId" clId="{34DA8710-6064-430B-84FD-14C6F7F402C3}" dt="2024-03-05T04:58:03.676" v="0" actId="478"/>
          <ac:spMkLst>
            <pc:docMk/>
            <pc:sldMk cId="1504282726" sldId="266"/>
            <ac:spMk id="12" creationId="{C41C6CF6-8937-7D1D-421A-423E8772359E}"/>
          </ac:spMkLst>
        </pc:spChg>
      </pc:sldChg>
      <pc:sldChg chg="addSp delSp modSp mod">
        <pc:chgData name="Jihoon Jung" userId="6ceaae74f154cc96" providerId="LiveId" clId="{34DA8710-6064-430B-84FD-14C6F7F402C3}" dt="2024-03-05T04:58:06.345" v="3"/>
        <pc:sldMkLst>
          <pc:docMk/>
          <pc:sldMk cId="1995723578" sldId="267"/>
        </pc:sldMkLst>
        <pc:spChg chg="add mod">
          <ac:chgData name="Jihoon Jung" userId="6ceaae74f154cc96" providerId="LiveId" clId="{34DA8710-6064-430B-84FD-14C6F7F402C3}" dt="2024-03-05T04:58:06.345" v="3"/>
          <ac:spMkLst>
            <pc:docMk/>
            <pc:sldMk cId="1995723578" sldId="267"/>
            <ac:spMk id="7" creationId="{975C6D49-2F5F-E225-F3FC-810CCB7ED51C}"/>
          </ac:spMkLst>
        </pc:spChg>
        <pc:spChg chg="del">
          <ac:chgData name="Jihoon Jung" userId="6ceaae74f154cc96" providerId="LiveId" clId="{34DA8710-6064-430B-84FD-14C6F7F402C3}" dt="2024-03-05T04:58:06.091" v="2" actId="478"/>
          <ac:spMkLst>
            <pc:docMk/>
            <pc:sldMk cId="1995723578" sldId="267"/>
            <ac:spMk id="12" creationId="{C41C6CF6-8937-7D1D-421A-423E877235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4C5FAC-DD40-0A64-C628-D0E2F1F3A5C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C7F161D-CDA7-94F5-B403-37B41373C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E4F7C97-EE5C-B1DD-EB5D-D8FEF9DA0E48}"/>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5" name="바닥글 개체 틀 4">
            <a:extLst>
              <a:ext uri="{FF2B5EF4-FFF2-40B4-BE49-F238E27FC236}">
                <a16:creationId xmlns:a16="http://schemas.microsoft.com/office/drawing/2014/main" id="{C331883C-1660-CB8F-FA5F-7C9DD46387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8290D5-0A51-9194-BFB6-F97ABDD12563}"/>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90434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E3D791-6C13-F4F0-E501-3B9D600E721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948D496-26BA-F215-557B-DDD0564F9C4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015C6C-9D97-213A-F07F-09FEB878C43C}"/>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5" name="바닥글 개체 틀 4">
            <a:extLst>
              <a:ext uri="{FF2B5EF4-FFF2-40B4-BE49-F238E27FC236}">
                <a16:creationId xmlns:a16="http://schemas.microsoft.com/office/drawing/2014/main" id="{0CFF1C48-EBFC-FD1A-D011-502459D1AE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24E1EEC-BE96-C13D-A299-18968A776435}"/>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12590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D4B4948-848E-92BC-BBC7-1D358FD5267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38F1A4C-6E0F-E252-91E4-94A26AB41B8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3DF5268-B731-37DD-8B30-A6142BCC8C24}"/>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5" name="바닥글 개체 틀 4">
            <a:extLst>
              <a:ext uri="{FF2B5EF4-FFF2-40B4-BE49-F238E27FC236}">
                <a16:creationId xmlns:a16="http://schemas.microsoft.com/office/drawing/2014/main" id="{4719E8FE-64E9-9444-6708-0CC0BE2236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012CCDD-201A-DE13-52FF-4E9C783B423E}"/>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191644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834483-40DE-4A49-9D28-264550EFFD2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39E1877-6E9B-27F2-E84B-33E01EB410A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3170E2E-2475-258F-2083-2EA9247AADCE}"/>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5" name="바닥글 개체 틀 4">
            <a:extLst>
              <a:ext uri="{FF2B5EF4-FFF2-40B4-BE49-F238E27FC236}">
                <a16:creationId xmlns:a16="http://schemas.microsoft.com/office/drawing/2014/main" id="{D8F35B22-D40F-66A9-54E4-D41262C978D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B16B9E1-72AB-1AEC-15D0-9D8E83766B19}"/>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114673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096619-D373-4578-40D5-8141E4C95D8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0527E64-988D-D56C-8285-7D5D43F527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265D94E-F1E3-4537-AF46-193774FD78C4}"/>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5" name="바닥글 개체 틀 4">
            <a:extLst>
              <a:ext uri="{FF2B5EF4-FFF2-40B4-BE49-F238E27FC236}">
                <a16:creationId xmlns:a16="http://schemas.microsoft.com/office/drawing/2014/main" id="{F7547BE5-F5EF-B9A2-CE8B-F892C762B87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D198F72-DC9B-E5D6-C3A8-5CF378BF0846}"/>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145216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A66D52-82CE-7AA3-2390-64A5A3D6932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6440CA-4063-FB4A-8990-9B6E34D6E0E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43F7FEC-4277-372A-A8AF-96E487BAEC6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32EDCFF-0DD8-8310-4212-593F58DDEE72}"/>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6" name="바닥글 개체 틀 5">
            <a:extLst>
              <a:ext uri="{FF2B5EF4-FFF2-40B4-BE49-F238E27FC236}">
                <a16:creationId xmlns:a16="http://schemas.microsoft.com/office/drawing/2014/main" id="{7756346E-9BA8-5704-1C9B-0AB649B37F9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90FF947-A973-DB34-EF73-15866ED4D472}"/>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96081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CF504A-9A0F-8EAE-BCF3-6FCC03239FF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FA37061-ABAA-D01C-DFC0-03F4D4D11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B80681B-51E5-D599-AAEE-8CC7B2DDE33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C2EEC50-D4CE-0503-2547-4CDADC014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030CAB6-D521-82D2-9470-9023C87E26D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DF74BB-2A20-3EE5-8B8E-96D6053D60F5}"/>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8" name="바닥글 개체 틀 7">
            <a:extLst>
              <a:ext uri="{FF2B5EF4-FFF2-40B4-BE49-F238E27FC236}">
                <a16:creationId xmlns:a16="http://schemas.microsoft.com/office/drawing/2014/main" id="{8142883A-2B23-753F-670C-B82199BCCBD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8C33DDC-B246-EF38-CA4E-A6E09AC1D0F3}"/>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21149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98E27F-1EF6-1ABD-F287-B2B80265889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3942785-469B-A82F-6906-5415980D0339}"/>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4" name="바닥글 개체 틀 3">
            <a:extLst>
              <a:ext uri="{FF2B5EF4-FFF2-40B4-BE49-F238E27FC236}">
                <a16:creationId xmlns:a16="http://schemas.microsoft.com/office/drawing/2014/main" id="{320ECB8E-C9CF-C80F-546A-223FB195FE7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78BC507-2C85-6A34-9654-B2C86DAF7C23}"/>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64228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3C79280-79A5-E97B-1EC5-3004A9AA9402}"/>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3" name="바닥글 개체 틀 2">
            <a:extLst>
              <a:ext uri="{FF2B5EF4-FFF2-40B4-BE49-F238E27FC236}">
                <a16:creationId xmlns:a16="http://schemas.microsoft.com/office/drawing/2014/main" id="{DCF2CDE2-FD74-17E1-54D3-A79DB4B5AFE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C0AE1D4-02D4-3B6A-3B73-ECB46A97C59E}"/>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318927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050A46-944B-3811-1CE7-5EBC9F90440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E0BBBB4-593E-39B4-544B-531F2CBA8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2600B4E-A32D-F3BE-D1CE-47CE6495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8EEB0D9-0C4F-5314-25B0-9D9C53B9EE3E}"/>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6" name="바닥글 개체 틀 5">
            <a:extLst>
              <a:ext uri="{FF2B5EF4-FFF2-40B4-BE49-F238E27FC236}">
                <a16:creationId xmlns:a16="http://schemas.microsoft.com/office/drawing/2014/main" id="{3318D5AE-C33F-FF0B-26B3-E12FA3D63E2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BCD237-FD4D-BFEF-BDBE-53C139AB934D}"/>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385090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CCD3BD-F53F-BEC0-80C6-147E9AC19DC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3A5F52E-4E8C-500B-DADB-8607DF378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6BADE36-253C-339C-875E-8CE731BB4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0145019-DEB4-3EA2-BA1C-D25F2F6A60EE}"/>
              </a:ext>
            </a:extLst>
          </p:cNvPr>
          <p:cNvSpPr>
            <a:spLocks noGrp="1"/>
          </p:cNvSpPr>
          <p:nvPr>
            <p:ph type="dt" sz="half" idx="10"/>
          </p:nvPr>
        </p:nvSpPr>
        <p:spPr/>
        <p:txBody>
          <a:bodyPr/>
          <a:lstStyle/>
          <a:p>
            <a:fld id="{6CDD56F1-1412-477A-83BA-771D0B666737}" type="datetimeFigureOut">
              <a:rPr lang="ko-KR" altLang="en-US" smtClean="0"/>
              <a:t>2024-07-03</a:t>
            </a:fld>
            <a:endParaRPr lang="ko-KR" altLang="en-US"/>
          </a:p>
        </p:txBody>
      </p:sp>
      <p:sp>
        <p:nvSpPr>
          <p:cNvPr id="6" name="바닥글 개체 틀 5">
            <a:extLst>
              <a:ext uri="{FF2B5EF4-FFF2-40B4-BE49-F238E27FC236}">
                <a16:creationId xmlns:a16="http://schemas.microsoft.com/office/drawing/2014/main" id="{ED91DA42-D65C-A2B4-2748-62288DDE89D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D8D927F-04A7-C955-F819-FCE24A275E10}"/>
              </a:ext>
            </a:extLst>
          </p:cNvPr>
          <p:cNvSpPr>
            <a:spLocks noGrp="1"/>
          </p:cNvSpPr>
          <p:nvPr>
            <p:ph type="sldNum" sz="quarter" idx="12"/>
          </p:nvPr>
        </p:nvSpPr>
        <p:spPr/>
        <p:txBody>
          <a:body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304047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1C89B8B-6DDE-5439-DD9A-EC195812D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927BDFC-09E6-BA67-23A2-3EE18200E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4020CAA-1AB5-FCBC-B09C-20767BFD7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DD56F1-1412-477A-83BA-771D0B666737}" type="datetimeFigureOut">
              <a:rPr lang="ko-KR" altLang="en-US" smtClean="0"/>
              <a:t>2024-07-03</a:t>
            </a:fld>
            <a:endParaRPr lang="ko-KR" altLang="en-US"/>
          </a:p>
        </p:txBody>
      </p:sp>
      <p:sp>
        <p:nvSpPr>
          <p:cNvPr id="5" name="바닥글 개체 틀 4">
            <a:extLst>
              <a:ext uri="{FF2B5EF4-FFF2-40B4-BE49-F238E27FC236}">
                <a16:creationId xmlns:a16="http://schemas.microsoft.com/office/drawing/2014/main" id="{3A328B39-979A-B122-89D3-483BA0182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0C6B11B-3219-9BF4-901B-6295DB57D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41A1A9-6282-4AEA-960D-A7C770D0481E}" type="slidenum">
              <a:rPr lang="ko-KR" altLang="en-US" smtClean="0"/>
              <a:t>‹#›</a:t>
            </a:fld>
            <a:endParaRPr lang="ko-KR" altLang="en-US"/>
          </a:p>
        </p:txBody>
      </p:sp>
    </p:spTree>
    <p:extLst>
      <p:ext uri="{BB962C8B-B14F-4D97-AF65-F5344CB8AC3E}">
        <p14:creationId xmlns:p14="http://schemas.microsoft.com/office/powerpoint/2010/main" val="27053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Indongspace/mulcamp_Final_project_Fin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indong1998.tistory.com/5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ookk.co.kr/bookStore/646afcdf4222b24502d4adce" TargetMode="External"/><Relationship Id="rId2" Type="http://schemas.openxmlformats.org/officeDocument/2006/relationships/hyperlink" Target="https://indong1998.tistory.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Indongspace" TargetMode="External"/><Relationship Id="rId2" Type="http://schemas.openxmlformats.org/officeDocument/2006/relationships/hyperlink" Target="https://www.notion.so/ko-kr/templates/category/portfolio" TargetMode="External"/><Relationship Id="rId1" Type="http://schemas.openxmlformats.org/officeDocument/2006/relationships/slideLayout" Target="../slideLayouts/slideLayout1.xml"/><Relationship Id="rId4" Type="http://schemas.openxmlformats.org/officeDocument/2006/relationships/hyperlink" Target="https://indong1998.tistory.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Indongspace/mulcamp_semi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EA9297B3-4CF6-4F57-DABA-16FC0B5FEC40}"/>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pic>
        <p:nvPicPr>
          <p:cNvPr id="1026" name="Picture 2" descr="Google Noto Color Emoji Android 12L의 🛠️ 망치와 렌치">
            <a:extLst>
              <a:ext uri="{FF2B5EF4-FFF2-40B4-BE49-F238E27FC236}">
                <a16:creationId xmlns:a16="http://schemas.microsoft.com/office/drawing/2014/main" id="{33E79795-ED59-F1DA-BB06-4B25926BF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119" y="1444979"/>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36" name="사각형: 둥근 모서리 37">
            <a:extLst>
              <a:ext uri="{FF2B5EF4-FFF2-40B4-BE49-F238E27FC236}">
                <a16:creationId xmlns:a16="http://schemas.microsoft.com/office/drawing/2014/main" id="{D53799BF-B513-5E13-E9F6-DC1E3E578EEB}"/>
              </a:ext>
            </a:extLst>
          </p:cNvPr>
          <p:cNvSpPr/>
          <p:nvPr/>
        </p:nvSpPr>
        <p:spPr>
          <a:xfrm>
            <a:off x="406400" y="558300"/>
            <a:ext cx="11379200" cy="517465"/>
          </a:xfrm>
          <a:prstGeom prst="roundRect">
            <a:avLst>
              <a:gd name="adj" fmla="val 5000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275" dirty="0">
                <a:solidFill>
                  <a:schemeClr val="bg1"/>
                </a:solidFill>
                <a:latin typeface="여기어때 잘난체 고딕" panose="00000500000000000000" pitchFamily="50" charset="-127"/>
                <a:ea typeface="여기어때 잘난체 고딕" panose="00000500000000000000" pitchFamily="50" charset="-127"/>
              </a:rPr>
              <a:t>포트폴리오 소개 </a:t>
            </a:r>
            <a:r>
              <a:rPr lang="en-US" altLang="ko-KR" sz="2275" dirty="0">
                <a:solidFill>
                  <a:schemeClr val="bg1"/>
                </a:solidFill>
                <a:latin typeface="여기어때 잘난체 고딕" panose="00000500000000000000" pitchFamily="50" charset="-127"/>
                <a:ea typeface="여기어때 잘난체 고딕" panose="00000500000000000000" pitchFamily="50" charset="-127"/>
              </a:rPr>
              <a:t>(</a:t>
            </a:r>
            <a:r>
              <a:rPr lang="ko-KR" altLang="en-US" sz="2275" dirty="0">
                <a:solidFill>
                  <a:schemeClr val="bg1"/>
                </a:solidFill>
                <a:latin typeface="여기어때 잘난체 고딕" panose="00000500000000000000" pitchFamily="50" charset="-127"/>
                <a:ea typeface="여기어때 잘난체 고딕" panose="00000500000000000000" pitchFamily="50" charset="-127"/>
              </a:rPr>
              <a:t>신입용</a:t>
            </a:r>
            <a:r>
              <a:rPr lang="en-US" altLang="ko-KR" sz="2275" dirty="0">
                <a:solidFill>
                  <a:schemeClr val="bg1"/>
                </a:solidFill>
                <a:latin typeface="여기어때 잘난체 고딕" panose="00000500000000000000" pitchFamily="50" charset="-127"/>
                <a:ea typeface="여기어때 잘난체 고딕" panose="00000500000000000000" pitchFamily="50" charset="-127"/>
              </a:rPr>
              <a:t>)</a:t>
            </a: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37" name="타원 36">
            <a:extLst>
              <a:ext uri="{FF2B5EF4-FFF2-40B4-BE49-F238E27FC236}">
                <a16:creationId xmlns:a16="http://schemas.microsoft.com/office/drawing/2014/main" id="{D67844B7-CEA1-821C-F6CC-F184762DF50C}"/>
              </a:ext>
            </a:extLst>
          </p:cNvPr>
          <p:cNvSpPr/>
          <p:nvPr/>
        </p:nvSpPr>
        <p:spPr>
          <a:xfrm>
            <a:off x="1119477" y="1313303"/>
            <a:ext cx="1882590" cy="1985902"/>
          </a:xfrm>
          <a:prstGeom prst="ellips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latin typeface="에스코어 드림 6 Bold" panose="020B0703030302020204" pitchFamily="34" charset="-127"/>
                <a:ea typeface="에스코어 드림 6 Bold" panose="020B0703030302020204" pitchFamily="34" charset="-127"/>
              </a:rPr>
              <a:t>프로필</a:t>
            </a:r>
            <a:endParaRPr lang="en-US" altLang="ko-KR" dirty="0">
              <a:solidFill>
                <a:srgbClr val="FF0000"/>
              </a:solidFill>
              <a:latin typeface="에스코어 드림 6 Bold" panose="020B0703030302020204" pitchFamily="34" charset="-127"/>
              <a:ea typeface="에스코어 드림 6 Bold" panose="020B0703030302020204" pitchFamily="34" charset="-127"/>
            </a:endParaRPr>
          </a:p>
          <a:p>
            <a:pPr algn="ctr"/>
            <a:r>
              <a:rPr lang="ko-KR" altLang="en-US" dirty="0">
                <a:solidFill>
                  <a:srgbClr val="FF0000"/>
                </a:solidFill>
                <a:latin typeface="에스코어 드림 6 Bold" panose="020B0703030302020204" pitchFamily="34" charset="-127"/>
                <a:ea typeface="에스코어 드림 6 Bold" panose="020B0703030302020204" pitchFamily="34" charset="-127"/>
              </a:rPr>
              <a:t>사진</a:t>
            </a:r>
          </a:p>
        </p:txBody>
      </p:sp>
      <p:sp>
        <p:nvSpPr>
          <p:cNvPr id="38" name="TextBox 37">
            <a:extLst>
              <a:ext uri="{FF2B5EF4-FFF2-40B4-BE49-F238E27FC236}">
                <a16:creationId xmlns:a16="http://schemas.microsoft.com/office/drawing/2014/main" id="{730EA8E9-B852-4F79-DC4D-7E16FF7DA106}"/>
              </a:ext>
            </a:extLst>
          </p:cNvPr>
          <p:cNvSpPr txBox="1"/>
          <p:nvPr/>
        </p:nvSpPr>
        <p:spPr>
          <a:xfrm>
            <a:off x="1416547" y="3639928"/>
            <a:ext cx="2462534" cy="369332"/>
          </a:xfrm>
          <a:prstGeom prst="rect">
            <a:avLst/>
          </a:prstGeom>
          <a:noFill/>
        </p:spPr>
        <p:txBody>
          <a:bodyPr wrap="none" rtlCol="0">
            <a:spAutoFit/>
          </a:bodyPr>
          <a:lstStyle/>
          <a:p>
            <a:r>
              <a:rPr lang="ko-KR" altLang="en-US" dirty="0" err="1">
                <a:latin typeface="여기어때 잘난체 고딕" panose="00000500000000000000" pitchFamily="50" charset="-127"/>
                <a:ea typeface="여기어때 잘난체 고딕" panose="00000500000000000000" pitchFamily="50" charset="-127"/>
              </a:rPr>
              <a:t>송인동</a:t>
            </a:r>
            <a:r>
              <a:rPr lang="ko-KR" altLang="en-US" dirty="0">
                <a:latin typeface="여기어때 잘난체 고딕" panose="00000500000000000000" pitchFamily="50" charset="-127"/>
                <a:ea typeface="여기어때 잘난체 고딕" panose="00000500000000000000" pitchFamily="50" charset="-127"/>
              </a:rPr>
              <a:t> </a:t>
            </a:r>
            <a:r>
              <a:rPr lang="en-US" altLang="ko-KR" dirty="0">
                <a:latin typeface="여기어때 잘난체 고딕" panose="00000500000000000000" pitchFamily="50" charset="-127"/>
                <a:ea typeface="여기어때 잘난체 고딕" panose="00000500000000000000" pitchFamily="50" charset="-127"/>
              </a:rPr>
              <a:t>(Song </a:t>
            </a:r>
            <a:r>
              <a:rPr lang="en-US" altLang="ko-KR" dirty="0" err="1">
                <a:latin typeface="여기어때 잘난체 고딕" panose="00000500000000000000" pitchFamily="50" charset="-127"/>
                <a:ea typeface="여기어때 잘난체 고딕" panose="00000500000000000000" pitchFamily="50" charset="-127"/>
              </a:rPr>
              <a:t>Indong</a:t>
            </a:r>
            <a:r>
              <a:rPr lang="en-US" altLang="ko-KR" dirty="0">
                <a:latin typeface="여기어때 잘난체 고딕" panose="00000500000000000000" pitchFamily="50" charset="-127"/>
                <a:ea typeface="여기어때 잘난체 고딕" panose="00000500000000000000" pitchFamily="50" charset="-127"/>
              </a:rPr>
              <a:t>)</a:t>
            </a:r>
            <a:endParaRPr lang="ko-KR" altLang="en-US" dirty="0">
              <a:latin typeface="여기어때 잘난체 고딕" panose="00000500000000000000" pitchFamily="50" charset="-127"/>
              <a:ea typeface="여기어때 잘난체 고딕" panose="00000500000000000000" pitchFamily="50" charset="-127"/>
            </a:endParaRPr>
          </a:p>
        </p:txBody>
      </p:sp>
      <p:sp>
        <p:nvSpPr>
          <p:cNvPr id="39" name="TextBox 38">
            <a:extLst>
              <a:ext uri="{FF2B5EF4-FFF2-40B4-BE49-F238E27FC236}">
                <a16:creationId xmlns:a16="http://schemas.microsoft.com/office/drawing/2014/main" id="{A1431694-86A5-DFD5-7EA3-8A1B99111745}"/>
              </a:ext>
            </a:extLst>
          </p:cNvPr>
          <p:cNvSpPr txBox="1"/>
          <p:nvPr/>
        </p:nvSpPr>
        <p:spPr>
          <a:xfrm>
            <a:off x="1477779" y="4349983"/>
            <a:ext cx="2887329" cy="430887"/>
          </a:xfrm>
          <a:prstGeom prst="rect">
            <a:avLst/>
          </a:prstGeom>
          <a:noFill/>
        </p:spPr>
        <p:txBody>
          <a:bodyPr wrap="none" rtlCol="0">
            <a:spAutoFit/>
          </a:bodyPr>
          <a:lstStyle/>
          <a:p>
            <a:r>
              <a:rPr lang="en-US" altLang="ko-KR" sz="1100" dirty="0">
                <a:latin typeface="에스코어 드림 6 Bold" panose="020B0703030302020204" pitchFamily="34" charset="-127"/>
                <a:ea typeface="에스코어 드림 6 Bold" panose="020B0703030302020204" pitchFamily="34" charset="-127"/>
              </a:rPr>
              <a:t>2024.08 </a:t>
            </a:r>
            <a:r>
              <a:rPr lang="ko-KR" altLang="en-US" sz="1100" dirty="0">
                <a:latin typeface="에스코어 드림 6 Bold" panose="020B0703030302020204" pitchFamily="34" charset="-127"/>
                <a:ea typeface="에스코어 드림 6 Bold" panose="020B0703030302020204" pitchFamily="34" charset="-127"/>
              </a:rPr>
              <a:t>가천대학교 </a:t>
            </a:r>
            <a:r>
              <a:rPr lang="en-US" altLang="ko-KR" sz="1100" dirty="0">
                <a:latin typeface="에스코어 드림 6 Bold" panose="020B0703030302020204" pitchFamily="34" charset="-127"/>
                <a:ea typeface="에스코어 드림 6 Bold" panose="020B0703030302020204" pitchFamily="34" charset="-127"/>
              </a:rPr>
              <a:t>(</a:t>
            </a:r>
            <a:r>
              <a:rPr lang="ko-KR" altLang="en-US" sz="1100" dirty="0">
                <a:latin typeface="에스코어 드림 6 Bold" panose="020B0703030302020204" pitchFamily="34" charset="-127"/>
                <a:ea typeface="에스코어 드림 6 Bold" panose="020B0703030302020204" pitchFamily="34" charset="-127"/>
              </a:rPr>
              <a:t>본</a:t>
            </a:r>
            <a:r>
              <a:rPr lang="en-US" altLang="ko-KR" sz="1100" dirty="0">
                <a:latin typeface="에스코어 드림 6 Bold" panose="020B0703030302020204" pitchFamily="34" charset="-127"/>
                <a:ea typeface="에스코어 드림 6 Bold" panose="020B0703030302020204" pitchFamily="34" charset="-127"/>
              </a:rPr>
              <a:t>)</a:t>
            </a:r>
            <a:r>
              <a:rPr lang="ko-KR" altLang="en-US" sz="1100" dirty="0">
                <a:latin typeface="에스코어 드림 6 Bold" panose="020B0703030302020204" pitchFamily="34" charset="-127"/>
                <a:ea typeface="에스코어 드림 6 Bold" panose="020B0703030302020204" pitchFamily="34" charset="-127"/>
              </a:rPr>
              <a:t>영미어문학과 졸업</a:t>
            </a:r>
            <a:endParaRPr lang="en-US" altLang="ko-KR" sz="1100" dirty="0">
              <a:latin typeface="에스코어 드림 6 Bold" panose="020B0703030302020204" pitchFamily="34" charset="-127"/>
              <a:ea typeface="에스코어 드림 6 Bold" panose="020B0703030302020204" pitchFamily="34" charset="-127"/>
            </a:endParaRPr>
          </a:p>
          <a:p>
            <a:r>
              <a:rPr lang="en-US" altLang="ko-KR" sz="1100" dirty="0">
                <a:latin typeface="에스코어 드림 6 Bold" panose="020B0703030302020204" pitchFamily="34" charset="-127"/>
                <a:ea typeface="에스코어 드림 6 Bold" panose="020B0703030302020204" pitchFamily="34" charset="-127"/>
              </a:rPr>
              <a:t>                          (</a:t>
            </a:r>
            <a:r>
              <a:rPr lang="ko-KR" altLang="en-US" sz="1100" dirty="0">
                <a:latin typeface="에스코어 드림 6 Bold" panose="020B0703030302020204" pitchFamily="34" charset="-127"/>
                <a:ea typeface="에스코어 드림 6 Bold" panose="020B0703030302020204" pitchFamily="34" charset="-127"/>
              </a:rPr>
              <a:t>부</a:t>
            </a:r>
            <a:r>
              <a:rPr lang="en-US" altLang="ko-KR" sz="1100" dirty="0">
                <a:latin typeface="에스코어 드림 6 Bold" panose="020B0703030302020204" pitchFamily="34" charset="-127"/>
                <a:ea typeface="에스코어 드림 6 Bold" panose="020B0703030302020204" pitchFamily="34" charset="-127"/>
              </a:rPr>
              <a:t>)</a:t>
            </a:r>
            <a:r>
              <a:rPr lang="ko-KR" altLang="en-US" sz="1100" dirty="0">
                <a:latin typeface="에스코어 드림 6 Bold" panose="020B0703030302020204" pitchFamily="34" charset="-127"/>
                <a:ea typeface="에스코어 드림 6 Bold" panose="020B0703030302020204" pitchFamily="34" charset="-127"/>
              </a:rPr>
              <a:t>컴퓨터공학과</a:t>
            </a:r>
          </a:p>
        </p:txBody>
      </p:sp>
      <p:pic>
        <p:nvPicPr>
          <p:cNvPr id="40" name="그래픽 39" descr="학사모 단색으로 채워진">
            <a:extLst>
              <a:ext uri="{FF2B5EF4-FFF2-40B4-BE49-F238E27FC236}">
                <a16:creationId xmlns:a16="http://schemas.microsoft.com/office/drawing/2014/main" id="{C3C5081F-658E-B77E-8239-D3043E3B7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468" y="4180143"/>
            <a:ext cx="514856" cy="514856"/>
          </a:xfrm>
          <a:prstGeom prst="rect">
            <a:avLst/>
          </a:prstGeom>
        </p:spPr>
      </p:pic>
      <p:pic>
        <p:nvPicPr>
          <p:cNvPr id="41" name="그래픽 40" descr="스피커폰 단색으로 채워진">
            <a:extLst>
              <a:ext uri="{FF2B5EF4-FFF2-40B4-BE49-F238E27FC236}">
                <a16:creationId xmlns:a16="http://schemas.microsoft.com/office/drawing/2014/main" id="{91A955B5-2261-566D-B1DC-4B6BD5EF3E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859" y="4649587"/>
            <a:ext cx="448235" cy="448235"/>
          </a:xfrm>
          <a:prstGeom prst="rect">
            <a:avLst/>
          </a:prstGeom>
        </p:spPr>
      </p:pic>
      <p:sp>
        <p:nvSpPr>
          <p:cNvPr id="42" name="TextBox 41">
            <a:extLst>
              <a:ext uri="{FF2B5EF4-FFF2-40B4-BE49-F238E27FC236}">
                <a16:creationId xmlns:a16="http://schemas.microsoft.com/office/drawing/2014/main" id="{4E92713C-45C4-EB95-1D44-0EB65FEC75E5}"/>
              </a:ext>
            </a:extLst>
          </p:cNvPr>
          <p:cNvSpPr txBox="1"/>
          <p:nvPr/>
        </p:nvSpPr>
        <p:spPr>
          <a:xfrm>
            <a:off x="1475057" y="4778799"/>
            <a:ext cx="1244251" cy="276999"/>
          </a:xfrm>
          <a:prstGeom prst="rect">
            <a:avLst/>
          </a:prstGeom>
          <a:noFill/>
        </p:spPr>
        <p:txBody>
          <a:bodyPr wrap="none" rtlCol="0">
            <a:spAutoFit/>
          </a:bodyPr>
          <a:lstStyle/>
          <a:p>
            <a:r>
              <a:rPr lang="en-US" altLang="ko-KR" sz="1200" dirty="0">
                <a:latin typeface="에스코어 드림 6 Bold" panose="020B0703030302020204" pitchFamily="34" charset="-127"/>
                <a:ea typeface="에스코어 드림 6 Bold" panose="020B0703030302020204" pitchFamily="34" charset="-127"/>
              </a:rPr>
              <a:t>010-2235-3100</a:t>
            </a:r>
            <a:endParaRPr lang="ko-KR" altLang="en-US" sz="1200" dirty="0">
              <a:latin typeface="에스코어 드림 6 Bold" panose="020B0703030302020204" pitchFamily="34" charset="-127"/>
              <a:ea typeface="에스코어 드림 6 Bold" panose="020B0703030302020204" pitchFamily="34" charset="-127"/>
            </a:endParaRPr>
          </a:p>
        </p:txBody>
      </p:sp>
      <p:pic>
        <p:nvPicPr>
          <p:cNvPr id="43" name="그래픽 42" descr="전자 메일 단색으로 채워진">
            <a:extLst>
              <a:ext uri="{FF2B5EF4-FFF2-40B4-BE49-F238E27FC236}">
                <a16:creationId xmlns:a16="http://schemas.microsoft.com/office/drawing/2014/main" id="{E862A370-CFBA-1C12-2AA1-86F783AB14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381" y="5164744"/>
            <a:ext cx="369565" cy="369565"/>
          </a:xfrm>
          <a:prstGeom prst="rect">
            <a:avLst/>
          </a:prstGeom>
        </p:spPr>
      </p:pic>
      <p:sp>
        <p:nvSpPr>
          <p:cNvPr id="44" name="TextBox 43">
            <a:extLst>
              <a:ext uri="{FF2B5EF4-FFF2-40B4-BE49-F238E27FC236}">
                <a16:creationId xmlns:a16="http://schemas.microsoft.com/office/drawing/2014/main" id="{E945CBC1-5DF7-F715-A793-335B417E8B66}"/>
              </a:ext>
            </a:extLst>
          </p:cNvPr>
          <p:cNvSpPr txBox="1"/>
          <p:nvPr/>
        </p:nvSpPr>
        <p:spPr>
          <a:xfrm>
            <a:off x="1472705" y="5238144"/>
            <a:ext cx="2112501" cy="276999"/>
          </a:xfrm>
          <a:prstGeom prst="rect">
            <a:avLst/>
          </a:prstGeom>
          <a:noFill/>
        </p:spPr>
        <p:txBody>
          <a:bodyPr wrap="none" rtlCol="0">
            <a:spAutoFit/>
          </a:bodyPr>
          <a:lstStyle/>
          <a:p>
            <a:r>
              <a:rPr lang="en-US" altLang="ko-KR" sz="1200" dirty="0">
                <a:latin typeface="에스코어 드림 6 Bold" panose="020B0703030302020204" pitchFamily="34" charset="-127"/>
                <a:ea typeface="에스코어 드림 6 Bold" panose="020B0703030302020204" pitchFamily="34" charset="-127"/>
              </a:rPr>
              <a:t>indongspace98@gmail.com</a:t>
            </a:r>
            <a:endParaRPr lang="ko-KR" altLang="en-US" sz="1200" dirty="0">
              <a:latin typeface="에스코어 드림 6 Bold" panose="020B0703030302020204" pitchFamily="34" charset="-127"/>
              <a:ea typeface="에스코어 드림 6 Bold" panose="020B0703030302020204" pitchFamily="34" charset="-127"/>
            </a:endParaRPr>
          </a:p>
        </p:txBody>
      </p:sp>
      <p:pic>
        <p:nvPicPr>
          <p:cNvPr id="53" name="Picture 2" descr="blog logo에 대한 이미지 결과">
            <a:extLst>
              <a:ext uri="{FF2B5EF4-FFF2-40B4-BE49-F238E27FC236}">
                <a16:creationId xmlns:a16="http://schemas.microsoft.com/office/drawing/2014/main" id="{E91429AE-1711-F6F8-6653-76C3DC8FAE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1529" y="5708291"/>
            <a:ext cx="305523" cy="308955"/>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30F0FC48-D698-48D6-2EFE-D1894BE97A4E}"/>
              </a:ext>
            </a:extLst>
          </p:cNvPr>
          <p:cNvSpPr txBox="1"/>
          <p:nvPr/>
        </p:nvSpPr>
        <p:spPr>
          <a:xfrm>
            <a:off x="1472705" y="5752681"/>
            <a:ext cx="2390270" cy="276999"/>
          </a:xfrm>
          <a:prstGeom prst="rect">
            <a:avLst/>
          </a:prstGeom>
          <a:noFill/>
        </p:spPr>
        <p:txBody>
          <a:bodyPr wrap="none" rtlCol="0">
            <a:spAutoFit/>
          </a:bodyPr>
          <a:lstStyle/>
          <a:p>
            <a:r>
              <a:rPr lang="en-US" altLang="ko-KR" sz="1200" dirty="0">
                <a:latin typeface="에스코어 드림 6 Bold" panose="020B0703030302020204" pitchFamily="34" charset="-127"/>
                <a:ea typeface="에스코어 드림 6 Bold" panose="020B0703030302020204" pitchFamily="34" charset="-127"/>
              </a:rPr>
              <a:t>https://indong1998.tistory.com/</a:t>
            </a:r>
            <a:endParaRPr lang="ko-KR" altLang="en-US" sz="1200" dirty="0">
              <a:latin typeface="에스코어 드림 6 Bold" panose="020B0703030302020204" pitchFamily="34" charset="-127"/>
              <a:ea typeface="에스코어 드림 6 Bold" panose="020B0703030302020204" pitchFamily="34" charset="-127"/>
            </a:endParaRPr>
          </a:p>
        </p:txBody>
      </p:sp>
      <p:pic>
        <p:nvPicPr>
          <p:cNvPr id="55" name="Picture 4" descr="GitHub Logo, symbol, meaning, history, PNG, brand">
            <a:extLst>
              <a:ext uri="{FF2B5EF4-FFF2-40B4-BE49-F238E27FC236}">
                <a16:creationId xmlns:a16="http://schemas.microsoft.com/office/drawing/2014/main" id="{AA179F34-8B65-DC55-DECE-40B12048985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778" r="17419"/>
          <a:stretch/>
        </p:blipFill>
        <p:spPr bwMode="auto">
          <a:xfrm>
            <a:off x="862859" y="6144517"/>
            <a:ext cx="448235" cy="38316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5C04A344-762A-5D4B-D5EE-4551E55E6CFC}"/>
              </a:ext>
            </a:extLst>
          </p:cNvPr>
          <p:cNvSpPr txBox="1"/>
          <p:nvPr/>
        </p:nvSpPr>
        <p:spPr>
          <a:xfrm>
            <a:off x="1460776" y="6197599"/>
            <a:ext cx="2436308" cy="276999"/>
          </a:xfrm>
          <a:prstGeom prst="rect">
            <a:avLst/>
          </a:prstGeom>
          <a:noFill/>
        </p:spPr>
        <p:txBody>
          <a:bodyPr wrap="none" rtlCol="0">
            <a:spAutoFit/>
          </a:bodyPr>
          <a:lstStyle/>
          <a:p>
            <a:r>
              <a:rPr lang="en-US" altLang="ko-KR" sz="1200" dirty="0">
                <a:latin typeface="에스코어 드림 6 Bold" panose="020B0703030302020204" pitchFamily="34" charset="-127"/>
                <a:ea typeface="에스코어 드림 6 Bold" panose="020B0703030302020204" pitchFamily="34" charset="-127"/>
              </a:rPr>
              <a:t>https://github.com/indongspace</a:t>
            </a:r>
            <a:endParaRPr lang="ko-KR" altLang="en-US" sz="1200" dirty="0">
              <a:latin typeface="에스코어 드림 6 Bold" panose="020B0703030302020204" pitchFamily="34" charset="-127"/>
              <a:ea typeface="에스코어 드림 6 Bold" panose="020B0703030302020204" pitchFamily="34" charset="-127"/>
            </a:endParaRPr>
          </a:p>
        </p:txBody>
      </p:sp>
      <p:graphicFrame>
        <p:nvGraphicFramePr>
          <p:cNvPr id="2" name="표 1">
            <a:extLst>
              <a:ext uri="{FF2B5EF4-FFF2-40B4-BE49-F238E27FC236}">
                <a16:creationId xmlns:a16="http://schemas.microsoft.com/office/drawing/2014/main" id="{D8823986-1D02-7A4A-F903-02271FBE6F18}"/>
              </a:ext>
            </a:extLst>
          </p:cNvPr>
          <p:cNvGraphicFramePr>
            <a:graphicFrameLocks noGrp="1"/>
          </p:cNvGraphicFramePr>
          <p:nvPr>
            <p:extLst>
              <p:ext uri="{D42A27DB-BD31-4B8C-83A1-F6EECF244321}">
                <p14:modId xmlns:p14="http://schemas.microsoft.com/office/powerpoint/2010/main" val="3342051619"/>
              </p:ext>
            </p:extLst>
          </p:nvPr>
        </p:nvGraphicFramePr>
        <p:xfrm>
          <a:off x="4580146" y="1509098"/>
          <a:ext cx="6998000" cy="4828675"/>
        </p:xfrm>
        <a:graphic>
          <a:graphicData uri="http://schemas.openxmlformats.org/drawingml/2006/table">
            <a:tbl>
              <a:tblPr firstRow="1" bandRow="1">
                <a:tableStyleId>{5C22544A-7EE6-4342-B048-85BDC9FD1C3A}</a:tableStyleId>
              </a:tblPr>
              <a:tblGrid>
                <a:gridCol w="3499000">
                  <a:extLst>
                    <a:ext uri="{9D8B030D-6E8A-4147-A177-3AD203B41FA5}">
                      <a16:colId xmlns:a16="http://schemas.microsoft.com/office/drawing/2014/main" val="1564358305"/>
                    </a:ext>
                  </a:extLst>
                </a:gridCol>
                <a:gridCol w="3499000">
                  <a:extLst>
                    <a:ext uri="{9D8B030D-6E8A-4147-A177-3AD203B41FA5}">
                      <a16:colId xmlns:a16="http://schemas.microsoft.com/office/drawing/2014/main" val="1933278677"/>
                    </a:ext>
                  </a:extLst>
                </a:gridCol>
              </a:tblGrid>
              <a:tr h="2538067">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멀티캠퍼스</a:t>
                      </a:r>
                      <a:r>
                        <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 </a:t>
                      </a: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프로젝트</a:t>
                      </a:r>
                      <a:endPar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endPar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endParaRP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Semi –</a:t>
                      </a:r>
                      <a:r>
                        <a:rPr kumimoji="0" lang="ko-KR" altLang="en-US"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 프로젝트</a:t>
                      </a: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342900" marR="0" lvl="0" indent="-34290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kumimoji="0" lang="ko-KR" altLang="en-US"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소방 및 화재 데이터를 통한 서울시 화재 </a:t>
                      </a:r>
                      <a:r>
                        <a:rPr kumimoji="0" lang="ko-KR" altLang="en-US" sz="1200" b="1" i="0" u="none" strike="noStrike" kern="1200" cap="none" spc="0" normalizeH="0" baseline="0" noProof="0" dirty="0" err="1">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취약구</a:t>
                      </a:r>
                      <a:r>
                        <a:rPr kumimoji="0" lang="ko-KR" altLang="en-US"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 분석 및 비상소화장치 입지 선정</a:t>
                      </a:r>
                      <a:r>
                        <a:rPr kumimoji="0" lang="en-US" altLang="ko-KR"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a:t>
                      </a:r>
                      <a:r>
                        <a:rPr kumimoji="0" lang="ko-KR" altLang="en-US"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rPr>
                        <a:t>제안</a:t>
                      </a:r>
                      <a:endParaRPr kumimoji="0" lang="en-US" altLang="ko-KR" sz="1200" b="1" i="0" u="none" strike="noStrike" kern="1200" cap="none" spc="0" normalizeH="0" baseline="0" noProof="0" dirty="0">
                        <a:ln>
                          <a:noFill/>
                        </a:ln>
                        <a:solidFill>
                          <a:schemeClr val="bg2">
                            <a:lumMod val="50000"/>
                          </a:schemeClr>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50000"/>
                        </a:lnSpc>
                        <a:spcBef>
                          <a:spcPts val="0"/>
                        </a:spcBef>
                        <a:spcAft>
                          <a:spcPts val="0"/>
                        </a:spcAft>
                        <a:buClrTx/>
                        <a:buSzTx/>
                        <a:buFontTx/>
                        <a:buNone/>
                        <a:tabLst/>
                        <a:defRPr/>
                      </a:pPr>
                      <a:endPar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endParaRPr>
                    </a:p>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2. Final –</a:t>
                      </a:r>
                      <a:r>
                        <a:rPr kumimoji="0" lang="ko-KR" altLang="en-US"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 프로젝트</a:t>
                      </a: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342900" marR="0" lvl="0" indent="-34290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kumimoji="0" lang="ko-KR" altLang="en-US"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국민행복 창업 공모전 참가</a:t>
                      </a:r>
                      <a:endPar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kumimoji="0" lang="ko-KR" altLang="en-US"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청년 은둔형 외톨이를 위한 일상회복 도움 서비스 사업</a:t>
                      </a:r>
                      <a:r>
                        <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a:t>
                      </a:r>
                      <a:r>
                        <a:rPr kumimoji="0" lang="ko-KR" altLang="en-US"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창업 </a:t>
                      </a:r>
                      <a:endPar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ash"/>
                      <a:round/>
                      <a:headEnd type="none" w="med" len="med"/>
                      <a:tailEnd type="none" w="med" len="med"/>
                    </a:lnB>
                    <a:solidFill>
                      <a:schemeClr val="bg1"/>
                    </a:solidFill>
                  </a:tcPr>
                </a:tc>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lang="en-US" altLang="ko-KR" sz="1200" dirty="0">
                          <a:solidFill>
                            <a:schemeClr val="tx1"/>
                          </a:solidFill>
                          <a:latin typeface="에스코어 드림 5 Medium" panose="020B0503030302020204" pitchFamily="34" charset="-127"/>
                          <a:ea typeface="에스코어 드림 5 Medium" panose="020B0503030302020204" pitchFamily="34" charset="-127"/>
                        </a:rPr>
                        <a:t>Kaggle</a:t>
                      </a:r>
                      <a:r>
                        <a:rPr lang="ko-KR" altLang="en-US" sz="1200" dirty="0">
                          <a:solidFill>
                            <a:schemeClr val="tx1"/>
                          </a:solidFill>
                          <a:latin typeface="에스코어 드림 5 Medium" panose="020B0503030302020204" pitchFamily="34" charset="-127"/>
                          <a:ea typeface="에스코어 드림 5 Medium" panose="020B0503030302020204" pitchFamily="34" charset="-127"/>
                        </a:rPr>
                        <a:t> 프로젝트</a:t>
                      </a:r>
                      <a:endParaRPr lang="en-US" altLang="ko-KR" sz="1200" dirty="0">
                        <a:solidFill>
                          <a:schemeClr val="tx1"/>
                        </a:solidFill>
                        <a:latin typeface="에스코어 드림 5 Medium" panose="020B0503030302020204" pitchFamily="34" charset="-127"/>
                        <a:ea typeface="에스코어 드림 5 Medium" panose="020B0503030302020204" pitchFamily="34"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lang="ko-KR" altLang="en-US" sz="1200" dirty="0" err="1">
                          <a:solidFill>
                            <a:schemeClr val="accent6">
                              <a:lumMod val="75000"/>
                            </a:schemeClr>
                          </a:solidFill>
                          <a:latin typeface="에스코어 드림 5 Medium" panose="020B0503030302020204" pitchFamily="34" charset="-127"/>
                          <a:ea typeface="에스코어 드림 5 Medium" panose="020B0503030302020204" pitchFamily="34" charset="-127"/>
                        </a:rPr>
                        <a:t>대회명</a:t>
                      </a:r>
                      <a:endParaRPr lang="en-US" altLang="ko-KR" sz="12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lang="ko-KR" altLang="en-US" sz="1200" dirty="0">
                          <a:solidFill>
                            <a:schemeClr val="bg2">
                              <a:lumMod val="50000"/>
                            </a:schemeClr>
                          </a:solidFill>
                          <a:latin typeface="에스코어 드림 5 Medium" panose="020B0503030302020204" pitchFamily="34" charset="-127"/>
                          <a:ea typeface="에스코어 드림 5 Medium" panose="020B0503030302020204" pitchFamily="34" charset="-127"/>
                        </a:rPr>
                        <a:t>분류 주제</a:t>
                      </a:r>
                      <a:endPar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endParaRP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rPr>
                        <a:t>Private Score 00</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rPr>
                        <a:t>Rank 163 / 1000 (Top</a:t>
                      </a:r>
                      <a:r>
                        <a:rPr lang="ko-KR" altLang="en-US" sz="1200" dirty="0">
                          <a:solidFill>
                            <a:schemeClr val="bg2">
                              <a:lumMod val="50000"/>
                            </a:schemeClr>
                          </a:solidFill>
                          <a:latin typeface="에스코어 드림 5 Medium" panose="020B0503030302020204" pitchFamily="34" charset="-127"/>
                          <a:ea typeface="에스코어 드림 5 Medium" panose="020B0503030302020204" pitchFamily="34" charset="-127"/>
                        </a:rPr>
                        <a:t> </a:t>
                      </a:r>
                      <a:r>
                        <a:rPr lang="en-US" altLang="ko-KR" sz="1200" dirty="0">
                          <a:solidFill>
                            <a:schemeClr val="bg2">
                              <a:lumMod val="50000"/>
                            </a:schemeClr>
                          </a:solidFill>
                          <a:latin typeface="에스코어 드림 5 Medium" panose="020B0503030302020204" pitchFamily="34" charset="-127"/>
                          <a:ea typeface="에스코어 드림 5 Medium" panose="020B0503030302020204" pitchFamily="34" charset="-127"/>
                        </a:rPr>
                        <a:t>16.3%)</a:t>
                      </a:r>
                    </a:p>
                    <a:p>
                      <a:pPr latinLnBrk="1"/>
                      <a:endParaRPr lang="ko-KR" altLang="en-US" sz="1200" dirty="0"/>
                    </a:p>
                  </a:txBody>
                  <a:tcPr>
                    <a:lnL w="3175" cap="flat" cmpd="sng" algn="ctr">
                      <a:solidFill>
                        <a:schemeClr val="tx1"/>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073388030"/>
                  </a:ext>
                </a:extLst>
              </a:tr>
              <a:tr h="2212284">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개인</a:t>
                      </a:r>
                      <a:r>
                        <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(1</a:t>
                      </a: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인</a:t>
                      </a:r>
                      <a:r>
                        <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 </a:t>
                      </a: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프로젝트</a:t>
                      </a: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a:t>
                      </a:r>
                      <a:endParaRPr kumimoji="0" lang="ko-KR" altLang="en-US"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solidFill>
                      <a:schemeClr val="bg1"/>
                    </a:solidFill>
                  </a:tcPr>
                </a:tc>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kumimoji="0" lang="ko-KR" altLang="en-US"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rPr>
                        <a:t>교육과정 수료</a:t>
                      </a:r>
                      <a:endParaRPr kumimoji="0" lang="en-US" altLang="ko-KR" sz="1200" b="1" i="0" u="none" strike="noStrike" kern="1200" cap="none" spc="0" normalizeH="0" baseline="0" noProof="0" dirty="0">
                        <a:ln>
                          <a:noFill/>
                        </a:ln>
                        <a:solidFill>
                          <a:prstClr val="black"/>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342900" marR="0" lvl="0" indent="-342900" algn="l" defTabSz="914400" rtl="0" eaLnBrk="1" fontAlgn="auto" latinLnBrk="1" hangingPunct="1">
                        <a:lnSpc>
                          <a:spcPct val="150000"/>
                        </a:lnSpc>
                        <a:spcBef>
                          <a:spcPts val="0"/>
                        </a:spcBef>
                        <a:spcAft>
                          <a:spcPts val="0"/>
                        </a:spcAft>
                        <a:buClrTx/>
                        <a:buSzTx/>
                        <a:buFontTx/>
                        <a:buAutoNum type="arabicPeriod"/>
                        <a:tabLst/>
                        <a:defRPr/>
                      </a:pPr>
                      <a:r>
                        <a:rPr kumimoji="0" lang="ko-KR" altLang="en-US"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rPr>
                        <a:t>멀티캠퍼스 수료</a:t>
                      </a: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E8E8E8">
                              <a:lumMod val="50000"/>
                            </a:srgbClr>
                          </a:solidFill>
                          <a:effectLst/>
                          <a:uLnTx/>
                          <a:uFillTx/>
                          <a:latin typeface="에스코어 드림 5 Medium" panose="020B0503030302020204" pitchFamily="34" charset="-127"/>
                          <a:ea typeface="에스코어 드림 5 Medium" panose="020B0503030302020204" pitchFamily="34" charset="-127"/>
                          <a:cs typeface="+mn-cs"/>
                        </a:rPr>
                        <a:t>     (2023.12 ~ 2024.06)</a:t>
                      </a:r>
                    </a:p>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1200" b="1" i="0" u="none" strike="noStrike" kern="1200" cap="none" spc="0" normalizeH="0" baseline="0" noProof="0" dirty="0">
                        <a:ln>
                          <a:noFill/>
                        </a:ln>
                        <a:solidFill>
                          <a:srgbClr val="4EA72E">
                            <a:lumMod val="75000"/>
                          </a:srgbClr>
                        </a:solidFill>
                        <a:effectLst/>
                        <a:uLnTx/>
                        <a:uFillTx/>
                        <a:latin typeface="에스코어 드림 5 Medium" panose="020B0503030302020204" pitchFamily="34" charset="-127"/>
                        <a:ea typeface="에스코어 드림 5 Medium" panose="020B0503030302020204" pitchFamily="34" charset="-127"/>
                        <a:cs typeface="+mn-cs"/>
                      </a:endParaRPr>
                    </a:p>
                  </a:txBody>
                  <a:tcPr>
                    <a:lnL w="3175" cap="flat" cmpd="sng" algn="ctr">
                      <a:solidFill>
                        <a:schemeClr val="tx1"/>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4172997214"/>
                  </a:ext>
                </a:extLst>
              </a:tr>
            </a:tbl>
          </a:graphicData>
        </a:graphic>
      </p:graphicFrame>
    </p:spTree>
    <p:extLst>
      <p:ext uri="{BB962C8B-B14F-4D97-AF65-F5344CB8AC3E}">
        <p14:creationId xmlns:p14="http://schemas.microsoft.com/office/powerpoint/2010/main" val="264186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11" name="TextBox 10">
            <a:extLst>
              <a:ext uri="{FF2B5EF4-FFF2-40B4-BE49-F238E27FC236}">
                <a16:creationId xmlns:a16="http://schemas.microsoft.com/office/drawing/2014/main" id="{34AF1503-8671-9C27-5F3A-3682DF17018F}"/>
              </a:ext>
            </a:extLst>
          </p:cNvPr>
          <p:cNvSpPr txBox="1"/>
          <p:nvPr/>
        </p:nvSpPr>
        <p:spPr>
          <a:xfrm>
            <a:off x="713441" y="5698601"/>
            <a:ext cx="4036360" cy="830997"/>
          </a:xfrm>
          <a:prstGeom prst="rect">
            <a:avLst/>
          </a:prstGeom>
          <a:noFill/>
        </p:spPr>
        <p:txBody>
          <a:bodyPr wrap="square">
            <a:spAutoFit/>
          </a:bodyPr>
          <a:lstStyle/>
          <a:p>
            <a:r>
              <a:rPr lang="en-US" altLang="ko-KR" sz="1600" dirty="0">
                <a:latin typeface="에스코어 드림 2 ExtraLight" panose="020B0203030302020204" pitchFamily="34" charset="-127"/>
                <a:ea typeface="에스코어 드림 2 ExtraLight" panose="020B0203030302020204" pitchFamily="34" charset="-127"/>
              </a:rPr>
              <a:t>More About :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graphicFrame>
        <p:nvGraphicFramePr>
          <p:cNvPr id="7" name="표 6">
            <a:extLst>
              <a:ext uri="{FF2B5EF4-FFF2-40B4-BE49-F238E27FC236}">
                <a16:creationId xmlns:a16="http://schemas.microsoft.com/office/drawing/2014/main" id="{8F3F1929-4539-8744-FC04-3B0DC3243369}"/>
              </a:ext>
            </a:extLst>
          </p:cNvPr>
          <p:cNvGraphicFramePr>
            <a:graphicFrameLocks noGrp="1"/>
          </p:cNvGraphicFramePr>
          <p:nvPr>
            <p:extLst>
              <p:ext uri="{D42A27DB-BD31-4B8C-83A1-F6EECF244321}">
                <p14:modId xmlns:p14="http://schemas.microsoft.com/office/powerpoint/2010/main" val="831796293"/>
              </p:ext>
            </p:extLst>
          </p:nvPr>
        </p:nvGraphicFramePr>
        <p:xfrm>
          <a:off x="713441" y="2498339"/>
          <a:ext cx="4064000" cy="303376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1706508"/>
                    </a:ext>
                  </a:extLst>
                </a:gridCol>
              </a:tblGrid>
              <a:tr h="498861">
                <a:tc>
                  <a:txBody>
                    <a:bodyPr/>
                    <a:lstStyle/>
                    <a:p>
                      <a:pPr algn="ctr" latinLnBrk="1"/>
                      <a:r>
                        <a:rPr lang="en-US" altLang="ko-KR" dirty="0">
                          <a:solidFill>
                            <a:schemeClr val="tx1"/>
                          </a:solidFill>
                          <a:latin typeface="에스코어 드림 8 Heavy" panose="020B0903030302020204" pitchFamily="34" charset="-127"/>
                          <a:ea typeface="에스코어 드림 8 Heavy" panose="020B0903030302020204" pitchFamily="34" charset="-127"/>
                        </a:rPr>
                        <a:t>Problem</a:t>
                      </a:r>
                      <a:endParaRPr lang="ko-KR" altLang="en-US" dirty="0">
                        <a:solidFill>
                          <a:schemeClr val="tx1"/>
                        </a:solidFill>
                        <a:latin typeface="에스코어 드림 8 Heavy" panose="020B0903030302020204" pitchFamily="34" charset="-127"/>
                        <a:ea typeface="에스코어 드림 8 Heavy" panose="020B0903030302020204" pitchFamily="34"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2612039247"/>
                  </a:ext>
                </a:extLst>
              </a:tr>
              <a:tr h="2534900">
                <a:tc>
                  <a:txBody>
                    <a:bodyPr/>
                    <a:lstStyle/>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건물의 특성에 대한 데이터 부재</a:t>
                      </a:r>
                      <a:endParaRPr lang="en-US" altLang="ko-KR" sz="1600" dirty="0">
                        <a:latin typeface="에스코어 드림 5 Medium" panose="020B0503030302020204" pitchFamily="34" charset="-127"/>
                        <a:ea typeface="에스코어 드림 5 Medium" panose="020B0503030302020204" pitchFamily="34" charset="-127"/>
                      </a:endParaRPr>
                    </a:p>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 </a:t>
                      </a:r>
                      <a:r>
                        <a:rPr lang="ko-KR" altLang="en-US" sz="1600" dirty="0" err="1">
                          <a:latin typeface="에스코어 드림 5 Medium" panose="020B0503030302020204" pitchFamily="34" charset="-127"/>
                          <a:ea typeface="에스코어 드림 5 Medium" panose="020B0503030302020204" pitchFamily="34" charset="-127"/>
                        </a:rPr>
                        <a:t>도로폭데이터</a:t>
                      </a:r>
                      <a:r>
                        <a:rPr lang="ko-KR" altLang="en-US" sz="1600" dirty="0">
                          <a:latin typeface="에스코어 드림 5 Medium" panose="020B0503030302020204" pitchFamily="34" charset="-127"/>
                          <a:ea typeface="에스코어 드림 5 Medium" panose="020B0503030302020204" pitchFamily="34" charset="-127"/>
                        </a:rPr>
                        <a:t> 부재</a:t>
                      </a:r>
                      <a:r>
                        <a:rPr lang="en-US" altLang="ko-KR" sz="1600" dirty="0">
                          <a:latin typeface="에스코어 드림 5 Medium" panose="020B0503030302020204" pitchFamily="34" charset="-127"/>
                          <a:ea typeface="에스코어 드림 5 Medium" panose="020B0503030302020204" pitchFamily="34" charset="-127"/>
                        </a:rPr>
                        <a:t>(</a:t>
                      </a:r>
                      <a:r>
                        <a:rPr lang="ko-KR" altLang="en-US" sz="1600" dirty="0">
                          <a:latin typeface="에스코어 드림 5 Medium" panose="020B0503030302020204" pitchFamily="34" charset="-127"/>
                          <a:ea typeface="에스코어 드림 5 Medium" panose="020B0503030302020204" pitchFamily="34" charset="-127"/>
                        </a:rPr>
                        <a:t>소방차 진입곤란</a:t>
                      </a:r>
                      <a:r>
                        <a:rPr lang="en-US" altLang="ko-KR" sz="1600" dirty="0">
                          <a:latin typeface="에스코어 드림 5 Medium" panose="020B0503030302020204" pitchFamily="34" charset="-127"/>
                          <a:ea typeface="에스코어 드림 5 Medium" panose="020B0503030302020204" pitchFamily="34" charset="-127"/>
                        </a:rPr>
                        <a:t>/</a:t>
                      </a:r>
                      <a:r>
                        <a:rPr lang="ko-KR" altLang="en-US" sz="1600" dirty="0">
                          <a:latin typeface="에스코어 드림 5 Medium" panose="020B0503030302020204" pitchFamily="34" charset="-127"/>
                          <a:ea typeface="에스코어 드림 5 Medium" panose="020B0503030302020204" pitchFamily="34" charset="-127"/>
                        </a:rPr>
                        <a:t>불가 도로를 고려하고자</a:t>
                      </a:r>
                      <a:r>
                        <a:rPr lang="en-US" altLang="ko-KR" sz="1600" dirty="0">
                          <a:latin typeface="에스코어 드림 5 Medium" panose="020B0503030302020204" pitchFamily="34" charset="-127"/>
                          <a:ea typeface="에스코어 드림 5 Medium" panose="020B0503030302020204" pitchFamily="34" charset="-127"/>
                        </a:rPr>
                        <a:t>)</a:t>
                      </a:r>
                    </a:p>
                    <a:p>
                      <a:pPr marL="0" indent="0" latinLnBrk="1">
                        <a:lnSpc>
                          <a:spcPct val="200000"/>
                        </a:lnSpc>
                        <a:buFont typeface="Wingdings" panose="05000000000000000000" pitchFamily="2" charset="2"/>
                        <a:buNone/>
                      </a:pPr>
                      <a:endParaRPr lang="ko-KR" altLang="en-US" sz="1600" dirty="0">
                        <a:latin typeface="에스코어 드림 5 Medium" panose="020B0503030302020204" pitchFamily="34" charset="-127"/>
                        <a:ea typeface="에스코어 드림 5 Medium" panose="020B0503030302020204" pitchFamily="34" charset="-127"/>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729651"/>
                  </a:ext>
                </a:extLst>
              </a:tr>
            </a:tbl>
          </a:graphicData>
        </a:graphic>
      </p:graphicFrame>
      <p:graphicFrame>
        <p:nvGraphicFramePr>
          <p:cNvPr id="13" name="표 12">
            <a:extLst>
              <a:ext uri="{FF2B5EF4-FFF2-40B4-BE49-F238E27FC236}">
                <a16:creationId xmlns:a16="http://schemas.microsoft.com/office/drawing/2014/main" id="{DDA697C4-DC27-3EE9-808E-09A89111C65B}"/>
              </a:ext>
            </a:extLst>
          </p:cNvPr>
          <p:cNvGraphicFramePr>
            <a:graphicFrameLocks noGrp="1"/>
          </p:cNvGraphicFramePr>
          <p:nvPr>
            <p:extLst>
              <p:ext uri="{D42A27DB-BD31-4B8C-83A1-F6EECF244321}">
                <p14:modId xmlns:p14="http://schemas.microsoft.com/office/powerpoint/2010/main" val="2796076353"/>
              </p:ext>
            </p:extLst>
          </p:nvPr>
        </p:nvGraphicFramePr>
        <p:xfrm>
          <a:off x="7414559" y="2498339"/>
          <a:ext cx="4064000" cy="392640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1706508"/>
                    </a:ext>
                  </a:extLst>
                </a:gridCol>
              </a:tblGrid>
              <a:tr h="498861">
                <a:tc>
                  <a:txBody>
                    <a:bodyPr/>
                    <a:lstStyle/>
                    <a:p>
                      <a:pPr algn="ctr" latinLnBrk="1"/>
                      <a:r>
                        <a:rPr lang="en-US" altLang="ko-KR" dirty="0">
                          <a:solidFill>
                            <a:schemeClr val="tx1"/>
                          </a:solidFill>
                          <a:latin typeface="에스코어 드림 8 Heavy" panose="020B0903030302020204" pitchFamily="34" charset="-127"/>
                          <a:ea typeface="에스코어 드림 8 Heavy" panose="020B0903030302020204" pitchFamily="34" charset="-127"/>
                        </a:rPr>
                        <a:t>Solution</a:t>
                      </a:r>
                      <a:endParaRPr lang="ko-KR" altLang="en-US" dirty="0">
                        <a:solidFill>
                          <a:schemeClr val="tx1"/>
                        </a:solidFill>
                        <a:latin typeface="에스코어 드림 8 Heavy" panose="020B0903030302020204" pitchFamily="34" charset="-127"/>
                        <a:ea typeface="에스코어 드림 8 Heavy" panose="020B0903030302020204" pitchFamily="34"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2612039247"/>
                  </a:ext>
                </a:extLst>
              </a:tr>
              <a:tr h="2534900">
                <a:tc>
                  <a:txBody>
                    <a:bodyPr/>
                    <a:lstStyle/>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선행연구를 근거로 주택화재 피해에 영향을 미치는</a:t>
                      </a:r>
                      <a:r>
                        <a:rPr lang="en-US" altLang="ko-KR" sz="1600" dirty="0">
                          <a:latin typeface="에스코어 드림 5 Medium" panose="020B0503030302020204" pitchFamily="34" charset="-127"/>
                          <a:ea typeface="에스코어 드림 5 Medium" panose="020B0503030302020204" pitchFamily="34" charset="-127"/>
                        </a:rPr>
                        <a:t>,</a:t>
                      </a:r>
                      <a:r>
                        <a:rPr lang="ko-KR" altLang="en-US" sz="1600" dirty="0">
                          <a:latin typeface="에스코어 드림 5 Medium" panose="020B0503030302020204" pitchFamily="34" charset="-127"/>
                          <a:ea typeface="에스코어 드림 5 Medium" panose="020B0503030302020204" pitchFamily="34" charset="-127"/>
                        </a:rPr>
                        <a:t> 기존정책의 </a:t>
                      </a:r>
                      <a:r>
                        <a:rPr lang="ko-KR" altLang="en-US" sz="1600" dirty="0" err="1">
                          <a:latin typeface="에스코어 드림 5 Medium" panose="020B0503030302020204" pitchFamily="34" charset="-127"/>
                          <a:ea typeface="에스코어 드림 5 Medium" panose="020B0503030302020204" pitchFamily="34" charset="-127"/>
                        </a:rPr>
                        <a:t>요인와는</a:t>
                      </a:r>
                      <a:r>
                        <a:rPr lang="ko-KR" altLang="en-US" sz="1600" dirty="0">
                          <a:latin typeface="에스코어 드림 5 Medium" panose="020B0503030302020204" pitchFamily="34" charset="-127"/>
                          <a:ea typeface="에스코어 드림 5 Medium" panose="020B0503030302020204" pitchFamily="34" charset="-127"/>
                        </a:rPr>
                        <a:t> 색다른 요인 선정</a:t>
                      </a:r>
                      <a:endParaRPr lang="en-US" altLang="ko-KR" sz="1600" dirty="0">
                        <a:latin typeface="에스코어 드림 5 Medium" panose="020B0503030302020204" pitchFamily="34" charset="-127"/>
                        <a:ea typeface="에스코어 드림 5 Medium" panose="020B0503030302020204" pitchFamily="34" charset="-127"/>
                      </a:endParaRPr>
                    </a:p>
                    <a:p>
                      <a:pPr marL="285750" indent="-285750" latinLnBrk="1">
                        <a:lnSpc>
                          <a:spcPct val="200000"/>
                        </a:lnSpc>
                        <a:buFont typeface="Wingdings" panose="05000000000000000000" pitchFamily="2" charset="2"/>
                        <a:buChar char="ü"/>
                      </a:pPr>
                      <a:r>
                        <a:rPr lang="ko-KR" altLang="en-US" sz="1600" dirty="0" err="1">
                          <a:latin typeface="에스코어 드림 5 Medium" panose="020B0503030302020204" pitchFamily="34" charset="-127"/>
                          <a:ea typeface="에스코어 드림 5 Medium" panose="020B0503030302020204" pitchFamily="34" charset="-127"/>
                        </a:rPr>
                        <a:t>로드뷰를</a:t>
                      </a:r>
                      <a:r>
                        <a:rPr lang="ko-KR" altLang="en-US" sz="1600" dirty="0">
                          <a:latin typeface="에스코어 드림 5 Medium" panose="020B0503030302020204" pitchFamily="34" charset="-127"/>
                          <a:ea typeface="에스코어 드림 5 Medium" panose="020B0503030302020204" pitchFamily="34" charset="-127"/>
                        </a:rPr>
                        <a:t> 활용하거나</a:t>
                      </a:r>
                      <a:r>
                        <a:rPr lang="en-US" altLang="ko-KR" sz="1600" dirty="0">
                          <a:latin typeface="에스코어 드림 5 Medium" panose="020B0503030302020204" pitchFamily="34" charset="-127"/>
                          <a:ea typeface="에스코어 드림 5 Medium" panose="020B0503030302020204" pitchFamily="34" charset="-127"/>
                        </a:rPr>
                        <a:t>, </a:t>
                      </a:r>
                      <a:r>
                        <a:rPr lang="ko-KR" altLang="en-US" sz="1600" dirty="0">
                          <a:latin typeface="에스코어 드림 5 Medium" panose="020B0503030302020204" pitchFamily="34" charset="-127"/>
                          <a:ea typeface="에스코어 드림 5 Medium" panose="020B0503030302020204" pitchFamily="34" charset="-127"/>
                        </a:rPr>
                        <a:t>현장답사를 통해 실제 제한사항이 있는 지역에 대한 정보 확보</a:t>
                      </a:r>
                      <a:r>
                        <a:rPr lang="en-US" altLang="ko-KR" sz="1600" dirty="0">
                          <a:latin typeface="에스코어 드림 5 Medium" panose="020B0503030302020204" pitchFamily="34" charset="-127"/>
                          <a:ea typeface="에스코어 드림 5 Medium" panose="020B0503030302020204" pitchFamily="34" charset="-127"/>
                        </a:rPr>
                        <a:t>, </a:t>
                      </a:r>
                      <a:r>
                        <a:rPr lang="ko-KR" altLang="en-US" sz="1600" dirty="0">
                          <a:latin typeface="에스코어 드림 5 Medium" panose="020B0503030302020204" pitchFamily="34" charset="-127"/>
                          <a:ea typeface="에스코어 드림 5 Medium" panose="020B0503030302020204" pitchFamily="34" charset="-127"/>
                        </a:rPr>
                        <a:t>도로폭의 추정치를 통계적으로 구해 반영</a:t>
                      </a:r>
                      <a:endParaRPr lang="en-US" altLang="ko-KR" sz="1600" dirty="0">
                        <a:latin typeface="에스코어 드림 5 Medium" panose="020B0503030302020204" pitchFamily="34" charset="-127"/>
                        <a:ea typeface="에스코어 드림 5 Medium" panose="020B0503030302020204" pitchFamily="34" charset="-127"/>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729651"/>
                  </a:ext>
                </a:extLst>
              </a:tr>
            </a:tbl>
          </a:graphicData>
        </a:graphic>
      </p:graphicFrame>
      <p:sp>
        <p:nvSpPr>
          <p:cNvPr id="14" name="화살표: 오른쪽 13">
            <a:extLst>
              <a:ext uri="{FF2B5EF4-FFF2-40B4-BE49-F238E27FC236}">
                <a16:creationId xmlns:a16="http://schemas.microsoft.com/office/drawing/2014/main" id="{9BEB959C-52D5-2A58-5F6D-BB9826B10FAF}"/>
              </a:ext>
            </a:extLst>
          </p:cNvPr>
          <p:cNvSpPr/>
          <p:nvPr/>
        </p:nvSpPr>
        <p:spPr>
          <a:xfrm>
            <a:off x="5492750" y="3429000"/>
            <a:ext cx="1206500" cy="815320"/>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0A6AD99F-DB95-CC9F-4638-4C827F565D13}"/>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458A0638-3266-B7AA-3C02-0CE7E7B38B56}"/>
              </a:ext>
            </a:extLst>
          </p:cNvPr>
          <p:cNvSpPr txBox="1"/>
          <p:nvPr/>
        </p:nvSpPr>
        <p:spPr>
          <a:xfrm>
            <a:off x="599140" y="798894"/>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Problem Solving</a:t>
            </a:r>
            <a:endParaRPr lang="ko-KR" altLang="en-US" sz="2800" dirty="0">
              <a:latin typeface="여기어때 잘난체 고딕" panose="00000500000000000000" pitchFamily="50" charset="-127"/>
              <a:ea typeface="여기어때 잘난체 고딕" panose="00000500000000000000" pitchFamily="50" charset="-127"/>
            </a:endParaRPr>
          </a:p>
        </p:txBody>
      </p:sp>
    </p:spTree>
    <p:extLst>
      <p:ext uri="{BB962C8B-B14F-4D97-AF65-F5344CB8AC3E}">
        <p14:creationId xmlns:p14="http://schemas.microsoft.com/office/powerpoint/2010/main" val="93266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sp>
        <p:nvSpPr>
          <p:cNvPr id="3" name="TextBox 2">
            <a:extLst>
              <a:ext uri="{FF2B5EF4-FFF2-40B4-BE49-F238E27FC236}">
                <a16:creationId xmlns:a16="http://schemas.microsoft.com/office/drawing/2014/main" id="{571A8048-804C-EC96-6A1A-87C913220F08}"/>
              </a:ext>
            </a:extLst>
          </p:cNvPr>
          <p:cNvSpPr txBox="1"/>
          <p:nvPr/>
        </p:nvSpPr>
        <p:spPr>
          <a:xfrm>
            <a:off x="599140" y="1720294"/>
            <a:ext cx="3642660"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파이널 프로젝트 목표는 창업 기획 공모전 제출이었습니다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국민행복 공모전에 참여하여</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공공성을 띄는 사업기획 제품을 제출하는 것으로 달성했습니다</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 </a:t>
            </a:r>
            <a:endParaRPr lang="en-US" altLang="ko-KR" sz="1200" dirty="0">
              <a:latin typeface="에스코어 드림 2 ExtraLight" panose="020B0203030302020204" pitchFamily="34" charset="-127"/>
              <a:ea typeface="에스코어 드림 2 ExtraLight" panose="020B0203030302020204" pitchFamily="34" charset="-127"/>
            </a:endParaRPr>
          </a:p>
          <a:p>
            <a:r>
              <a:rPr lang="ko-KR" altLang="en-US" sz="1200" dirty="0">
                <a:latin typeface="에스코어 드림 2 ExtraLight" panose="020B0203030302020204" pitchFamily="34" charset="-127"/>
                <a:ea typeface="에스코어 드림 2 ExtraLight" panose="020B0203030302020204" pitchFamily="34" charset="-127"/>
              </a:rPr>
              <a:t>또한 본선에 </a:t>
            </a:r>
            <a:r>
              <a:rPr lang="ko-KR" altLang="en-US" sz="1200" dirty="0" err="1">
                <a:latin typeface="에스코어 드림 2 ExtraLight" panose="020B0203030302020204" pitchFamily="34" charset="-127"/>
                <a:ea typeface="에스코어 드림 2 ExtraLight" panose="020B0203030302020204" pitchFamily="34" charset="-127"/>
              </a:rPr>
              <a:t>진출되어</a:t>
            </a:r>
            <a:r>
              <a:rPr lang="ko-KR" altLang="en-US" sz="1200" dirty="0">
                <a:latin typeface="에스코어 드림 2 ExtraLight" panose="020B0203030302020204" pitchFamily="34" charset="-127"/>
                <a:ea typeface="에스코어 드림 2 ExtraLight" panose="020B0203030302020204" pitchFamily="34" charset="-127"/>
              </a:rPr>
              <a:t> 추가로 대면 발표대회를 한번 더 진행해 갖춘 커뮤니케이션 능력을 활용할 수 있었습니다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5" name="TextBox 4">
            <a:extLst>
              <a:ext uri="{FF2B5EF4-FFF2-40B4-BE49-F238E27FC236}">
                <a16:creationId xmlns:a16="http://schemas.microsoft.com/office/drawing/2014/main" id="{E63E8977-EAA4-A492-C91D-6ABF9330A00B}"/>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0" name="TextBox 9">
            <a:extLst>
              <a:ext uri="{FF2B5EF4-FFF2-40B4-BE49-F238E27FC236}">
                <a16:creationId xmlns:a16="http://schemas.microsoft.com/office/drawing/2014/main" id="{7A6B6440-A7DE-88B7-E149-33953E755F2C}"/>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pic>
        <p:nvPicPr>
          <p:cNvPr id="12" name="그림 11" descr="텍스트, 의류, 스크린샷, 사람이(가) 표시된 사진&#10;&#10;자동 생성된 설명">
            <a:extLst>
              <a:ext uri="{FF2B5EF4-FFF2-40B4-BE49-F238E27FC236}">
                <a16:creationId xmlns:a16="http://schemas.microsoft.com/office/drawing/2014/main" id="{3D49F197-4D30-4738-4C27-8113B9143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2322" y="2208535"/>
            <a:ext cx="5604455" cy="3106377"/>
          </a:xfrm>
          <a:prstGeom prst="rect">
            <a:avLst/>
          </a:prstGeom>
        </p:spPr>
      </p:pic>
    </p:spTree>
    <p:extLst>
      <p:ext uri="{BB962C8B-B14F-4D97-AF65-F5344CB8AC3E}">
        <p14:creationId xmlns:p14="http://schemas.microsoft.com/office/powerpoint/2010/main" val="65685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830997"/>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서비스의 예상 사용자에 대한 분석 및 시각화</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인사이트 도출을 진행했습니다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이를 사업계획서에 반영하여 공공 공모전에 맞게 필요성에 대한 근거를 마련했습니다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pic>
        <p:nvPicPr>
          <p:cNvPr id="6" name="그림 5" descr="텍스트, 스크린샷, 도표, 원이(가) 표시된 사진&#10;&#10;자동 생성된 설명">
            <a:extLst>
              <a:ext uri="{FF2B5EF4-FFF2-40B4-BE49-F238E27FC236}">
                <a16:creationId xmlns:a16="http://schemas.microsoft.com/office/drawing/2014/main" id="{7E7B7323-7AAD-EC86-8066-A068C866D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355" y="2345881"/>
            <a:ext cx="5486390" cy="2831685"/>
          </a:xfrm>
          <a:prstGeom prst="rect">
            <a:avLst/>
          </a:prstGeom>
        </p:spPr>
      </p:pic>
      <p:sp>
        <p:nvSpPr>
          <p:cNvPr id="10" name="TextBox 9">
            <a:extLst>
              <a:ext uri="{FF2B5EF4-FFF2-40B4-BE49-F238E27FC236}">
                <a16:creationId xmlns:a16="http://schemas.microsoft.com/office/drawing/2014/main" id="{7BD7FF8B-6E42-7A22-D7F7-3528423E915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11" name="TextBox 10">
            <a:extLst>
              <a:ext uri="{FF2B5EF4-FFF2-40B4-BE49-F238E27FC236}">
                <a16:creationId xmlns:a16="http://schemas.microsoft.com/office/drawing/2014/main" id="{E78627A7-C0E6-0C54-9A25-608C0CFDBA29}"/>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spTree>
    <p:extLst>
      <p:ext uri="{BB962C8B-B14F-4D97-AF65-F5344CB8AC3E}">
        <p14:creationId xmlns:p14="http://schemas.microsoft.com/office/powerpoint/2010/main" val="344753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1015663"/>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사용자의 니즈를 분석해서</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새로운 사업 아이템 방향을 기획</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설정하였습니다</a:t>
            </a:r>
            <a:r>
              <a:rPr lang="en-US" altLang="ko-KR" sz="1200" dirty="0">
                <a:latin typeface="에스코어 드림 2 ExtraLight" panose="020B0203030302020204" pitchFamily="34" charset="-127"/>
                <a:ea typeface="에스코어 드림 2 ExtraLight" panose="020B0203030302020204" pitchFamily="34" charset="-127"/>
              </a:rPr>
              <a:t>.</a:t>
            </a:r>
          </a:p>
          <a:p>
            <a:r>
              <a:rPr lang="ko-KR" altLang="en-US" sz="1200" dirty="0">
                <a:latin typeface="에스코어 드림 2 ExtraLight" panose="020B0203030302020204" pitchFamily="34" charset="-127"/>
                <a:ea typeface="에스코어 드림 2 ExtraLight" panose="020B0203030302020204" pitchFamily="34" charset="-127"/>
              </a:rPr>
              <a:t>파이널 프로젝트로 만든 창업아이템은</a:t>
            </a:r>
            <a:endParaRPr lang="en-US" altLang="ko-KR" sz="1200" dirty="0">
              <a:latin typeface="에스코어 드림 2 ExtraLight" panose="020B0203030302020204" pitchFamily="34" charset="-127"/>
              <a:ea typeface="에스코어 드림 2 ExtraLight" panose="020B0203030302020204" pitchFamily="34" charset="-127"/>
            </a:endParaRPr>
          </a:p>
          <a:p>
            <a:r>
              <a:rPr lang="ko-KR" altLang="en-US" sz="1200" dirty="0">
                <a:latin typeface="에스코어 드림 2 ExtraLight" panose="020B0203030302020204" pitchFamily="34" charset="-127"/>
                <a:ea typeface="에스코어 드림 2 ExtraLight" panose="020B0203030302020204" pitchFamily="34" charset="-127"/>
              </a:rPr>
              <a:t>은둔형 외톨이들을 위한 커뮤니케이션 어플 개발입니다</a:t>
            </a:r>
            <a:r>
              <a:rPr lang="en-US" altLang="ko-KR" sz="1200" dirty="0">
                <a:latin typeface="에스코어 드림 2 ExtraLight" panose="020B0203030302020204" pitchFamily="34" charset="-127"/>
                <a:ea typeface="에스코어 드림 2 ExtraLight" panose="020B0203030302020204" pitchFamily="34" charset="-127"/>
              </a:rPr>
              <a:t>. </a:t>
            </a: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sp>
        <p:nvSpPr>
          <p:cNvPr id="10" name="TextBox 9">
            <a:extLst>
              <a:ext uri="{FF2B5EF4-FFF2-40B4-BE49-F238E27FC236}">
                <a16:creationId xmlns:a16="http://schemas.microsoft.com/office/drawing/2014/main" id="{7BD7FF8B-6E42-7A22-D7F7-3528423E915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11" name="TextBox 10">
            <a:extLst>
              <a:ext uri="{FF2B5EF4-FFF2-40B4-BE49-F238E27FC236}">
                <a16:creationId xmlns:a16="http://schemas.microsoft.com/office/drawing/2014/main" id="{E78627A7-C0E6-0C54-9A25-608C0CFDBA29}"/>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pic>
        <p:nvPicPr>
          <p:cNvPr id="8" name="그림 7" descr="텍스트, 스크린샷, 폰트, 도표이(가) 표시된 사진&#10;&#10;자동 생성된 설명">
            <a:extLst>
              <a:ext uri="{FF2B5EF4-FFF2-40B4-BE49-F238E27FC236}">
                <a16:creationId xmlns:a16="http://schemas.microsoft.com/office/drawing/2014/main" id="{0CBAF03C-599C-7AB7-6118-84B7B40C6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91" y="2339264"/>
            <a:ext cx="5310517" cy="2844920"/>
          </a:xfrm>
          <a:prstGeom prst="rect">
            <a:avLst/>
          </a:prstGeom>
        </p:spPr>
      </p:pic>
    </p:spTree>
    <p:extLst>
      <p:ext uri="{BB962C8B-B14F-4D97-AF65-F5344CB8AC3E}">
        <p14:creationId xmlns:p14="http://schemas.microsoft.com/office/powerpoint/2010/main" val="390100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1200329"/>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기존에 있는 </a:t>
            </a:r>
            <a:r>
              <a:rPr lang="ko-KR" altLang="en-US" sz="1200" dirty="0" err="1">
                <a:latin typeface="에스코어 드림 2 ExtraLight" panose="020B0203030302020204" pitchFamily="34" charset="-127"/>
                <a:ea typeface="에스코어 드림 2 ExtraLight" panose="020B0203030302020204" pitchFamily="34" charset="-127"/>
              </a:rPr>
              <a:t>썸원이라는</a:t>
            </a:r>
            <a:r>
              <a:rPr lang="ko-KR" altLang="en-US" sz="1200" dirty="0">
                <a:latin typeface="에스코어 드림 2 ExtraLight" panose="020B0203030302020204" pitchFamily="34" charset="-127"/>
                <a:ea typeface="에스코어 드림 2 ExtraLight" panose="020B0203030302020204" pitchFamily="34" charset="-127"/>
              </a:rPr>
              <a:t> 커플 커뮤니케이션 어플을 참고하여</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은둔형 외톨이의 일상 회복을 돕는 편지를 사용자는 </a:t>
            </a:r>
            <a:r>
              <a:rPr lang="ko-KR" altLang="en-US" sz="1200" dirty="0" err="1">
                <a:latin typeface="에스코어 드림 2 ExtraLight" panose="020B0203030302020204" pitchFamily="34" charset="-127"/>
                <a:ea typeface="에스코어 드림 2 ExtraLight" panose="020B0203030302020204" pitchFamily="34" charset="-127"/>
              </a:rPr>
              <a:t>받게되고</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답변을 하며 얻은 포인트로 은둔형 외톨이인 사용자는 그들의 일상회복에 필요했던 문화생활을 누릴 수 있는 상품권을 구매를 할 수 있는 서비스입니다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sp>
        <p:nvSpPr>
          <p:cNvPr id="10" name="TextBox 9">
            <a:extLst>
              <a:ext uri="{FF2B5EF4-FFF2-40B4-BE49-F238E27FC236}">
                <a16:creationId xmlns:a16="http://schemas.microsoft.com/office/drawing/2014/main" id="{7BD7FF8B-6E42-7A22-D7F7-3528423E915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11" name="TextBox 10">
            <a:extLst>
              <a:ext uri="{FF2B5EF4-FFF2-40B4-BE49-F238E27FC236}">
                <a16:creationId xmlns:a16="http://schemas.microsoft.com/office/drawing/2014/main" id="{E78627A7-C0E6-0C54-9A25-608C0CFDBA29}"/>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pic>
        <p:nvPicPr>
          <p:cNvPr id="6" name="그림 5" descr="텍스트, 도표, 폰트, 번호이(가) 표시된 사진&#10;&#10;자동 생성된 설명">
            <a:extLst>
              <a:ext uri="{FF2B5EF4-FFF2-40B4-BE49-F238E27FC236}">
                <a16:creationId xmlns:a16="http://schemas.microsoft.com/office/drawing/2014/main" id="{3AD9479B-7711-42C4-E449-FFC170B89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420" y="2302370"/>
            <a:ext cx="5543296" cy="2938028"/>
          </a:xfrm>
          <a:prstGeom prst="rect">
            <a:avLst/>
          </a:prstGeom>
        </p:spPr>
      </p:pic>
    </p:spTree>
    <p:extLst>
      <p:ext uri="{BB962C8B-B14F-4D97-AF65-F5344CB8AC3E}">
        <p14:creationId xmlns:p14="http://schemas.microsoft.com/office/powerpoint/2010/main" val="248064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sp>
        <p:nvSpPr>
          <p:cNvPr id="10" name="TextBox 9">
            <a:extLst>
              <a:ext uri="{FF2B5EF4-FFF2-40B4-BE49-F238E27FC236}">
                <a16:creationId xmlns:a16="http://schemas.microsoft.com/office/drawing/2014/main" id="{7BD7FF8B-6E42-7A22-D7F7-3528423E915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2024.05.01 – 2024.06.04 (35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시계열 데이터 다중회귀분석 진행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발표</a:t>
            </a:r>
          </a:p>
        </p:txBody>
      </p:sp>
      <p:sp>
        <p:nvSpPr>
          <p:cNvPr id="11" name="TextBox 10">
            <a:extLst>
              <a:ext uri="{FF2B5EF4-FFF2-40B4-BE49-F238E27FC236}">
                <a16:creationId xmlns:a16="http://schemas.microsoft.com/office/drawing/2014/main" id="{E78627A7-C0E6-0C54-9A25-608C0CFDBA29}"/>
              </a:ext>
            </a:extLst>
          </p:cNvPr>
          <p:cNvSpPr txBox="1"/>
          <p:nvPr/>
        </p:nvSpPr>
        <p:spPr>
          <a:xfrm>
            <a:off x="599140" y="4551979"/>
            <a:ext cx="4036360" cy="1835952"/>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jupyter</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notebook</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matplotlib</a:t>
            </a:r>
          </a:p>
        </p:txBody>
      </p:sp>
      <p:pic>
        <p:nvPicPr>
          <p:cNvPr id="8" name="그림 7" descr="텍스트, 스크린샷, 폰트, 도표이(가) 표시된 사진&#10;&#10;자동 생성된 설명">
            <a:extLst>
              <a:ext uri="{FF2B5EF4-FFF2-40B4-BE49-F238E27FC236}">
                <a16:creationId xmlns:a16="http://schemas.microsoft.com/office/drawing/2014/main" id="{5B621D3F-0361-0D16-3940-3DD02AA1B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085" y="2381806"/>
            <a:ext cx="5578929" cy="2759835"/>
          </a:xfrm>
          <a:prstGeom prst="rect">
            <a:avLst/>
          </a:prstGeom>
        </p:spPr>
      </p:pic>
      <p:sp>
        <p:nvSpPr>
          <p:cNvPr id="12" name="TextBox 11">
            <a:extLst>
              <a:ext uri="{FF2B5EF4-FFF2-40B4-BE49-F238E27FC236}">
                <a16:creationId xmlns:a16="http://schemas.microsoft.com/office/drawing/2014/main" id="{CC50956E-4FED-A2E2-37FA-ADCFBFC7C8BA}"/>
              </a:ext>
            </a:extLst>
          </p:cNvPr>
          <p:cNvSpPr txBox="1"/>
          <p:nvPr/>
        </p:nvSpPr>
        <p:spPr>
          <a:xfrm>
            <a:off x="599140" y="1720294"/>
            <a:ext cx="3642660" cy="646331"/>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개발 프로세스 입니다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저는 분석 및 기획의 전체적인 파트를 진행했고</a:t>
            </a:r>
            <a:endParaRPr lang="en-US" altLang="ko-KR" sz="1200" dirty="0">
              <a:latin typeface="에스코어 드림 2 ExtraLight" panose="020B0203030302020204" pitchFamily="34" charset="-127"/>
              <a:ea typeface="에스코어 드림 2 ExtraLight" panose="020B0203030302020204" pitchFamily="34" charset="-127"/>
            </a:endParaRPr>
          </a:p>
          <a:p>
            <a:r>
              <a:rPr lang="ko-KR" altLang="en-US" sz="1200" dirty="0">
                <a:latin typeface="에스코어 드림 2 ExtraLight" panose="020B0203030302020204" pitchFamily="34" charset="-127"/>
                <a:ea typeface="에스코어 드림 2 ExtraLight" panose="020B0203030302020204" pitchFamily="34" charset="-127"/>
              </a:rPr>
              <a:t>프로젝트 최종 발표를 맡았습니다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Tree>
    <p:extLst>
      <p:ext uri="{BB962C8B-B14F-4D97-AF65-F5344CB8AC3E}">
        <p14:creationId xmlns:p14="http://schemas.microsoft.com/office/powerpoint/2010/main" val="210545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Final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400110"/>
          </a:xfrm>
          <a:prstGeom prst="rect">
            <a:avLst/>
          </a:prstGeom>
          <a:noFill/>
        </p:spPr>
        <p:txBody>
          <a:bodyPr wrap="square">
            <a:spAutoFit/>
          </a:bodyPr>
          <a:lstStyle/>
          <a:p>
            <a:r>
              <a:rPr lang="ko-KR" altLang="en-US" sz="2000" dirty="0">
                <a:latin typeface="에스코어 드림 2 ExtraLight" panose="020B0203030302020204" pitchFamily="34" charset="-127"/>
                <a:ea typeface="에스코어 드림 2 ExtraLight" panose="020B0203030302020204" pitchFamily="34" charset="-127"/>
              </a:rPr>
              <a:t>관련 시각화와 인사이트 도출</a:t>
            </a:r>
            <a:endParaRPr lang="en-US" altLang="ko-KR" sz="2000" dirty="0">
              <a:latin typeface="에스코어 드림 2 ExtraLight" panose="020B0203030302020204" pitchFamily="34" charset="-127"/>
              <a:ea typeface="에스코어 드림 2 ExtraLight" panose="020B0203030302020204" pitchFamily="34" charset="-127"/>
            </a:endParaRP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1F0AFD28-21BB-1CEB-9233-5FA4328A8E94}"/>
              </a:ext>
            </a:extLst>
          </p:cNvPr>
          <p:cNvSpPr txBox="1"/>
          <p:nvPr/>
        </p:nvSpPr>
        <p:spPr>
          <a:xfrm>
            <a:off x="5524500" y="5741768"/>
            <a:ext cx="4036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p>
          <a:p>
            <a:endParaRPr lang="en-US" altLang="ko-KR" sz="1600" dirty="0">
              <a:latin typeface="에스코어 드림 2 ExtraLight" panose="020B0203030302020204" pitchFamily="34" charset="-127"/>
              <a:ea typeface="에스코어 드림 2 ExtraLight" panose="020B0203030302020204" pitchFamily="34" charset="-127"/>
            </a:endParaRPr>
          </a:p>
        </p:txBody>
      </p:sp>
      <p:pic>
        <p:nvPicPr>
          <p:cNvPr id="8" name="그림 7" descr="텍스트, 스크린샷, 도표, 폰트이(가) 표시된 사진&#10;&#10;자동 생성된 설명">
            <a:extLst>
              <a:ext uri="{FF2B5EF4-FFF2-40B4-BE49-F238E27FC236}">
                <a16:creationId xmlns:a16="http://schemas.microsoft.com/office/drawing/2014/main" id="{35DAAACF-529F-94B1-3386-3ACFD1E4D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336" y="2366374"/>
            <a:ext cx="5214167" cy="2798608"/>
          </a:xfrm>
          <a:prstGeom prst="rect">
            <a:avLst/>
          </a:prstGeom>
        </p:spPr>
      </p:pic>
      <p:pic>
        <p:nvPicPr>
          <p:cNvPr id="13" name="그림 12" descr="텍스트, 도표, 폰트, 소프트웨어이(가) 표시된 사진&#10;&#10;자동 생성된 설명">
            <a:extLst>
              <a:ext uri="{FF2B5EF4-FFF2-40B4-BE49-F238E27FC236}">
                <a16:creationId xmlns:a16="http://schemas.microsoft.com/office/drawing/2014/main" id="{6EC7989E-3AA7-88DF-AFCA-F1B3CD99D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2289886"/>
            <a:ext cx="5628023" cy="2951585"/>
          </a:xfrm>
          <a:prstGeom prst="rect">
            <a:avLst/>
          </a:prstGeom>
        </p:spPr>
      </p:pic>
    </p:spTree>
    <p:extLst>
      <p:ext uri="{BB962C8B-B14F-4D97-AF65-F5344CB8AC3E}">
        <p14:creationId xmlns:p14="http://schemas.microsoft.com/office/powerpoint/2010/main" val="88189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11" name="TextBox 10">
            <a:extLst>
              <a:ext uri="{FF2B5EF4-FFF2-40B4-BE49-F238E27FC236}">
                <a16:creationId xmlns:a16="http://schemas.microsoft.com/office/drawing/2014/main" id="{34AF1503-8671-9C27-5F3A-3682DF17018F}"/>
              </a:ext>
            </a:extLst>
          </p:cNvPr>
          <p:cNvSpPr txBox="1"/>
          <p:nvPr/>
        </p:nvSpPr>
        <p:spPr>
          <a:xfrm>
            <a:off x="713441" y="5698601"/>
            <a:ext cx="4036360" cy="830997"/>
          </a:xfrm>
          <a:prstGeom prst="rect">
            <a:avLst/>
          </a:prstGeom>
          <a:noFill/>
        </p:spPr>
        <p:txBody>
          <a:bodyPr wrap="square">
            <a:spAutoFit/>
          </a:bodyPr>
          <a:lstStyle/>
          <a:p>
            <a:r>
              <a:rPr lang="en-US" altLang="ko-KR" sz="1600" dirty="0">
                <a:latin typeface="에스코어 드림 2 ExtraLight" panose="020B0203030302020204" pitchFamily="34" charset="-127"/>
                <a:ea typeface="에스코어 드림 2 ExtraLight" panose="020B0203030302020204" pitchFamily="34" charset="-127"/>
              </a:rPr>
              <a:t>More About :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https://github.com/Indongspace/mulcamp_Final_project_Final</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graphicFrame>
        <p:nvGraphicFramePr>
          <p:cNvPr id="7" name="표 6">
            <a:extLst>
              <a:ext uri="{FF2B5EF4-FFF2-40B4-BE49-F238E27FC236}">
                <a16:creationId xmlns:a16="http://schemas.microsoft.com/office/drawing/2014/main" id="{8F3F1929-4539-8744-FC04-3B0DC3243369}"/>
              </a:ext>
            </a:extLst>
          </p:cNvPr>
          <p:cNvGraphicFramePr>
            <a:graphicFrameLocks noGrp="1"/>
          </p:cNvGraphicFramePr>
          <p:nvPr>
            <p:extLst>
              <p:ext uri="{D42A27DB-BD31-4B8C-83A1-F6EECF244321}">
                <p14:modId xmlns:p14="http://schemas.microsoft.com/office/powerpoint/2010/main" val="554959091"/>
              </p:ext>
            </p:extLst>
          </p:nvPr>
        </p:nvGraphicFramePr>
        <p:xfrm>
          <a:off x="713441" y="2498339"/>
          <a:ext cx="4064000" cy="343872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1706508"/>
                    </a:ext>
                  </a:extLst>
                </a:gridCol>
              </a:tblGrid>
              <a:tr h="498861">
                <a:tc>
                  <a:txBody>
                    <a:bodyPr/>
                    <a:lstStyle/>
                    <a:p>
                      <a:pPr algn="ctr" latinLnBrk="1"/>
                      <a:r>
                        <a:rPr lang="ko-KR" altLang="en-US" dirty="0">
                          <a:solidFill>
                            <a:schemeClr val="tx1"/>
                          </a:solidFill>
                          <a:latin typeface="에스코어 드림 8 Heavy" panose="020B0903030302020204" pitchFamily="34" charset="-127"/>
                          <a:ea typeface="에스코어 드림 8 Heavy" panose="020B0903030302020204" pitchFamily="34" charset="-127"/>
                        </a:rPr>
                        <a:t>기존 서비스의 </a:t>
                      </a:r>
                      <a:r>
                        <a:rPr lang="en-US" altLang="ko-KR" dirty="0">
                          <a:solidFill>
                            <a:schemeClr val="tx1"/>
                          </a:solidFill>
                          <a:latin typeface="에스코어 드림 8 Heavy" panose="020B0903030302020204" pitchFamily="34" charset="-127"/>
                          <a:ea typeface="에스코어 드림 8 Heavy" panose="020B0903030302020204" pitchFamily="34" charset="-127"/>
                        </a:rPr>
                        <a:t>Problem</a:t>
                      </a:r>
                      <a:endParaRPr lang="ko-KR" altLang="en-US" dirty="0">
                        <a:solidFill>
                          <a:schemeClr val="tx1"/>
                        </a:solidFill>
                        <a:latin typeface="에스코어 드림 8 Heavy" panose="020B0903030302020204" pitchFamily="34" charset="-127"/>
                        <a:ea typeface="에스코어 드림 8 Heavy" panose="020B0903030302020204" pitchFamily="34"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2612039247"/>
                  </a:ext>
                </a:extLst>
              </a:tr>
              <a:tr h="2534900">
                <a:tc>
                  <a:txBody>
                    <a:bodyPr/>
                    <a:lstStyle/>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 은둔형 외톨이들의 서비스에 대한 접근성 부재 </a:t>
                      </a:r>
                      <a:endParaRPr lang="en-US" altLang="ko-KR" sz="1600" dirty="0">
                        <a:latin typeface="에스코어 드림 5 Medium" panose="020B0503030302020204" pitchFamily="34" charset="-127"/>
                        <a:ea typeface="에스코어 드림 5 Medium" panose="020B0503030302020204" pitchFamily="34" charset="-127"/>
                      </a:endParaRPr>
                    </a:p>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 기존의 관련 기관들은 은둔형 외톨이에 대한 소통의지와 자율성</a:t>
                      </a:r>
                      <a:r>
                        <a:rPr lang="en-US" altLang="ko-KR" sz="1600" dirty="0">
                          <a:latin typeface="에스코어 드림 5 Medium" panose="020B0503030302020204" pitchFamily="34" charset="-127"/>
                          <a:ea typeface="에스코어 드림 5 Medium" panose="020B0503030302020204" pitchFamily="34" charset="-127"/>
                        </a:rPr>
                        <a:t>, </a:t>
                      </a:r>
                      <a:r>
                        <a:rPr lang="ko-KR" altLang="en-US" sz="1600" dirty="0">
                          <a:latin typeface="에스코어 드림 5 Medium" panose="020B0503030302020204" pitchFamily="34" charset="-127"/>
                          <a:ea typeface="에스코어 드림 5 Medium" panose="020B0503030302020204" pitchFamily="34" charset="-127"/>
                        </a:rPr>
                        <a:t>오프라인 활동에 대한 의지와 행동에 기대는 문제점이 있었다</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729651"/>
                  </a:ext>
                </a:extLst>
              </a:tr>
            </a:tbl>
          </a:graphicData>
        </a:graphic>
      </p:graphicFrame>
      <p:graphicFrame>
        <p:nvGraphicFramePr>
          <p:cNvPr id="13" name="표 12">
            <a:extLst>
              <a:ext uri="{FF2B5EF4-FFF2-40B4-BE49-F238E27FC236}">
                <a16:creationId xmlns:a16="http://schemas.microsoft.com/office/drawing/2014/main" id="{DDA697C4-DC27-3EE9-808E-09A89111C65B}"/>
              </a:ext>
            </a:extLst>
          </p:cNvPr>
          <p:cNvGraphicFramePr>
            <a:graphicFrameLocks noGrp="1"/>
          </p:cNvGraphicFramePr>
          <p:nvPr>
            <p:extLst>
              <p:ext uri="{D42A27DB-BD31-4B8C-83A1-F6EECF244321}">
                <p14:modId xmlns:p14="http://schemas.microsoft.com/office/powerpoint/2010/main" val="1374176376"/>
              </p:ext>
            </p:extLst>
          </p:nvPr>
        </p:nvGraphicFramePr>
        <p:xfrm>
          <a:off x="7414559" y="2498339"/>
          <a:ext cx="4064000" cy="343872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1706508"/>
                    </a:ext>
                  </a:extLst>
                </a:gridCol>
              </a:tblGrid>
              <a:tr h="498861">
                <a:tc>
                  <a:txBody>
                    <a:bodyPr/>
                    <a:lstStyle/>
                    <a:p>
                      <a:pPr algn="ctr" latinLnBrk="1"/>
                      <a:r>
                        <a:rPr lang="ko-KR" altLang="en-US" dirty="0">
                          <a:solidFill>
                            <a:schemeClr val="tx1"/>
                          </a:solidFill>
                          <a:latin typeface="에스코어 드림 8 Heavy" panose="020B0903030302020204" pitchFamily="34" charset="-127"/>
                          <a:ea typeface="에스코어 드림 8 Heavy" panose="020B0903030302020204" pitchFamily="34" charset="-127"/>
                        </a:rPr>
                        <a:t>새로운 서비스 </a:t>
                      </a:r>
                      <a:r>
                        <a:rPr lang="en-US" altLang="ko-KR" dirty="0">
                          <a:solidFill>
                            <a:schemeClr val="tx1"/>
                          </a:solidFill>
                          <a:latin typeface="에스코어 드림 8 Heavy" panose="020B0903030302020204" pitchFamily="34" charset="-127"/>
                          <a:ea typeface="에스코어 드림 8 Heavy" panose="020B0903030302020204" pitchFamily="34" charset="-127"/>
                        </a:rPr>
                        <a:t>Solution</a:t>
                      </a:r>
                      <a:endParaRPr lang="ko-KR" altLang="en-US" dirty="0">
                        <a:solidFill>
                          <a:schemeClr val="tx1"/>
                        </a:solidFill>
                        <a:latin typeface="에스코어 드림 8 Heavy" panose="020B0903030302020204" pitchFamily="34" charset="-127"/>
                        <a:ea typeface="에스코어 드림 8 Heavy" panose="020B0903030302020204" pitchFamily="34" charset="-127"/>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2612039247"/>
                  </a:ext>
                </a:extLst>
              </a:tr>
              <a:tr h="2534900">
                <a:tc>
                  <a:txBody>
                    <a:bodyPr/>
                    <a:lstStyle/>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모바일 앱이라는 수단을 이용해 제공 서비스에 대한 높은 접근성 마련</a:t>
                      </a:r>
                      <a:endParaRPr lang="en-US" altLang="ko-KR" sz="1600" dirty="0">
                        <a:latin typeface="에스코어 드림 5 Medium" panose="020B0503030302020204" pitchFamily="34" charset="-127"/>
                        <a:ea typeface="에스코어 드림 5 Medium" panose="020B0503030302020204" pitchFamily="34" charset="-127"/>
                      </a:endParaRPr>
                    </a:p>
                    <a:p>
                      <a:pPr marL="285750" indent="-285750" latinLnBrk="1">
                        <a:lnSpc>
                          <a:spcPct val="200000"/>
                        </a:lnSpc>
                        <a:buFont typeface="Wingdings" panose="05000000000000000000" pitchFamily="2" charset="2"/>
                        <a:buChar char="ü"/>
                      </a:pPr>
                      <a:r>
                        <a:rPr lang="ko-KR" altLang="en-US" sz="1600" dirty="0">
                          <a:latin typeface="에스코어 드림 5 Medium" panose="020B0503030302020204" pitchFamily="34" charset="-127"/>
                          <a:ea typeface="에스코어 드림 5 Medium" panose="020B0503030302020204" pitchFamily="34" charset="-127"/>
                        </a:rPr>
                        <a:t>가상의 상대가 건네는 질문에 답변하며 타인과 바로 교류해야 한다는 부담감을 낮춰</a:t>
                      </a:r>
                      <a:r>
                        <a:rPr lang="en-US" altLang="ko-KR" sz="1600" dirty="0">
                          <a:latin typeface="에스코어 드림 5 Medium" panose="020B0503030302020204" pitchFamily="34" charset="-127"/>
                          <a:ea typeface="에스코어 드림 5 Medium" panose="020B0503030302020204" pitchFamily="34" charset="-127"/>
                        </a:rPr>
                        <a:t>, </a:t>
                      </a:r>
                      <a:r>
                        <a:rPr lang="ko-KR" altLang="en-US" sz="1600" dirty="0">
                          <a:latin typeface="에스코어 드림 5 Medium" panose="020B0503030302020204" pitchFamily="34" charset="-127"/>
                          <a:ea typeface="에스코어 드림 5 Medium" panose="020B0503030302020204" pitchFamily="34" charset="-127"/>
                        </a:rPr>
                        <a:t>기존 관련 기관 서비스의 특징 보완</a:t>
                      </a:r>
                      <a:endParaRPr lang="en-US" altLang="ko-KR" sz="1600" dirty="0">
                        <a:latin typeface="에스코어 드림 5 Medium" panose="020B0503030302020204" pitchFamily="34" charset="-127"/>
                        <a:ea typeface="에스코어 드림 5 Medium" panose="020B0503030302020204" pitchFamily="34" charset="-127"/>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729651"/>
                  </a:ext>
                </a:extLst>
              </a:tr>
            </a:tbl>
          </a:graphicData>
        </a:graphic>
      </p:graphicFrame>
      <p:sp>
        <p:nvSpPr>
          <p:cNvPr id="14" name="화살표: 오른쪽 13">
            <a:extLst>
              <a:ext uri="{FF2B5EF4-FFF2-40B4-BE49-F238E27FC236}">
                <a16:creationId xmlns:a16="http://schemas.microsoft.com/office/drawing/2014/main" id="{9BEB959C-52D5-2A58-5F6D-BB9826B10FAF}"/>
              </a:ext>
            </a:extLst>
          </p:cNvPr>
          <p:cNvSpPr/>
          <p:nvPr/>
        </p:nvSpPr>
        <p:spPr>
          <a:xfrm>
            <a:off x="5492750" y="3429000"/>
            <a:ext cx="1206500" cy="815320"/>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0A6AD99F-DB95-CC9F-4638-4C827F565D13}"/>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3" name="TextBox 2">
            <a:extLst>
              <a:ext uri="{FF2B5EF4-FFF2-40B4-BE49-F238E27FC236}">
                <a16:creationId xmlns:a16="http://schemas.microsoft.com/office/drawing/2014/main" id="{458A0638-3266-B7AA-3C02-0CE7E7B38B56}"/>
              </a:ext>
            </a:extLst>
          </p:cNvPr>
          <p:cNvSpPr txBox="1"/>
          <p:nvPr/>
        </p:nvSpPr>
        <p:spPr>
          <a:xfrm>
            <a:off x="599140" y="798894"/>
            <a:ext cx="80114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기획에 대한 근거 마련</a:t>
            </a:r>
          </a:p>
        </p:txBody>
      </p:sp>
      <p:sp>
        <p:nvSpPr>
          <p:cNvPr id="5" name="TextBox 4">
            <a:extLst>
              <a:ext uri="{FF2B5EF4-FFF2-40B4-BE49-F238E27FC236}">
                <a16:creationId xmlns:a16="http://schemas.microsoft.com/office/drawing/2014/main" id="{10FC4BBB-6B76-E123-EF99-AAAE0C79D061}"/>
              </a:ext>
            </a:extLst>
          </p:cNvPr>
          <p:cNvSpPr txBox="1"/>
          <p:nvPr/>
        </p:nvSpPr>
        <p:spPr>
          <a:xfrm>
            <a:off x="599139" y="1720294"/>
            <a:ext cx="8773461" cy="646331"/>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공익성을 띄는 창업 공모전을 위한 사업계획서 작성에서 가장 중요하게 다뤘던 부분은</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기존 서비스의 단점에 대한 차별점과 보완이었습니다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따라서 저희 서비스 사용 대상자인 은둔형 외톨이들을 위한 기존 정책과 지원에 있어 </a:t>
            </a:r>
            <a:r>
              <a:rPr lang="ko-KR" altLang="en-US" sz="1200" dirty="0" err="1">
                <a:latin typeface="에스코어 드림 2 ExtraLight" panose="020B0203030302020204" pitchFamily="34" charset="-127"/>
                <a:ea typeface="에스코어 드림 2 ExtraLight" panose="020B0203030302020204" pitchFamily="34" charset="-127"/>
              </a:rPr>
              <a:t>헛점을</a:t>
            </a:r>
            <a:r>
              <a:rPr lang="ko-KR" altLang="en-US" sz="1200" dirty="0">
                <a:latin typeface="에스코어 드림 2 ExtraLight" panose="020B0203030302020204" pitchFamily="34" charset="-127"/>
                <a:ea typeface="에스코어 드림 2 ExtraLight" panose="020B0203030302020204" pitchFamily="34" charset="-127"/>
              </a:rPr>
              <a:t> 찾아내고 그걸 보완할 수 있는 새로운 방안에 대한 인사이트 도출에 많은 시간을 투자했습니다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Tree>
    <p:extLst>
      <p:ext uri="{BB962C8B-B14F-4D97-AF65-F5344CB8AC3E}">
        <p14:creationId xmlns:p14="http://schemas.microsoft.com/office/powerpoint/2010/main" val="3295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6" name="TextBox 5">
            <a:extLst>
              <a:ext uri="{FF2B5EF4-FFF2-40B4-BE49-F238E27FC236}">
                <a16:creationId xmlns:a16="http://schemas.microsoft.com/office/drawing/2014/main" id="{877AF18C-AEBE-7985-5FAD-95295121E9A0}"/>
              </a:ext>
            </a:extLst>
          </p:cNvPr>
          <p:cNvSpPr txBox="1"/>
          <p:nvPr/>
        </p:nvSpPr>
        <p:spPr>
          <a:xfrm>
            <a:off x="599140" y="729734"/>
            <a:ext cx="36426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멀티캠퍼스</a:t>
            </a:r>
          </a:p>
        </p:txBody>
      </p:sp>
      <p:sp>
        <p:nvSpPr>
          <p:cNvPr id="13" name="TextBox 12">
            <a:extLst>
              <a:ext uri="{FF2B5EF4-FFF2-40B4-BE49-F238E27FC236}">
                <a16:creationId xmlns:a16="http://schemas.microsoft.com/office/drawing/2014/main" id="{DB1E43D4-FB38-33D4-21ED-879E36EE48F0}"/>
              </a:ext>
            </a:extLst>
          </p:cNvPr>
          <p:cNvSpPr txBox="1"/>
          <p:nvPr/>
        </p:nvSpPr>
        <p:spPr>
          <a:xfrm>
            <a:off x="599140" y="1905912"/>
            <a:ext cx="10081560" cy="400110"/>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데이터 분석 </a:t>
            </a:r>
            <a:r>
              <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&amp; </a:t>
            </a:r>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엔지니어 </a:t>
            </a:r>
            <a:r>
              <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34</a:t>
            </a:r>
            <a:r>
              <a:rPr lang="ko-KR" altLang="en-US" sz="2000" dirty="0" err="1">
                <a:solidFill>
                  <a:schemeClr val="accent6">
                    <a:lumMod val="75000"/>
                  </a:schemeClr>
                </a:solidFill>
                <a:latin typeface="에스코어 드림 5 Medium" panose="020B0503030302020204" pitchFamily="34" charset="-127"/>
                <a:ea typeface="에스코어 드림 5 Medium" panose="020B0503030302020204" pitchFamily="34" charset="-127"/>
              </a:rPr>
              <a:t>회차</a:t>
            </a:r>
            <a:endPar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599140" y="4773886"/>
            <a:ext cx="4430060" cy="125156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주요 교육 과정 개요</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Python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기초 </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Scikit-Learn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머신러닝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Django &amp;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웹 개발</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3" name="TextBox 2">
            <a:extLst>
              <a:ext uri="{FF2B5EF4-FFF2-40B4-BE49-F238E27FC236}">
                <a16:creationId xmlns:a16="http://schemas.microsoft.com/office/drawing/2014/main" id="{571A8048-804C-EC96-6A1A-87C913220F08}"/>
              </a:ext>
            </a:extLst>
          </p:cNvPr>
          <p:cNvSpPr txBox="1"/>
          <p:nvPr/>
        </p:nvSpPr>
        <p:spPr>
          <a:xfrm>
            <a:off x="599140" y="2430253"/>
            <a:ext cx="4925360" cy="1077218"/>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멀티캠퍼스에서는 데이터 분석에 관한 전반적인 이론 내용과 문제해결을 위한 빅데이터 활용 프로젝트를 진행했습니다</a:t>
            </a:r>
            <a:r>
              <a:rPr lang="en-US" altLang="ko-KR" sz="1600" dirty="0">
                <a:latin typeface="에스코어 드림 2 ExtraLight" panose="020B0203030302020204" pitchFamily="34" charset="-127"/>
                <a:ea typeface="에스코어 드림 2 ExtraLight" panose="020B0203030302020204" pitchFamily="34" charset="-127"/>
              </a:rPr>
              <a:t>. </a:t>
            </a:r>
            <a:r>
              <a:rPr lang="ko-KR" altLang="en-US" sz="1600" dirty="0">
                <a:latin typeface="에스코어 드림 2 ExtraLight" panose="020B0203030302020204" pitchFamily="34" charset="-127"/>
                <a:ea typeface="에스코어 드림 2 ExtraLight" panose="020B0203030302020204" pitchFamily="34" charset="-127"/>
              </a:rPr>
              <a:t>또한 알고리즘과 </a:t>
            </a:r>
            <a:r>
              <a:rPr lang="en-US" altLang="ko-KR" sz="1600" dirty="0">
                <a:latin typeface="에스코어 드림 2 ExtraLight" panose="020B0203030302020204" pitchFamily="34" charset="-127"/>
                <a:ea typeface="에스코어 드림 2 ExtraLight" panose="020B0203030302020204" pitchFamily="34" charset="-127"/>
              </a:rPr>
              <a:t>UI/UX </a:t>
            </a:r>
            <a:r>
              <a:rPr lang="ko-KR" altLang="en-US" sz="1600" dirty="0">
                <a:latin typeface="에스코어 드림 2 ExtraLight" panose="020B0203030302020204" pitchFamily="34" charset="-127"/>
                <a:ea typeface="에스코어 드림 2 ExtraLight" panose="020B0203030302020204" pitchFamily="34" charset="-127"/>
              </a:rPr>
              <a:t>같은 특강들도 수강할 수 있었습니다</a:t>
            </a:r>
            <a:r>
              <a:rPr lang="en-US" altLang="ko-KR" sz="1600" dirty="0">
                <a:latin typeface="에스코어 드림 2 ExtraLight" panose="020B0203030302020204" pitchFamily="34" charset="-127"/>
                <a:ea typeface="에스코어 드림 2 ExtraLight" panose="020B0203030302020204" pitchFamily="34" charset="-127"/>
              </a:rPr>
              <a:t>.</a:t>
            </a:r>
          </a:p>
        </p:txBody>
      </p:sp>
      <p:sp>
        <p:nvSpPr>
          <p:cNvPr id="5" name="TextBox 4">
            <a:extLst>
              <a:ext uri="{FF2B5EF4-FFF2-40B4-BE49-F238E27FC236}">
                <a16:creationId xmlns:a16="http://schemas.microsoft.com/office/drawing/2014/main" id="{E63E8977-EAA4-A492-C91D-6ABF9330A00B}"/>
              </a:ext>
            </a:extLst>
          </p:cNvPr>
          <p:cNvSpPr txBox="1"/>
          <p:nvPr/>
        </p:nvSpPr>
        <p:spPr>
          <a:xfrm>
            <a:off x="599140" y="3668523"/>
            <a:ext cx="4277660" cy="956096"/>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교육기간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개월</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교육내용</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Python, SQL, Cloud,</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Spark</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프로젝트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세미 프로젝트</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Final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프로젝트</a:t>
            </a: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338554"/>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r>
              <a:rPr lang="en-US" altLang="ko-KR" sz="1600" dirty="0">
                <a:latin typeface="에스코어 드림 2 ExtraLight" panose="020B0203030302020204" pitchFamily="34" charset="-127"/>
                <a:ea typeface="에스코어 드림 2 ExtraLight" panose="020B0203030302020204" pitchFamily="34" charset="-127"/>
                <a:hlinkClick r:id="rId2"/>
              </a:rPr>
              <a:t>https://indong1998.tistory.com/58</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10" name="TextBox 9">
            <a:extLst>
              <a:ext uri="{FF2B5EF4-FFF2-40B4-BE49-F238E27FC236}">
                <a16:creationId xmlns:a16="http://schemas.microsoft.com/office/drawing/2014/main" id="{8321A51C-87F0-DD18-B503-597BF6BEE84A}"/>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pic>
        <p:nvPicPr>
          <p:cNvPr id="11" name="그림 10" descr="텍스트, 스크린샷, 폰트, 번호이(가) 표시된 사진&#10;&#10;자동 생성된 설명">
            <a:extLst>
              <a:ext uri="{FF2B5EF4-FFF2-40B4-BE49-F238E27FC236}">
                <a16:creationId xmlns:a16="http://schemas.microsoft.com/office/drawing/2014/main" id="{57E92802-41D2-C146-D4F1-FD7AAFD60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770" y="2053809"/>
            <a:ext cx="4393560" cy="3563728"/>
          </a:xfrm>
          <a:prstGeom prst="rect">
            <a:avLst/>
          </a:prstGeom>
        </p:spPr>
      </p:pic>
    </p:spTree>
    <p:extLst>
      <p:ext uri="{BB962C8B-B14F-4D97-AF65-F5344CB8AC3E}">
        <p14:creationId xmlns:p14="http://schemas.microsoft.com/office/powerpoint/2010/main" val="2590919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6" name="TextBox 5">
            <a:extLst>
              <a:ext uri="{FF2B5EF4-FFF2-40B4-BE49-F238E27FC236}">
                <a16:creationId xmlns:a16="http://schemas.microsoft.com/office/drawing/2014/main" id="{877AF18C-AEBE-7985-5FAD-95295121E9A0}"/>
              </a:ext>
            </a:extLst>
          </p:cNvPr>
          <p:cNvSpPr txBox="1"/>
          <p:nvPr/>
        </p:nvSpPr>
        <p:spPr>
          <a:xfrm>
            <a:off x="599140" y="729734"/>
            <a:ext cx="36426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보유 스킬</a:t>
            </a:r>
          </a:p>
        </p:txBody>
      </p:sp>
      <p:sp>
        <p:nvSpPr>
          <p:cNvPr id="13" name="TextBox 12">
            <a:extLst>
              <a:ext uri="{FF2B5EF4-FFF2-40B4-BE49-F238E27FC236}">
                <a16:creationId xmlns:a16="http://schemas.microsoft.com/office/drawing/2014/main" id="{DB1E43D4-FB38-33D4-21ED-879E36EE48F0}"/>
              </a:ext>
            </a:extLst>
          </p:cNvPr>
          <p:cNvSpPr txBox="1"/>
          <p:nvPr/>
        </p:nvSpPr>
        <p:spPr>
          <a:xfrm>
            <a:off x="599139" y="1709271"/>
            <a:ext cx="11248731" cy="707886"/>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승부욕이 있어 남들에 비해 능숙하지 못한 것이 있다면 결국 따라잡아야 잠이 잘 옵니다</a:t>
            </a:r>
            <a:endPar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최신 논문을 읽고 적용해보는 </a:t>
            </a:r>
            <a:r>
              <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Academic</a:t>
            </a:r>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한 탐구정신이 있습니다</a:t>
            </a:r>
            <a:endPar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endParaRPr>
          </a:p>
        </p:txBody>
      </p:sp>
      <p:sp>
        <p:nvSpPr>
          <p:cNvPr id="15" name="TextBox 14">
            <a:extLst>
              <a:ext uri="{FF2B5EF4-FFF2-40B4-BE49-F238E27FC236}">
                <a16:creationId xmlns:a16="http://schemas.microsoft.com/office/drawing/2014/main" id="{FCE6F029-8D01-2F3D-DCA9-110D15CDA46A}"/>
              </a:ext>
            </a:extLst>
          </p:cNvPr>
          <p:cNvSpPr txBox="1"/>
          <p:nvPr/>
        </p:nvSpPr>
        <p:spPr>
          <a:xfrm>
            <a:off x="599140" y="2536903"/>
            <a:ext cx="8341660" cy="1251561"/>
          </a:xfrm>
          <a:prstGeom prst="rect">
            <a:avLst/>
          </a:prstGeom>
          <a:noFill/>
        </p:spPr>
        <p:txBody>
          <a:bodyPr wrap="square">
            <a:spAutoFit/>
          </a:bodyPr>
          <a:lstStyle/>
          <a:p>
            <a:pPr>
              <a:lnSpc>
                <a:spcPct val="120000"/>
              </a:lnSpc>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Hard</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Skill</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SQL :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서브쿼리</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Join, Window</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Function</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활용한 집계 가능</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Python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Gradio</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Scikit-Learn,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Tensorflow</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활용한 대시보드 개발 가능</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Cloud : Google Compute Engine</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및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BigQuery</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를 활용한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CRUD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가능</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16" name="TextBox 15">
            <a:extLst>
              <a:ext uri="{FF2B5EF4-FFF2-40B4-BE49-F238E27FC236}">
                <a16:creationId xmlns:a16="http://schemas.microsoft.com/office/drawing/2014/main" id="{63E72051-9722-9AD3-0FE3-A58C325E1F23}"/>
              </a:ext>
            </a:extLst>
          </p:cNvPr>
          <p:cNvSpPr txBox="1"/>
          <p:nvPr/>
        </p:nvSpPr>
        <p:spPr>
          <a:xfrm>
            <a:off x="599140" y="4019345"/>
            <a:ext cx="9357660" cy="956096"/>
          </a:xfrm>
          <a:prstGeom prst="rect">
            <a:avLst/>
          </a:prstGeom>
          <a:noFill/>
        </p:spPr>
        <p:txBody>
          <a:bodyPr wrap="square">
            <a:spAutoFit/>
          </a:bodyPr>
          <a:lstStyle/>
          <a:p>
            <a:pPr>
              <a:lnSpc>
                <a:spcPct val="120000"/>
              </a:lnSpc>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Soft</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Skill</a:t>
            </a:r>
          </a:p>
          <a:p>
            <a:pPr marL="285750" indent="-285750">
              <a:lnSpc>
                <a:spcPct val="120000"/>
              </a:lnSpc>
              <a:buFont typeface="Wingdings" panose="05000000000000000000" pitchFamily="2" charset="2"/>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마케팅 분석</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Google Analytics</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를 활용한 광고데이터 마케팅 분석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프로덕트 분석</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서비스에 필요한 지표를 찾고 모니터링 및 수익모델과 관련한 개선 전략 제안</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3" name="TextBox 2">
            <a:extLst>
              <a:ext uri="{FF2B5EF4-FFF2-40B4-BE49-F238E27FC236}">
                <a16:creationId xmlns:a16="http://schemas.microsoft.com/office/drawing/2014/main" id="{8F979875-EB24-7C5F-571F-E77897807BF7}"/>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372682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6" name="TextBox 5">
            <a:extLst>
              <a:ext uri="{FF2B5EF4-FFF2-40B4-BE49-F238E27FC236}">
                <a16:creationId xmlns:a16="http://schemas.microsoft.com/office/drawing/2014/main" id="{877AF18C-AEBE-7985-5FAD-95295121E9A0}"/>
              </a:ext>
            </a:extLst>
          </p:cNvPr>
          <p:cNvSpPr txBox="1"/>
          <p:nvPr/>
        </p:nvSpPr>
        <p:spPr>
          <a:xfrm>
            <a:off x="599140" y="705469"/>
            <a:ext cx="36426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주요 경력 </a:t>
            </a:r>
            <a:r>
              <a:rPr lang="en-US" altLang="ko-KR" sz="2800" dirty="0">
                <a:latin typeface="여기어때 잘난체 고딕" panose="00000500000000000000" pitchFamily="50" charset="-127"/>
                <a:ea typeface="여기어때 잘난체 고딕" panose="00000500000000000000" pitchFamily="50" charset="-127"/>
              </a:rPr>
              <a:t>(</a:t>
            </a:r>
            <a:r>
              <a:rPr lang="ko-KR" altLang="en-US" sz="2800" dirty="0">
                <a:latin typeface="여기어때 잘난체 고딕" panose="00000500000000000000" pitchFamily="50" charset="-127"/>
                <a:ea typeface="여기어때 잘난체 고딕" panose="00000500000000000000" pitchFamily="50" charset="-127"/>
              </a:rPr>
              <a:t>신입용</a:t>
            </a:r>
            <a:r>
              <a:rPr lang="en-US" altLang="ko-KR" sz="2800" dirty="0">
                <a:latin typeface="여기어때 잘난체 고딕" panose="00000500000000000000" pitchFamily="50" charset="-127"/>
                <a:ea typeface="여기어때 잘난체 고딕" panose="00000500000000000000" pitchFamily="50" charset="-127"/>
              </a:rPr>
              <a: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3" name="TextBox 12">
            <a:extLst>
              <a:ext uri="{FF2B5EF4-FFF2-40B4-BE49-F238E27FC236}">
                <a16:creationId xmlns:a16="http://schemas.microsoft.com/office/drawing/2014/main" id="{DB1E43D4-FB38-33D4-21ED-879E36EE48F0}"/>
              </a:ext>
            </a:extLst>
          </p:cNvPr>
          <p:cNvSpPr txBox="1"/>
          <p:nvPr/>
        </p:nvSpPr>
        <p:spPr>
          <a:xfrm>
            <a:off x="599140" y="1905912"/>
            <a:ext cx="10081560" cy="615553"/>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새로운 분석 주제에 대해 생각해낼 때 제일 설렙니다</a:t>
            </a:r>
            <a:r>
              <a:rPr lang="en-US" altLang="ko-KR"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 </a:t>
            </a:r>
          </a:p>
          <a:p>
            <a:pPr algn="r"/>
            <a:r>
              <a:rPr lang="ko-KR" altLang="en-US" sz="1400" b="1" dirty="0">
                <a:solidFill>
                  <a:schemeClr val="accent6"/>
                </a:solidFill>
                <a:latin typeface="에스코어 드림 5 Medium" panose="020B0503030302020204" pitchFamily="34" charset="-127"/>
                <a:ea typeface="에스코어 드림 5 Medium" panose="020B0503030302020204" pitchFamily="34" charset="-127"/>
              </a:rPr>
              <a:t>소통과 탐구를 좋아하는 데이터 분석가입니다</a:t>
            </a:r>
            <a:r>
              <a:rPr lang="en-US" altLang="ko-KR" sz="1400" b="1" dirty="0">
                <a:solidFill>
                  <a:schemeClr val="accent6"/>
                </a:solidFill>
                <a:latin typeface="에스코어 드림 5 Medium" panose="020B0503030302020204" pitchFamily="34" charset="-127"/>
                <a:ea typeface="에스코어 드림 5 Medium" panose="020B0503030302020204" pitchFamily="34" charset="-127"/>
              </a:rPr>
              <a:t>.</a:t>
            </a:r>
            <a:endParaRPr lang="ko-KR" altLang="en-US" sz="1400" b="1" dirty="0">
              <a:solidFill>
                <a:schemeClr val="accent6"/>
              </a:solidFill>
              <a:latin typeface="에스코어 드림 5 Medium" panose="020B0503030302020204" pitchFamily="34" charset="-127"/>
              <a:ea typeface="에스코어 드림 5 Medium" panose="020B0503030302020204" pitchFamily="34" charset="-127"/>
            </a:endParaRPr>
          </a:p>
        </p:txBody>
      </p:sp>
      <p:sp>
        <p:nvSpPr>
          <p:cNvPr id="15" name="TextBox 14">
            <a:extLst>
              <a:ext uri="{FF2B5EF4-FFF2-40B4-BE49-F238E27FC236}">
                <a16:creationId xmlns:a16="http://schemas.microsoft.com/office/drawing/2014/main" id="{FCE6F029-8D01-2F3D-DCA9-110D15CDA46A}"/>
              </a:ext>
            </a:extLst>
          </p:cNvPr>
          <p:cNvSpPr txBox="1"/>
          <p:nvPr/>
        </p:nvSpPr>
        <p:spPr>
          <a:xfrm>
            <a:off x="599140" y="2536903"/>
            <a:ext cx="8341660" cy="1182118"/>
          </a:xfrm>
          <a:prstGeom prst="rect">
            <a:avLst/>
          </a:prstGeom>
          <a:noFill/>
        </p:spPr>
        <p:txBody>
          <a:bodyPr wrap="square">
            <a:spAutoFit/>
          </a:bodyPr>
          <a:lstStyle/>
          <a:p>
            <a:pPr>
              <a:lnSpc>
                <a:spcPct val="120000"/>
              </a:lnSpc>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과거</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2018.04 ~ 2018.07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지방선거 시의원캠프 사무직원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선거 일정</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계획</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선거 전략</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마케팅 업무</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(SNS,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홍보 슬로건 제작</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홍보전화 관리</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홍보멘트</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제작</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명부 관리</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일반 사무업무</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2022</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년 영어로 만든 책 제작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별들의 놀이터</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부크크</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742950" lvl="1" indent="-285750">
              <a:lnSpc>
                <a:spcPct val="120000"/>
              </a:lnSpc>
              <a:buFontTx/>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프로젝트 제작 발표 때 사람들의 흥미를 유발시켜 팀원이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7</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명으로 늘어남</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742950" lvl="1" indent="-285750">
              <a:lnSpc>
                <a:spcPct val="120000"/>
              </a:lnSpc>
              <a:buFontTx/>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부모들과 아동들 모두의 수요를 충족시키는 글을 창작</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16" name="TextBox 15">
            <a:extLst>
              <a:ext uri="{FF2B5EF4-FFF2-40B4-BE49-F238E27FC236}">
                <a16:creationId xmlns:a16="http://schemas.microsoft.com/office/drawing/2014/main" id="{63E72051-9722-9AD3-0FE3-A58C325E1F23}"/>
              </a:ext>
            </a:extLst>
          </p:cNvPr>
          <p:cNvSpPr txBox="1"/>
          <p:nvPr/>
        </p:nvSpPr>
        <p:spPr>
          <a:xfrm>
            <a:off x="599140" y="3660468"/>
            <a:ext cx="9357660" cy="1182118"/>
          </a:xfrm>
          <a:prstGeom prst="rect">
            <a:avLst/>
          </a:prstGeom>
          <a:noFill/>
        </p:spPr>
        <p:txBody>
          <a:bodyPr wrap="square">
            <a:spAutoFit/>
          </a:bodyPr>
          <a:lstStyle/>
          <a:p>
            <a:pPr>
              <a:lnSpc>
                <a:spcPct val="120000"/>
              </a:lnSpc>
            </a:pP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현재</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ADSP(</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데이터분석 준전문가</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SQLD</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빅데이터 분석기사</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멀티캠퍼스</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데이터분석</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&amp;</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엔지니어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34</a:t>
            </a: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회차</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수료</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599140" y="5079498"/>
            <a:ext cx="9357660" cy="1366784"/>
          </a:xfrm>
          <a:prstGeom prst="rect">
            <a:avLst/>
          </a:prstGeom>
          <a:noFill/>
        </p:spPr>
        <p:txBody>
          <a:bodyPr wrap="square">
            <a:spAutoFit/>
          </a:bodyPr>
          <a:lstStyle/>
          <a:p>
            <a:pPr>
              <a:lnSpc>
                <a:spcPct val="120000"/>
              </a:lnSpc>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글 발행</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깃허브</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포트폴리오 정리</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(https://github.com/Indongspace)</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파이썬 통계분석</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(https://indong1998.tistory.com/)</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파이썬 </a:t>
            </a:r>
            <a:r>
              <a:rPr lang="ko-KR" altLang="en-US" sz="10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머신러닝</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가이드</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hlinkClick r:id="rId2"/>
              </a:rPr>
              <a:t>https://indong1998.tistory.com/</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유튜브 강의 주소</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285750" indent="-285750">
              <a:lnSpc>
                <a:spcPct val="120000"/>
              </a:lnSpc>
              <a:buFont typeface="Wingdings" panose="05000000000000000000" pitchFamily="2" charset="2"/>
              <a:buChar char="§"/>
            </a:pP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별들의 놀이터</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hlinkClick r:id="rId3"/>
              </a:rPr>
              <a:t>https://bookk.co.kr/bookStore/646afcdf4222b24502d4adce</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제 </a:t>
            </a:r>
            <a:r>
              <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1 </a:t>
            </a:r>
            <a:r>
              <a:rPr lang="ko-KR" altLang="en-US"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저자</a:t>
            </a: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endParaRPr lang="en-US" altLang="ko-KR" sz="10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7" name="TextBox 6">
            <a:extLst>
              <a:ext uri="{FF2B5EF4-FFF2-40B4-BE49-F238E27FC236}">
                <a16:creationId xmlns:a16="http://schemas.microsoft.com/office/drawing/2014/main" id="{63F6D57D-4D33-8F64-4267-B63F76EEDF5C}"/>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77258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37">
            <a:extLst>
              <a:ext uri="{FF2B5EF4-FFF2-40B4-BE49-F238E27FC236}">
                <a16:creationId xmlns:a16="http://schemas.microsoft.com/office/drawing/2014/main" id="{7B59C040-3FD7-EC8E-F855-AC92BFDC860B}"/>
              </a:ext>
            </a:extLst>
          </p:cNvPr>
          <p:cNvSpPr/>
          <p:nvPr/>
        </p:nvSpPr>
        <p:spPr>
          <a:xfrm>
            <a:off x="878541" y="2911535"/>
            <a:ext cx="10434918" cy="517465"/>
          </a:xfrm>
          <a:prstGeom prst="roundRect">
            <a:avLst>
              <a:gd name="adj" fmla="val 5000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75" dirty="0">
                <a:solidFill>
                  <a:schemeClr val="bg1"/>
                </a:solidFill>
                <a:latin typeface="여기어때 잘난체 고딕" panose="00000500000000000000" pitchFamily="50" charset="-127"/>
                <a:ea typeface="여기어때 잘난체 고딕" panose="00000500000000000000" pitchFamily="50" charset="-127"/>
              </a:rPr>
              <a:t>End of Document</a:t>
            </a: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4" name="TextBox 3">
            <a:hlinkClick r:id="rId2"/>
            <a:extLst>
              <a:ext uri="{FF2B5EF4-FFF2-40B4-BE49-F238E27FC236}">
                <a16:creationId xmlns:a16="http://schemas.microsoft.com/office/drawing/2014/main" id="{A0FF1549-5781-C398-3285-6B1644BAC2F4}"/>
              </a:ext>
            </a:extLst>
          </p:cNvPr>
          <p:cNvSpPr txBox="1"/>
          <p:nvPr/>
        </p:nvSpPr>
        <p:spPr>
          <a:xfrm>
            <a:off x="2417756" y="3544117"/>
            <a:ext cx="7356501" cy="584775"/>
          </a:xfrm>
          <a:prstGeom prst="rect">
            <a:avLst/>
          </a:prstGeom>
          <a:noFill/>
        </p:spPr>
        <p:txBody>
          <a:bodyPr wrap="none" rtlCol="0">
            <a:spAutoFit/>
          </a:bodyPr>
          <a:lstStyle/>
          <a:p>
            <a:pPr algn="ctr"/>
            <a:r>
              <a:rPr lang="ko-KR" altLang="en-US" sz="1600" dirty="0">
                <a:latin typeface="여기어때 잘난체 고딕" panose="00000500000000000000" pitchFamily="50" charset="-127"/>
                <a:ea typeface="여기어때 잘난체 고딕" panose="00000500000000000000" pitchFamily="50" charset="-127"/>
              </a:rPr>
              <a:t>데이터 분석은 </a:t>
            </a:r>
            <a:r>
              <a:rPr lang="en-US" altLang="ko-KR" sz="1600" dirty="0">
                <a:latin typeface="여기어때 잘난체 고딕" panose="00000500000000000000" pitchFamily="50" charset="-127"/>
                <a:ea typeface="여기어때 잘난체 고딕" panose="00000500000000000000" pitchFamily="50" charset="-127"/>
              </a:rPr>
              <a:t>‘</a:t>
            </a:r>
            <a:r>
              <a:rPr lang="ko-KR" altLang="en-US" sz="1600" dirty="0">
                <a:latin typeface="여기어때 잘난체 고딕" panose="00000500000000000000" pitchFamily="50" charset="-127"/>
                <a:ea typeface="여기어때 잘난체 고딕" panose="00000500000000000000" pitchFamily="50" charset="-127"/>
              </a:rPr>
              <a:t>기술</a:t>
            </a:r>
            <a:r>
              <a:rPr lang="en-US" altLang="ko-KR" sz="1600" dirty="0">
                <a:latin typeface="여기어때 잘난체 고딕" panose="00000500000000000000" pitchFamily="50" charset="-127"/>
                <a:ea typeface="여기어때 잘난체 고딕" panose="00000500000000000000" pitchFamily="50" charset="-127"/>
              </a:rPr>
              <a:t>’</a:t>
            </a:r>
            <a:r>
              <a:rPr lang="ko-KR" altLang="en-US" sz="1600" dirty="0">
                <a:latin typeface="여기어때 잘난체 고딕" panose="00000500000000000000" pitchFamily="50" charset="-127"/>
                <a:ea typeface="여기어때 잘난체 고딕" panose="00000500000000000000" pitchFamily="50" charset="-127"/>
              </a:rPr>
              <a:t>이 아닌 </a:t>
            </a:r>
            <a:r>
              <a:rPr lang="en-US" altLang="ko-KR" sz="1600" dirty="0">
                <a:latin typeface="여기어때 잘난체 고딕" panose="00000500000000000000" pitchFamily="50" charset="-127"/>
                <a:ea typeface="여기어때 잘난체 고딕" panose="00000500000000000000" pitchFamily="50" charset="-127"/>
              </a:rPr>
              <a:t>‘</a:t>
            </a:r>
            <a:r>
              <a:rPr lang="ko-KR" altLang="en-US" sz="1600" dirty="0">
                <a:latin typeface="여기어때 잘난체 고딕" panose="00000500000000000000" pitchFamily="50" charset="-127"/>
                <a:ea typeface="여기어때 잘난체 고딕" panose="00000500000000000000" pitchFamily="50" charset="-127"/>
              </a:rPr>
              <a:t>관점</a:t>
            </a:r>
            <a:r>
              <a:rPr lang="en-US" altLang="ko-KR" sz="1600" dirty="0">
                <a:latin typeface="여기어때 잘난체 고딕" panose="00000500000000000000" pitchFamily="50" charset="-127"/>
                <a:ea typeface="여기어때 잘난체 고딕" panose="00000500000000000000" pitchFamily="50" charset="-127"/>
              </a:rPr>
              <a:t>’</a:t>
            </a:r>
            <a:r>
              <a:rPr lang="ko-KR" altLang="en-US" sz="1600" dirty="0">
                <a:latin typeface="여기어때 잘난체 고딕" panose="00000500000000000000" pitchFamily="50" charset="-127"/>
                <a:ea typeface="여기어때 잘난체 고딕" panose="00000500000000000000" pitchFamily="50" charset="-127"/>
              </a:rPr>
              <a:t>이다</a:t>
            </a:r>
            <a:r>
              <a:rPr lang="en-US" altLang="ko-KR" sz="1600" dirty="0">
                <a:latin typeface="여기어때 잘난체 고딕" panose="00000500000000000000" pitchFamily="50" charset="-127"/>
                <a:ea typeface="여기어때 잘난체 고딕" panose="00000500000000000000" pitchFamily="50" charset="-127"/>
              </a:rPr>
              <a:t>!</a:t>
            </a:r>
          </a:p>
          <a:p>
            <a:pPr algn="ctr"/>
            <a:r>
              <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그 외 </a:t>
            </a:r>
            <a:r>
              <a:rPr lang="ko-KR" altLang="en-US" sz="1600" dirty="0" err="1">
                <a:solidFill>
                  <a:schemeClr val="bg1">
                    <a:lumMod val="75000"/>
                  </a:schemeClr>
                </a:solidFill>
                <a:latin typeface="여기어때 잘난체 고딕" panose="00000500000000000000" pitchFamily="50" charset="-127"/>
                <a:ea typeface="여기어때 잘난체 고딕" panose="00000500000000000000" pitchFamily="50" charset="-127"/>
              </a:rPr>
              <a:t>송인동에</a:t>
            </a:r>
            <a:r>
              <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 관한 상세한 내용은 저의 </a:t>
            </a:r>
            <a:r>
              <a:rPr lang="ko-KR" altLang="en-US" sz="1600" dirty="0" err="1">
                <a:solidFill>
                  <a:schemeClr val="bg1">
                    <a:lumMod val="75000"/>
                  </a:schemeClr>
                </a:solidFill>
                <a:latin typeface="여기어때 잘난체 고딕" panose="00000500000000000000" pitchFamily="50" charset="-127"/>
                <a:ea typeface="여기어때 잘난체 고딕" panose="00000500000000000000" pitchFamily="50" charset="-127"/>
                <a:hlinkClick r:id="rId3"/>
              </a:rPr>
              <a:t>깃허브</a:t>
            </a:r>
            <a:r>
              <a:rPr lang="en-US" altLang="ko-KR"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a:t>
            </a:r>
            <a:r>
              <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hlinkClick r:id="rId4"/>
              </a:rPr>
              <a:t>블로그</a:t>
            </a:r>
            <a:r>
              <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에서 확인 가능합니다</a:t>
            </a:r>
            <a:r>
              <a:rPr lang="en-US" altLang="ko-KR" sz="1600" dirty="0">
                <a:solidFill>
                  <a:schemeClr val="bg1">
                    <a:lumMod val="75000"/>
                  </a:schemeClr>
                </a:solidFill>
                <a:latin typeface="여기어때 잘난체 고딕" panose="00000500000000000000" pitchFamily="50" charset="-127"/>
                <a:ea typeface="여기어때 잘난체 고딕" panose="00000500000000000000" pitchFamily="50" charset="-127"/>
              </a:rPr>
              <a:t>. </a:t>
            </a:r>
            <a:endParaRPr lang="ko-KR" altLang="en-US" sz="1600" dirty="0">
              <a:solidFill>
                <a:schemeClr val="bg1">
                  <a:lumMod val="75000"/>
                </a:schemeClr>
              </a:solidFill>
              <a:latin typeface="여기어때 잘난체 고딕" panose="00000500000000000000" pitchFamily="50" charset="-127"/>
              <a:ea typeface="여기어때 잘난체 고딕" panose="00000500000000000000" pitchFamily="50" charset="-127"/>
            </a:endParaRPr>
          </a:p>
        </p:txBody>
      </p:sp>
    </p:spTree>
    <p:extLst>
      <p:ext uri="{BB962C8B-B14F-4D97-AF65-F5344CB8AC3E}">
        <p14:creationId xmlns:p14="http://schemas.microsoft.com/office/powerpoint/2010/main" val="216328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BF042B-12F5-BBA9-3D36-2D6735E9C520}"/>
              </a:ext>
            </a:extLst>
          </p:cNvPr>
          <p:cNvSpPr txBox="1"/>
          <p:nvPr/>
        </p:nvSpPr>
        <p:spPr>
          <a:xfrm>
            <a:off x="442452" y="491613"/>
            <a:ext cx="10756490" cy="73866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ko-KR" altLang="ko-KR" sz="2000" b="1" i="0" u="none" strike="noStrike" cap="none" normalizeH="0" baseline="0">
                <a:ln>
                  <a:noFill/>
                </a:ln>
                <a:solidFill>
                  <a:srgbClr val="000000"/>
                </a:solidFill>
                <a:effectLst/>
                <a:latin typeface="Arial" panose="020B0604020202020204" pitchFamily="34" charset="0"/>
                <a:ea typeface="Noto Sans KR"/>
              </a:rPr>
              <a:t>2018 지방선거 대구 시의원 선거사무소 홍보담당 팀으로 참여</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ko-KR" altLang="ko-KR" sz="2000" b="0" i="0" u="none" strike="noStrike" cap="none" normalizeH="0" baseline="0">
                <a:ln>
                  <a:noFill/>
                </a:ln>
                <a:solidFill>
                  <a:srgbClr val="000000"/>
                </a:solidFill>
                <a:effectLst/>
                <a:latin typeface="Arial" panose="020B0604020202020204" pitchFamily="34" charset="0"/>
                <a:ea typeface="Noto Sans KR"/>
              </a:rPr>
              <a:t>2018.04.30 ~ 2018.07.13대구 시의원 선거사무소홍보전략 및 마케팅담당자</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a:ln>
                  <a:noFill/>
                </a:ln>
                <a:solidFill>
                  <a:srgbClr val="000000"/>
                </a:solidFill>
                <a:effectLst/>
                <a:latin typeface="Arial" panose="020B0604020202020204" pitchFamily="34" charset="0"/>
                <a:ea typeface="Noto Sans KR"/>
              </a:rPr>
              <a:t>주요역할 :</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a:ln>
                  <a:noFill/>
                </a:ln>
                <a:solidFill>
                  <a:srgbClr val="777777"/>
                </a:solidFill>
                <a:effectLst/>
                <a:latin typeface="Arial" panose="020B0604020202020204" pitchFamily="34" charset="0"/>
                <a:ea typeface="Noto Sans KR"/>
              </a:rPr>
              <a:t>선거 후보자에 대한 홍보 슬로건 제작과 홍보전화 관리(응답자 데이터를 분류하여 홍보원들의 전화 참여 메뉴얼 제작), ppt와 엑셀을 비롯한 사무업무</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a:ln>
                  <a:noFill/>
                </a:ln>
                <a:solidFill>
                  <a:srgbClr val="000000"/>
                </a:solidFill>
                <a:effectLst/>
                <a:latin typeface="Arial" panose="020B0604020202020204" pitchFamily="34" charset="0"/>
                <a:ea typeface="Noto Sans KR"/>
              </a:rPr>
              <a:t>업무성과 :</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a:ln>
                  <a:noFill/>
                </a:ln>
                <a:solidFill>
                  <a:srgbClr val="777777"/>
                </a:solidFill>
                <a:effectLst/>
                <a:latin typeface="Arial" panose="020B0604020202020204" pitchFamily="34" charset="0"/>
                <a:ea typeface="Noto Sans KR"/>
              </a:rPr>
              <a:t>선거사무소의 규모가 작고, 시장과 구청장 선거에 몰려있는 당의 관심에서 비교적 소외되고, 지역에서 오랜 기간 근무하며 나이가 많은 후보자, 선거 경험이 처음인 후보자라는 시의원 지방선거 선거캠프 특성상 후보자에겐 시민을 대상으로 한 홍보 및 응대에서 젊은 감각이 부족하다. 그것은 선거사무소의 구성원에서도 확인해 볼 수 있는데, 많은 시민 명부를 확보할 수 있는 인맥이 많은 조력자와, 선거사무소에서 사무관으로 업무를 진행하는 직원은 나이가 지긋한 베테랑일 경우가 다분하다. 그렇기 때문에 비교적 빠른 사무처리가 가능하고 홍보에 대한 젊은 감각을 가지고 있는 직원으로서 시의원 캠프에서 부족한 부분에 충실히 기여할 수 있게 되었다. 특히 '성서 36.5도 발로 뛰는' 이라는 선거 슬로건 문구를 제작했다. 또한 홍보전략 담당자로서 선거캠프에서 유권자에게 투표독려 전화를 진행할때, 처음 전화를 돌리면서 명단 데이터에 번호를 제공한(선거사무소에 직접 방문하여 방문명단에 적어준) 유권자와, 첫 전화로 접근할 때 반응이 좋지 않았던 유권자의 구별된 특징을 식별했다. 상이한 반응을 반영하여 전화홍보원들이 n차례 전화를 돌릴 때엔 유권자의 전화번호 데이터를 수집했던 방법의 차이마다 다른 응대 메뉴얼을 제작하여 유권자가 각기 다른 멘트로 전화를 받을 수 있도록 진행했다. 나중에 후보자는, 선거명함을 돌릴때 어느 유권자가 자신에게 와서 선거독려 전화멘트에 대한 긍정적인 답변을 해 주었다고 나에게 말씀해 주셨다. 결과적으로 상대 후보를 제치고 후보자는 당선을 이루게 되었다.</a:t>
            </a:r>
            <a:endParaRPr kumimoji="0" lang="ko-KR" altLang="ko-KR" sz="3200" b="0" i="0" u="none" strike="noStrike" cap="none" normalizeH="0" baseline="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FF0AD15-3650-BA60-B745-2EF565F4BAC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ko-KR" altLang="ko-KR" sz="1000" b="1" i="0" u="none" strike="noStrike" cap="none" normalizeH="0" baseline="0" dirty="0">
                <a:ln>
                  <a:noFill/>
                </a:ln>
                <a:solidFill>
                  <a:srgbClr val="000000"/>
                </a:solidFill>
                <a:effectLst/>
                <a:latin typeface="Arial" panose="020B0604020202020204" pitchFamily="34" charset="0"/>
                <a:ea typeface="Noto Sans KR"/>
              </a:rPr>
              <a:t>2018 지방선거 대구 시의원 선거사무소 홍보담당 팀으로 참여</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rgbClr val="000000"/>
                </a:solidFill>
                <a:effectLst/>
                <a:latin typeface="Arial" panose="020B0604020202020204" pitchFamily="34" charset="0"/>
                <a:ea typeface="Noto Sans KR"/>
              </a:rPr>
              <a:t>2018.04.30 ~ 2018.07.13대구 시의원 선거사무소홍보전략 및 마케팅담당자</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rgbClr val="000000"/>
                </a:solidFill>
                <a:effectLst/>
                <a:latin typeface="Arial" panose="020B0604020202020204" pitchFamily="34" charset="0"/>
                <a:ea typeface="Noto Sans KR"/>
              </a:rPr>
              <a:t>주요역할 :</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선거 후보자에 대한 홍보 슬로건 제작과 홍보전화 관리(응답자 데이터를 분류하여 홍보원들의 전화 참여 메뉴얼 제작),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ppt와</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엑셀을 비롯한 사무업무</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rgbClr val="000000"/>
                </a:solidFill>
                <a:effectLst/>
                <a:latin typeface="Arial" panose="020B0604020202020204" pitchFamily="34" charset="0"/>
                <a:ea typeface="Noto Sans KR"/>
              </a:rPr>
              <a:t>업무성과 :</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선거사무소의 규모가 작고, 시장과 구청장 선거에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몰려있는</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당의 관심에서 비교적 소외되고, 지역에서 오랜 기간 근무하며 나이가 많은 후보자, 선거 경험이 처음인 후보자라는 시의원 지방선거 선거캠프 특성상 후보자에겐 시민을 대상으로 한 홍보 및 응대에서 젊은 감각이 부족하다. 그것은 선거사무소의 구성원에서도 확인해 볼 수 있는데, 많은 시민 명부를 확보할 수 있는 인맥이 많은 조력자와, 선거사무소에서 사무관으로 업무를 진행하는 직원은 나이가 지긋한 베테랑일 경우가 다분하다. 그렇기 때문에 비교적 빠른 사무처리가 가능하고 홍보에 대한 젊은 감각을 가지고 있는 직원으로서 시의원 캠프에서 부족한 부분에 충실히 기여할 수 있게 되었다. 특히 '성서 36.5도 발로 뛰는' 이라는 선거 슬로건 문구를 제작했다. 또한 홍보전략 담당자로서 선거캠프에서 유권자에게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투표독려</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전화를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진행할때</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처음 전화를 돌리면서 명단 데이터에 번호를 제공한(선거사무소에 직접 방문하여 방문명단에 적어준) 유권자와, 첫 전화로 접근할 때 반응이 좋지 않았던 유권자의 구별된 특징을 식별했다. 상이한 반응을 반영하여 전화홍보원들이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n차례</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전화를 돌릴 때엔 유권자의 전화번호 데이터를 수집했던 방법의 차이마다 다른 응대 메뉴얼을 제작하여 유권자가 각기 다른 멘트로 전화를 받을 수 있도록 진행했다. 나중에 후보자는, 선거명함을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돌릴때</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어느 유권자가 자신에게 와서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선거독려</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a:t>
            </a:r>
            <a:r>
              <a:rPr kumimoji="0" lang="ko-KR" altLang="ko-KR" sz="900" b="0" i="0" u="none" strike="noStrike" cap="none" normalizeH="0" baseline="0" dirty="0" err="1">
                <a:ln>
                  <a:noFill/>
                </a:ln>
                <a:solidFill>
                  <a:srgbClr val="777777"/>
                </a:solidFill>
                <a:effectLst/>
                <a:latin typeface="Arial" panose="020B0604020202020204" pitchFamily="34" charset="0"/>
                <a:ea typeface="Noto Sans KR"/>
              </a:rPr>
              <a:t>전화멘트에</a:t>
            </a:r>
            <a:r>
              <a:rPr kumimoji="0" lang="ko-KR" altLang="ko-KR" sz="900" b="0" i="0" u="none" strike="noStrike" cap="none" normalizeH="0" baseline="0" dirty="0">
                <a:ln>
                  <a:noFill/>
                </a:ln>
                <a:solidFill>
                  <a:srgbClr val="777777"/>
                </a:solidFill>
                <a:effectLst/>
                <a:latin typeface="Arial" panose="020B0604020202020204" pitchFamily="34" charset="0"/>
                <a:ea typeface="Noto Sans KR"/>
              </a:rPr>
              <a:t> 대한 긍정적인 답변을 해 주었다고 나에게 말씀해 주셨다. 결과적으로 상대 후보를 제치고 후보자는 당선을 이루게 되었다.</a:t>
            </a:r>
            <a:endParaRPr kumimoji="0" lang="ko-KR" altLang="ko-KR" sz="1200" b="0" i="0" u="none" strike="noStrike" cap="none" normalizeH="0" baseline="0" dirty="0">
              <a:ln>
                <a:noFill/>
              </a:ln>
              <a:solidFill>
                <a:srgbClr val="000000"/>
              </a:solidFill>
              <a:effectLst/>
              <a:latin typeface="Arial" panose="020B0604020202020204" pitchFamily="34" charset="0"/>
              <a:ea typeface="Noto Sans K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490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6" name="TextBox 5">
            <a:extLst>
              <a:ext uri="{FF2B5EF4-FFF2-40B4-BE49-F238E27FC236}">
                <a16:creationId xmlns:a16="http://schemas.microsoft.com/office/drawing/2014/main" id="{877AF18C-AEBE-7985-5FAD-95295121E9A0}"/>
              </a:ext>
            </a:extLst>
          </p:cNvPr>
          <p:cNvSpPr txBox="1"/>
          <p:nvPr/>
        </p:nvSpPr>
        <p:spPr>
          <a:xfrm>
            <a:off x="599140" y="705469"/>
            <a:ext cx="3642660" cy="523220"/>
          </a:xfrm>
          <a:prstGeom prst="rect">
            <a:avLst/>
          </a:prstGeom>
          <a:noFill/>
        </p:spPr>
        <p:txBody>
          <a:bodyPr wrap="square">
            <a:spAutoFit/>
          </a:bodyPr>
          <a:lstStyle/>
          <a:p>
            <a:r>
              <a:rPr lang="ko-KR" altLang="en-US" sz="2800" dirty="0">
                <a:latin typeface="여기어때 잘난체 고딕" panose="00000500000000000000" pitchFamily="50" charset="-127"/>
                <a:ea typeface="여기어때 잘난체 고딕" panose="00000500000000000000" pitchFamily="50" charset="-127"/>
              </a:rPr>
              <a:t>주요 경력 </a:t>
            </a:r>
            <a:r>
              <a:rPr lang="en-US" altLang="ko-KR" sz="2800" dirty="0">
                <a:latin typeface="여기어때 잘난체 고딕" panose="00000500000000000000" pitchFamily="50" charset="-127"/>
                <a:ea typeface="여기어때 잘난체 고딕" panose="00000500000000000000" pitchFamily="50" charset="-127"/>
              </a:rPr>
              <a:t>(</a:t>
            </a:r>
            <a:r>
              <a:rPr lang="ko-KR" altLang="en-US" sz="2800" dirty="0">
                <a:latin typeface="여기어때 잘난체 고딕" panose="00000500000000000000" pitchFamily="50" charset="-127"/>
                <a:ea typeface="여기어때 잘난체 고딕" panose="00000500000000000000" pitchFamily="50" charset="-127"/>
              </a:rPr>
              <a:t>신입용</a:t>
            </a:r>
            <a:r>
              <a:rPr lang="en-US" altLang="ko-KR" sz="2800" dirty="0">
                <a:latin typeface="여기어때 잘난체 고딕" panose="00000500000000000000" pitchFamily="50" charset="-127"/>
                <a:ea typeface="여기어때 잘난체 고딕" panose="00000500000000000000" pitchFamily="50" charset="-127"/>
              </a:rPr>
              <a: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3" name="TextBox 12">
            <a:extLst>
              <a:ext uri="{FF2B5EF4-FFF2-40B4-BE49-F238E27FC236}">
                <a16:creationId xmlns:a16="http://schemas.microsoft.com/office/drawing/2014/main" id="{DB1E43D4-FB38-33D4-21ED-879E36EE48F0}"/>
              </a:ext>
            </a:extLst>
          </p:cNvPr>
          <p:cNvSpPr txBox="1"/>
          <p:nvPr/>
        </p:nvSpPr>
        <p:spPr>
          <a:xfrm>
            <a:off x="599140" y="1905912"/>
            <a:ext cx="10081560" cy="400110"/>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데이터 분석에 관한 블로그 작성</a:t>
            </a:r>
          </a:p>
        </p:txBody>
      </p:sp>
      <p:sp>
        <p:nvSpPr>
          <p:cNvPr id="15" name="TextBox 14">
            <a:extLst>
              <a:ext uri="{FF2B5EF4-FFF2-40B4-BE49-F238E27FC236}">
                <a16:creationId xmlns:a16="http://schemas.microsoft.com/office/drawing/2014/main" id="{FCE6F029-8D01-2F3D-DCA9-110D15CDA46A}"/>
              </a:ext>
            </a:extLst>
          </p:cNvPr>
          <p:cNvSpPr txBox="1"/>
          <p:nvPr/>
        </p:nvSpPr>
        <p:spPr>
          <a:xfrm>
            <a:off x="599139" y="2536903"/>
            <a:ext cx="8957815" cy="2260683"/>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티스토리</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블로그</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720000" indent="-285750">
              <a:lnSpc>
                <a:spcPct val="150000"/>
              </a:lnSpc>
              <a:buFont typeface="Arial" panose="020B0604020202020204" pitchFamily="34" charset="0"/>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총</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누적글</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수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50</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총 방문자 수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275</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(2024</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년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12</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 기준</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434250">
              <a:lnSpc>
                <a:spcPct val="150000"/>
              </a:lnSpc>
            </a:pP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50000"/>
              </a:lnSpc>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주요 글 목록</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marL="720000" indent="-285750">
              <a:lnSpc>
                <a:spcPct val="150000"/>
              </a:lnSpc>
              <a:buFont typeface="Arial" panose="020B0604020202020204" pitchFamily="34" charset="0"/>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00</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마케팅 분석에 관한 글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총 조회 수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00</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720000" indent="-285750">
              <a:lnSpc>
                <a:spcPct val="150000"/>
              </a:lnSpc>
              <a:buFont typeface="Arial" panose="020B0604020202020204" pitchFamily="34" charset="0"/>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00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트러블 슈팅에 관한 글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총 조회 수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00</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2" name="TextBox 1">
            <a:extLst>
              <a:ext uri="{FF2B5EF4-FFF2-40B4-BE49-F238E27FC236}">
                <a16:creationId xmlns:a16="http://schemas.microsoft.com/office/drawing/2014/main" id="{39CF787E-BD14-F11B-68F0-0917D61C2BDE}"/>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18545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sp>
        <p:nvSpPr>
          <p:cNvPr id="3" name="TextBox 2">
            <a:extLst>
              <a:ext uri="{FF2B5EF4-FFF2-40B4-BE49-F238E27FC236}">
                <a16:creationId xmlns:a16="http://schemas.microsoft.com/office/drawing/2014/main" id="{571A8048-804C-EC96-6A1A-87C913220F08}"/>
              </a:ext>
            </a:extLst>
          </p:cNvPr>
          <p:cNvSpPr txBox="1"/>
          <p:nvPr/>
        </p:nvSpPr>
        <p:spPr>
          <a:xfrm>
            <a:off x="599140" y="1720294"/>
            <a:ext cx="3642660" cy="1015663"/>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멀티캠퍼스에서는 서울시 화재데이터를 이용해서 서울의 화재사고 취약지에 대해 선정하고</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선정한 지역구를 분석</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 시급성 고려요소와 중요도를 파악하여 지역구의 비상소화장치 위치선정</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제안 하는 프로젝트를 진행했습니다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5" name="TextBox 4">
            <a:extLst>
              <a:ext uri="{FF2B5EF4-FFF2-40B4-BE49-F238E27FC236}">
                <a16:creationId xmlns:a16="http://schemas.microsoft.com/office/drawing/2014/main" id="{E63E8977-EAA4-A492-C91D-6ABF9330A00B}"/>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pic>
        <p:nvPicPr>
          <p:cNvPr id="11" name="그림 10" descr="텍스트, 지도, 스크린샷, 도표이(가) 표시된 사진&#10;&#10;자동 생성된 설명">
            <a:extLst>
              <a:ext uri="{FF2B5EF4-FFF2-40B4-BE49-F238E27FC236}">
                <a16:creationId xmlns:a16="http://schemas.microsoft.com/office/drawing/2014/main" id="{1338E5C6-7FF5-C155-A9CA-4A516926D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8433" y="2214367"/>
            <a:ext cx="5572234" cy="3094713"/>
          </a:xfrm>
          <a:prstGeom prst="rect">
            <a:avLst/>
          </a:prstGeom>
        </p:spPr>
      </p:pic>
      <p:sp>
        <p:nvSpPr>
          <p:cNvPr id="10" name="TextBox 9">
            <a:extLst>
              <a:ext uri="{FF2B5EF4-FFF2-40B4-BE49-F238E27FC236}">
                <a16:creationId xmlns:a16="http://schemas.microsoft.com/office/drawing/2014/main" id="{7A6B6440-A7DE-88B7-E149-33953E755F2C}"/>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203651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pic>
        <p:nvPicPr>
          <p:cNvPr id="12" name="그림 11" descr="텍스트, 스크린샷, 지도이(가) 표시된 사진&#10;&#10;자동 생성된 설명">
            <a:extLst>
              <a:ext uri="{FF2B5EF4-FFF2-40B4-BE49-F238E27FC236}">
                <a16:creationId xmlns:a16="http://schemas.microsoft.com/office/drawing/2014/main" id="{2F639736-7F49-EA63-01CF-072AA0E9B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987" y="2228125"/>
            <a:ext cx="5613125" cy="3129362"/>
          </a:xfrm>
          <a:prstGeom prst="rect">
            <a:avLst/>
          </a:prstGeom>
        </p:spPr>
      </p:pic>
      <p:sp>
        <p:nvSpPr>
          <p:cNvPr id="14" name="TextBox 13">
            <a:extLst>
              <a:ext uri="{FF2B5EF4-FFF2-40B4-BE49-F238E27FC236}">
                <a16:creationId xmlns:a16="http://schemas.microsoft.com/office/drawing/2014/main" id="{CCA9D5C0-1BB4-8F2C-73F9-D5BDBCA27072}"/>
              </a:ext>
            </a:extLst>
          </p:cNvPr>
          <p:cNvSpPr txBox="1"/>
          <p:nvPr/>
        </p:nvSpPr>
        <p:spPr>
          <a:xfrm>
            <a:off x="599140" y="1720294"/>
            <a:ext cx="3642660"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특히 기존 정책의 화재취약지 선정 기준에 의해서는 해결되지 않았던 화재진압 </a:t>
            </a:r>
            <a:r>
              <a:rPr lang="ko-KR" altLang="en-US" sz="1200" dirty="0" err="1">
                <a:latin typeface="에스코어 드림 2 ExtraLight" panose="020B0203030302020204" pitchFamily="34" charset="-127"/>
                <a:ea typeface="에스코어 드림 2 ExtraLight" panose="020B0203030302020204" pitchFamily="34" charset="-127"/>
              </a:rPr>
              <a:t>골든타임의</a:t>
            </a:r>
            <a:r>
              <a:rPr lang="ko-KR" altLang="en-US" sz="1200" dirty="0">
                <a:latin typeface="에스코어 드림 2 ExtraLight" panose="020B0203030302020204" pitchFamily="34" charset="-127"/>
                <a:ea typeface="에스코어 드림 2 ExtraLight" panose="020B0203030302020204" pitchFamily="34" charset="-127"/>
              </a:rPr>
              <a:t> 해결을 위해 선행연구를 분석하여 새로운 기준들을 세우기 위한 요소를 생성했고</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여러 시각화 분석과 알고리즘을 통해 기존 비상소화장치 입지의 사각지대에 새로운 비상소화장치 입지를 선정하는 작업을 진행했습니다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17" name="TextBox 16">
            <a:extLst>
              <a:ext uri="{FF2B5EF4-FFF2-40B4-BE49-F238E27FC236}">
                <a16:creationId xmlns:a16="http://schemas.microsoft.com/office/drawing/2014/main" id="{8B9D628E-E9BF-2CE6-36FF-6293CDDE02BF}"/>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sp>
        <p:nvSpPr>
          <p:cNvPr id="18" name="TextBox 17">
            <a:extLst>
              <a:ext uri="{FF2B5EF4-FFF2-40B4-BE49-F238E27FC236}">
                <a16:creationId xmlns:a16="http://schemas.microsoft.com/office/drawing/2014/main" id="{68D2B011-587A-8D4A-C920-D63DDEC5AB35}"/>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sp>
        <p:nvSpPr>
          <p:cNvPr id="2" name="TextBox 1">
            <a:extLst>
              <a:ext uri="{FF2B5EF4-FFF2-40B4-BE49-F238E27FC236}">
                <a16:creationId xmlns:a16="http://schemas.microsoft.com/office/drawing/2014/main" id="{A6A67444-C5F5-D232-8F40-E3979D0ADB3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295758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39" y="1720294"/>
            <a:ext cx="4203769"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개인적으로는 </a:t>
            </a:r>
            <a:r>
              <a:rPr lang="en-US" altLang="ko-KR" sz="1200" dirty="0" err="1">
                <a:latin typeface="에스코어 드림 2 ExtraLight" panose="020B0203030302020204" pitchFamily="34" charset="-127"/>
                <a:ea typeface="에스코어 드림 2 ExtraLight" panose="020B0203030302020204" pitchFamily="34" charset="-127"/>
              </a:rPr>
              <a:t>Streamlit</a:t>
            </a:r>
            <a:r>
              <a:rPr lang="ko-KR" altLang="en-US" sz="1200" dirty="0">
                <a:latin typeface="에스코어 드림 2 ExtraLight" panose="020B0203030302020204" pitchFamily="34" charset="-127"/>
                <a:ea typeface="에스코어 드림 2 ExtraLight" panose="020B0203030302020204" pitchFamily="34" charset="-127"/>
              </a:rPr>
              <a:t>의 화재현황 페이지에 대한 다채로운 구성을 위해 </a:t>
            </a:r>
            <a:r>
              <a:rPr lang="en-US" altLang="ko-KR" sz="1200" dirty="0">
                <a:latin typeface="에스코어 드림 2 ExtraLight" panose="020B0203030302020204" pitchFamily="34" charset="-127"/>
                <a:ea typeface="에스코어 드림 2 ExtraLight" panose="020B0203030302020204" pitchFamily="34" charset="-127"/>
              </a:rPr>
              <a:t>2017~2023</a:t>
            </a:r>
            <a:r>
              <a:rPr lang="ko-KR" altLang="en-US" sz="1200" dirty="0">
                <a:latin typeface="에스코어 드림 2 ExtraLight" panose="020B0203030302020204" pitchFamily="34" charset="-127"/>
                <a:ea typeface="에스코어 드림 2 ExtraLight" panose="020B0203030302020204" pitchFamily="34" charset="-127"/>
              </a:rPr>
              <a:t>년까지 서울시 월 별 화재건수의 데이터를 수집하여 분석한 후 </a:t>
            </a:r>
            <a:r>
              <a:rPr lang="en-US" altLang="ko-KR" sz="1200" dirty="0">
                <a:latin typeface="에스코어 드림 2 ExtraLight" panose="020B0203030302020204" pitchFamily="34" charset="-127"/>
                <a:ea typeface="에스코어 드림 2 ExtraLight" panose="020B0203030302020204" pitchFamily="34" charset="-127"/>
              </a:rPr>
              <a:t>Prophet</a:t>
            </a:r>
            <a:r>
              <a:rPr lang="ko-KR" altLang="en-US" sz="1200" dirty="0">
                <a:latin typeface="에스코어 드림 2 ExtraLight" panose="020B0203030302020204" pitchFamily="34" charset="-127"/>
                <a:ea typeface="에스코어 드림 2 ExtraLight" panose="020B0203030302020204" pitchFamily="34" charset="-127"/>
              </a:rPr>
              <a:t>모델에 반영시켜 </a:t>
            </a:r>
            <a:r>
              <a:rPr lang="en-US" altLang="ko-KR" sz="1200" dirty="0" err="1">
                <a:latin typeface="에스코어 드림 2 ExtraLight" panose="020B0203030302020204" pitchFamily="34" charset="-127"/>
                <a:ea typeface="에스코어 드림 2 ExtraLight" panose="020B0203030302020204" pitchFamily="34" charset="-127"/>
              </a:rPr>
              <a:t>GridSearch</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교차검증을 통해 </a:t>
            </a:r>
            <a:r>
              <a:rPr lang="en-US" altLang="ko-KR" sz="1200" dirty="0">
                <a:latin typeface="에스코어 드림 2 ExtraLight" panose="020B0203030302020204" pitchFamily="34" charset="-127"/>
                <a:ea typeface="에스코어 드림 2 ExtraLight" panose="020B0203030302020204" pitchFamily="34" charset="-127"/>
              </a:rPr>
              <a:t>2023</a:t>
            </a:r>
            <a:r>
              <a:rPr lang="ko-KR" altLang="en-US" sz="1200" dirty="0">
                <a:latin typeface="에스코어 드림 2 ExtraLight" panose="020B0203030302020204" pitchFamily="34" charset="-127"/>
                <a:ea typeface="에스코어 드림 2 ExtraLight" panose="020B0203030302020204" pitchFamily="34" charset="-127"/>
              </a:rPr>
              <a:t>년 월 별 실제 화재건수에 </a:t>
            </a:r>
            <a:r>
              <a:rPr lang="en-US" altLang="ko-KR" sz="1200" dirty="0">
                <a:latin typeface="에스코어 드림 2 ExtraLight" panose="020B0203030302020204" pitchFamily="34" charset="-127"/>
                <a:ea typeface="에스코어 드림 2 ExtraLight" panose="020B0203030302020204" pitchFamily="34" charset="-127"/>
              </a:rPr>
              <a:t>MAPE 0.06</a:t>
            </a:r>
            <a:r>
              <a:rPr lang="ko-KR" altLang="en-US" sz="1200" dirty="0">
                <a:latin typeface="에스코어 드림 2 ExtraLight" panose="020B0203030302020204" pitchFamily="34" charset="-127"/>
                <a:ea typeface="에스코어 드림 2 ExtraLight" panose="020B0203030302020204" pitchFamily="34" charset="-127"/>
              </a:rPr>
              <a:t>의 오차를 보이는 유의미한 </a:t>
            </a:r>
            <a:r>
              <a:rPr lang="en-US" altLang="ko-KR" sz="1200" dirty="0">
                <a:latin typeface="에스코어 드림 2 ExtraLight" panose="020B0203030302020204" pitchFamily="34" charset="-127"/>
                <a:ea typeface="에스코어 드림 2 ExtraLight" panose="020B0203030302020204" pitchFamily="34" charset="-127"/>
              </a:rPr>
              <a:t>2023</a:t>
            </a:r>
            <a:r>
              <a:rPr lang="ko-KR" altLang="en-US" sz="1200" dirty="0">
                <a:latin typeface="에스코어 드림 2 ExtraLight" panose="020B0203030302020204" pitchFamily="34" charset="-127"/>
                <a:ea typeface="에스코어 드림 2 ExtraLight" panose="020B0203030302020204" pitchFamily="34" charset="-127"/>
              </a:rPr>
              <a:t>년 월 별 예측 화재건수 모델을 개발한 후 </a:t>
            </a:r>
            <a:r>
              <a:rPr lang="en-US" altLang="ko-KR" sz="1200" dirty="0">
                <a:latin typeface="에스코어 드림 2 ExtraLight" panose="020B0203030302020204" pitchFamily="34" charset="-127"/>
                <a:ea typeface="에스코어 드림 2 ExtraLight" panose="020B0203030302020204" pitchFamily="34" charset="-127"/>
              </a:rPr>
              <a:t>2024</a:t>
            </a:r>
            <a:r>
              <a:rPr lang="ko-KR" altLang="en-US" sz="1200" dirty="0">
                <a:latin typeface="에스코어 드림 2 ExtraLight" panose="020B0203030302020204" pitchFamily="34" charset="-127"/>
                <a:ea typeface="에스코어 드림 2 ExtraLight" panose="020B0203030302020204" pitchFamily="34" charset="-127"/>
              </a:rPr>
              <a:t>년 서울시 월 별 화재건수 예측 시각화를 포함시켰습니다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17" name="TextBox 16">
            <a:extLst>
              <a:ext uri="{FF2B5EF4-FFF2-40B4-BE49-F238E27FC236}">
                <a16:creationId xmlns:a16="http://schemas.microsoft.com/office/drawing/2014/main" id="{8B9D628E-E9BF-2CE6-36FF-6293CDDE02BF}"/>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pic>
        <p:nvPicPr>
          <p:cNvPr id="3" name="그림 2" descr="텍스트, 라인, 그래프, 도표이(가) 표시된 사진&#10;&#10;자동 생성된 설명">
            <a:extLst>
              <a:ext uri="{FF2B5EF4-FFF2-40B4-BE49-F238E27FC236}">
                <a16:creationId xmlns:a16="http://schemas.microsoft.com/office/drawing/2014/main" id="{057E6AA8-CCD2-DB21-3FBA-525246230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789" y="2133118"/>
            <a:ext cx="5553522" cy="3257212"/>
          </a:xfrm>
          <a:prstGeom prst="rect">
            <a:avLst/>
          </a:prstGeom>
        </p:spPr>
      </p:pic>
      <p:sp>
        <p:nvSpPr>
          <p:cNvPr id="5" name="TextBox 4">
            <a:extLst>
              <a:ext uri="{FF2B5EF4-FFF2-40B4-BE49-F238E27FC236}">
                <a16:creationId xmlns:a16="http://schemas.microsoft.com/office/drawing/2014/main" id="{F8D1D254-A548-6CF1-BD24-754DE8BA9F00}"/>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sp>
        <p:nvSpPr>
          <p:cNvPr id="2" name="TextBox 1">
            <a:extLst>
              <a:ext uri="{FF2B5EF4-FFF2-40B4-BE49-F238E27FC236}">
                <a16:creationId xmlns:a16="http://schemas.microsoft.com/office/drawing/2014/main" id="{7CFB134E-62A7-4873-9930-3FAB02864BAF}"/>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35434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sp>
        <p:nvSpPr>
          <p:cNvPr id="14" name="TextBox 13">
            <a:extLst>
              <a:ext uri="{FF2B5EF4-FFF2-40B4-BE49-F238E27FC236}">
                <a16:creationId xmlns:a16="http://schemas.microsoft.com/office/drawing/2014/main" id="{CCA9D5C0-1BB4-8F2C-73F9-D5BDBCA27072}"/>
              </a:ext>
            </a:extLst>
          </p:cNvPr>
          <p:cNvSpPr txBox="1"/>
          <p:nvPr/>
        </p:nvSpPr>
        <p:spPr>
          <a:xfrm>
            <a:off x="599139" y="1720294"/>
            <a:ext cx="4203769"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개인적으로는 기존과는 다른</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주택화재 취약 점수를 반영해 도출한 서울시 내 화재취약지에 대한 지역구를 뽑기 위한 점수의 구성요소를 선정하기 위해</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그 근거에 대한 신뢰성을 충족시킬 수 있는 선행연구에 대해 분석했습니다</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신뢰성 있는 </a:t>
            </a:r>
            <a:endParaRPr lang="en-US" altLang="ko-KR" sz="1200" dirty="0">
              <a:latin typeface="에스코어 드림 2 ExtraLight" panose="020B0203030302020204" pitchFamily="34" charset="-127"/>
              <a:ea typeface="에스코어 드림 2 ExtraLight" panose="020B0203030302020204" pitchFamily="34" charset="-127"/>
            </a:endParaRPr>
          </a:p>
          <a:p>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화재취약지로 선정하는 데 쓰일 수 있는 파생변수</a:t>
            </a:r>
            <a:r>
              <a:rPr lang="en-US" altLang="ko-KR" sz="1200" dirty="0">
                <a:latin typeface="에스코어 드림 2 ExtraLight" panose="020B0203030302020204" pitchFamily="34" charset="-127"/>
                <a:ea typeface="에스코어 드림 2 ExtraLight" panose="020B0203030302020204" pitchFamily="34" charset="-127"/>
              </a:rPr>
              <a:t>‘</a:t>
            </a:r>
            <a:r>
              <a:rPr lang="ko-KR" altLang="en-US" sz="1200" dirty="0">
                <a:latin typeface="에스코어 드림 2 ExtraLight" panose="020B0203030302020204" pitchFamily="34" charset="-127"/>
                <a:ea typeface="에스코어 드림 2 ExtraLight" panose="020B0203030302020204" pitchFamily="34" charset="-127"/>
              </a:rPr>
              <a:t>를 도출했습니다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17" name="TextBox 16">
            <a:extLst>
              <a:ext uri="{FF2B5EF4-FFF2-40B4-BE49-F238E27FC236}">
                <a16:creationId xmlns:a16="http://schemas.microsoft.com/office/drawing/2014/main" id="{8B9D628E-E9BF-2CE6-36FF-6293CDDE02BF}"/>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sp>
        <p:nvSpPr>
          <p:cNvPr id="5" name="TextBox 4">
            <a:extLst>
              <a:ext uri="{FF2B5EF4-FFF2-40B4-BE49-F238E27FC236}">
                <a16:creationId xmlns:a16="http://schemas.microsoft.com/office/drawing/2014/main" id="{F8D1D254-A548-6CF1-BD24-754DE8BA9F00}"/>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pic>
        <p:nvPicPr>
          <p:cNvPr id="10" name="그림 9" descr="텍스트, 스크린샷, 폰트이(가) 표시된 사진&#10;&#10;자동 생성된 설명">
            <a:extLst>
              <a:ext uri="{FF2B5EF4-FFF2-40B4-BE49-F238E27FC236}">
                <a16:creationId xmlns:a16="http://schemas.microsoft.com/office/drawing/2014/main" id="{45E940E8-93C7-F539-40D6-7375BB3BD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297" y="2165446"/>
            <a:ext cx="5722505" cy="3192555"/>
          </a:xfrm>
          <a:prstGeom prst="rect">
            <a:avLst/>
          </a:prstGeom>
        </p:spPr>
      </p:pic>
      <p:sp>
        <p:nvSpPr>
          <p:cNvPr id="2" name="TextBox 1">
            <a:extLst>
              <a:ext uri="{FF2B5EF4-FFF2-40B4-BE49-F238E27FC236}">
                <a16:creationId xmlns:a16="http://schemas.microsoft.com/office/drawing/2014/main" id="{22695364-740D-110A-2332-2A39F231BBF2}"/>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289422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3" name="TextBox 2">
            <a:extLst>
              <a:ext uri="{FF2B5EF4-FFF2-40B4-BE49-F238E27FC236}">
                <a16:creationId xmlns:a16="http://schemas.microsoft.com/office/drawing/2014/main" id="{571A8048-804C-EC96-6A1A-87C913220F08}"/>
              </a:ext>
            </a:extLst>
          </p:cNvPr>
          <p:cNvSpPr txBox="1"/>
          <p:nvPr/>
        </p:nvSpPr>
        <p:spPr>
          <a:xfrm>
            <a:off x="599140" y="1720294"/>
            <a:ext cx="3642660" cy="1384995"/>
          </a:xfrm>
          <a:prstGeom prst="rect">
            <a:avLst/>
          </a:prstGeom>
          <a:noFill/>
        </p:spPr>
        <p:txBody>
          <a:bodyPr wrap="square">
            <a:spAutoFit/>
          </a:bodyPr>
          <a:lstStyle/>
          <a:p>
            <a:r>
              <a:rPr lang="ko-KR" altLang="en-US" sz="1200" dirty="0">
                <a:latin typeface="에스코어 드림 2 ExtraLight" panose="020B0203030302020204" pitchFamily="34" charset="-127"/>
                <a:ea typeface="에스코어 드림 2 ExtraLight" panose="020B0203030302020204" pitchFamily="34" charset="-127"/>
              </a:rPr>
              <a:t>또한</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데이터로는 완벽하게 확신할 수 없는 입지에 대한 정보의 신뢰성을 확보하기 위해 직접 현장 답사에 나가 정보를 수집해</a:t>
            </a:r>
            <a:r>
              <a:rPr lang="en-US" altLang="ko-KR" sz="1200" dirty="0">
                <a:latin typeface="에스코어 드림 2 ExtraLight" panose="020B0203030302020204" pitchFamily="34" charset="-127"/>
                <a:ea typeface="에스코어 드림 2 ExtraLight" panose="020B0203030302020204" pitchFamily="34" charset="-127"/>
              </a:rPr>
              <a:t>, </a:t>
            </a:r>
            <a:r>
              <a:rPr lang="ko-KR" altLang="en-US" sz="1200" dirty="0">
                <a:latin typeface="에스코어 드림 2 ExtraLight" panose="020B0203030302020204" pitchFamily="34" charset="-127"/>
                <a:ea typeface="에스코어 드림 2 ExtraLight" panose="020B0203030302020204" pitchFamily="34" charset="-127"/>
              </a:rPr>
              <a:t>알고리즘에 넣기 위한 지역을 추가 반영했습니다</a:t>
            </a:r>
            <a:r>
              <a:rPr lang="en-US" altLang="ko-KR" sz="1200" dirty="0">
                <a:latin typeface="에스코어 드림 2 ExtraLight" panose="020B0203030302020204" pitchFamily="34" charset="-127"/>
                <a:ea typeface="에스코어 드림 2 ExtraLight" panose="020B0203030302020204" pitchFamily="34" charset="-127"/>
              </a:rPr>
              <a:t>.</a:t>
            </a:r>
          </a:p>
          <a:p>
            <a:r>
              <a:rPr lang="ko-KR" altLang="en-US" sz="1200" dirty="0">
                <a:latin typeface="에스코어 드림 2 ExtraLight" panose="020B0203030302020204" pitchFamily="34" charset="-127"/>
                <a:ea typeface="에스코어 드림 2 ExtraLight" panose="020B0203030302020204" pitchFamily="34" charset="-127"/>
              </a:rPr>
              <a:t>결론적으로 송파구청에 프로젝트 결과로 나온 비상소화장치의 추가 설치에 대한 입지를 제안했고</a:t>
            </a:r>
            <a:r>
              <a:rPr lang="en-US" altLang="ko-KR" sz="1200" dirty="0">
                <a:latin typeface="에스코어 드림 2 ExtraLight" panose="020B0203030302020204" pitchFamily="34" charset="-127"/>
                <a:ea typeface="에스코어 드림 2 ExtraLight" panose="020B0203030302020204" pitchFamily="34" charset="-127"/>
              </a:rPr>
              <a:t>,</a:t>
            </a:r>
          </a:p>
          <a:p>
            <a:r>
              <a:rPr lang="ko-KR" altLang="en-US" sz="1200" dirty="0">
                <a:latin typeface="에스코어 드림 2 ExtraLight" panose="020B0203030302020204" pitchFamily="34" charset="-127"/>
                <a:ea typeface="에스코어 드림 2 ExtraLight" panose="020B0203030302020204" pitchFamily="34" charset="-127"/>
              </a:rPr>
              <a:t>긍정적인 답변을 </a:t>
            </a:r>
            <a:r>
              <a:rPr lang="ko-KR" altLang="en-US" sz="1200" dirty="0" err="1">
                <a:latin typeface="에스코어 드림 2 ExtraLight" panose="020B0203030302020204" pitchFamily="34" charset="-127"/>
                <a:ea typeface="에스코어 드림 2 ExtraLight" panose="020B0203030302020204" pitchFamily="34" charset="-127"/>
              </a:rPr>
              <a:t>수신받았습니다</a:t>
            </a:r>
            <a:r>
              <a:rPr lang="en-US" altLang="ko-KR" sz="1200" dirty="0">
                <a:latin typeface="에스코어 드림 2 ExtraLight" panose="020B0203030302020204" pitchFamily="34" charset="-127"/>
                <a:ea typeface="에스코어 드림 2 ExtraLight" panose="020B0203030302020204" pitchFamily="34" charset="-127"/>
              </a:rPr>
              <a:t>.</a:t>
            </a:r>
          </a:p>
        </p:txBody>
      </p:sp>
      <p:sp>
        <p:nvSpPr>
          <p:cNvPr id="7" name="직사각형 6">
            <a:extLst>
              <a:ext uri="{FF2B5EF4-FFF2-40B4-BE49-F238E27FC236}">
                <a16:creationId xmlns:a16="http://schemas.microsoft.com/office/drawing/2014/main" id="{A04A4E59-BB29-C921-47E2-DAC2CBCD524A}"/>
              </a:ext>
            </a:extLst>
          </p:cNvPr>
          <p:cNvSpPr/>
          <p:nvPr/>
        </p:nvSpPr>
        <p:spPr>
          <a:xfrm>
            <a:off x="5524500" y="1905912"/>
            <a:ext cx="5880100" cy="37116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에스코어 드림 6 Bold" panose="020B0703030302020204" pitchFamily="34" charset="-127"/>
                <a:ea typeface="에스코어 드림 6 Bold" panose="020B0703030302020204" pitchFamily="34" charset="-127"/>
              </a:rPr>
              <a:t>교육과정 이미지</a:t>
            </a:r>
          </a:p>
        </p:txBody>
      </p:sp>
      <p:sp>
        <p:nvSpPr>
          <p:cNvPr id="8" name="TextBox 7">
            <a:extLst>
              <a:ext uri="{FF2B5EF4-FFF2-40B4-BE49-F238E27FC236}">
                <a16:creationId xmlns:a16="http://schemas.microsoft.com/office/drawing/2014/main" id="{9BAE3F1C-CDBB-C9CE-E17C-453B5DC1D3E2}"/>
              </a:ext>
            </a:extLst>
          </p:cNvPr>
          <p:cNvSpPr txBox="1"/>
          <p:nvPr/>
        </p:nvSpPr>
        <p:spPr>
          <a:xfrm>
            <a:off x="5524500" y="5741768"/>
            <a:ext cx="4036360" cy="830997"/>
          </a:xfrm>
          <a:prstGeom prst="rect">
            <a:avLst/>
          </a:prstGeom>
          <a:noFill/>
        </p:spPr>
        <p:txBody>
          <a:bodyPr wrap="square">
            <a:spAutoFit/>
          </a:bodyPr>
          <a:lstStyle/>
          <a:p>
            <a:r>
              <a:rPr lang="ko-KR" altLang="en-US" sz="1600" dirty="0">
                <a:latin typeface="에스코어 드림 2 ExtraLight" panose="020B0203030302020204" pitchFamily="34" charset="-127"/>
                <a:ea typeface="에스코어 드림 2 ExtraLight" panose="020B0203030302020204" pitchFamily="34" charset="-127"/>
              </a:rPr>
              <a:t>링크 </a:t>
            </a:r>
            <a:r>
              <a:rPr lang="en-US" altLang="ko-KR" sz="1600" dirty="0">
                <a:latin typeface="에스코어 드림 2 ExtraLight" panose="020B0203030302020204" pitchFamily="34" charset="-127"/>
                <a:ea typeface="에스코어 드림 2 ExtraLight" panose="020B0203030302020204" pitchFamily="34" charset="-127"/>
              </a:rPr>
              <a:t>:   </a:t>
            </a:r>
          </a:p>
          <a:p>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sp>
        <p:nvSpPr>
          <p:cNvPr id="9" name="TextBox 8">
            <a:extLst>
              <a:ext uri="{FF2B5EF4-FFF2-40B4-BE49-F238E27FC236}">
                <a16:creationId xmlns:a16="http://schemas.microsoft.com/office/drawing/2014/main" id="{2C5CAD1C-4BE7-495B-12DA-9F592F2F5FC1}"/>
              </a:ext>
            </a:extLst>
          </p:cNvPr>
          <p:cNvSpPr txBox="1"/>
          <p:nvPr/>
        </p:nvSpPr>
        <p:spPr>
          <a:xfrm>
            <a:off x="599140" y="777678"/>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a:t>
            </a:r>
            <a:endParaRPr lang="ko-KR" altLang="en-US" sz="2800" dirty="0">
              <a:latin typeface="여기어때 잘난체 고딕" panose="00000500000000000000" pitchFamily="50" charset="-127"/>
              <a:ea typeface="여기어때 잘난체 고딕" panose="00000500000000000000" pitchFamily="50" charset="-127"/>
            </a:endParaRPr>
          </a:p>
        </p:txBody>
      </p:sp>
      <p:pic>
        <p:nvPicPr>
          <p:cNvPr id="11" name="그림 10" descr="텍스트, 스크린샷, 도표, 폰트이(가) 표시된 사진&#10;&#10;자동 생성된 설명">
            <a:extLst>
              <a:ext uri="{FF2B5EF4-FFF2-40B4-BE49-F238E27FC236}">
                <a16:creationId xmlns:a16="http://schemas.microsoft.com/office/drawing/2014/main" id="{821207D0-7AC9-FD19-F8F1-1B3B2F65D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077" y="2228125"/>
            <a:ext cx="5644945" cy="3089675"/>
          </a:xfrm>
          <a:prstGeom prst="rect">
            <a:avLst/>
          </a:prstGeom>
        </p:spPr>
      </p:pic>
      <p:sp>
        <p:nvSpPr>
          <p:cNvPr id="16" name="TextBox 15">
            <a:extLst>
              <a:ext uri="{FF2B5EF4-FFF2-40B4-BE49-F238E27FC236}">
                <a16:creationId xmlns:a16="http://schemas.microsoft.com/office/drawing/2014/main" id="{2546E528-FE30-1CC2-9D0C-F6F9BE7FEBF4}"/>
              </a:ext>
            </a:extLst>
          </p:cNvPr>
          <p:cNvSpPr txBox="1"/>
          <p:nvPr/>
        </p:nvSpPr>
        <p:spPr>
          <a:xfrm>
            <a:off x="599140" y="4551979"/>
            <a:ext cx="4036360" cy="1540486"/>
          </a:xfrm>
          <a:prstGeom prst="rect">
            <a:avLst/>
          </a:prstGeom>
          <a:noFill/>
        </p:spPr>
        <p:txBody>
          <a:bodyPr wrap="square">
            <a:spAutoFit/>
          </a:bodyPr>
          <a:lstStyle/>
          <a:p>
            <a:pPr>
              <a:lnSpc>
                <a:spcPct val="120000"/>
              </a:lnSpc>
            </a:pP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기술스택</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FE :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Streamlit</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BE : Django</a:t>
            </a: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Data Analysis : Python, Google </a:t>
            </a:r>
            <a:r>
              <a:rPr lang="en-US" altLang="ko-KR"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Colab</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120000"/>
              </a:lnSpc>
              <a:buFont typeface="Wingdings" panose="05000000000000000000" pitchFamily="2" charset="2"/>
              <a:buChar char="§"/>
            </a:pP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Visualization : folium, Prophet</a:t>
            </a:r>
          </a:p>
        </p:txBody>
      </p:sp>
      <p:sp>
        <p:nvSpPr>
          <p:cNvPr id="17" name="TextBox 16">
            <a:extLst>
              <a:ext uri="{FF2B5EF4-FFF2-40B4-BE49-F238E27FC236}">
                <a16:creationId xmlns:a16="http://schemas.microsoft.com/office/drawing/2014/main" id="{26037FFA-ACAF-F74E-0AD3-FABFCF797848}"/>
              </a:ext>
            </a:extLst>
          </p:cNvPr>
          <p:cNvSpPr txBox="1"/>
          <p:nvPr/>
        </p:nvSpPr>
        <p:spPr>
          <a:xfrm>
            <a:off x="599139" y="3233673"/>
            <a:ext cx="4771427" cy="1245021"/>
          </a:xfrm>
          <a:prstGeom prst="rect">
            <a:avLst/>
          </a:prstGeom>
          <a:noFill/>
        </p:spPr>
        <p:txBody>
          <a:bodyPr wrap="square">
            <a:spAutoFit/>
          </a:bodyPr>
          <a:lstStyle/>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인원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6</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명</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기간</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 2024.03.11 – 2024.03.29 (18</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일</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a:t>
            </a:r>
          </a:p>
          <a:p>
            <a:pPr>
              <a:lnSpc>
                <a:spcPct val="120000"/>
              </a:lnSpc>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역할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데이터 </a:t>
            </a:r>
            <a:r>
              <a:rPr lang="ko-KR" altLang="en-US" sz="1600" dirty="0" err="1">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전처리</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Prophet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예측시각화 개발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EDA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및 시각화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기획 </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파생변수 생성</a:t>
            </a:r>
          </a:p>
        </p:txBody>
      </p:sp>
      <p:sp>
        <p:nvSpPr>
          <p:cNvPr id="2" name="TextBox 1">
            <a:extLst>
              <a:ext uri="{FF2B5EF4-FFF2-40B4-BE49-F238E27FC236}">
                <a16:creationId xmlns:a16="http://schemas.microsoft.com/office/drawing/2014/main" id="{06793290-B42D-BF88-13BD-54E75A8D885E}"/>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Tree>
    <p:extLst>
      <p:ext uri="{BB962C8B-B14F-4D97-AF65-F5344CB8AC3E}">
        <p14:creationId xmlns:p14="http://schemas.microsoft.com/office/powerpoint/2010/main" val="60285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7">
            <a:extLst>
              <a:ext uri="{FF2B5EF4-FFF2-40B4-BE49-F238E27FC236}">
                <a16:creationId xmlns:a16="http://schemas.microsoft.com/office/drawing/2014/main" id="{6901830D-DED3-0454-834B-168FC4C12F6B}"/>
              </a:ext>
            </a:extLst>
          </p:cNvPr>
          <p:cNvSpPr/>
          <p:nvPr/>
        </p:nvSpPr>
        <p:spPr>
          <a:xfrm>
            <a:off x="713441" y="1371101"/>
            <a:ext cx="543859" cy="114799"/>
          </a:xfrm>
          <a:prstGeom prst="roundRect">
            <a:avLst>
              <a:gd name="adj" fmla="val 0"/>
            </a:avLst>
          </a:prstGeom>
          <a:solidFill>
            <a:srgbClr val="00C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75" dirty="0">
              <a:solidFill>
                <a:schemeClr val="bg1"/>
              </a:solidFill>
              <a:latin typeface="여기어때 잘난체 고딕" panose="00000500000000000000" pitchFamily="50" charset="-127"/>
              <a:ea typeface="여기어때 잘난체 고딕" panose="00000500000000000000" pitchFamily="50" charset="-127"/>
            </a:endParaRPr>
          </a:p>
        </p:txBody>
      </p:sp>
      <p:sp>
        <p:nvSpPr>
          <p:cNvPr id="2" name="TextBox 1">
            <a:extLst>
              <a:ext uri="{FF2B5EF4-FFF2-40B4-BE49-F238E27FC236}">
                <a16:creationId xmlns:a16="http://schemas.microsoft.com/office/drawing/2014/main" id="{7D4F7E69-1008-B8BB-F17B-D87FD12C5BFA}"/>
              </a:ext>
            </a:extLst>
          </p:cNvPr>
          <p:cNvSpPr txBox="1"/>
          <p:nvPr/>
        </p:nvSpPr>
        <p:spPr>
          <a:xfrm>
            <a:off x="6802583" y="2888468"/>
            <a:ext cx="4675975" cy="3953455"/>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기존정책의 화재 취약지 선정 기준과는</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다른 새로운 화재취약지 선정에 활용되는 파생변수 생성과 그 근거 마련</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marL="285750" indent="-285750">
              <a:lnSpc>
                <a:spcPct val="200000"/>
              </a:lnSpc>
              <a:buFont typeface="Wingdings" panose="05000000000000000000" pitchFamily="2" charset="2"/>
              <a:buChar char="§"/>
            </a:pP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화재에 취약한 지역구를 도출하여 그 지역구에 대한 특성을 분석 후 비상소화장치의 입지를 선정하는 기술적</a:t>
            </a:r>
            <a:r>
              <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 </a:t>
            </a:r>
            <a:r>
              <a:rPr lang="ko-KR" altLang="en-US"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rPr>
              <a:t>인사이트 통찰적 근거마련 </a:t>
            </a: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a:p>
            <a:pPr>
              <a:lnSpc>
                <a:spcPct val="200000"/>
              </a:lnSpc>
            </a:pPr>
            <a:endParaRPr lang="en-US" altLang="ko-KR" sz="1600" dirty="0">
              <a:solidFill>
                <a:schemeClr val="tx1">
                  <a:lumMod val="75000"/>
                  <a:lumOff val="25000"/>
                </a:schemeClr>
              </a:solidFill>
              <a:latin typeface="에스코어 드림 2 ExtraLight" panose="020B0203030302020204" pitchFamily="34" charset="-127"/>
              <a:ea typeface="에스코어 드림 2 ExtraLight" panose="020B0203030302020204" pitchFamily="34" charset="-127"/>
            </a:endParaRPr>
          </a:p>
        </p:txBody>
      </p:sp>
      <p:sp>
        <p:nvSpPr>
          <p:cNvPr id="9" name="직사각형 8">
            <a:extLst>
              <a:ext uri="{FF2B5EF4-FFF2-40B4-BE49-F238E27FC236}">
                <a16:creationId xmlns:a16="http://schemas.microsoft.com/office/drawing/2014/main" id="{B2006482-9634-33DD-A126-A65AEC18862C}"/>
              </a:ext>
            </a:extLst>
          </p:cNvPr>
          <p:cNvSpPr/>
          <p:nvPr/>
        </p:nvSpPr>
        <p:spPr>
          <a:xfrm>
            <a:off x="713441" y="2502813"/>
            <a:ext cx="5128559" cy="33010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에스코어 드림 6 Bold" panose="020B0703030302020204" pitchFamily="34" charset="-127"/>
                <a:ea typeface="에스코어 드림 6 Bold" panose="020B0703030302020204" pitchFamily="34" charset="-127"/>
              </a:rPr>
              <a:t>Data Analysis Architectures</a:t>
            </a:r>
            <a:endParaRPr lang="ko-KR" altLang="en-US" dirty="0">
              <a:solidFill>
                <a:schemeClr val="tx1"/>
              </a:solidFill>
              <a:latin typeface="에스코어 드림 6 Bold" panose="020B0703030302020204" pitchFamily="34" charset="-127"/>
              <a:ea typeface="에스코어 드림 6 Bold" panose="020B0703030302020204" pitchFamily="34" charset="-127"/>
            </a:endParaRPr>
          </a:p>
        </p:txBody>
      </p:sp>
      <p:sp>
        <p:nvSpPr>
          <p:cNvPr id="10" name="TextBox 9">
            <a:extLst>
              <a:ext uri="{FF2B5EF4-FFF2-40B4-BE49-F238E27FC236}">
                <a16:creationId xmlns:a16="http://schemas.microsoft.com/office/drawing/2014/main" id="{9EC6B3F0-B83A-4D41-79C9-D7B2F167426D}"/>
              </a:ext>
            </a:extLst>
          </p:cNvPr>
          <p:cNvSpPr txBox="1"/>
          <p:nvPr/>
        </p:nvSpPr>
        <p:spPr>
          <a:xfrm>
            <a:off x="6802584" y="2318093"/>
            <a:ext cx="4036360" cy="400110"/>
          </a:xfrm>
          <a:prstGeom prst="rect">
            <a:avLst/>
          </a:prstGeom>
          <a:noFill/>
        </p:spPr>
        <p:txBody>
          <a:bodyPr wrap="square">
            <a:spAutoFit/>
          </a:bodyPr>
          <a:lstStyle/>
          <a:p>
            <a:r>
              <a:rPr lang="ko-KR" altLang="en-US" sz="2000" dirty="0">
                <a:solidFill>
                  <a:schemeClr val="accent6">
                    <a:lumMod val="75000"/>
                  </a:schemeClr>
                </a:solidFill>
                <a:latin typeface="에스코어 드림 5 Medium" panose="020B0503030302020204" pitchFamily="34" charset="-127"/>
                <a:ea typeface="에스코어 드림 5 Medium" panose="020B0503030302020204" pitchFamily="34" charset="-127"/>
              </a:rPr>
              <a:t>프로젝트 주요 고려 사항</a:t>
            </a:r>
          </a:p>
        </p:txBody>
      </p:sp>
      <p:sp>
        <p:nvSpPr>
          <p:cNvPr id="11" name="TextBox 10">
            <a:extLst>
              <a:ext uri="{FF2B5EF4-FFF2-40B4-BE49-F238E27FC236}">
                <a16:creationId xmlns:a16="http://schemas.microsoft.com/office/drawing/2014/main" id="{34AF1503-8671-9C27-5F3A-3682DF17018F}"/>
              </a:ext>
            </a:extLst>
          </p:cNvPr>
          <p:cNvSpPr txBox="1"/>
          <p:nvPr/>
        </p:nvSpPr>
        <p:spPr>
          <a:xfrm>
            <a:off x="713441" y="5974876"/>
            <a:ext cx="4036360" cy="830997"/>
          </a:xfrm>
          <a:prstGeom prst="rect">
            <a:avLst/>
          </a:prstGeom>
          <a:noFill/>
        </p:spPr>
        <p:txBody>
          <a:bodyPr wrap="square">
            <a:spAutoFit/>
          </a:bodyPr>
          <a:lstStyle/>
          <a:p>
            <a:r>
              <a:rPr lang="en-US" altLang="ko-KR" sz="1600" dirty="0">
                <a:latin typeface="에스코어 드림 2 ExtraLight" panose="020B0203030302020204" pitchFamily="34" charset="-127"/>
                <a:ea typeface="에스코어 드림 2 ExtraLight" panose="020B0203030302020204" pitchFamily="34" charset="-127"/>
              </a:rPr>
              <a:t>More About : </a:t>
            </a:r>
            <a:r>
              <a:rPr lang="en-US" altLang="ko-KR" sz="1600" dirty="0">
                <a:latin typeface="에스코어 드림 2 ExtraLight" panose="020B0203030302020204" pitchFamily="34" charset="-127"/>
                <a:ea typeface="에스코어 드림 2 ExtraLight" panose="020B0203030302020204" pitchFamily="34" charset="-127"/>
                <a:hlinkClick r:id="rId2"/>
              </a:rPr>
              <a:t>https://github.com/Indongspace/mulcamp_semiproject</a:t>
            </a:r>
            <a:r>
              <a:rPr lang="en-US" altLang="ko-KR" sz="1600" dirty="0">
                <a:latin typeface="에스코어 드림 2 ExtraLight" panose="020B0203030302020204" pitchFamily="34" charset="-127"/>
                <a:ea typeface="에스코어 드림 2 ExtraLight" panose="020B0203030302020204" pitchFamily="34" charset="-127"/>
              </a:rPr>
              <a:t> </a:t>
            </a:r>
            <a:endParaRPr lang="ko-KR" altLang="en-US" sz="1600" baseline="30000" dirty="0">
              <a:latin typeface="에스코어 드림 2 ExtraLight" panose="020B0203030302020204" pitchFamily="34" charset="-127"/>
              <a:ea typeface="에스코어 드림 2 ExtraLight" panose="020B0203030302020204" pitchFamily="34" charset="-127"/>
            </a:endParaRPr>
          </a:p>
        </p:txBody>
      </p:sp>
      <p:pic>
        <p:nvPicPr>
          <p:cNvPr id="8" name="그림 7" descr="텍스트, 스크린샷, 소프트웨어이(가) 표시된 사진&#10;&#10;자동 생성된 설명">
            <a:extLst>
              <a:ext uri="{FF2B5EF4-FFF2-40B4-BE49-F238E27FC236}">
                <a16:creationId xmlns:a16="http://schemas.microsoft.com/office/drawing/2014/main" id="{C5B1FC18-EF4A-CA13-9CC0-34E269B58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90" y="2754912"/>
            <a:ext cx="4938259" cy="2796890"/>
          </a:xfrm>
          <a:prstGeom prst="rect">
            <a:avLst/>
          </a:prstGeom>
        </p:spPr>
      </p:pic>
      <p:sp>
        <p:nvSpPr>
          <p:cNvPr id="5" name="TextBox 4">
            <a:extLst>
              <a:ext uri="{FF2B5EF4-FFF2-40B4-BE49-F238E27FC236}">
                <a16:creationId xmlns:a16="http://schemas.microsoft.com/office/drawing/2014/main" id="{C2940452-B5B9-D5D9-2277-EBC6716C76C1}"/>
              </a:ext>
            </a:extLst>
          </p:cNvPr>
          <p:cNvSpPr txBox="1"/>
          <p:nvPr/>
        </p:nvSpPr>
        <p:spPr>
          <a:xfrm>
            <a:off x="9734222" y="95498"/>
            <a:ext cx="2383987" cy="338554"/>
          </a:xfrm>
          <a:prstGeom prst="rect">
            <a:avLst/>
          </a:prstGeom>
          <a:noFill/>
        </p:spPr>
        <p:txBody>
          <a:bodyPr wrap="none" rtlCol="0">
            <a:spAutoFit/>
          </a:bodyPr>
          <a:lstStyle/>
          <a:p>
            <a:pPr algn="r"/>
            <a:r>
              <a:rPr lang="ko-KR" altLang="en-US" sz="1600" dirty="0">
                <a:latin typeface="나눔스퀘어 Bold" panose="020B0600000101010101" pitchFamily="50" charset="-127"/>
                <a:ea typeface="나눔스퀘어 Bold" panose="020B0600000101010101" pitchFamily="50" charset="-127"/>
              </a:rPr>
              <a:t>소통을 갖춘 데이터 분석가</a:t>
            </a:r>
          </a:p>
        </p:txBody>
      </p:sp>
      <p:sp>
        <p:nvSpPr>
          <p:cNvPr id="7" name="TextBox 6">
            <a:extLst>
              <a:ext uri="{FF2B5EF4-FFF2-40B4-BE49-F238E27FC236}">
                <a16:creationId xmlns:a16="http://schemas.microsoft.com/office/drawing/2014/main" id="{3FBB8195-C261-8A27-349E-BB5331613A7A}"/>
              </a:ext>
            </a:extLst>
          </p:cNvPr>
          <p:cNvSpPr txBox="1"/>
          <p:nvPr/>
        </p:nvSpPr>
        <p:spPr>
          <a:xfrm>
            <a:off x="599140" y="776160"/>
            <a:ext cx="8011460" cy="523220"/>
          </a:xfrm>
          <a:prstGeom prst="rect">
            <a:avLst/>
          </a:prstGeom>
          <a:noFill/>
        </p:spPr>
        <p:txBody>
          <a:bodyPr wrap="square">
            <a:spAutoFit/>
          </a:bodyPr>
          <a:lstStyle/>
          <a:p>
            <a:r>
              <a:rPr lang="en-US" altLang="ko-KR" sz="2800" dirty="0">
                <a:latin typeface="여기어때 잘난체 고딕" panose="00000500000000000000" pitchFamily="50" charset="-127"/>
                <a:ea typeface="여기어때 잘난체 고딕" panose="00000500000000000000" pitchFamily="50" charset="-127"/>
              </a:rPr>
              <a:t>Semi Project – Architectures</a:t>
            </a:r>
            <a:endParaRPr lang="ko-KR" altLang="en-US" sz="2800" dirty="0">
              <a:latin typeface="여기어때 잘난체 고딕" panose="00000500000000000000" pitchFamily="50" charset="-127"/>
              <a:ea typeface="여기어때 잘난체 고딕" panose="00000500000000000000" pitchFamily="50" charset="-127"/>
            </a:endParaRPr>
          </a:p>
        </p:txBody>
      </p:sp>
    </p:spTree>
    <p:extLst>
      <p:ext uri="{BB962C8B-B14F-4D97-AF65-F5344CB8AC3E}">
        <p14:creationId xmlns:p14="http://schemas.microsoft.com/office/powerpoint/2010/main" val="24434114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482</TotalTime>
  <Words>2400</Words>
  <Application>Microsoft Office PowerPoint</Application>
  <PresentationFormat>와이드스크린</PresentationFormat>
  <Paragraphs>275</Paragraphs>
  <Slides>21</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21</vt:i4>
      </vt:variant>
    </vt:vector>
  </HeadingPairs>
  <TitlesOfParts>
    <vt:vector size="31" baseType="lpstr">
      <vt:lpstr>나눔스퀘어 Bold</vt:lpstr>
      <vt:lpstr>맑은 고딕</vt:lpstr>
      <vt:lpstr>에스코어 드림 2 ExtraLight</vt:lpstr>
      <vt:lpstr>에스코어 드림 5 Medium</vt:lpstr>
      <vt:lpstr>에스코어 드림 6 Bold</vt:lpstr>
      <vt:lpstr>에스코어 드림 8 Heavy</vt:lpstr>
      <vt:lpstr>여기어때 잘난체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Jihoon Jung</dc:creator>
  <cp:lastModifiedBy>송인승(2020146018)</cp:lastModifiedBy>
  <cp:revision>16</cp:revision>
  <dcterms:created xsi:type="dcterms:W3CDTF">2024-03-04T10:03:40Z</dcterms:created>
  <dcterms:modified xsi:type="dcterms:W3CDTF">2024-07-03T14:53:29Z</dcterms:modified>
</cp:coreProperties>
</file>