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74" r:id="rId4"/>
    <p:sldId id="264" r:id="rId5"/>
    <p:sldId id="275" r:id="rId6"/>
    <p:sldId id="277" r:id="rId7"/>
    <p:sldId id="278" r:id="rId8"/>
    <p:sldId id="276" r:id="rId9"/>
    <p:sldId id="265" r:id="rId10"/>
    <p:sldId id="271" r:id="rId11"/>
    <p:sldId id="279" r:id="rId12"/>
    <p:sldId id="280" r:id="rId13"/>
    <p:sldId id="286" r:id="rId14"/>
    <p:sldId id="287" r:id="rId15"/>
    <p:sldId id="288" r:id="rId16"/>
    <p:sldId id="289" r:id="rId17"/>
    <p:sldId id="285" r:id="rId18"/>
    <p:sldId id="263" r:id="rId19"/>
    <p:sldId id="261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7FF7C-C60E-437F-91CE-F66807B9639E}" v="4" dt="2024-03-05T09:41:12.966"/>
    <p1510:client id="{34DA8710-6064-430B-84FD-14C6F7F402C3}" v="2" dt="2024-03-05T04:58:06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3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3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hoon Jung" userId="6ceaae74f154cc96" providerId="LiveId" clId="{0697FF7C-C60E-437F-91CE-F66807B9639E}"/>
    <pc:docChg chg="undo custSel modSld">
      <pc:chgData name="Jihoon Jung" userId="6ceaae74f154cc96" providerId="LiveId" clId="{0697FF7C-C60E-437F-91CE-F66807B9639E}" dt="2024-03-05T09:50:24.096" v="609" actId="1076"/>
      <pc:docMkLst>
        <pc:docMk/>
      </pc:docMkLst>
      <pc:sldChg chg="addSp modSp mod">
        <pc:chgData name="Jihoon Jung" userId="6ceaae74f154cc96" providerId="LiveId" clId="{0697FF7C-C60E-437F-91CE-F66807B9639E}" dt="2024-03-05T09:50:24.096" v="609" actId="1076"/>
        <pc:sldMkLst>
          <pc:docMk/>
          <pc:sldMk cId="691039987" sldId="259"/>
        </pc:sldMkLst>
        <pc:picChg chg="add mod">
          <ac:chgData name="Jihoon Jung" userId="6ceaae74f154cc96" providerId="LiveId" clId="{0697FF7C-C60E-437F-91CE-F66807B9639E}" dt="2024-03-05T09:50:24.096" v="609" actId="1076"/>
          <ac:picMkLst>
            <pc:docMk/>
            <pc:sldMk cId="691039987" sldId="259"/>
            <ac:picMk id="12" creationId="{60DB96FD-5890-78B7-CF1F-7DE08BE52E23}"/>
          </ac:picMkLst>
        </pc:picChg>
      </pc:sldChg>
      <pc:sldChg chg="modSp mod">
        <pc:chgData name="Jihoon Jung" userId="6ceaae74f154cc96" providerId="LiveId" clId="{0697FF7C-C60E-437F-91CE-F66807B9639E}" dt="2024-03-05T09:34:16.104" v="210"/>
        <pc:sldMkLst>
          <pc:docMk/>
          <pc:sldMk cId="77258345" sldId="262"/>
        </pc:sldMkLst>
        <pc:spChg chg="mod">
          <ac:chgData name="Jihoon Jung" userId="6ceaae74f154cc96" providerId="LiveId" clId="{0697FF7C-C60E-437F-91CE-F66807B9639E}" dt="2024-03-05T09:34:16.104" v="210"/>
          <ac:spMkLst>
            <pc:docMk/>
            <pc:sldMk cId="77258345" sldId="262"/>
            <ac:spMk id="2" creationId="{7D4F7E69-1008-B8BB-F17B-D87FD12C5BFA}"/>
          </ac:spMkLst>
        </pc:spChg>
      </pc:sldChg>
      <pc:sldChg chg="modSp mod">
        <pc:chgData name="Jihoon Jung" userId="6ceaae74f154cc96" providerId="LiveId" clId="{0697FF7C-C60E-437F-91CE-F66807B9639E}" dt="2024-03-05T09:41:27.336" v="374" actId="20577"/>
        <pc:sldMkLst>
          <pc:docMk/>
          <pc:sldMk cId="2036519931" sldId="264"/>
        </pc:sldMkLst>
        <pc:spChg chg="mod">
          <ac:chgData name="Jihoon Jung" userId="6ceaae74f154cc96" providerId="LiveId" clId="{0697FF7C-C60E-437F-91CE-F66807B9639E}" dt="2024-03-05T09:41:27.336" v="374" actId="20577"/>
          <ac:spMkLst>
            <pc:docMk/>
            <pc:sldMk cId="2036519931" sldId="264"/>
            <ac:spMk id="5" creationId="{E63E8977-EAA4-A492-C91D-6ABF9330A00B}"/>
          </ac:spMkLst>
        </pc:spChg>
      </pc:sldChg>
      <pc:sldChg chg="addSp modSp mod">
        <pc:chgData name="Jihoon Jung" userId="6ceaae74f154cc96" providerId="LiveId" clId="{0697FF7C-C60E-437F-91CE-F66807B9639E}" dt="2024-03-05T09:43:54.436" v="493" actId="20577"/>
        <pc:sldMkLst>
          <pc:docMk/>
          <pc:sldMk cId="244341147" sldId="265"/>
        </pc:sldMkLst>
        <pc:spChg chg="mod">
          <ac:chgData name="Jihoon Jung" userId="6ceaae74f154cc96" providerId="LiveId" clId="{0697FF7C-C60E-437F-91CE-F66807B9639E}" dt="2024-03-05T09:43:54.436" v="493" actId="20577"/>
          <ac:spMkLst>
            <pc:docMk/>
            <pc:sldMk cId="244341147" sldId="265"/>
            <ac:spMk id="2" creationId="{7D4F7E69-1008-B8BB-F17B-D87FD12C5BFA}"/>
          </ac:spMkLst>
        </pc:spChg>
        <pc:spChg chg="mod">
          <ac:chgData name="Jihoon Jung" userId="6ceaae74f154cc96" providerId="LiveId" clId="{0697FF7C-C60E-437F-91CE-F66807B9639E}" dt="2024-03-05T09:43:27.815" v="395" actId="20577"/>
          <ac:spMkLst>
            <pc:docMk/>
            <pc:sldMk cId="244341147" sldId="265"/>
            <ac:spMk id="10" creationId="{9EC6B3F0-B83A-4D41-79C9-D7B2F167426D}"/>
          </ac:spMkLst>
        </pc:spChg>
        <pc:picChg chg="add mod">
          <ac:chgData name="Jihoon Jung" userId="6ceaae74f154cc96" providerId="LiveId" clId="{0697FF7C-C60E-437F-91CE-F66807B9639E}" dt="2024-03-05T09:43:13.781" v="379" actId="1076"/>
          <ac:picMkLst>
            <pc:docMk/>
            <pc:sldMk cId="244341147" sldId="265"/>
            <ac:picMk id="7" creationId="{98262E2B-0A0B-493A-1F66-9AF28E37CF1B}"/>
          </ac:picMkLst>
        </pc:picChg>
      </pc:sldChg>
      <pc:sldChg chg="addSp modSp mod">
        <pc:chgData name="Jihoon Jung" userId="6ceaae74f154cc96" providerId="LiveId" clId="{0697FF7C-C60E-437F-91CE-F66807B9639E}" dt="2024-03-05T09:29:04.758" v="125"/>
        <pc:sldMkLst>
          <pc:docMk/>
          <pc:sldMk cId="3271506866" sldId="269"/>
        </pc:sldMkLst>
        <pc:spChg chg="add mod">
          <ac:chgData name="Jihoon Jung" userId="6ceaae74f154cc96" providerId="LiveId" clId="{0697FF7C-C60E-437F-91CE-F66807B9639E}" dt="2024-03-05T09:26:54.551" v="39" actId="1076"/>
          <ac:spMkLst>
            <pc:docMk/>
            <pc:sldMk cId="3271506866" sldId="269"/>
            <ac:spMk id="3" creationId="{2A31A79C-C8DB-5DDD-4631-0C6AB9F1F7B9}"/>
          </ac:spMkLst>
        </pc:spChg>
        <pc:graphicFrameChg chg="mod modGraphic">
          <ac:chgData name="Jihoon Jung" userId="6ceaae74f154cc96" providerId="LiveId" clId="{0697FF7C-C60E-437F-91CE-F66807B9639E}" dt="2024-03-05T09:29:04.758" v="125"/>
          <ac:graphicFrameMkLst>
            <pc:docMk/>
            <pc:sldMk cId="3271506866" sldId="269"/>
            <ac:graphicFrameMk id="2" creationId="{D8823986-1D02-7A4A-F903-02271FBE6F18}"/>
          </ac:graphicFrameMkLst>
        </pc:graphicFrameChg>
      </pc:sldChg>
      <pc:sldChg chg="modSp mod">
        <pc:chgData name="Jihoon Jung" userId="6ceaae74f154cc96" providerId="LiveId" clId="{0697FF7C-C60E-437F-91CE-F66807B9639E}" dt="2024-03-05T09:45:07.731" v="600" actId="113"/>
        <pc:sldMkLst>
          <pc:docMk/>
          <pc:sldMk cId="932668014" sldId="271"/>
        </pc:sldMkLst>
        <pc:graphicFrameChg chg="modGraphic">
          <ac:chgData name="Jihoon Jung" userId="6ceaae74f154cc96" providerId="LiveId" clId="{0697FF7C-C60E-437F-91CE-F66807B9639E}" dt="2024-03-05T09:44:44.914" v="556" actId="207"/>
          <ac:graphicFrameMkLst>
            <pc:docMk/>
            <pc:sldMk cId="932668014" sldId="271"/>
            <ac:graphicFrameMk id="7" creationId="{8F3F1929-4539-8744-FC04-3B0DC3243369}"/>
          </ac:graphicFrameMkLst>
        </pc:graphicFrameChg>
        <pc:graphicFrameChg chg="modGraphic">
          <ac:chgData name="Jihoon Jung" userId="6ceaae74f154cc96" providerId="LiveId" clId="{0697FF7C-C60E-437F-91CE-F66807B9639E}" dt="2024-03-05T09:45:07.731" v="600" actId="113"/>
          <ac:graphicFrameMkLst>
            <pc:docMk/>
            <pc:sldMk cId="932668014" sldId="271"/>
            <ac:graphicFrameMk id="13" creationId="{DDA697C4-DC27-3EE9-808E-09A89111C65B}"/>
          </ac:graphicFrameMkLst>
        </pc:graphicFrameChg>
      </pc:sldChg>
      <pc:sldChg chg="modSp mod">
        <pc:chgData name="Jihoon Jung" userId="6ceaae74f154cc96" providerId="LiveId" clId="{0697FF7C-C60E-437F-91CE-F66807B9639E}" dt="2024-03-05T09:22:23.413" v="3" actId="207"/>
        <pc:sldMkLst>
          <pc:docMk/>
          <pc:sldMk cId="3426219766" sldId="272"/>
        </pc:sldMkLst>
        <pc:graphicFrameChg chg="modGraphic">
          <ac:chgData name="Jihoon Jung" userId="6ceaae74f154cc96" providerId="LiveId" clId="{0697FF7C-C60E-437F-91CE-F66807B9639E}" dt="2024-03-05T09:22:23.413" v="3" actId="207"/>
          <ac:graphicFrameMkLst>
            <pc:docMk/>
            <pc:sldMk cId="3426219766" sldId="272"/>
            <ac:graphicFrameMk id="7" creationId="{8F3F1929-4539-8744-FC04-3B0DC3243369}"/>
          </ac:graphicFrameMkLst>
        </pc:graphicFrameChg>
      </pc:sldChg>
      <pc:sldChg chg="modSp mod">
        <pc:chgData name="Jihoon Jung" userId="6ceaae74f154cc96" providerId="LiveId" clId="{0697FF7C-C60E-437F-91CE-F66807B9639E}" dt="2024-03-05T09:35:54.687" v="322" actId="20577"/>
        <pc:sldMkLst>
          <pc:docMk/>
          <pc:sldMk cId="1178285978" sldId="273"/>
        </pc:sldMkLst>
        <pc:spChg chg="mod">
          <ac:chgData name="Jihoon Jung" userId="6ceaae74f154cc96" providerId="LiveId" clId="{0697FF7C-C60E-437F-91CE-F66807B9639E}" dt="2024-03-05T09:35:54.687" v="322" actId="20577"/>
          <ac:spMkLst>
            <pc:docMk/>
            <pc:sldMk cId="1178285978" sldId="273"/>
            <ac:spMk id="15" creationId="{FCE6F029-8D01-2F3D-DCA9-110D15CDA46A}"/>
          </ac:spMkLst>
        </pc:spChg>
      </pc:sldChg>
    </pc:docChg>
  </pc:docChgLst>
  <pc:docChgLst>
    <pc:chgData name="Jihoon Jung" userId="6ceaae74f154cc96" providerId="LiveId" clId="{34DA8710-6064-430B-84FD-14C6F7F402C3}"/>
    <pc:docChg chg="custSel modSld">
      <pc:chgData name="Jihoon Jung" userId="6ceaae74f154cc96" providerId="LiveId" clId="{34DA8710-6064-430B-84FD-14C6F7F402C3}" dt="2024-03-05T04:58:06.345" v="3"/>
      <pc:docMkLst>
        <pc:docMk/>
      </pc:docMkLst>
      <pc:sldChg chg="addSp delSp modSp mod">
        <pc:chgData name="Jihoon Jung" userId="6ceaae74f154cc96" providerId="LiveId" clId="{34DA8710-6064-430B-84FD-14C6F7F402C3}" dt="2024-03-05T04:58:03.906" v="1"/>
        <pc:sldMkLst>
          <pc:docMk/>
          <pc:sldMk cId="1504282726" sldId="266"/>
        </pc:sldMkLst>
        <pc:spChg chg="add mod">
          <ac:chgData name="Jihoon Jung" userId="6ceaae74f154cc96" providerId="LiveId" clId="{34DA8710-6064-430B-84FD-14C6F7F402C3}" dt="2024-03-05T04:58:03.906" v="1"/>
          <ac:spMkLst>
            <pc:docMk/>
            <pc:sldMk cId="1504282726" sldId="266"/>
            <ac:spMk id="6" creationId="{6D30C088-E54F-CB46-5F76-E0E7F4AD1567}"/>
          </ac:spMkLst>
        </pc:spChg>
        <pc:spChg chg="del">
          <ac:chgData name="Jihoon Jung" userId="6ceaae74f154cc96" providerId="LiveId" clId="{34DA8710-6064-430B-84FD-14C6F7F402C3}" dt="2024-03-05T04:58:03.676" v="0" actId="478"/>
          <ac:spMkLst>
            <pc:docMk/>
            <pc:sldMk cId="1504282726" sldId="266"/>
            <ac:spMk id="12" creationId="{C41C6CF6-8937-7D1D-421A-423E8772359E}"/>
          </ac:spMkLst>
        </pc:spChg>
      </pc:sldChg>
      <pc:sldChg chg="addSp delSp modSp mod">
        <pc:chgData name="Jihoon Jung" userId="6ceaae74f154cc96" providerId="LiveId" clId="{34DA8710-6064-430B-84FD-14C6F7F402C3}" dt="2024-03-05T04:58:06.345" v="3"/>
        <pc:sldMkLst>
          <pc:docMk/>
          <pc:sldMk cId="1995723578" sldId="267"/>
        </pc:sldMkLst>
        <pc:spChg chg="add mod">
          <ac:chgData name="Jihoon Jung" userId="6ceaae74f154cc96" providerId="LiveId" clId="{34DA8710-6064-430B-84FD-14C6F7F402C3}" dt="2024-03-05T04:58:06.345" v="3"/>
          <ac:spMkLst>
            <pc:docMk/>
            <pc:sldMk cId="1995723578" sldId="267"/>
            <ac:spMk id="7" creationId="{975C6D49-2F5F-E225-F3FC-810CCB7ED51C}"/>
          </ac:spMkLst>
        </pc:spChg>
        <pc:spChg chg="del">
          <ac:chgData name="Jihoon Jung" userId="6ceaae74f154cc96" providerId="LiveId" clId="{34DA8710-6064-430B-84FD-14C6F7F402C3}" dt="2024-03-05T04:58:06.091" v="2" actId="478"/>
          <ac:spMkLst>
            <pc:docMk/>
            <pc:sldMk cId="1995723578" sldId="267"/>
            <ac:spMk id="12" creationId="{C41C6CF6-8937-7D1D-421A-423E877235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C5FAC-DD40-0A64-C628-D0E2F1F3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F161D-CDA7-94F5-B403-37B41373C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F7C97-EE5C-B1DD-EB5D-D8FEF9DA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6F1-1412-477A-83BA-771D0B66673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1883C-1660-CB8F-FA5F-7C9DD463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290D5-0A51-9194-BFB6-F97ABDD1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1A9-6282-4AEA-960D-A7C770D0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4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3D791-6C13-F4F0-E501-3B9D600E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8D496-26BA-F215-557B-DDD0564F9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15C6C-9D97-213A-F07F-09FEB878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6F1-1412-477A-83BA-771D0B66673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F1C48-EBFC-FD1A-D011-502459D1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E1EEC-BE96-C13D-A299-18968A77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1A9-6282-4AEA-960D-A7C770D0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90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4B4948-848E-92BC-BBC7-1D358FD52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F1A4C-6E0F-E252-91E4-94A26AB4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F5268-B731-37DD-8B30-A6142BCC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6F1-1412-477A-83BA-771D0B66673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9E8FE-64E9-9444-6708-0CC0BE22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2CCDD-201A-DE13-52FF-4E9C783B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1A9-6282-4AEA-960D-A7C770D0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4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34483-40DE-4A49-9D28-264550EF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E1877-6E9B-27F2-E84B-33E01EB4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70E2E-2475-258F-2083-2EA9247A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6F1-1412-477A-83BA-771D0B66673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35B22-D40F-66A9-54E4-D41262C9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B9E1-72AB-1AEC-15D0-9D8E8376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1A9-6282-4AEA-960D-A7C770D0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96619-D373-4578-40D5-8141E4C9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527E64-988D-D56C-8285-7D5D43F5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5D94E-F1E3-4537-AF46-193774F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6F1-1412-477A-83BA-771D0B66673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47BE5-F5EF-B9A2-CE8B-F892C762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98F72-DC9B-E5D6-C3A8-5CF378B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1A9-6282-4AEA-960D-A7C770D0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6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66D52-82CE-7AA3-2390-64A5A3D6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440CA-4063-FB4A-8990-9B6E34D6E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3F7FEC-4277-372A-A8AF-96E487BAE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EDCFF-0DD8-8310-4212-593F58DD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6F1-1412-477A-83BA-771D0B66673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6346E-9BA8-5704-1C9B-0AB649B3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FF947-A973-DB34-EF73-15866ED4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1A9-6282-4AEA-960D-A7C770D0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1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F504A-9A0F-8EAE-BCF3-6FCC0323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37061-ABAA-D01C-DFC0-03F4D4D1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0681B-51E5-D599-AAEE-8CC7B2DDE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2EEC50-D4CE-0503-2547-4CDADC014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30CAB6-D521-82D2-9470-9023C87E2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DF74BB-2A20-3EE5-8B8E-96D6053D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6F1-1412-477A-83BA-771D0B66673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42883A-2B23-753F-670C-B82199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C33DDC-B246-EF38-CA4E-A6E09AC1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1A9-6282-4AEA-960D-A7C770D0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9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8E27F-1EF6-1ABD-F287-B2B80265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942785-469B-A82F-6906-5415980D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6F1-1412-477A-83BA-771D0B66673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0ECB8E-C9CF-C80F-546A-223FB195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BC507-2C85-6A34-9654-B2C86DAF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1A9-6282-4AEA-960D-A7C770D0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C79280-79A5-E97B-1EC5-3004A9AA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6F1-1412-477A-83BA-771D0B66673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F2CDE2-FD74-17E1-54D3-A79DB4B5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AE1D4-02D4-3B6A-3B73-ECB46A97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1A9-6282-4AEA-960D-A7C770D0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7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50A46-944B-3811-1CE7-5EBC9F90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BBB4-593E-39B4-544B-531F2CBA8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00B4E-A32D-F3BE-D1CE-47CE6495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EB0D9-0C4F-5314-25B0-9D9C53B9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6F1-1412-477A-83BA-771D0B66673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D5AE-C33F-FF0B-26B3-E12FA3D6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CD237-FD4D-BFEF-BDBE-53C139AB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1A9-6282-4AEA-960D-A7C770D0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0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CD3BD-F53F-BEC0-80C6-147E9AC1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A5F52E-4E8C-500B-DADB-8607DF378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ADE36-253C-339C-875E-8CE731BB4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45019-DEB4-3EA2-BA1C-D25F2F6A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56F1-1412-477A-83BA-771D0B66673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1DA42-D65C-A2B4-2748-62288DD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8D927F-04A7-C955-F819-FCE24A27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1A9-6282-4AEA-960D-A7C770D0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7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C89B8B-6DDE-5439-DD9A-EC195812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7BDFC-09E6-BA67-23A2-3EE18200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20CAA-1AB5-FCBC-B09C-20767BFD7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D56F1-1412-477A-83BA-771D0B66673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28B39-979A-B122-89D3-483BA018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6B11B-3219-9BF4-901B-6295DB57D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1A1A9-6282-4AEA-960D-A7C770D0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dongspace/mulcamp_semi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Indongspace/mulcamp_Final_project_Fin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Indongspace/mulcamp_Final_project_Fin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Indongspace/mulcamp_Final_project_Fin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Indongspace/mulcamp_Final_project_Fin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Indongspace/mulcamp_Final_project_Fina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Indongspace/mulcamp_Final_project_Fi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dongspace/mulcamp_Final_project_Fina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indong1998.tistory.com/5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k.co.kr/bookStore/646afcdf4222b24502d4adce" TargetMode="External"/><Relationship Id="rId2" Type="http://schemas.openxmlformats.org/officeDocument/2006/relationships/hyperlink" Target="https://indong1998.tistor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ongspace" TargetMode="External"/><Relationship Id="rId2" Type="http://schemas.openxmlformats.org/officeDocument/2006/relationships/hyperlink" Target="https://www.notion.so/ko-kr/templates/category/portfoli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dong1998.tistory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Indongspace/mulcamp_semi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Indongspace/mulcamp_semi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Indongspace/mulcamp_semi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Indongspace/mulcamp_semi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Indongspace/mulcamp_semi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Indongspace/mulcamp_semi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A9297B3-4CF6-4F57-DABA-16FC0B5FEC40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  <p:pic>
        <p:nvPicPr>
          <p:cNvPr id="1026" name="Picture 2" descr="Google Noto Color Emoji Android 12L의 🛠️ 망치와 렌치">
            <a:extLst>
              <a:ext uri="{FF2B5EF4-FFF2-40B4-BE49-F238E27FC236}">
                <a16:creationId xmlns:a16="http://schemas.microsoft.com/office/drawing/2014/main" id="{33E79795-ED59-F1DA-BB06-4B25926B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119" y="1444979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사각형: 둥근 모서리 37">
            <a:extLst>
              <a:ext uri="{FF2B5EF4-FFF2-40B4-BE49-F238E27FC236}">
                <a16:creationId xmlns:a16="http://schemas.microsoft.com/office/drawing/2014/main" id="{D53799BF-B513-5E13-E9F6-DC1E3E578EEB}"/>
              </a:ext>
            </a:extLst>
          </p:cNvPr>
          <p:cNvSpPr/>
          <p:nvPr/>
        </p:nvSpPr>
        <p:spPr>
          <a:xfrm>
            <a:off x="406400" y="558300"/>
            <a:ext cx="11379200" cy="517465"/>
          </a:xfrm>
          <a:prstGeom prst="roundRect">
            <a:avLst>
              <a:gd name="adj" fmla="val 5000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75" dirty="0">
                <a:solidFill>
                  <a:schemeClr val="bg1"/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포트폴리오 소개 </a:t>
            </a:r>
            <a:r>
              <a:rPr lang="en-US" altLang="ko-KR" sz="2275" dirty="0">
                <a:solidFill>
                  <a:schemeClr val="bg1"/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275" dirty="0">
                <a:solidFill>
                  <a:schemeClr val="bg1"/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신입용</a:t>
            </a:r>
            <a:r>
              <a:rPr lang="en-US" altLang="ko-KR" sz="2275" dirty="0">
                <a:solidFill>
                  <a:schemeClr val="bg1"/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7844B7-CEA1-821C-F6CC-F184762DF50C}"/>
              </a:ext>
            </a:extLst>
          </p:cNvPr>
          <p:cNvSpPr/>
          <p:nvPr/>
        </p:nvSpPr>
        <p:spPr>
          <a:xfrm>
            <a:off x="1119477" y="1313303"/>
            <a:ext cx="1882590" cy="198590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프로필</a:t>
            </a:r>
            <a:endParaRPr lang="en-US" altLang="ko-KR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0EA8E9-B852-4F79-DC4D-7E16FF7DA106}"/>
              </a:ext>
            </a:extLst>
          </p:cNvPr>
          <p:cNvSpPr txBox="1"/>
          <p:nvPr/>
        </p:nvSpPr>
        <p:spPr>
          <a:xfrm>
            <a:off x="1416547" y="3639928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송인동</a:t>
            </a:r>
            <a:r>
              <a:rPr lang="ko-KR" altLang="en-US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 </a:t>
            </a:r>
            <a:r>
              <a:rPr lang="en-US" altLang="ko-KR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(Song </a:t>
            </a:r>
            <a:r>
              <a:rPr lang="en-US" altLang="ko-KR" dirty="0" err="1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Indong</a:t>
            </a:r>
            <a:r>
              <a:rPr lang="en-US" altLang="ko-KR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431694-86A5-DFD5-7EA3-8A1B99111745}"/>
              </a:ext>
            </a:extLst>
          </p:cNvPr>
          <p:cNvSpPr txBox="1"/>
          <p:nvPr/>
        </p:nvSpPr>
        <p:spPr>
          <a:xfrm>
            <a:off x="1477779" y="4349983"/>
            <a:ext cx="2887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2024.08 </a:t>
            </a:r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가천대학교 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본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영미어문학과 졸업</a:t>
            </a:r>
            <a:endParaRPr lang="en-US" altLang="ko-KR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                       (</a:t>
            </a:r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컴퓨터공학과</a:t>
            </a:r>
          </a:p>
        </p:txBody>
      </p:sp>
      <p:pic>
        <p:nvPicPr>
          <p:cNvPr id="40" name="그래픽 39" descr="학사모 단색으로 채워진">
            <a:extLst>
              <a:ext uri="{FF2B5EF4-FFF2-40B4-BE49-F238E27FC236}">
                <a16:creationId xmlns:a16="http://schemas.microsoft.com/office/drawing/2014/main" id="{C3C5081F-658E-B77E-8239-D3043E3B7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468" y="4180143"/>
            <a:ext cx="514856" cy="514856"/>
          </a:xfrm>
          <a:prstGeom prst="rect">
            <a:avLst/>
          </a:prstGeom>
        </p:spPr>
      </p:pic>
      <p:pic>
        <p:nvPicPr>
          <p:cNvPr id="41" name="그래픽 40" descr="스피커폰 단색으로 채워진">
            <a:extLst>
              <a:ext uri="{FF2B5EF4-FFF2-40B4-BE49-F238E27FC236}">
                <a16:creationId xmlns:a16="http://schemas.microsoft.com/office/drawing/2014/main" id="{91A955B5-2261-566D-B1DC-4B6BD5EF3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2859" y="4649587"/>
            <a:ext cx="448235" cy="44823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E92713C-45C4-EB95-1D44-0EB65FEC75E5}"/>
              </a:ext>
            </a:extLst>
          </p:cNvPr>
          <p:cNvSpPr txBox="1"/>
          <p:nvPr/>
        </p:nvSpPr>
        <p:spPr>
          <a:xfrm>
            <a:off x="1475057" y="4778799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010-2235-3100</a:t>
            </a:r>
            <a:endParaRPr lang="ko-KR" altLang="en-US" sz="1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3" name="그래픽 42" descr="전자 메일 단색으로 채워진">
            <a:extLst>
              <a:ext uri="{FF2B5EF4-FFF2-40B4-BE49-F238E27FC236}">
                <a16:creationId xmlns:a16="http://schemas.microsoft.com/office/drawing/2014/main" id="{E862A370-CFBA-1C12-2AA1-86F783AB14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4381" y="5164744"/>
            <a:ext cx="369565" cy="36956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945CBC1-5DF7-F715-A793-335B417E8B66}"/>
              </a:ext>
            </a:extLst>
          </p:cNvPr>
          <p:cNvSpPr txBox="1"/>
          <p:nvPr/>
        </p:nvSpPr>
        <p:spPr>
          <a:xfrm>
            <a:off x="1472705" y="5238144"/>
            <a:ext cx="2112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indongspace98@gmail.com</a:t>
            </a:r>
            <a:endParaRPr lang="ko-KR" altLang="en-US" sz="1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3" name="Picture 2" descr="blog logo에 대한 이미지 결과">
            <a:extLst>
              <a:ext uri="{FF2B5EF4-FFF2-40B4-BE49-F238E27FC236}">
                <a16:creationId xmlns:a16="http://schemas.microsoft.com/office/drawing/2014/main" id="{E91429AE-1711-F6F8-6653-76C3DC8F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29" y="5708291"/>
            <a:ext cx="305523" cy="30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0F0FC48-D698-48D6-2EFE-D1894BE97A4E}"/>
              </a:ext>
            </a:extLst>
          </p:cNvPr>
          <p:cNvSpPr txBox="1"/>
          <p:nvPr/>
        </p:nvSpPr>
        <p:spPr>
          <a:xfrm>
            <a:off x="1472705" y="5752681"/>
            <a:ext cx="2390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https://indong1998.tistory.com/</a:t>
            </a:r>
            <a:endParaRPr lang="ko-KR" altLang="en-US" sz="1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5" name="Picture 4" descr="GitHub Logo, symbol, meaning, history, PNG, brand">
            <a:extLst>
              <a:ext uri="{FF2B5EF4-FFF2-40B4-BE49-F238E27FC236}">
                <a16:creationId xmlns:a16="http://schemas.microsoft.com/office/drawing/2014/main" id="{AA179F34-8B65-DC55-DECE-40B120489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8" r="17419"/>
          <a:stretch/>
        </p:blipFill>
        <p:spPr bwMode="auto">
          <a:xfrm>
            <a:off x="862859" y="6144517"/>
            <a:ext cx="448235" cy="38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04A344-762A-5D4B-D5EE-4551E55E6CFC}"/>
              </a:ext>
            </a:extLst>
          </p:cNvPr>
          <p:cNvSpPr txBox="1"/>
          <p:nvPr/>
        </p:nvSpPr>
        <p:spPr>
          <a:xfrm>
            <a:off x="1460776" y="6197599"/>
            <a:ext cx="2436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https://github.com/indongspace</a:t>
            </a:r>
            <a:endParaRPr lang="ko-KR" altLang="en-US" sz="1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823986-1D02-7A4A-F903-02271FBE6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51619"/>
              </p:ext>
            </p:extLst>
          </p:nvPr>
        </p:nvGraphicFramePr>
        <p:xfrm>
          <a:off x="4580146" y="1509098"/>
          <a:ext cx="6998000" cy="482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000">
                  <a:extLst>
                    <a:ext uri="{9D8B030D-6E8A-4147-A177-3AD203B41FA5}">
                      <a16:colId xmlns:a16="http://schemas.microsoft.com/office/drawing/2014/main" val="1564358305"/>
                    </a:ext>
                  </a:extLst>
                </a:gridCol>
                <a:gridCol w="3499000">
                  <a:extLst>
                    <a:ext uri="{9D8B030D-6E8A-4147-A177-3AD203B41FA5}">
                      <a16:colId xmlns:a16="http://schemas.microsoft.com/office/drawing/2014/main" val="1933278677"/>
                    </a:ext>
                  </a:extLst>
                </a:gridCol>
              </a:tblGrid>
              <a:tr h="253806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멀티캠퍼스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프로젝트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EA72E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Semi –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EA72E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프로젝트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EA72E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소방 및 화재 데이터를 통한 서울시 화재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취약구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분석 및 비상소화장치 입지 선정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제안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EA72E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2. Final –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EA72E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프로젝트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EA72E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8E8E8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국민행복 창업 공모전 참가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8E8E8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청년 은둔형 외톨이를 위한 일상회복 도움 서비스 사업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8E8E8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8E8E8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창업 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Kaggle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프로젝트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대회명</a:t>
                      </a:r>
                      <a:endParaRPr lang="en-US" altLang="ko-K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분류 주제</a:t>
                      </a:r>
                      <a:endParaRPr lang="en-US" altLang="ko-KR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Private Score 00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Rank 163 / 1000 (Top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16.3%)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88030"/>
                  </a:ext>
                </a:extLst>
              </a:tr>
              <a:tr h="221228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(1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인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)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프로젝트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EA72E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..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EA72E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8E8E8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..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교육과정 수료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EA72E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EA72E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멀티캠퍼스 수료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EA72E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8E8E8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     (2023.12 ~ 2024.06)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EA72E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9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86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F1503-8671-9C27-5F3A-3682DF17018F}"/>
              </a:ext>
            </a:extLst>
          </p:cNvPr>
          <p:cNvSpPr txBox="1"/>
          <p:nvPr/>
        </p:nvSpPr>
        <p:spPr>
          <a:xfrm>
            <a:off x="713441" y="5698601"/>
            <a:ext cx="4036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More About :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https://github.com/Indongspace/mulcamp_semiproject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ko-KR" altLang="en-US" sz="1600" baseline="30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3F1929-4539-8744-FC04-3B0DC3243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96293"/>
              </p:ext>
            </p:extLst>
          </p:nvPr>
        </p:nvGraphicFramePr>
        <p:xfrm>
          <a:off x="713441" y="2498339"/>
          <a:ext cx="4064000" cy="303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11706508"/>
                    </a:ext>
                  </a:extLst>
                </a:gridCol>
              </a:tblGrid>
              <a:tr h="49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Problem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8 Heavy" panose="020B0903030302020204" pitchFamily="34" charset="-127"/>
                        <a:ea typeface="에스코어 드림 8 Heavy" panose="020B09030303020202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9247"/>
                  </a:ext>
                </a:extLst>
              </a:tr>
              <a:tr h="253490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건물의 특성에 대한 데이터 부재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285750" indent="-285750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도로폭데이터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부재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소방차 진입곤란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불가 도로를 고려하고자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296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A697C4-DC27-3EE9-808E-09A89111C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76353"/>
              </p:ext>
            </p:extLst>
          </p:nvPr>
        </p:nvGraphicFramePr>
        <p:xfrm>
          <a:off x="7414559" y="2498339"/>
          <a:ext cx="4064000" cy="3926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11706508"/>
                    </a:ext>
                  </a:extLst>
                </a:gridCol>
              </a:tblGrid>
              <a:tr h="49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Solution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8 Heavy" panose="020B0903030302020204" pitchFamily="34" charset="-127"/>
                        <a:ea typeface="에스코어 드림 8 Heavy" panose="020B09030303020202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9247"/>
                  </a:ext>
                </a:extLst>
              </a:tr>
              <a:tr h="253490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선행연구를 근거로 주택화재 피해에 영향을 미치는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기존정책의 </a:t>
                      </a:r>
                      <a:r>
                        <a:rPr lang="ko-KR" altLang="en-US" sz="16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요인와는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색다른 요인 선정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285750" indent="-285750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로드뷰를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활용하거나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현장답사를 통해 실제 제한사항이 있는 지역에 대한 정보 확보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도로폭의 추정치를 통계적으로 구해 반영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29651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BEB959C-52D5-2A58-5F6D-BB9826B10FAF}"/>
              </a:ext>
            </a:extLst>
          </p:cNvPr>
          <p:cNvSpPr/>
          <p:nvPr/>
        </p:nvSpPr>
        <p:spPr>
          <a:xfrm>
            <a:off x="5492750" y="3429000"/>
            <a:ext cx="1206500" cy="8153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AD99F-DB95-CC9F-4638-4C827F565D13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A0638-3266-B7AA-3C02-0CE7E7B38B56}"/>
              </a:ext>
            </a:extLst>
          </p:cNvPr>
          <p:cNvSpPr txBox="1"/>
          <p:nvPr/>
        </p:nvSpPr>
        <p:spPr>
          <a:xfrm>
            <a:off x="599140" y="798894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Problem Solving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66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F7E69-1008-B8BB-F17B-D87FD12C5BFA}"/>
              </a:ext>
            </a:extLst>
          </p:cNvPr>
          <p:cNvSpPr txBox="1"/>
          <p:nvPr/>
        </p:nvSpPr>
        <p:spPr>
          <a:xfrm>
            <a:off x="599140" y="4551979"/>
            <a:ext cx="4036360" cy="1835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기술스택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FE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BE : Django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Data Analysis : Python, Google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Colab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jupyter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notebook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Visualization : matplotlib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A8048-804C-EC96-6A1A-87C913220F08}"/>
              </a:ext>
            </a:extLst>
          </p:cNvPr>
          <p:cNvSpPr txBox="1"/>
          <p:nvPr/>
        </p:nvSpPr>
        <p:spPr>
          <a:xfrm>
            <a:off x="599140" y="1720294"/>
            <a:ext cx="36426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파이널 프로젝트 목표는 창업 기획 공모전 제출이었습니다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국민행복 공모전에 참여하여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공공성을 띄는 사업기획 제품을 제출하는 것으로 달성했습니다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또한 본선에 </a:t>
            </a:r>
            <a:r>
              <a:rPr lang="ko-KR" altLang="en-US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진출되어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추가로 대면 발표대회를 한번 더 진행해 갖춘 커뮤니케이션 능력을 활용할 수 있었습니다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E8977-EAA4-A492-C91D-6ABF9330A00B}"/>
              </a:ext>
            </a:extLst>
          </p:cNvPr>
          <p:cNvSpPr txBox="1"/>
          <p:nvPr/>
        </p:nvSpPr>
        <p:spPr>
          <a:xfrm>
            <a:off x="599139" y="3233673"/>
            <a:ext cx="4771427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2024.05.01 – 2024.06.04 (35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역할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시계열 데이터 다중회귀분석 진행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EDA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및 시각화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발표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A4E59-BB29-C921-47E2-DAC2CBCD524A}"/>
              </a:ext>
            </a:extLst>
          </p:cNvPr>
          <p:cNvSpPr/>
          <p:nvPr/>
        </p:nvSpPr>
        <p:spPr>
          <a:xfrm>
            <a:off x="5524500" y="1905912"/>
            <a:ext cx="5880100" cy="371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교육과정 이미지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E3F1C-CDBB-C9CE-E17C-453B5DC1D3E2}"/>
              </a:ext>
            </a:extLst>
          </p:cNvPr>
          <p:cNvSpPr txBox="1"/>
          <p:nvPr/>
        </p:nvSpPr>
        <p:spPr>
          <a:xfrm>
            <a:off x="5524500" y="5741768"/>
            <a:ext cx="4036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링크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 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https://github.com/Indongspace/mulcamp_Final_project_Final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endParaRPr lang="en-US" altLang="ko-KR" sz="16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AD1C-4BE7-495B-12DA-9F592F2F5FC1}"/>
              </a:ext>
            </a:extLst>
          </p:cNvPr>
          <p:cNvSpPr txBox="1"/>
          <p:nvPr/>
        </p:nvSpPr>
        <p:spPr>
          <a:xfrm>
            <a:off x="599140" y="777678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Final Project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B6440-A7DE-88B7-E149-33953E755F2C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  <p:pic>
        <p:nvPicPr>
          <p:cNvPr id="12" name="그림 11" descr="텍스트, 의류, 스크린샷, 사람이(가) 표시된 사진&#10;&#10;자동 생성된 설명">
            <a:extLst>
              <a:ext uri="{FF2B5EF4-FFF2-40B4-BE49-F238E27FC236}">
                <a16:creationId xmlns:a16="http://schemas.microsoft.com/office/drawing/2014/main" id="{3D49F197-4D30-4738-4C27-8113B9143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22" y="2208535"/>
            <a:ext cx="5604455" cy="3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A4E59-BB29-C921-47E2-DAC2CBCD524A}"/>
              </a:ext>
            </a:extLst>
          </p:cNvPr>
          <p:cNvSpPr/>
          <p:nvPr/>
        </p:nvSpPr>
        <p:spPr>
          <a:xfrm>
            <a:off x="5524500" y="1905912"/>
            <a:ext cx="5880100" cy="371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교육과정 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AD1C-4BE7-495B-12DA-9F592F2F5FC1}"/>
              </a:ext>
            </a:extLst>
          </p:cNvPr>
          <p:cNvSpPr txBox="1"/>
          <p:nvPr/>
        </p:nvSpPr>
        <p:spPr>
          <a:xfrm>
            <a:off x="599140" y="777678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Final Project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9D5C0-1BB4-8F2C-73F9-D5BDBCA27072}"/>
              </a:ext>
            </a:extLst>
          </p:cNvPr>
          <p:cNvSpPr txBox="1"/>
          <p:nvPr/>
        </p:nvSpPr>
        <p:spPr>
          <a:xfrm>
            <a:off x="599140" y="1720294"/>
            <a:ext cx="3642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서비스의 예상 사용자에 대한 분석 및 시각화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인사이트 도출을 진행했습니다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이를 사업계획서에 반영하여 공공 공모전에 맞게 필요성에 대한 근거를 마련했습니다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7444-C5F5-D232-8F40-E3979D0ADB31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AFD28-21BB-1CEB-9233-5FA4328A8E94}"/>
              </a:ext>
            </a:extLst>
          </p:cNvPr>
          <p:cNvSpPr txBox="1"/>
          <p:nvPr/>
        </p:nvSpPr>
        <p:spPr>
          <a:xfrm>
            <a:off x="5524500" y="5741768"/>
            <a:ext cx="4036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링크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 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https://github.com/Indongspace/mulcamp_Final_project_Final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endParaRPr lang="en-US" altLang="ko-KR" sz="16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6" name="그림 5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7E7B7323-7AAD-EC86-8066-A068C866D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5" y="2345881"/>
            <a:ext cx="5486390" cy="2831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D7FF8B-6E42-7A22-D7F7-3528423E9158}"/>
              </a:ext>
            </a:extLst>
          </p:cNvPr>
          <p:cNvSpPr txBox="1"/>
          <p:nvPr/>
        </p:nvSpPr>
        <p:spPr>
          <a:xfrm>
            <a:off x="599139" y="3233673"/>
            <a:ext cx="4771427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2024.05.01 – 2024.06.04 (35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역할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시계열 데이터 다중회귀분석 진행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EDA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및 시각화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발표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627A7-C0E6-0C54-9A25-608C0CFDBA29}"/>
              </a:ext>
            </a:extLst>
          </p:cNvPr>
          <p:cNvSpPr txBox="1"/>
          <p:nvPr/>
        </p:nvSpPr>
        <p:spPr>
          <a:xfrm>
            <a:off x="599140" y="4551979"/>
            <a:ext cx="4036360" cy="1835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기술스택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FE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BE : Django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Data Analysis : Python, Google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Colab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jupyter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notebook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Visualization : matplotlib</a:t>
            </a:r>
          </a:p>
        </p:txBody>
      </p:sp>
    </p:spTree>
    <p:extLst>
      <p:ext uri="{BB962C8B-B14F-4D97-AF65-F5344CB8AC3E}">
        <p14:creationId xmlns:p14="http://schemas.microsoft.com/office/powerpoint/2010/main" val="344753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A4E59-BB29-C921-47E2-DAC2CBCD524A}"/>
              </a:ext>
            </a:extLst>
          </p:cNvPr>
          <p:cNvSpPr/>
          <p:nvPr/>
        </p:nvSpPr>
        <p:spPr>
          <a:xfrm>
            <a:off x="5524500" y="1905912"/>
            <a:ext cx="5880100" cy="371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교육과정 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AD1C-4BE7-495B-12DA-9F592F2F5FC1}"/>
              </a:ext>
            </a:extLst>
          </p:cNvPr>
          <p:cNvSpPr txBox="1"/>
          <p:nvPr/>
        </p:nvSpPr>
        <p:spPr>
          <a:xfrm>
            <a:off x="599140" y="777678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Final Project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9D5C0-1BB4-8F2C-73F9-D5BDBCA27072}"/>
              </a:ext>
            </a:extLst>
          </p:cNvPr>
          <p:cNvSpPr txBox="1"/>
          <p:nvPr/>
        </p:nvSpPr>
        <p:spPr>
          <a:xfrm>
            <a:off x="599140" y="1720294"/>
            <a:ext cx="36426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사용자의 니즈를 분석해서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새로운 사업 아이템 방향을 기획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설정하였습니다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파이널 프로젝트로 만든 창업아이템은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은둔형 외톨이들을 위한 커뮤니케이션 어플 개발입니다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7444-C5F5-D232-8F40-E3979D0ADB31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AFD28-21BB-1CEB-9233-5FA4328A8E94}"/>
              </a:ext>
            </a:extLst>
          </p:cNvPr>
          <p:cNvSpPr txBox="1"/>
          <p:nvPr/>
        </p:nvSpPr>
        <p:spPr>
          <a:xfrm>
            <a:off x="5524500" y="5741768"/>
            <a:ext cx="4036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링크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 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https://github.com/Indongspace/mulcamp_Final_project_Final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endParaRPr lang="en-US" altLang="ko-KR" sz="16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7FF8B-6E42-7A22-D7F7-3528423E9158}"/>
              </a:ext>
            </a:extLst>
          </p:cNvPr>
          <p:cNvSpPr txBox="1"/>
          <p:nvPr/>
        </p:nvSpPr>
        <p:spPr>
          <a:xfrm>
            <a:off x="599139" y="3233673"/>
            <a:ext cx="4771427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2024.05.01 – 2024.06.04 (35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역할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시계열 데이터 다중회귀분석 진행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EDA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및 시각화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발표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627A7-C0E6-0C54-9A25-608C0CFDBA29}"/>
              </a:ext>
            </a:extLst>
          </p:cNvPr>
          <p:cNvSpPr txBox="1"/>
          <p:nvPr/>
        </p:nvSpPr>
        <p:spPr>
          <a:xfrm>
            <a:off x="599140" y="4551979"/>
            <a:ext cx="4036360" cy="1835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기술스택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FE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BE : Django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Data Analysis : Python, Google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Colab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jupyter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notebook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Visualization : matplotlib</a:t>
            </a:r>
          </a:p>
        </p:txBody>
      </p:sp>
      <p:pic>
        <p:nvPicPr>
          <p:cNvPr id="8" name="그림 7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0CBAF03C-599C-7AB7-6118-84B7B40C6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91" y="2339264"/>
            <a:ext cx="5310517" cy="28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A4E59-BB29-C921-47E2-DAC2CBCD524A}"/>
              </a:ext>
            </a:extLst>
          </p:cNvPr>
          <p:cNvSpPr/>
          <p:nvPr/>
        </p:nvSpPr>
        <p:spPr>
          <a:xfrm>
            <a:off x="5524500" y="1905912"/>
            <a:ext cx="5880100" cy="371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교육과정 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AD1C-4BE7-495B-12DA-9F592F2F5FC1}"/>
              </a:ext>
            </a:extLst>
          </p:cNvPr>
          <p:cNvSpPr txBox="1"/>
          <p:nvPr/>
        </p:nvSpPr>
        <p:spPr>
          <a:xfrm>
            <a:off x="599140" y="777678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Final Project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9D5C0-1BB4-8F2C-73F9-D5BDBCA27072}"/>
              </a:ext>
            </a:extLst>
          </p:cNvPr>
          <p:cNvSpPr txBox="1"/>
          <p:nvPr/>
        </p:nvSpPr>
        <p:spPr>
          <a:xfrm>
            <a:off x="599140" y="1720294"/>
            <a:ext cx="3642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기존에 있는 </a:t>
            </a:r>
            <a:r>
              <a:rPr lang="ko-KR" altLang="en-US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썸원이라는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커플 커뮤니케이션 어플을 참고하여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은둔형 외톨이의 일상 회복을 돕는 편지를 사용자는 </a:t>
            </a:r>
            <a:r>
              <a:rPr lang="ko-KR" altLang="en-US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받게되고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답변을 하며 얻은 포인트로 은둔형 외톨이인 사용자는 그들의 일상회복에 필요했던 문화생활을 누릴 수 있는 상품권을 구매를 할 수 있는 서비스입니다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7444-C5F5-D232-8F40-E3979D0ADB31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AFD28-21BB-1CEB-9233-5FA4328A8E94}"/>
              </a:ext>
            </a:extLst>
          </p:cNvPr>
          <p:cNvSpPr txBox="1"/>
          <p:nvPr/>
        </p:nvSpPr>
        <p:spPr>
          <a:xfrm>
            <a:off x="5524500" y="5741768"/>
            <a:ext cx="4036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링크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 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https://github.com/Indongspace/mulcamp_Final_project_Final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endParaRPr lang="en-US" altLang="ko-KR" sz="16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7FF8B-6E42-7A22-D7F7-3528423E9158}"/>
              </a:ext>
            </a:extLst>
          </p:cNvPr>
          <p:cNvSpPr txBox="1"/>
          <p:nvPr/>
        </p:nvSpPr>
        <p:spPr>
          <a:xfrm>
            <a:off x="599139" y="3233673"/>
            <a:ext cx="4771427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2024.05.01 – 2024.06.04 (35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역할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시계열 데이터 다중회귀분석 진행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EDA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및 시각화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발표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627A7-C0E6-0C54-9A25-608C0CFDBA29}"/>
              </a:ext>
            </a:extLst>
          </p:cNvPr>
          <p:cNvSpPr txBox="1"/>
          <p:nvPr/>
        </p:nvSpPr>
        <p:spPr>
          <a:xfrm>
            <a:off x="599140" y="4551979"/>
            <a:ext cx="4036360" cy="1835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기술스택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FE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BE : Django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Data Analysis : Python, Google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Colab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jupyter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notebook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Visualization : matplotlib</a:t>
            </a:r>
          </a:p>
        </p:txBody>
      </p:sp>
      <p:pic>
        <p:nvPicPr>
          <p:cNvPr id="6" name="그림 5" descr="텍스트, 도표, 폰트, 번호이(가) 표시된 사진&#10;&#10;자동 생성된 설명">
            <a:extLst>
              <a:ext uri="{FF2B5EF4-FFF2-40B4-BE49-F238E27FC236}">
                <a16:creationId xmlns:a16="http://schemas.microsoft.com/office/drawing/2014/main" id="{3AD9479B-7711-42C4-E449-FFC170B89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20" y="2302370"/>
            <a:ext cx="5543296" cy="29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4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A4E59-BB29-C921-47E2-DAC2CBCD524A}"/>
              </a:ext>
            </a:extLst>
          </p:cNvPr>
          <p:cNvSpPr/>
          <p:nvPr/>
        </p:nvSpPr>
        <p:spPr>
          <a:xfrm>
            <a:off x="5524500" y="1905912"/>
            <a:ext cx="5880100" cy="371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교육과정 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AD1C-4BE7-495B-12DA-9F592F2F5FC1}"/>
              </a:ext>
            </a:extLst>
          </p:cNvPr>
          <p:cNvSpPr txBox="1"/>
          <p:nvPr/>
        </p:nvSpPr>
        <p:spPr>
          <a:xfrm>
            <a:off x="599140" y="777678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Final Project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7444-C5F5-D232-8F40-E3979D0ADB31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AFD28-21BB-1CEB-9233-5FA4328A8E94}"/>
              </a:ext>
            </a:extLst>
          </p:cNvPr>
          <p:cNvSpPr txBox="1"/>
          <p:nvPr/>
        </p:nvSpPr>
        <p:spPr>
          <a:xfrm>
            <a:off x="5524500" y="5741768"/>
            <a:ext cx="4036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링크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 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https://github.com/Indongspace/mulcamp_Final_project_Final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endParaRPr lang="en-US" altLang="ko-KR" sz="16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7FF8B-6E42-7A22-D7F7-3528423E9158}"/>
              </a:ext>
            </a:extLst>
          </p:cNvPr>
          <p:cNvSpPr txBox="1"/>
          <p:nvPr/>
        </p:nvSpPr>
        <p:spPr>
          <a:xfrm>
            <a:off x="599139" y="3233673"/>
            <a:ext cx="4771427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2024.05.01 – 2024.06.04 (35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역할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시계열 데이터 다중회귀분석 진행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EDA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및 시각화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발표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627A7-C0E6-0C54-9A25-608C0CFDBA29}"/>
              </a:ext>
            </a:extLst>
          </p:cNvPr>
          <p:cNvSpPr txBox="1"/>
          <p:nvPr/>
        </p:nvSpPr>
        <p:spPr>
          <a:xfrm>
            <a:off x="599140" y="4551979"/>
            <a:ext cx="4036360" cy="1835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기술스택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FE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BE : Django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Data Analysis : Python, Google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Colab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jupyter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notebook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Visualization : matplotlib</a:t>
            </a:r>
          </a:p>
        </p:txBody>
      </p:sp>
      <p:pic>
        <p:nvPicPr>
          <p:cNvPr id="8" name="그림 7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5B621D3F-0361-0D16-3940-3DD02AA1B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85" y="2381806"/>
            <a:ext cx="5578929" cy="27598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50956E-4FED-A2E2-37FA-ADCFBFC7C8BA}"/>
              </a:ext>
            </a:extLst>
          </p:cNvPr>
          <p:cNvSpPr txBox="1"/>
          <p:nvPr/>
        </p:nvSpPr>
        <p:spPr>
          <a:xfrm>
            <a:off x="599140" y="1720294"/>
            <a:ext cx="3642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개발 프로세스 입니다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저는 분석 및 기획의 전체적인 파트를 진행했고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프로젝트 최종 발표를 맡았습니다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45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AD1C-4BE7-495B-12DA-9F592F2F5FC1}"/>
              </a:ext>
            </a:extLst>
          </p:cNvPr>
          <p:cNvSpPr txBox="1"/>
          <p:nvPr/>
        </p:nvSpPr>
        <p:spPr>
          <a:xfrm>
            <a:off x="599140" y="777678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Final Project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9D5C0-1BB4-8F2C-73F9-D5BDBCA27072}"/>
              </a:ext>
            </a:extLst>
          </p:cNvPr>
          <p:cNvSpPr txBox="1"/>
          <p:nvPr/>
        </p:nvSpPr>
        <p:spPr>
          <a:xfrm>
            <a:off x="599140" y="1720294"/>
            <a:ext cx="36426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관련 시각화와 인사이트 도출</a:t>
            </a:r>
            <a:endParaRPr lang="en-US" altLang="ko-KR" sz="2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7444-C5F5-D232-8F40-E3979D0ADB31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AFD28-21BB-1CEB-9233-5FA4328A8E94}"/>
              </a:ext>
            </a:extLst>
          </p:cNvPr>
          <p:cNvSpPr txBox="1"/>
          <p:nvPr/>
        </p:nvSpPr>
        <p:spPr>
          <a:xfrm>
            <a:off x="5524500" y="5741768"/>
            <a:ext cx="4036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링크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 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https://github.com/Indongspace/mulcamp_Final_project_Final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endParaRPr lang="en-US" altLang="ko-KR" sz="16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8" name="그림 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5DAAACF-529F-94B1-3386-3ACFD1E4D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36" y="2366374"/>
            <a:ext cx="5214167" cy="2798608"/>
          </a:xfrm>
          <a:prstGeom prst="rect">
            <a:avLst/>
          </a:prstGeom>
        </p:spPr>
      </p:pic>
      <p:pic>
        <p:nvPicPr>
          <p:cNvPr id="13" name="그림 12" descr="텍스트, 도표, 폰트, 소프트웨어이(가) 표시된 사진&#10;&#10;자동 생성된 설명">
            <a:extLst>
              <a:ext uri="{FF2B5EF4-FFF2-40B4-BE49-F238E27FC236}">
                <a16:creationId xmlns:a16="http://schemas.microsoft.com/office/drawing/2014/main" id="{6EC7989E-3AA7-88DF-AFCA-F1B3CD99D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289886"/>
            <a:ext cx="5628023" cy="29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9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F1503-8671-9C27-5F3A-3682DF17018F}"/>
              </a:ext>
            </a:extLst>
          </p:cNvPr>
          <p:cNvSpPr txBox="1"/>
          <p:nvPr/>
        </p:nvSpPr>
        <p:spPr>
          <a:xfrm>
            <a:off x="713441" y="5698601"/>
            <a:ext cx="4036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More About :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https://github.com/Indongspace/mulcamp_Final_project_Final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 </a:t>
            </a:r>
            <a:endParaRPr lang="ko-KR" altLang="en-US" sz="1600" baseline="30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3F1929-4539-8744-FC04-3B0DC3243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59091"/>
              </p:ext>
            </p:extLst>
          </p:nvPr>
        </p:nvGraphicFramePr>
        <p:xfrm>
          <a:off x="713441" y="2498339"/>
          <a:ext cx="4064000" cy="343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11706508"/>
                    </a:ext>
                  </a:extLst>
                </a:gridCol>
              </a:tblGrid>
              <a:tr h="498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기존 서비스의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Problem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8 Heavy" panose="020B0903030302020204" pitchFamily="34" charset="-127"/>
                        <a:ea typeface="에스코어 드림 8 Heavy" panose="020B09030303020202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9247"/>
                  </a:ext>
                </a:extLst>
              </a:tr>
              <a:tr h="253490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은둔형 외톨이들의 서비스에 대한 접근성 부재 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285750" indent="-285750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기존의 관련 기관들은 은둔형 외톨이에 대한 소통의지와 자율성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오프라인 활동에 대한 의지와 행동에 기대는 문제점이 있었다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296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A697C4-DC27-3EE9-808E-09A89111C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76376"/>
              </p:ext>
            </p:extLst>
          </p:nvPr>
        </p:nvGraphicFramePr>
        <p:xfrm>
          <a:off x="7414559" y="2498339"/>
          <a:ext cx="4064000" cy="343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11706508"/>
                    </a:ext>
                  </a:extLst>
                </a:gridCol>
              </a:tblGrid>
              <a:tr h="498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새로운 서비스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</a:rPr>
                        <a:t>Solution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8 Heavy" panose="020B0903030302020204" pitchFamily="34" charset="-127"/>
                        <a:ea typeface="에스코어 드림 8 Heavy" panose="020B09030303020202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9247"/>
                  </a:ext>
                </a:extLst>
              </a:tr>
              <a:tr h="253490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모바일 앱이라는 수단을 이용해 제공 서비스에 대한 높은 접근성 마련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285750" indent="-285750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가상의 상대가 건네는 질문에 답변하며 타인과 바로 교류해야 한다는 부담감을 낮춰</a:t>
                      </a:r>
                      <a:r>
                        <a:rPr lang="en-US" altLang="ko-KR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기존 관련 기관 서비스의 특징 보완</a:t>
                      </a:r>
                      <a:endParaRPr lang="en-US" altLang="ko-KR" sz="16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29651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BEB959C-52D5-2A58-5F6D-BB9826B10FAF}"/>
              </a:ext>
            </a:extLst>
          </p:cNvPr>
          <p:cNvSpPr/>
          <p:nvPr/>
        </p:nvSpPr>
        <p:spPr>
          <a:xfrm>
            <a:off x="5492750" y="3429000"/>
            <a:ext cx="1206500" cy="8153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AD99F-DB95-CC9F-4638-4C827F565D13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A0638-3266-B7AA-3C02-0CE7E7B38B56}"/>
              </a:ext>
            </a:extLst>
          </p:cNvPr>
          <p:cNvSpPr txBox="1"/>
          <p:nvPr/>
        </p:nvSpPr>
        <p:spPr>
          <a:xfrm>
            <a:off x="599140" y="798894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기획에 대한 근거 마련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C4BBB-6B76-E123-EF99-AAAE0C79D061}"/>
              </a:ext>
            </a:extLst>
          </p:cNvPr>
          <p:cNvSpPr txBox="1"/>
          <p:nvPr/>
        </p:nvSpPr>
        <p:spPr>
          <a:xfrm>
            <a:off x="599139" y="1720294"/>
            <a:ext cx="8773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공익성을 띄는 창업 공모전을 위한 사업계획서 작성에서 가장 중요하게 다뤘던 부분은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기존 서비스의 단점에 대한 차별점과 보완이었습니다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따라서 저희 서비스 사용 대상자인 은둔형 외톨이들을 위한 기존 정책과 지원에 있어 </a:t>
            </a:r>
            <a:r>
              <a:rPr lang="ko-KR" altLang="en-US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헛점을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찾아내고 그걸 보완할 수 있는 새로운 방안에 대한 인사이트 도출에 많은 시간을 투자했습니다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AF18C-AEBE-7985-5FAD-95295121E9A0}"/>
              </a:ext>
            </a:extLst>
          </p:cNvPr>
          <p:cNvSpPr txBox="1"/>
          <p:nvPr/>
        </p:nvSpPr>
        <p:spPr>
          <a:xfrm>
            <a:off x="599140" y="729734"/>
            <a:ext cx="3642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멀티캠퍼스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E43D4-FB38-33D4-21ED-879E36EE48F0}"/>
              </a:ext>
            </a:extLst>
          </p:cNvPr>
          <p:cNvSpPr txBox="1"/>
          <p:nvPr/>
        </p:nvSpPr>
        <p:spPr>
          <a:xfrm>
            <a:off x="599140" y="1905912"/>
            <a:ext cx="10081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분석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&amp;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엔지니어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34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회차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F7E69-1008-B8BB-F17B-D87FD12C5BFA}"/>
              </a:ext>
            </a:extLst>
          </p:cNvPr>
          <p:cNvSpPr txBox="1"/>
          <p:nvPr/>
        </p:nvSpPr>
        <p:spPr>
          <a:xfrm>
            <a:off x="599140" y="4773886"/>
            <a:ext cx="4430060" cy="12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주요 교육 과정 개요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Python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기초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Scikit-Learn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머신러닝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Django &amp;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웹 개발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A8048-804C-EC96-6A1A-87C913220F08}"/>
              </a:ext>
            </a:extLst>
          </p:cNvPr>
          <p:cNvSpPr txBox="1"/>
          <p:nvPr/>
        </p:nvSpPr>
        <p:spPr>
          <a:xfrm>
            <a:off x="599140" y="2430253"/>
            <a:ext cx="4925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멀티캠퍼스에서는 데이터 분석에 관한 전반적인 이론 내용과 문제해결을 위한 빅데이터 활용 프로젝트를 진행했습니다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또한 알고리즘과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UI/UX 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같은 특강들도 수강할 수 있었습니다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E8977-EAA4-A492-C91D-6ABF9330A00B}"/>
              </a:ext>
            </a:extLst>
          </p:cNvPr>
          <p:cNvSpPr txBox="1"/>
          <p:nvPr/>
        </p:nvSpPr>
        <p:spPr>
          <a:xfrm>
            <a:off x="599140" y="3668523"/>
            <a:ext cx="4277660" cy="956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교육기간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교육내용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Python, SQL, Cloud,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Spark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프로젝트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세미 프로젝트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Final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프로젝트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A4E59-BB29-C921-47E2-DAC2CBCD524A}"/>
              </a:ext>
            </a:extLst>
          </p:cNvPr>
          <p:cNvSpPr/>
          <p:nvPr/>
        </p:nvSpPr>
        <p:spPr>
          <a:xfrm>
            <a:off x="5524500" y="1905912"/>
            <a:ext cx="5880100" cy="371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교육과정 이미지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E3F1C-CDBB-C9CE-E17C-453B5DC1D3E2}"/>
              </a:ext>
            </a:extLst>
          </p:cNvPr>
          <p:cNvSpPr txBox="1"/>
          <p:nvPr/>
        </p:nvSpPr>
        <p:spPr>
          <a:xfrm>
            <a:off x="5524500" y="5741768"/>
            <a:ext cx="4036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링크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https://indong1998.tistory.com/58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ko-KR" altLang="en-US" sz="1600" baseline="30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21A51C-87F0-DD18-B503-597BF6BEE84A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7E92802-41D2-C146-D4F1-FD7AAFD6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70" y="2053809"/>
            <a:ext cx="4393560" cy="35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1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AF18C-AEBE-7985-5FAD-95295121E9A0}"/>
              </a:ext>
            </a:extLst>
          </p:cNvPr>
          <p:cNvSpPr txBox="1"/>
          <p:nvPr/>
        </p:nvSpPr>
        <p:spPr>
          <a:xfrm>
            <a:off x="599140" y="729734"/>
            <a:ext cx="3642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보유 스킬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E43D4-FB38-33D4-21ED-879E36EE48F0}"/>
              </a:ext>
            </a:extLst>
          </p:cNvPr>
          <p:cNvSpPr txBox="1"/>
          <p:nvPr/>
        </p:nvSpPr>
        <p:spPr>
          <a:xfrm>
            <a:off x="599139" y="1709271"/>
            <a:ext cx="112487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승부욕이 있어 남들에 비해 능숙하지 못한 것이 있다면 결국 따라잡아야 잠이 잘 옵니다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최신 논문을 읽고 적용해보는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Academic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 탐구정신이 있습니다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6F029-8D01-2F3D-DCA9-110D15CDA46A}"/>
              </a:ext>
            </a:extLst>
          </p:cNvPr>
          <p:cNvSpPr txBox="1"/>
          <p:nvPr/>
        </p:nvSpPr>
        <p:spPr>
          <a:xfrm>
            <a:off x="599140" y="2536903"/>
            <a:ext cx="8341660" cy="12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Hard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Skill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SQL 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서브쿼리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Join, Window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Function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활용한 집계 가능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Python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Gradio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Scikit-Learn,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Tensorflow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활용한 대시보드 개발 가능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Cloud : Google Compute Engine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및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BigQuery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활용한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CRUD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가능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72051-9722-9AD3-0FE3-A58C325E1F23}"/>
              </a:ext>
            </a:extLst>
          </p:cNvPr>
          <p:cNvSpPr txBox="1"/>
          <p:nvPr/>
        </p:nvSpPr>
        <p:spPr>
          <a:xfrm>
            <a:off x="599140" y="4019345"/>
            <a:ext cx="9357660" cy="956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Soft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Skill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마케팅 분석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Google Analytics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활용한 광고데이터 마케팅 분석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프로덕트 분석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서비스에 필요한 지표를 찾고 모니터링 및 수익모델과 관련한 개선 전략 제안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79875-EB24-7C5F-571F-E77897807BF7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</p:spTree>
    <p:extLst>
      <p:ext uri="{BB962C8B-B14F-4D97-AF65-F5344CB8AC3E}">
        <p14:creationId xmlns:p14="http://schemas.microsoft.com/office/powerpoint/2010/main" val="372682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AF18C-AEBE-7985-5FAD-95295121E9A0}"/>
              </a:ext>
            </a:extLst>
          </p:cNvPr>
          <p:cNvSpPr txBox="1"/>
          <p:nvPr/>
        </p:nvSpPr>
        <p:spPr>
          <a:xfrm>
            <a:off x="599140" y="705469"/>
            <a:ext cx="3642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주요 경력 </a:t>
            </a:r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신입용</a:t>
            </a:r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E43D4-FB38-33D4-21ED-879E36EE48F0}"/>
              </a:ext>
            </a:extLst>
          </p:cNvPr>
          <p:cNvSpPr txBox="1"/>
          <p:nvPr/>
        </p:nvSpPr>
        <p:spPr>
          <a:xfrm>
            <a:off x="599140" y="1905912"/>
            <a:ext cx="1008156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새로운 분석 주제에 대해 생각해낼 때 제일 설렙니다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  <a:p>
            <a:pPr algn="r"/>
            <a:r>
              <a:rPr lang="ko-KR" altLang="en-US" sz="1400" b="1" dirty="0">
                <a:solidFill>
                  <a:schemeClr val="accent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소통과 탐구를 좋아하는 데이터 분석가입니다</a:t>
            </a:r>
            <a:r>
              <a:rPr lang="en-US" altLang="ko-KR" sz="1400" b="1" dirty="0">
                <a:solidFill>
                  <a:schemeClr val="accent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1400" b="1" dirty="0">
              <a:solidFill>
                <a:schemeClr val="accent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6F029-8D01-2F3D-DCA9-110D15CDA46A}"/>
              </a:ext>
            </a:extLst>
          </p:cNvPr>
          <p:cNvSpPr txBox="1"/>
          <p:nvPr/>
        </p:nvSpPr>
        <p:spPr>
          <a:xfrm>
            <a:off x="599140" y="2536903"/>
            <a:ext cx="8341660" cy="1182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과거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2018.04 ~ 2018.07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지방선거 시의원캠프 사무직원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선거 일정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계획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선거 전략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마케팅 업무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(SNS,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홍보 슬로건 제작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홍보전화 관리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홍보멘트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제작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명부 관리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일반 사무업무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2022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년 영어로 만든 책 제작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별들의 놀이터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부크크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프로젝트 제작 발표 때 사람들의 흥미를 유발시켜 팀원이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7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명으로 늘어남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부모들과 아동들 모두의 수요를 충족시키는 글을 창작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72051-9722-9AD3-0FE3-A58C325E1F23}"/>
              </a:ext>
            </a:extLst>
          </p:cNvPr>
          <p:cNvSpPr txBox="1"/>
          <p:nvPr/>
        </p:nvSpPr>
        <p:spPr>
          <a:xfrm>
            <a:off x="599140" y="3660468"/>
            <a:ext cx="9357660" cy="1182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현재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ADSP(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데이터분석 준전문가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SQLD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빅데이터 분석기사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멀티캠퍼스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데이터분석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&amp;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엔지니어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34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회차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수료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F7E69-1008-B8BB-F17B-D87FD12C5BFA}"/>
              </a:ext>
            </a:extLst>
          </p:cNvPr>
          <p:cNvSpPr txBox="1"/>
          <p:nvPr/>
        </p:nvSpPr>
        <p:spPr>
          <a:xfrm>
            <a:off x="599140" y="5079498"/>
            <a:ext cx="9357660" cy="1366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글 발행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깃허브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포트폴리오 정리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(https://github.com/Indongspace)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파이썬 통계분석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(https://indong1998.tistory.com/)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파이썬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머신러닝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가이드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https://indong1998.tistory.com/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유튜브 강의 주소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별들의 놀이터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3"/>
              </a:rPr>
              <a:t>https://bookk.co.kr/bookStore/646afcdf4222b24502d4adce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저자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6D57D-4D33-8F64-4267-B63F76EEDF5C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</p:spTree>
    <p:extLst>
      <p:ext uri="{BB962C8B-B14F-4D97-AF65-F5344CB8AC3E}">
        <p14:creationId xmlns:p14="http://schemas.microsoft.com/office/powerpoint/2010/main" val="77258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7">
            <a:extLst>
              <a:ext uri="{FF2B5EF4-FFF2-40B4-BE49-F238E27FC236}">
                <a16:creationId xmlns:a16="http://schemas.microsoft.com/office/drawing/2014/main" id="{7B59C040-3FD7-EC8E-F855-AC92BFDC860B}"/>
              </a:ext>
            </a:extLst>
          </p:cNvPr>
          <p:cNvSpPr/>
          <p:nvPr/>
        </p:nvSpPr>
        <p:spPr>
          <a:xfrm>
            <a:off x="878541" y="2911535"/>
            <a:ext cx="10434918" cy="517465"/>
          </a:xfrm>
          <a:prstGeom prst="roundRect">
            <a:avLst>
              <a:gd name="adj" fmla="val 5000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75" dirty="0">
                <a:solidFill>
                  <a:schemeClr val="bg1"/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End of Document</a:t>
            </a:r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A0FF1549-5781-C398-3285-6B1644BAC2F4}"/>
              </a:ext>
            </a:extLst>
          </p:cNvPr>
          <p:cNvSpPr txBox="1"/>
          <p:nvPr/>
        </p:nvSpPr>
        <p:spPr>
          <a:xfrm>
            <a:off x="2381684" y="3544117"/>
            <a:ext cx="7428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데이터</a:t>
            </a:r>
            <a:r>
              <a:rPr lang="en-US" altLang="ko-KR" sz="1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 </a:t>
            </a:r>
            <a:r>
              <a:rPr lang="ko-KR" altLang="en-US" sz="1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분석을 통해 </a:t>
            </a:r>
            <a:r>
              <a:rPr lang="en-US" altLang="ko-KR" sz="1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00</a:t>
            </a:r>
            <a:r>
              <a:rPr lang="ko-KR" altLang="en-US" sz="1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을 실현하는 </a:t>
            </a:r>
            <a:r>
              <a:rPr lang="ko-KR" altLang="en-US" sz="1600" dirty="0" err="1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데이터분석가입니다</a:t>
            </a:r>
            <a:r>
              <a:rPr lang="en-US" altLang="ko-KR" sz="1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그 외 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송인동에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 관한 상세한 내용은 저의 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  <a:hlinkClick r:id="rId3"/>
              </a:rPr>
              <a:t>깃허브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  <a:hlinkClick r:id="rId4"/>
              </a:rPr>
              <a:t>블로그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에서 확인 가능합니다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.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28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AF18C-AEBE-7985-5FAD-95295121E9A0}"/>
              </a:ext>
            </a:extLst>
          </p:cNvPr>
          <p:cNvSpPr txBox="1"/>
          <p:nvPr/>
        </p:nvSpPr>
        <p:spPr>
          <a:xfrm>
            <a:off x="599140" y="705469"/>
            <a:ext cx="3642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주요 경력 </a:t>
            </a:r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신입용</a:t>
            </a:r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E43D4-FB38-33D4-21ED-879E36EE48F0}"/>
              </a:ext>
            </a:extLst>
          </p:cNvPr>
          <p:cNvSpPr txBox="1"/>
          <p:nvPr/>
        </p:nvSpPr>
        <p:spPr>
          <a:xfrm>
            <a:off x="599140" y="1905912"/>
            <a:ext cx="10081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분석에 관한 블로그 작성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6F029-8D01-2F3D-DCA9-110D15CDA46A}"/>
              </a:ext>
            </a:extLst>
          </p:cNvPr>
          <p:cNvSpPr txBox="1"/>
          <p:nvPr/>
        </p:nvSpPr>
        <p:spPr>
          <a:xfrm>
            <a:off x="599139" y="2536903"/>
            <a:ext cx="8957815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티스토리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블로그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누적글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50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|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총 방문자 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275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| (2024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 기준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 marL="434250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    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주요 글 목록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]</a:t>
            </a: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마케팅 분석에 관한 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|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총 조회 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72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00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트러블 슈팅에 관한 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|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총 조회 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F787E-BD14-F11B-68F0-0917D61C2BDE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</p:spTree>
    <p:extLst>
      <p:ext uri="{BB962C8B-B14F-4D97-AF65-F5344CB8AC3E}">
        <p14:creationId xmlns:p14="http://schemas.microsoft.com/office/powerpoint/2010/main" val="18545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F7E69-1008-B8BB-F17B-D87FD12C5BFA}"/>
              </a:ext>
            </a:extLst>
          </p:cNvPr>
          <p:cNvSpPr txBox="1"/>
          <p:nvPr/>
        </p:nvSpPr>
        <p:spPr>
          <a:xfrm>
            <a:off x="599140" y="4551979"/>
            <a:ext cx="4036360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기술스택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FE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BE : Django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Data Analysis : Python, Google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Colab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Visualization : folium, Prophet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A8048-804C-EC96-6A1A-87C913220F08}"/>
              </a:ext>
            </a:extLst>
          </p:cNvPr>
          <p:cNvSpPr txBox="1"/>
          <p:nvPr/>
        </p:nvSpPr>
        <p:spPr>
          <a:xfrm>
            <a:off x="599140" y="1720294"/>
            <a:ext cx="36426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멀티캠퍼스에서는 서울시 화재데이터를 이용해서 서울의 화재사고 취약지에 대해 선정하고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선정한 지역구를 분석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시급성 고려요소와 중요도를 파악하여 지역구의 비상소화장치 위치선정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제안 하는 프로젝트를 진행했습니다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E8977-EAA4-A492-C91D-6ABF9330A00B}"/>
              </a:ext>
            </a:extLst>
          </p:cNvPr>
          <p:cNvSpPr txBox="1"/>
          <p:nvPr/>
        </p:nvSpPr>
        <p:spPr>
          <a:xfrm>
            <a:off x="599139" y="3233673"/>
            <a:ext cx="4771427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2024.03.11 – 2024.03.29 (18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역할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Prophet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예측시각화 개발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EDA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및 시각화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파생변수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A4E59-BB29-C921-47E2-DAC2CBCD524A}"/>
              </a:ext>
            </a:extLst>
          </p:cNvPr>
          <p:cNvSpPr/>
          <p:nvPr/>
        </p:nvSpPr>
        <p:spPr>
          <a:xfrm>
            <a:off x="5524500" y="1905912"/>
            <a:ext cx="5880100" cy="371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교육과정 이미지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E3F1C-CDBB-C9CE-E17C-453B5DC1D3E2}"/>
              </a:ext>
            </a:extLst>
          </p:cNvPr>
          <p:cNvSpPr txBox="1"/>
          <p:nvPr/>
        </p:nvSpPr>
        <p:spPr>
          <a:xfrm>
            <a:off x="5524500" y="5741768"/>
            <a:ext cx="4036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링크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  </a:t>
            </a:r>
          </a:p>
          <a:p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https://github.com/Indongspace/mulcamp_semiproject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ko-KR" altLang="en-US" sz="1600" baseline="30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AD1C-4BE7-495B-12DA-9F592F2F5FC1}"/>
              </a:ext>
            </a:extLst>
          </p:cNvPr>
          <p:cNvSpPr txBox="1"/>
          <p:nvPr/>
        </p:nvSpPr>
        <p:spPr>
          <a:xfrm>
            <a:off x="599140" y="777678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Semi Project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11" name="그림 10" descr="텍스트, 지도, 스크린샷, 도표이(가) 표시된 사진&#10;&#10;자동 생성된 설명">
            <a:extLst>
              <a:ext uri="{FF2B5EF4-FFF2-40B4-BE49-F238E27FC236}">
                <a16:creationId xmlns:a16="http://schemas.microsoft.com/office/drawing/2014/main" id="{1338E5C6-7FF5-C155-A9CA-4A516926D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33" y="2214367"/>
            <a:ext cx="5572234" cy="3094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6B6440-A7DE-88B7-E149-33953E755F2C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</p:spTree>
    <p:extLst>
      <p:ext uri="{BB962C8B-B14F-4D97-AF65-F5344CB8AC3E}">
        <p14:creationId xmlns:p14="http://schemas.microsoft.com/office/powerpoint/2010/main" val="203651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A4E59-BB29-C921-47E2-DAC2CBCD524A}"/>
              </a:ext>
            </a:extLst>
          </p:cNvPr>
          <p:cNvSpPr/>
          <p:nvPr/>
        </p:nvSpPr>
        <p:spPr>
          <a:xfrm>
            <a:off x="5524500" y="1905912"/>
            <a:ext cx="5880100" cy="371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교육과정 이미지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E3F1C-CDBB-C9CE-E17C-453B5DC1D3E2}"/>
              </a:ext>
            </a:extLst>
          </p:cNvPr>
          <p:cNvSpPr txBox="1"/>
          <p:nvPr/>
        </p:nvSpPr>
        <p:spPr>
          <a:xfrm>
            <a:off x="5524500" y="5741768"/>
            <a:ext cx="4036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링크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  </a:t>
            </a:r>
          </a:p>
          <a:p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https://github.com/Indongspace/mulcamp_semiproject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ko-KR" altLang="en-US" sz="1600" baseline="30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AD1C-4BE7-495B-12DA-9F592F2F5FC1}"/>
              </a:ext>
            </a:extLst>
          </p:cNvPr>
          <p:cNvSpPr txBox="1"/>
          <p:nvPr/>
        </p:nvSpPr>
        <p:spPr>
          <a:xfrm>
            <a:off x="599140" y="777678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Semi Project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12" name="그림 11" descr="텍스트, 스크린샷, 지도이(가) 표시된 사진&#10;&#10;자동 생성된 설명">
            <a:extLst>
              <a:ext uri="{FF2B5EF4-FFF2-40B4-BE49-F238E27FC236}">
                <a16:creationId xmlns:a16="http://schemas.microsoft.com/office/drawing/2014/main" id="{2F639736-7F49-EA63-01CF-072AA0E9B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87" y="2228125"/>
            <a:ext cx="5613125" cy="31293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A9D5C0-1BB4-8F2C-73F9-D5BDBCA27072}"/>
              </a:ext>
            </a:extLst>
          </p:cNvPr>
          <p:cNvSpPr txBox="1"/>
          <p:nvPr/>
        </p:nvSpPr>
        <p:spPr>
          <a:xfrm>
            <a:off x="599140" y="1720294"/>
            <a:ext cx="36426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특히 기존 정책의 화재취약지 선정 기준에 의해서는 해결되지 않았던 화재진압 </a:t>
            </a:r>
            <a:r>
              <a:rPr lang="ko-KR" altLang="en-US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골든타임의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해결을 위해 선행연구를 분석하여 새로운 기준들을 세우기 위한 요소를 생성했고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여러 시각화 분석과 알고리즘을 통해 기존 비상소화장치 입지의 사각지대에 새로운 비상소화장치 입지를 선정하는 작업을 진행했습니다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D628E-E9BF-2CE6-36FF-6293CDDE02BF}"/>
              </a:ext>
            </a:extLst>
          </p:cNvPr>
          <p:cNvSpPr txBox="1"/>
          <p:nvPr/>
        </p:nvSpPr>
        <p:spPr>
          <a:xfrm>
            <a:off x="599140" y="4551979"/>
            <a:ext cx="4036360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기술스택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FE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BE : Django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Data Analysis : Python, Google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Colab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Visualization : folium, Prophet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2B011-587A-8D4A-C920-D63DDEC5AB35}"/>
              </a:ext>
            </a:extLst>
          </p:cNvPr>
          <p:cNvSpPr txBox="1"/>
          <p:nvPr/>
        </p:nvSpPr>
        <p:spPr>
          <a:xfrm>
            <a:off x="599139" y="3233673"/>
            <a:ext cx="4771427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2024.03.11 – 2024.03.29 (18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역할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Prophet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예측시각화 개발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EDA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및 시각화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파생변수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7444-C5F5-D232-8F40-E3979D0ADB31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</p:spTree>
    <p:extLst>
      <p:ext uri="{BB962C8B-B14F-4D97-AF65-F5344CB8AC3E}">
        <p14:creationId xmlns:p14="http://schemas.microsoft.com/office/powerpoint/2010/main" val="29575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A4E59-BB29-C921-47E2-DAC2CBCD524A}"/>
              </a:ext>
            </a:extLst>
          </p:cNvPr>
          <p:cNvSpPr/>
          <p:nvPr/>
        </p:nvSpPr>
        <p:spPr>
          <a:xfrm>
            <a:off x="5524500" y="1905912"/>
            <a:ext cx="5880100" cy="371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교육과정 이미지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E3F1C-CDBB-C9CE-E17C-453B5DC1D3E2}"/>
              </a:ext>
            </a:extLst>
          </p:cNvPr>
          <p:cNvSpPr txBox="1"/>
          <p:nvPr/>
        </p:nvSpPr>
        <p:spPr>
          <a:xfrm>
            <a:off x="5524500" y="5741768"/>
            <a:ext cx="4036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링크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  </a:t>
            </a:r>
          </a:p>
          <a:p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https://github.com/Indongspace/mulcamp_semiproject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ko-KR" altLang="en-US" sz="1600" baseline="30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AD1C-4BE7-495B-12DA-9F592F2F5FC1}"/>
              </a:ext>
            </a:extLst>
          </p:cNvPr>
          <p:cNvSpPr txBox="1"/>
          <p:nvPr/>
        </p:nvSpPr>
        <p:spPr>
          <a:xfrm>
            <a:off x="599140" y="777678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Semi Project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9D5C0-1BB4-8F2C-73F9-D5BDBCA27072}"/>
              </a:ext>
            </a:extLst>
          </p:cNvPr>
          <p:cNvSpPr txBox="1"/>
          <p:nvPr/>
        </p:nvSpPr>
        <p:spPr>
          <a:xfrm>
            <a:off x="599139" y="1720294"/>
            <a:ext cx="42037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개인적으로는 </a:t>
            </a:r>
            <a:r>
              <a:rPr lang="en-US" altLang="ko-KR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의 화재현황 페이지에 대한 다채로운 구성을 위해 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2017~2023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년까지 서울시 월 별 화재건수의 데이터를 수집하여 분석한 후 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Prophet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모델에 반영시켜 </a:t>
            </a:r>
            <a:r>
              <a:rPr lang="en-US" altLang="ko-KR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GridSearch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교차검증을 통해 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2023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년 월 별 실제 화재건수에 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MAPE 0.06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의 오차를 보이는 유의미한 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2023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년 월 별 예측 화재건수 모델을 개발한 후 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2024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년 서울시 월 별 화재건수 예측 시각화를 포함시켰습니다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D628E-E9BF-2CE6-36FF-6293CDDE02BF}"/>
              </a:ext>
            </a:extLst>
          </p:cNvPr>
          <p:cNvSpPr txBox="1"/>
          <p:nvPr/>
        </p:nvSpPr>
        <p:spPr>
          <a:xfrm>
            <a:off x="599140" y="4551979"/>
            <a:ext cx="4036360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기술스택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FE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BE : Django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Data Analysis : Python, Google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Colab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Visualization : folium, Prophet</a:t>
            </a:r>
          </a:p>
        </p:txBody>
      </p:sp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57E6AA8-CCD2-DB21-3FBA-525246230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89" y="2133118"/>
            <a:ext cx="5553522" cy="3257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1D254-A548-6CF1-BD24-754DE8BA9F00}"/>
              </a:ext>
            </a:extLst>
          </p:cNvPr>
          <p:cNvSpPr txBox="1"/>
          <p:nvPr/>
        </p:nvSpPr>
        <p:spPr>
          <a:xfrm>
            <a:off x="599139" y="3233673"/>
            <a:ext cx="4771427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2024.03.11 – 2024.03.29 (18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역할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Prophet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예측시각화 개발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EDA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및 시각화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파생변수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B134E-62A7-4873-9930-3FAB02864BAF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</p:spTree>
    <p:extLst>
      <p:ext uri="{BB962C8B-B14F-4D97-AF65-F5344CB8AC3E}">
        <p14:creationId xmlns:p14="http://schemas.microsoft.com/office/powerpoint/2010/main" val="35434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A4E59-BB29-C921-47E2-DAC2CBCD524A}"/>
              </a:ext>
            </a:extLst>
          </p:cNvPr>
          <p:cNvSpPr/>
          <p:nvPr/>
        </p:nvSpPr>
        <p:spPr>
          <a:xfrm>
            <a:off x="5524500" y="1905912"/>
            <a:ext cx="5880100" cy="371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교육과정 이미지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E3F1C-CDBB-C9CE-E17C-453B5DC1D3E2}"/>
              </a:ext>
            </a:extLst>
          </p:cNvPr>
          <p:cNvSpPr txBox="1"/>
          <p:nvPr/>
        </p:nvSpPr>
        <p:spPr>
          <a:xfrm>
            <a:off x="5524500" y="5741768"/>
            <a:ext cx="4036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링크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  </a:t>
            </a:r>
          </a:p>
          <a:p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https://github.com/Indongspace/mulcamp_semiproject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ko-KR" altLang="en-US" sz="1600" baseline="30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AD1C-4BE7-495B-12DA-9F592F2F5FC1}"/>
              </a:ext>
            </a:extLst>
          </p:cNvPr>
          <p:cNvSpPr txBox="1"/>
          <p:nvPr/>
        </p:nvSpPr>
        <p:spPr>
          <a:xfrm>
            <a:off x="599140" y="777678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Semi Project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9D5C0-1BB4-8F2C-73F9-D5BDBCA27072}"/>
              </a:ext>
            </a:extLst>
          </p:cNvPr>
          <p:cNvSpPr txBox="1"/>
          <p:nvPr/>
        </p:nvSpPr>
        <p:spPr>
          <a:xfrm>
            <a:off x="599139" y="1720294"/>
            <a:ext cx="42037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개인적으로는 기존과는 다른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주택화재 취약 점수를 반영해 도출한 서울시 내 화재취약지에 대한 지역구를 뽑기 위한 점수의 구성요소를 선정하기 위해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그 근거에 대한 신뢰성을 충족시킬 수 있는 선행연구에 대해 분석했습니다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신뢰성 있는 </a:t>
            </a:r>
            <a:endParaRPr lang="en-US" altLang="ko-KR" sz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‘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화재취약지로 선정하는 데 쓰일 수 있는 파생변수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‘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도출했습니다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D628E-E9BF-2CE6-36FF-6293CDDE02BF}"/>
              </a:ext>
            </a:extLst>
          </p:cNvPr>
          <p:cNvSpPr txBox="1"/>
          <p:nvPr/>
        </p:nvSpPr>
        <p:spPr>
          <a:xfrm>
            <a:off x="599140" y="4551979"/>
            <a:ext cx="4036360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기술스택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FE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BE : Django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Data Analysis : Python, Google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Colab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Visualization : folium, Prophet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1D254-A548-6CF1-BD24-754DE8BA9F00}"/>
              </a:ext>
            </a:extLst>
          </p:cNvPr>
          <p:cNvSpPr txBox="1"/>
          <p:nvPr/>
        </p:nvSpPr>
        <p:spPr>
          <a:xfrm>
            <a:off x="599139" y="3233673"/>
            <a:ext cx="4771427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2024.03.11 – 2024.03.29 (18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역할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Prophet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예측시각화 개발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EDA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및 시각화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파생변수 생성</a:t>
            </a: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5E940E8-93C7-F539-40D6-7375BB3BD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97" y="2165446"/>
            <a:ext cx="5722505" cy="31925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695364-740D-110A-2332-2A39F231BBF2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</p:spTree>
    <p:extLst>
      <p:ext uri="{BB962C8B-B14F-4D97-AF65-F5344CB8AC3E}">
        <p14:creationId xmlns:p14="http://schemas.microsoft.com/office/powerpoint/2010/main" val="289422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A8048-804C-EC96-6A1A-87C913220F08}"/>
              </a:ext>
            </a:extLst>
          </p:cNvPr>
          <p:cNvSpPr txBox="1"/>
          <p:nvPr/>
        </p:nvSpPr>
        <p:spPr>
          <a:xfrm>
            <a:off x="599140" y="1720294"/>
            <a:ext cx="36426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또한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데이터로는 완벽하게 확신할 수 없는 입지에 대한 정보의 신뢰성을 확보하기 위해 직접 현장 답사에 나가 정보를 수집해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알고리즘에 넣기 위한 지역을 추가 반영했습니다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결론적으로 송파구청에 프로젝트 결과로 나온 비상소화장치의 추가 설치에 대한 입지를 제안했고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</a:p>
          <a:p>
            <a:r>
              <a: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긍정적인 답변을 </a:t>
            </a:r>
            <a:r>
              <a:rPr lang="ko-KR" altLang="en-US" sz="12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수신받았습니다</a:t>
            </a:r>
            <a:r>
              <a:rPr lang="en-US" altLang="ko-KR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4A4E59-BB29-C921-47E2-DAC2CBCD524A}"/>
              </a:ext>
            </a:extLst>
          </p:cNvPr>
          <p:cNvSpPr/>
          <p:nvPr/>
        </p:nvSpPr>
        <p:spPr>
          <a:xfrm>
            <a:off x="5524500" y="1905912"/>
            <a:ext cx="5880100" cy="371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교육과정 이미지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E3F1C-CDBB-C9CE-E17C-453B5DC1D3E2}"/>
              </a:ext>
            </a:extLst>
          </p:cNvPr>
          <p:cNvSpPr txBox="1"/>
          <p:nvPr/>
        </p:nvSpPr>
        <p:spPr>
          <a:xfrm>
            <a:off x="5524500" y="5741768"/>
            <a:ext cx="4036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링크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  </a:t>
            </a:r>
          </a:p>
          <a:p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https://github.com/Indongspace/mulcamp_semiproject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ko-KR" altLang="en-US" sz="1600" baseline="30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AD1C-4BE7-495B-12DA-9F592F2F5FC1}"/>
              </a:ext>
            </a:extLst>
          </p:cNvPr>
          <p:cNvSpPr txBox="1"/>
          <p:nvPr/>
        </p:nvSpPr>
        <p:spPr>
          <a:xfrm>
            <a:off x="599140" y="777678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Semi Project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11" name="그림 10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821207D0-7AC9-FD19-F8F1-1B3B2F65D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77" y="2228125"/>
            <a:ext cx="5644945" cy="3089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46E528-FE30-1CC2-9D0C-F6F9BE7FEBF4}"/>
              </a:ext>
            </a:extLst>
          </p:cNvPr>
          <p:cNvSpPr txBox="1"/>
          <p:nvPr/>
        </p:nvSpPr>
        <p:spPr>
          <a:xfrm>
            <a:off x="599140" y="4551979"/>
            <a:ext cx="4036360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기술스택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FE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Streamlit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BE : Django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Data Analysis : Python, Google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Colab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Visualization : folium, Prophet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037FFA-ACAF-F74E-0AD3-FABFCF797848}"/>
              </a:ext>
            </a:extLst>
          </p:cNvPr>
          <p:cNvSpPr txBox="1"/>
          <p:nvPr/>
        </p:nvSpPr>
        <p:spPr>
          <a:xfrm>
            <a:off x="599139" y="3233673"/>
            <a:ext cx="4771427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: 2024.03.11 – 2024.03.29 (18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역할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전처리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Prophet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예측시각화 개발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EDA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및 시각화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파생변수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93290-B42D-BF88-13BD-54E75A8D885E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</p:spTree>
    <p:extLst>
      <p:ext uri="{BB962C8B-B14F-4D97-AF65-F5344CB8AC3E}">
        <p14:creationId xmlns:p14="http://schemas.microsoft.com/office/powerpoint/2010/main" val="60285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7">
            <a:extLst>
              <a:ext uri="{FF2B5EF4-FFF2-40B4-BE49-F238E27FC236}">
                <a16:creationId xmlns:a16="http://schemas.microsoft.com/office/drawing/2014/main" id="{6901830D-DED3-0454-834B-168FC4C12F6B}"/>
              </a:ext>
            </a:extLst>
          </p:cNvPr>
          <p:cNvSpPr/>
          <p:nvPr/>
        </p:nvSpPr>
        <p:spPr>
          <a:xfrm>
            <a:off x="713441" y="1371101"/>
            <a:ext cx="543859" cy="114799"/>
          </a:xfrm>
          <a:prstGeom prst="roundRect">
            <a:avLst>
              <a:gd name="adj" fmla="val 0"/>
            </a:avLst>
          </a:prstGeom>
          <a:solidFill>
            <a:srgbClr val="00C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75" dirty="0">
              <a:solidFill>
                <a:schemeClr val="bg1"/>
              </a:solidFill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F7E69-1008-B8BB-F17B-D87FD12C5BFA}"/>
              </a:ext>
            </a:extLst>
          </p:cNvPr>
          <p:cNvSpPr txBox="1"/>
          <p:nvPr/>
        </p:nvSpPr>
        <p:spPr>
          <a:xfrm>
            <a:off x="6802583" y="2888468"/>
            <a:ext cx="4675975" cy="39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기존정책의 화재 취약지 선정 기준과는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다른 새로운 화재취약지 선정에 활용되는 파생변수 생성과 그 근거 마련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화재에 취약한 지역구를 도출하여 그 지역구에 대한 특성을 분석 후 비상소화장치의 입지를 선정하는 기술적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인사이트 통찰적 근거마련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006482-9634-33DD-A126-A65AEC18862C}"/>
              </a:ext>
            </a:extLst>
          </p:cNvPr>
          <p:cNvSpPr/>
          <p:nvPr/>
        </p:nvSpPr>
        <p:spPr>
          <a:xfrm>
            <a:off x="713441" y="2502813"/>
            <a:ext cx="5128559" cy="3301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Analysis Architectures</a:t>
            </a:r>
            <a:endParaRPr lang="ko-KR" altLang="en-US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6B3F0-B83A-4D41-79C9-D7B2F167426D}"/>
              </a:ext>
            </a:extLst>
          </p:cNvPr>
          <p:cNvSpPr txBox="1"/>
          <p:nvPr/>
        </p:nvSpPr>
        <p:spPr>
          <a:xfrm>
            <a:off x="6802584" y="2318093"/>
            <a:ext cx="4036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주요 고려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F1503-8671-9C27-5F3A-3682DF17018F}"/>
              </a:ext>
            </a:extLst>
          </p:cNvPr>
          <p:cNvSpPr txBox="1"/>
          <p:nvPr/>
        </p:nvSpPr>
        <p:spPr>
          <a:xfrm>
            <a:off x="713441" y="5974876"/>
            <a:ext cx="4036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More About : 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hlinkClick r:id="rId2"/>
              </a:rPr>
              <a:t>https://github.com/Indongspace/mulcamp_semiproject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ko-KR" altLang="en-US" sz="1600" baseline="300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C5B1FC18-EF4A-CA13-9CC0-34E269B58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0" y="2754912"/>
            <a:ext cx="4938259" cy="2796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40452-B5B9-D5D9-2277-EBC6716C76C1}"/>
              </a:ext>
            </a:extLst>
          </p:cNvPr>
          <p:cNvSpPr txBox="1"/>
          <p:nvPr/>
        </p:nvSpPr>
        <p:spPr>
          <a:xfrm>
            <a:off x="9734222" y="95498"/>
            <a:ext cx="23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소통을 갖춘 데이터 분석가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B8195-C261-8A27-349E-BB5331613A7A}"/>
              </a:ext>
            </a:extLst>
          </p:cNvPr>
          <p:cNvSpPr txBox="1"/>
          <p:nvPr/>
        </p:nvSpPr>
        <p:spPr>
          <a:xfrm>
            <a:off x="599140" y="776160"/>
            <a:ext cx="801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Semi Project – Architectures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4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1908</Words>
  <Application>Microsoft Office PowerPoint</Application>
  <PresentationFormat>와이드스크린</PresentationFormat>
  <Paragraphs>261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나눔스퀘어 Bold</vt:lpstr>
      <vt:lpstr>맑은 고딕</vt:lpstr>
      <vt:lpstr>에스코어 드림 2 ExtraLight</vt:lpstr>
      <vt:lpstr>에스코어 드림 5 Medium</vt:lpstr>
      <vt:lpstr>에스코어 드림 6 Bold</vt:lpstr>
      <vt:lpstr>에스코어 드림 8 Heavy</vt:lpstr>
      <vt:lpstr>여기어때 잘난체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Jung</dc:creator>
  <cp:lastModifiedBy>송인승(2020146018)</cp:lastModifiedBy>
  <cp:revision>14</cp:revision>
  <dcterms:created xsi:type="dcterms:W3CDTF">2024-03-04T10:03:40Z</dcterms:created>
  <dcterms:modified xsi:type="dcterms:W3CDTF">2024-06-16T13:49:57Z</dcterms:modified>
</cp:coreProperties>
</file>