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2" d="100"/>
          <a:sy n="62" d="100"/>
        </p:scale>
        <p:origin x="98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txBody>
          <a:bodyPr/>
          <a:lstStyle/>
          <a:p>
            <a:endParaRPr lang="en-IN"/>
          </a:p>
        </p:txBody>
      </p:sp>
      <p:sp>
        <p:nvSpPr>
          <p:cNvPr id="3" name="Shape 1"/>
          <p:cNvSpPr/>
          <p:nvPr/>
        </p:nvSpPr>
        <p:spPr>
          <a:xfrm>
            <a:off x="-25445" y="0"/>
            <a:ext cx="14630400" cy="8229600"/>
          </a:xfrm>
          <a:prstGeom prst="rect">
            <a:avLst/>
          </a:prstGeom>
          <a:solidFill>
            <a:srgbClr val="202733"/>
          </a:solidFill>
        </p:spPr>
        <p:txBody>
          <a:bodyPr/>
          <a:lstStyle/>
          <a:p>
            <a:endParaRPr lang="en-IN"/>
          </a:p>
        </p:txBody>
      </p:sp>
      <p:sp>
        <p:nvSpPr>
          <p:cNvPr id="4" name="Text 2"/>
          <p:cNvSpPr/>
          <p:nvPr/>
        </p:nvSpPr>
        <p:spPr>
          <a:xfrm>
            <a:off x="6319599" y="1845826"/>
            <a:ext cx="7477601" cy="2499598"/>
          </a:xfrm>
          <a:prstGeom prst="rect">
            <a:avLst/>
          </a:prstGeom>
          <a:noFill/>
        </p:spPr>
        <p:txBody>
          <a:bodyPr wrap="square" rtlCol="0" anchor="t"/>
          <a:lstStyle/>
          <a:p>
            <a:pPr marL="0" indent="0">
              <a:lnSpc>
                <a:spcPts val="6560"/>
              </a:lnSpc>
              <a:buNone/>
            </a:pPr>
            <a:r>
              <a:rPr lang="en-US" sz="5250" dirty="0">
                <a:solidFill>
                  <a:srgbClr val="60A9FF"/>
                </a:solidFill>
                <a:latin typeface="Roboto Slab" pitchFamily="34" charset="0"/>
                <a:ea typeface="Roboto Slab" pitchFamily="34" charset="-122"/>
                <a:cs typeface="Roboto Slab" pitchFamily="34" charset="-120"/>
              </a:rPr>
              <a:t>Travelling Salesman Problem using Branch and Bound</a:t>
            </a:r>
            <a:endParaRPr lang="en-US" sz="5250" dirty="0"/>
          </a:p>
        </p:txBody>
      </p:sp>
      <p:sp>
        <p:nvSpPr>
          <p:cNvPr id="5" name="Text 3"/>
          <p:cNvSpPr/>
          <p:nvPr/>
        </p:nvSpPr>
        <p:spPr>
          <a:xfrm>
            <a:off x="6319599" y="4678680"/>
            <a:ext cx="7477601" cy="2580764"/>
          </a:xfrm>
          <a:prstGeom prst="rect">
            <a:avLst/>
          </a:prstGeom>
          <a:noFill/>
        </p:spPr>
        <p:txBody>
          <a:bodyPr wrap="square" rtlCol="0" anchor="t"/>
          <a:lstStyle/>
          <a:p>
            <a:pPr marL="0" indent="0">
              <a:lnSpc>
                <a:spcPts val="2800"/>
              </a:lnSpc>
              <a:buNone/>
            </a:pPr>
            <a:r>
              <a:rPr lang="en-US" sz="2000" b="0" i="0" dirty="0">
                <a:solidFill>
                  <a:srgbClr val="D1D5DB"/>
                </a:solidFill>
                <a:effectLst/>
                <a:latin typeface="Söhne"/>
              </a:rPr>
              <a:t>The Traveling Salesman Problem (TSP) is a classic combina</a:t>
            </a:r>
            <a:r>
              <a:rPr lang="en-IN" altLang="en-US" sz="2000" b="0" i="0" dirty="0">
                <a:solidFill>
                  <a:srgbClr val="D1D5DB"/>
                </a:solidFill>
                <a:effectLst/>
                <a:latin typeface="Söhne"/>
              </a:rPr>
              <a:t>tional</a:t>
            </a:r>
            <a:r>
              <a:rPr lang="en-US" sz="2000" b="0" i="0" dirty="0">
                <a:solidFill>
                  <a:srgbClr val="D1D5DB"/>
                </a:solidFill>
                <a:effectLst/>
                <a:latin typeface="Söhne"/>
              </a:rPr>
              <a:t> optimization challenge that seeks to find the shortest possible route that visits a set of cities exactly once and returns to the starting city. This approach plays a pivotal role in optimizing logistics, transportation, and route planning in various real-world scenarios.</a:t>
            </a:r>
            <a:endParaRPr lang="en-US" sz="2000" dirty="0"/>
          </a:p>
        </p:txBody>
      </p:sp>
      <p:pic>
        <p:nvPicPr>
          <p:cNvPr id="9" name="Image 1"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txBody>
          <a:bodyPr/>
          <a:lstStyle/>
          <a:p>
            <a:endParaRPr lang="en-IN"/>
          </a:p>
        </p:txBody>
      </p:sp>
      <p:sp>
        <p:nvSpPr>
          <p:cNvPr id="3" name="Shape 1"/>
          <p:cNvSpPr/>
          <p:nvPr/>
        </p:nvSpPr>
        <p:spPr>
          <a:xfrm>
            <a:off x="0" y="0"/>
            <a:ext cx="14630400" cy="9656956"/>
          </a:xfrm>
          <a:prstGeom prst="rect">
            <a:avLst/>
          </a:prstGeom>
          <a:solidFill>
            <a:srgbClr val="202733"/>
          </a:solidFill>
        </p:spPr>
        <p:txBody>
          <a:bodyPr/>
          <a:lstStyle/>
          <a:p>
            <a:endParaRPr lang="en-IN"/>
          </a:p>
        </p:txBody>
      </p:sp>
      <p:sp>
        <p:nvSpPr>
          <p:cNvPr id="4" name="Text 2"/>
          <p:cNvSpPr/>
          <p:nvPr/>
        </p:nvSpPr>
        <p:spPr>
          <a:xfrm>
            <a:off x="2037993" y="2154198"/>
            <a:ext cx="4443889" cy="694373"/>
          </a:xfrm>
          <a:prstGeom prst="rect">
            <a:avLst/>
          </a:prstGeom>
          <a:noFill/>
        </p:spPr>
        <p:txBody>
          <a:bodyPr wrap="none" rtlCol="0" anchor="t"/>
          <a:lstStyle/>
          <a:p>
            <a:pPr marL="0" indent="0">
              <a:lnSpc>
                <a:spcPts val="5470"/>
              </a:lnSpc>
              <a:buNone/>
            </a:pPr>
            <a:r>
              <a:rPr lang="en-US" sz="4375" dirty="0">
                <a:solidFill>
                  <a:srgbClr val="60A9FF"/>
                </a:solidFill>
                <a:latin typeface="Roboto Slab" pitchFamily="34" charset="0"/>
                <a:ea typeface="Roboto Slab" pitchFamily="34" charset="-122"/>
                <a:cs typeface="Roboto Slab" pitchFamily="34" charset="-120"/>
              </a:rPr>
              <a:t>Introduction</a:t>
            </a:r>
            <a:endParaRPr lang="en-US" sz="4375" dirty="0"/>
          </a:p>
        </p:txBody>
      </p:sp>
      <p:sp>
        <p:nvSpPr>
          <p:cNvPr id="5" name="Shape 3"/>
          <p:cNvSpPr/>
          <p:nvPr/>
        </p:nvSpPr>
        <p:spPr>
          <a:xfrm>
            <a:off x="1907322" y="3292911"/>
            <a:ext cx="3370064" cy="6241382"/>
          </a:xfrm>
          <a:prstGeom prst="roundRect">
            <a:avLst>
              <a:gd name="adj" fmla="val 4791"/>
            </a:avLst>
          </a:prstGeom>
          <a:solidFill>
            <a:srgbClr val="161B23"/>
          </a:solidFill>
        </p:spPr>
        <p:txBody>
          <a:bodyPr/>
          <a:lstStyle/>
          <a:p>
            <a:endParaRPr lang="en-IN"/>
          </a:p>
        </p:txBody>
      </p:sp>
      <p:sp>
        <p:nvSpPr>
          <p:cNvPr id="6" name="Text 4"/>
          <p:cNvSpPr/>
          <p:nvPr/>
        </p:nvSpPr>
        <p:spPr>
          <a:xfrm>
            <a:off x="2260163" y="3515082"/>
            <a:ext cx="2925723" cy="694373"/>
          </a:xfrm>
          <a:prstGeom prst="rect">
            <a:avLst/>
          </a:prstGeom>
          <a:noFill/>
        </p:spPr>
        <p:txBody>
          <a:bodyPr wrap="square" rtlCol="0" anchor="t"/>
          <a:lstStyle/>
          <a:p>
            <a:pPr marL="0" indent="0">
              <a:lnSpc>
                <a:spcPts val="2735"/>
              </a:lnSpc>
              <a:buNone/>
            </a:pPr>
            <a:r>
              <a:rPr lang="en-US" sz="2185" dirty="0">
                <a:solidFill>
                  <a:srgbClr val="60A9FF"/>
                </a:solidFill>
                <a:latin typeface="Roboto Slab" pitchFamily="34" charset="0"/>
                <a:ea typeface="Roboto Slab" pitchFamily="34" charset="-122"/>
                <a:cs typeface="Roboto Slab" pitchFamily="34" charset="-120"/>
              </a:rPr>
              <a:t>Travelling Salesman Problem</a:t>
            </a:r>
            <a:endParaRPr lang="en-US" sz="2185" dirty="0"/>
          </a:p>
        </p:txBody>
      </p:sp>
      <p:sp>
        <p:nvSpPr>
          <p:cNvPr id="7" name="Text 5"/>
          <p:cNvSpPr/>
          <p:nvPr/>
        </p:nvSpPr>
        <p:spPr>
          <a:xfrm>
            <a:off x="2260163" y="4431625"/>
            <a:ext cx="2925723" cy="1421606"/>
          </a:xfrm>
          <a:prstGeom prst="rect">
            <a:avLst/>
          </a:prstGeom>
          <a:noFill/>
        </p:spPr>
        <p:txBody>
          <a:bodyPr wrap="square" rtlCol="0" anchor="t"/>
          <a:lstStyle/>
          <a:p>
            <a:pPr marL="0" indent="0">
              <a:lnSpc>
                <a:spcPts val="2800"/>
              </a:lnSpc>
              <a:buNone/>
            </a:pPr>
            <a:r>
              <a:rPr lang="en-US" sz="1600" b="0" i="0" dirty="0">
                <a:solidFill>
                  <a:srgbClr val="D1D5DB"/>
                </a:solidFill>
                <a:effectLst/>
                <a:latin typeface="Söhne"/>
              </a:rPr>
              <a:t>The Traveling Salesman Problem (TSP) is a computational problem that involves finding the shortest possible route that visits a set of given locations (usually cities) exactly once and returns to the starting point. It is a classic optimization challenge with applications in logistics, transportation, and various fields where efficient route planning is crucial. The goal is to minimize the total distance or cost of the route while visiting all locations.</a:t>
            </a:r>
            <a:endParaRPr lang="en-US" sz="1750" dirty="0"/>
          </a:p>
        </p:txBody>
      </p:sp>
      <p:sp>
        <p:nvSpPr>
          <p:cNvPr id="8" name="Shape 6"/>
          <p:cNvSpPr/>
          <p:nvPr/>
        </p:nvSpPr>
        <p:spPr>
          <a:xfrm>
            <a:off x="5721727" y="3292911"/>
            <a:ext cx="3370064" cy="5828786"/>
          </a:xfrm>
          <a:prstGeom prst="roundRect">
            <a:avLst>
              <a:gd name="adj" fmla="val 4791"/>
            </a:avLst>
          </a:prstGeom>
          <a:solidFill>
            <a:srgbClr val="161B23"/>
          </a:solidFill>
        </p:spPr>
        <p:txBody>
          <a:bodyPr/>
          <a:lstStyle/>
          <a:p>
            <a:endParaRPr lang="en-IN"/>
          </a:p>
        </p:txBody>
      </p:sp>
      <p:sp>
        <p:nvSpPr>
          <p:cNvPr id="9" name="Text 7"/>
          <p:cNvSpPr/>
          <p:nvPr/>
        </p:nvSpPr>
        <p:spPr>
          <a:xfrm>
            <a:off x="5852398" y="3515082"/>
            <a:ext cx="2925723" cy="694373"/>
          </a:xfrm>
          <a:prstGeom prst="rect">
            <a:avLst/>
          </a:prstGeom>
          <a:noFill/>
        </p:spPr>
        <p:txBody>
          <a:bodyPr wrap="square" rtlCol="0" anchor="t"/>
          <a:lstStyle/>
          <a:p>
            <a:pPr marL="0" indent="0">
              <a:lnSpc>
                <a:spcPts val="2735"/>
              </a:lnSpc>
              <a:buNone/>
            </a:pPr>
            <a:r>
              <a:rPr lang="en-US" sz="2185" dirty="0">
                <a:solidFill>
                  <a:srgbClr val="60A9FF"/>
                </a:solidFill>
                <a:latin typeface="Roboto Slab" pitchFamily="34" charset="0"/>
                <a:ea typeface="Roboto Slab" pitchFamily="34" charset="-122"/>
                <a:cs typeface="Roboto Slab" pitchFamily="34" charset="-120"/>
              </a:rPr>
              <a:t>Branch and Bound Algorithm</a:t>
            </a:r>
            <a:endParaRPr lang="en-US" sz="2185" dirty="0"/>
          </a:p>
        </p:txBody>
      </p:sp>
      <p:sp>
        <p:nvSpPr>
          <p:cNvPr id="10" name="Text 8"/>
          <p:cNvSpPr/>
          <p:nvPr/>
        </p:nvSpPr>
        <p:spPr>
          <a:xfrm>
            <a:off x="5852398" y="4431624"/>
            <a:ext cx="2925723" cy="4690073"/>
          </a:xfrm>
          <a:prstGeom prst="rect">
            <a:avLst/>
          </a:prstGeom>
          <a:noFill/>
        </p:spPr>
        <p:txBody>
          <a:bodyPr wrap="square" rtlCol="0" anchor="t"/>
          <a:lstStyle/>
          <a:p>
            <a:pPr marL="0" indent="0">
              <a:lnSpc>
                <a:spcPts val="2800"/>
              </a:lnSpc>
              <a:buNone/>
            </a:pPr>
            <a:r>
              <a:rPr lang="en-US" sz="1600" b="0" i="0" dirty="0">
                <a:solidFill>
                  <a:srgbClr val="D1D5DB"/>
                </a:solidFill>
                <a:effectLst/>
                <a:latin typeface="Söhne"/>
              </a:rPr>
              <a:t>Branch and Bound is an algorithm for solving optimization problems. It breaks the problem into smaller parts, estimates their best possible outcomes, and eliminates unpromising paths. This process continues until the best solution is found or proven to be unreachable. It's used for efficiently solving complex problems like the Traveling Salesman Problem.</a:t>
            </a:r>
            <a:endParaRPr lang="en-US" sz="1750" dirty="0"/>
          </a:p>
        </p:txBody>
      </p:sp>
      <p:sp>
        <p:nvSpPr>
          <p:cNvPr id="11" name="Shape 9"/>
          <p:cNvSpPr/>
          <p:nvPr/>
        </p:nvSpPr>
        <p:spPr>
          <a:xfrm>
            <a:off x="9222462" y="3292912"/>
            <a:ext cx="3370064" cy="5828785"/>
          </a:xfrm>
          <a:prstGeom prst="roundRect">
            <a:avLst>
              <a:gd name="adj" fmla="val 4791"/>
            </a:avLst>
          </a:prstGeom>
          <a:solidFill>
            <a:srgbClr val="161B23"/>
          </a:solidFill>
        </p:spPr>
        <p:txBody>
          <a:bodyPr/>
          <a:lstStyle/>
          <a:p>
            <a:endParaRPr lang="en-IN"/>
          </a:p>
        </p:txBody>
      </p:sp>
      <p:sp>
        <p:nvSpPr>
          <p:cNvPr id="12" name="Text 10"/>
          <p:cNvSpPr/>
          <p:nvPr/>
        </p:nvSpPr>
        <p:spPr>
          <a:xfrm>
            <a:off x="9444633" y="3515082"/>
            <a:ext cx="2221944" cy="347186"/>
          </a:xfrm>
          <a:prstGeom prst="rect">
            <a:avLst/>
          </a:prstGeom>
          <a:noFill/>
        </p:spPr>
        <p:txBody>
          <a:bodyPr wrap="none" rtlCol="0" anchor="t"/>
          <a:lstStyle/>
          <a:p>
            <a:pPr marL="0" indent="0">
              <a:lnSpc>
                <a:spcPts val="2735"/>
              </a:lnSpc>
              <a:buNone/>
            </a:pPr>
            <a:r>
              <a:rPr lang="en-US" sz="2185" dirty="0">
                <a:solidFill>
                  <a:srgbClr val="60A9FF"/>
                </a:solidFill>
                <a:latin typeface="Roboto Slab" pitchFamily="34" charset="0"/>
                <a:ea typeface="Roboto Slab" pitchFamily="34" charset="-122"/>
                <a:cs typeface="Roboto Slab" pitchFamily="34" charset="-120"/>
              </a:rPr>
              <a:t>Optimal Solution</a:t>
            </a:r>
            <a:endParaRPr lang="en-US" sz="2185" dirty="0"/>
          </a:p>
        </p:txBody>
      </p:sp>
      <p:sp>
        <p:nvSpPr>
          <p:cNvPr id="13" name="Text 11"/>
          <p:cNvSpPr/>
          <p:nvPr/>
        </p:nvSpPr>
        <p:spPr>
          <a:xfrm>
            <a:off x="9444633" y="4084439"/>
            <a:ext cx="2925723" cy="1421606"/>
          </a:xfrm>
          <a:prstGeom prst="rect">
            <a:avLst/>
          </a:prstGeom>
          <a:noFill/>
        </p:spPr>
        <p:txBody>
          <a:bodyPr wrap="square" rtlCol="0" anchor="t"/>
          <a:lstStyle/>
          <a:p>
            <a:pPr marL="0" indent="0">
              <a:lnSpc>
                <a:spcPts val="2800"/>
              </a:lnSpc>
              <a:buNone/>
            </a:pPr>
            <a:r>
              <a:rPr lang="en-US" sz="1600" b="0" i="0" dirty="0">
                <a:solidFill>
                  <a:srgbClr val="D1D5DB"/>
                </a:solidFill>
                <a:effectLst/>
                <a:latin typeface="Söhne"/>
              </a:rPr>
              <a:t>Finding the optimal solution to minimize travel distance and time is crucial for reducing costs, improving time efficiency, lowering environmental impact, optimizing resources, gaining a competitive edge, enhancing urban planning, saving personal time, and advancing mathematical and algorithmic techniques, all of which contribute to economic, environmental, and societal well-being.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txBody>
          <a:bodyPr/>
          <a:lstStyle/>
          <a:p>
            <a:endParaRPr lang="en-IN"/>
          </a:p>
        </p:txBody>
      </p:sp>
      <p:sp>
        <p:nvSpPr>
          <p:cNvPr id="3" name="Shape 1"/>
          <p:cNvSpPr/>
          <p:nvPr/>
        </p:nvSpPr>
        <p:spPr>
          <a:xfrm>
            <a:off x="0" y="0"/>
            <a:ext cx="14630400" cy="8229600"/>
          </a:xfrm>
          <a:prstGeom prst="rect">
            <a:avLst/>
          </a:prstGeom>
          <a:solidFill>
            <a:srgbClr val="202733"/>
          </a:solidFill>
        </p:spPr>
        <p:txBody>
          <a:bodyPr/>
          <a:lstStyle/>
          <a:p>
            <a:endParaRPr lang="en-IN"/>
          </a:p>
        </p:txBody>
      </p:sp>
      <p:sp>
        <p:nvSpPr>
          <p:cNvPr id="4" name="Text 2"/>
          <p:cNvSpPr/>
          <p:nvPr/>
        </p:nvSpPr>
        <p:spPr>
          <a:xfrm>
            <a:off x="2037993" y="799028"/>
            <a:ext cx="7711440" cy="694373"/>
          </a:xfrm>
          <a:prstGeom prst="rect">
            <a:avLst/>
          </a:prstGeom>
          <a:noFill/>
        </p:spPr>
        <p:txBody>
          <a:bodyPr wrap="none" rtlCol="0" anchor="t"/>
          <a:lstStyle/>
          <a:p>
            <a:pPr marL="0" indent="0">
              <a:lnSpc>
                <a:spcPts val="5470"/>
              </a:lnSpc>
              <a:buNone/>
            </a:pPr>
            <a:r>
              <a:rPr lang="en-US" sz="4375" dirty="0">
                <a:solidFill>
                  <a:srgbClr val="60A9FF"/>
                </a:solidFill>
                <a:latin typeface="Roboto Slab" pitchFamily="34" charset="0"/>
                <a:ea typeface="Roboto Slab" pitchFamily="34" charset="-122"/>
                <a:cs typeface="Roboto Slab" pitchFamily="34" charset="-120"/>
              </a:rPr>
              <a:t>Branch and Bound Algorithm</a:t>
            </a:r>
            <a:endParaRPr lang="en-US" sz="4375" dirty="0"/>
          </a:p>
        </p:txBody>
      </p:sp>
      <p:sp>
        <p:nvSpPr>
          <p:cNvPr id="5" name="Shape 3"/>
          <p:cNvSpPr/>
          <p:nvPr/>
        </p:nvSpPr>
        <p:spPr>
          <a:xfrm>
            <a:off x="7293054" y="1937742"/>
            <a:ext cx="44410" cy="5492829"/>
          </a:xfrm>
          <a:prstGeom prst="rect">
            <a:avLst/>
          </a:prstGeom>
          <a:solidFill>
            <a:srgbClr val="161B23"/>
          </a:solidFill>
        </p:spPr>
        <p:txBody>
          <a:bodyPr/>
          <a:lstStyle/>
          <a:p>
            <a:endParaRPr lang="en-IN"/>
          </a:p>
        </p:txBody>
      </p:sp>
      <p:sp>
        <p:nvSpPr>
          <p:cNvPr id="6" name="Shape 4"/>
          <p:cNvSpPr/>
          <p:nvPr/>
        </p:nvSpPr>
        <p:spPr>
          <a:xfrm>
            <a:off x="7565172" y="2339042"/>
            <a:ext cx="777597" cy="44410"/>
          </a:xfrm>
          <a:prstGeom prst="rect">
            <a:avLst/>
          </a:prstGeom>
          <a:solidFill>
            <a:srgbClr val="161B23"/>
          </a:solidFill>
        </p:spPr>
        <p:txBody>
          <a:bodyPr/>
          <a:lstStyle/>
          <a:p>
            <a:endParaRPr lang="en-IN"/>
          </a:p>
        </p:txBody>
      </p:sp>
      <p:sp>
        <p:nvSpPr>
          <p:cNvPr id="7" name="Shape 5"/>
          <p:cNvSpPr/>
          <p:nvPr/>
        </p:nvSpPr>
        <p:spPr>
          <a:xfrm>
            <a:off x="7065228" y="2111335"/>
            <a:ext cx="499943" cy="499943"/>
          </a:xfrm>
          <a:prstGeom prst="roundRect">
            <a:avLst>
              <a:gd name="adj" fmla="val 26667"/>
            </a:avLst>
          </a:prstGeom>
          <a:solidFill>
            <a:srgbClr val="161B23"/>
          </a:solidFill>
        </p:spPr>
        <p:txBody>
          <a:bodyPr/>
          <a:lstStyle/>
          <a:p>
            <a:endParaRPr lang="en-IN"/>
          </a:p>
        </p:txBody>
      </p:sp>
      <p:sp>
        <p:nvSpPr>
          <p:cNvPr id="8" name="Text 6"/>
          <p:cNvSpPr/>
          <p:nvPr/>
        </p:nvSpPr>
        <p:spPr>
          <a:xfrm>
            <a:off x="7246560" y="2153007"/>
            <a:ext cx="137160" cy="416481"/>
          </a:xfrm>
          <a:prstGeom prst="rect">
            <a:avLst/>
          </a:prstGeom>
          <a:noFill/>
        </p:spPr>
        <p:txBody>
          <a:bodyPr wrap="none" rtlCol="0" anchor="t"/>
          <a:lstStyle/>
          <a:p>
            <a:pPr marL="0" indent="0" algn="ctr">
              <a:lnSpc>
                <a:spcPts val="3280"/>
              </a:lnSpc>
              <a:buNone/>
            </a:pPr>
            <a:r>
              <a:rPr lang="en-US" sz="2625" dirty="0">
                <a:solidFill>
                  <a:srgbClr val="60A9FF"/>
                </a:solidFill>
                <a:latin typeface="Roboto Slab" pitchFamily="34" charset="0"/>
                <a:ea typeface="Roboto Slab" pitchFamily="34" charset="-122"/>
                <a:cs typeface="Roboto Slab" pitchFamily="34" charset="-120"/>
              </a:rPr>
              <a:t>1</a:t>
            </a:r>
            <a:endParaRPr lang="en-US" sz="2625" dirty="0"/>
          </a:p>
        </p:txBody>
      </p:sp>
      <p:sp>
        <p:nvSpPr>
          <p:cNvPr id="9" name="Text 7"/>
          <p:cNvSpPr/>
          <p:nvPr/>
        </p:nvSpPr>
        <p:spPr>
          <a:xfrm>
            <a:off x="8537258" y="2159913"/>
            <a:ext cx="2575560" cy="347186"/>
          </a:xfrm>
          <a:prstGeom prst="rect">
            <a:avLst/>
          </a:prstGeom>
          <a:noFill/>
        </p:spPr>
        <p:txBody>
          <a:bodyPr wrap="none" rtlCol="0" anchor="t"/>
          <a:lstStyle/>
          <a:p>
            <a:pPr marL="0" indent="0" algn="l">
              <a:lnSpc>
                <a:spcPts val="2735"/>
              </a:lnSpc>
              <a:buNone/>
            </a:pPr>
            <a:r>
              <a:rPr lang="en-US" sz="2185" dirty="0">
                <a:solidFill>
                  <a:srgbClr val="60A9FF"/>
                </a:solidFill>
                <a:latin typeface="Roboto Slab" pitchFamily="34" charset="0"/>
                <a:ea typeface="Roboto Slab" pitchFamily="34" charset="-122"/>
                <a:cs typeface="Roboto Slab" pitchFamily="34" charset="-120"/>
              </a:rPr>
              <a:t>Approach Overview</a:t>
            </a:r>
            <a:endParaRPr lang="en-US" sz="2185" dirty="0"/>
          </a:p>
        </p:txBody>
      </p:sp>
      <p:sp>
        <p:nvSpPr>
          <p:cNvPr id="10" name="Text 8"/>
          <p:cNvSpPr/>
          <p:nvPr/>
        </p:nvSpPr>
        <p:spPr>
          <a:xfrm>
            <a:off x="8537258" y="2729270"/>
            <a:ext cx="4055150" cy="710803"/>
          </a:xfrm>
          <a:prstGeom prst="rect">
            <a:avLst/>
          </a:prstGeom>
          <a:noFill/>
        </p:spPr>
        <p:txBody>
          <a:bodyPr wrap="square" rtlCol="0" anchor="t"/>
          <a:lstStyle/>
          <a:p>
            <a:pPr marL="0" indent="0" algn="l">
              <a:lnSpc>
                <a:spcPts val="2800"/>
              </a:lnSpc>
              <a:buNone/>
            </a:pPr>
            <a:r>
              <a:rPr lang="en-US" sz="1750" dirty="0">
                <a:solidFill>
                  <a:srgbClr val="D6E5EF"/>
                </a:solidFill>
                <a:latin typeface="Roboto" pitchFamily="34" charset="0"/>
                <a:ea typeface="Roboto" pitchFamily="34" charset="-122"/>
                <a:cs typeface="Roboto" pitchFamily="34" charset="-120"/>
              </a:rPr>
              <a:t>Explanation of the step-by-step approach of the branch and bound algorithm.</a:t>
            </a:r>
            <a:endParaRPr lang="en-US" sz="1750" dirty="0"/>
          </a:p>
        </p:txBody>
      </p:sp>
      <p:sp>
        <p:nvSpPr>
          <p:cNvPr id="11" name="Shape 9"/>
          <p:cNvSpPr/>
          <p:nvPr/>
        </p:nvSpPr>
        <p:spPr>
          <a:xfrm>
            <a:off x="6287631" y="3449895"/>
            <a:ext cx="777597" cy="44410"/>
          </a:xfrm>
          <a:prstGeom prst="rect">
            <a:avLst/>
          </a:prstGeom>
          <a:solidFill>
            <a:srgbClr val="161B23"/>
          </a:solidFill>
        </p:spPr>
        <p:txBody>
          <a:bodyPr/>
          <a:lstStyle/>
          <a:p>
            <a:endParaRPr lang="en-IN"/>
          </a:p>
        </p:txBody>
      </p:sp>
      <p:sp>
        <p:nvSpPr>
          <p:cNvPr id="12" name="Shape 10"/>
          <p:cNvSpPr/>
          <p:nvPr/>
        </p:nvSpPr>
        <p:spPr>
          <a:xfrm>
            <a:off x="7065228" y="3222188"/>
            <a:ext cx="499943" cy="499943"/>
          </a:xfrm>
          <a:prstGeom prst="roundRect">
            <a:avLst>
              <a:gd name="adj" fmla="val 26667"/>
            </a:avLst>
          </a:prstGeom>
          <a:solidFill>
            <a:srgbClr val="161B23"/>
          </a:solidFill>
        </p:spPr>
        <p:txBody>
          <a:bodyPr/>
          <a:lstStyle/>
          <a:p>
            <a:endParaRPr lang="en-IN"/>
          </a:p>
        </p:txBody>
      </p:sp>
      <p:sp>
        <p:nvSpPr>
          <p:cNvPr id="13" name="Text 11"/>
          <p:cNvSpPr/>
          <p:nvPr/>
        </p:nvSpPr>
        <p:spPr>
          <a:xfrm>
            <a:off x="7223700" y="3263860"/>
            <a:ext cx="182880" cy="416481"/>
          </a:xfrm>
          <a:prstGeom prst="rect">
            <a:avLst/>
          </a:prstGeom>
          <a:noFill/>
        </p:spPr>
        <p:txBody>
          <a:bodyPr wrap="none" rtlCol="0" anchor="t"/>
          <a:lstStyle/>
          <a:p>
            <a:pPr marL="0" indent="0" algn="ctr">
              <a:lnSpc>
                <a:spcPts val="3280"/>
              </a:lnSpc>
              <a:buNone/>
            </a:pPr>
            <a:r>
              <a:rPr lang="en-US" sz="2625" dirty="0">
                <a:solidFill>
                  <a:srgbClr val="60A9FF"/>
                </a:solidFill>
                <a:latin typeface="Roboto Slab" pitchFamily="34" charset="0"/>
                <a:ea typeface="Roboto Slab" pitchFamily="34" charset="-122"/>
                <a:cs typeface="Roboto Slab" pitchFamily="34" charset="-120"/>
              </a:rPr>
              <a:t>2</a:t>
            </a:r>
            <a:endParaRPr lang="en-US" sz="2625" dirty="0"/>
          </a:p>
        </p:txBody>
      </p:sp>
      <p:sp>
        <p:nvSpPr>
          <p:cNvPr id="14" name="Text 12"/>
          <p:cNvSpPr/>
          <p:nvPr/>
        </p:nvSpPr>
        <p:spPr>
          <a:xfrm>
            <a:off x="2991803" y="3270766"/>
            <a:ext cx="3101340" cy="347186"/>
          </a:xfrm>
          <a:prstGeom prst="rect">
            <a:avLst/>
          </a:prstGeom>
          <a:noFill/>
        </p:spPr>
        <p:txBody>
          <a:bodyPr wrap="none" rtlCol="0" anchor="t"/>
          <a:lstStyle/>
          <a:p>
            <a:pPr marL="0" indent="0" algn="r">
              <a:lnSpc>
                <a:spcPts val="2735"/>
              </a:lnSpc>
              <a:buNone/>
            </a:pPr>
            <a:r>
              <a:rPr lang="en-US" sz="2185" dirty="0">
                <a:solidFill>
                  <a:srgbClr val="60A9FF"/>
                </a:solidFill>
                <a:latin typeface="Roboto Slab" pitchFamily="34" charset="0"/>
                <a:ea typeface="Roboto Slab" pitchFamily="34" charset="-122"/>
                <a:cs typeface="Roboto Slab" pitchFamily="34" charset="-120"/>
              </a:rPr>
              <a:t>Branching and Pruning</a:t>
            </a:r>
            <a:endParaRPr lang="en-US" sz="2185" dirty="0"/>
          </a:p>
        </p:txBody>
      </p:sp>
      <p:sp>
        <p:nvSpPr>
          <p:cNvPr id="15" name="Text 13"/>
          <p:cNvSpPr/>
          <p:nvPr/>
        </p:nvSpPr>
        <p:spPr>
          <a:xfrm>
            <a:off x="2037993" y="3840123"/>
            <a:ext cx="4055150" cy="1066205"/>
          </a:xfrm>
          <a:prstGeom prst="rect">
            <a:avLst/>
          </a:prstGeom>
          <a:noFill/>
        </p:spPr>
        <p:txBody>
          <a:bodyPr wrap="square" rtlCol="0" anchor="t"/>
          <a:lstStyle/>
          <a:p>
            <a:pPr marL="0" indent="0" algn="r">
              <a:lnSpc>
                <a:spcPts val="2800"/>
              </a:lnSpc>
              <a:buNone/>
            </a:pPr>
            <a:r>
              <a:rPr lang="en-US" sz="1750" dirty="0">
                <a:solidFill>
                  <a:srgbClr val="D6E5EF"/>
                </a:solidFill>
                <a:latin typeface="Roboto" pitchFamily="34" charset="0"/>
                <a:ea typeface="Roboto" pitchFamily="34" charset="-122"/>
                <a:cs typeface="Roboto" pitchFamily="34" charset="-120"/>
              </a:rPr>
              <a:t>Detail the techniques used to create subproblems and eliminate unpromising paths.</a:t>
            </a:r>
            <a:endParaRPr lang="en-US" sz="1750" dirty="0"/>
          </a:p>
        </p:txBody>
      </p:sp>
      <p:sp>
        <p:nvSpPr>
          <p:cNvPr id="16" name="Shape 14"/>
          <p:cNvSpPr/>
          <p:nvPr/>
        </p:nvSpPr>
        <p:spPr>
          <a:xfrm>
            <a:off x="7565172" y="4600873"/>
            <a:ext cx="777597" cy="44410"/>
          </a:xfrm>
          <a:prstGeom prst="rect">
            <a:avLst/>
          </a:prstGeom>
          <a:solidFill>
            <a:srgbClr val="161B23"/>
          </a:solidFill>
        </p:spPr>
        <p:txBody>
          <a:bodyPr/>
          <a:lstStyle/>
          <a:p>
            <a:endParaRPr lang="en-IN"/>
          </a:p>
        </p:txBody>
      </p:sp>
      <p:sp>
        <p:nvSpPr>
          <p:cNvPr id="17" name="Shape 15"/>
          <p:cNvSpPr/>
          <p:nvPr/>
        </p:nvSpPr>
        <p:spPr>
          <a:xfrm>
            <a:off x="7065228" y="4373166"/>
            <a:ext cx="499943" cy="499943"/>
          </a:xfrm>
          <a:prstGeom prst="roundRect">
            <a:avLst>
              <a:gd name="adj" fmla="val 26667"/>
            </a:avLst>
          </a:prstGeom>
          <a:solidFill>
            <a:srgbClr val="161B23"/>
          </a:solidFill>
        </p:spPr>
        <p:txBody>
          <a:bodyPr/>
          <a:lstStyle/>
          <a:p>
            <a:endParaRPr lang="en-IN"/>
          </a:p>
        </p:txBody>
      </p:sp>
      <p:sp>
        <p:nvSpPr>
          <p:cNvPr id="18" name="Text 16"/>
          <p:cNvSpPr/>
          <p:nvPr/>
        </p:nvSpPr>
        <p:spPr>
          <a:xfrm>
            <a:off x="7223700" y="4414838"/>
            <a:ext cx="182880" cy="416481"/>
          </a:xfrm>
          <a:prstGeom prst="rect">
            <a:avLst/>
          </a:prstGeom>
          <a:noFill/>
        </p:spPr>
        <p:txBody>
          <a:bodyPr wrap="none" rtlCol="0" anchor="t"/>
          <a:lstStyle/>
          <a:p>
            <a:pPr marL="0" indent="0" algn="ctr">
              <a:lnSpc>
                <a:spcPts val="3280"/>
              </a:lnSpc>
              <a:buNone/>
            </a:pPr>
            <a:r>
              <a:rPr lang="en-US" sz="2625" dirty="0">
                <a:solidFill>
                  <a:srgbClr val="60A9FF"/>
                </a:solidFill>
                <a:latin typeface="Roboto Slab" pitchFamily="34" charset="0"/>
                <a:ea typeface="Roboto Slab" pitchFamily="34" charset="-122"/>
                <a:cs typeface="Roboto Slab" pitchFamily="34" charset="-120"/>
              </a:rPr>
              <a:t>3</a:t>
            </a:r>
            <a:endParaRPr lang="en-US" sz="2625" dirty="0"/>
          </a:p>
        </p:txBody>
      </p:sp>
      <p:sp>
        <p:nvSpPr>
          <p:cNvPr id="19" name="Text 17"/>
          <p:cNvSpPr/>
          <p:nvPr/>
        </p:nvSpPr>
        <p:spPr>
          <a:xfrm>
            <a:off x="8537258" y="4421743"/>
            <a:ext cx="3444240" cy="347186"/>
          </a:xfrm>
          <a:prstGeom prst="rect">
            <a:avLst/>
          </a:prstGeom>
          <a:noFill/>
        </p:spPr>
        <p:txBody>
          <a:bodyPr wrap="none" rtlCol="0" anchor="t"/>
          <a:lstStyle/>
          <a:p>
            <a:pPr marL="0" indent="0" algn="l">
              <a:lnSpc>
                <a:spcPts val="2735"/>
              </a:lnSpc>
              <a:buNone/>
            </a:pPr>
            <a:r>
              <a:rPr lang="en-US" sz="2185" dirty="0">
                <a:solidFill>
                  <a:srgbClr val="60A9FF"/>
                </a:solidFill>
                <a:latin typeface="Roboto Slab" pitchFamily="34" charset="0"/>
                <a:ea typeface="Roboto Slab" pitchFamily="34" charset="-122"/>
                <a:cs typeface="Roboto Slab" pitchFamily="34" charset="-120"/>
              </a:rPr>
              <a:t>Lower Bounds Calculation</a:t>
            </a:r>
            <a:endParaRPr lang="en-US" sz="2185" dirty="0"/>
          </a:p>
        </p:txBody>
      </p:sp>
      <p:sp>
        <p:nvSpPr>
          <p:cNvPr id="20" name="Text 18"/>
          <p:cNvSpPr/>
          <p:nvPr/>
        </p:nvSpPr>
        <p:spPr>
          <a:xfrm>
            <a:off x="8537258" y="4991100"/>
            <a:ext cx="4055150" cy="710803"/>
          </a:xfrm>
          <a:prstGeom prst="rect">
            <a:avLst/>
          </a:prstGeom>
          <a:noFill/>
        </p:spPr>
        <p:txBody>
          <a:bodyPr wrap="square" rtlCol="0" anchor="t"/>
          <a:lstStyle/>
          <a:p>
            <a:pPr marL="0" indent="0" algn="l">
              <a:lnSpc>
                <a:spcPts val="2800"/>
              </a:lnSpc>
              <a:buNone/>
            </a:pPr>
            <a:r>
              <a:rPr lang="en-US" sz="1750" dirty="0">
                <a:solidFill>
                  <a:srgbClr val="D6E5EF"/>
                </a:solidFill>
                <a:latin typeface="Roboto" pitchFamily="34" charset="0"/>
                <a:ea typeface="Roboto" pitchFamily="34" charset="-122"/>
                <a:cs typeface="Roboto" pitchFamily="34" charset="-120"/>
              </a:rPr>
              <a:t>Discuss how to calculate lower bounds to estimate the best possible solution.</a:t>
            </a:r>
            <a:endParaRPr lang="en-US" sz="1750" dirty="0"/>
          </a:p>
        </p:txBody>
      </p:sp>
      <p:sp>
        <p:nvSpPr>
          <p:cNvPr id="21" name="Shape 19"/>
          <p:cNvSpPr/>
          <p:nvPr/>
        </p:nvSpPr>
        <p:spPr>
          <a:xfrm>
            <a:off x="6287631" y="5751969"/>
            <a:ext cx="777597" cy="44410"/>
          </a:xfrm>
          <a:prstGeom prst="rect">
            <a:avLst/>
          </a:prstGeom>
          <a:solidFill>
            <a:srgbClr val="161B23"/>
          </a:solidFill>
        </p:spPr>
        <p:txBody>
          <a:bodyPr/>
          <a:lstStyle/>
          <a:p>
            <a:endParaRPr lang="en-IN"/>
          </a:p>
        </p:txBody>
      </p:sp>
      <p:sp>
        <p:nvSpPr>
          <p:cNvPr id="22" name="Shape 20"/>
          <p:cNvSpPr/>
          <p:nvPr/>
        </p:nvSpPr>
        <p:spPr>
          <a:xfrm>
            <a:off x="7065228" y="5524262"/>
            <a:ext cx="499943" cy="499943"/>
          </a:xfrm>
          <a:prstGeom prst="roundRect">
            <a:avLst>
              <a:gd name="adj" fmla="val 26667"/>
            </a:avLst>
          </a:prstGeom>
          <a:solidFill>
            <a:srgbClr val="161B23"/>
          </a:solidFill>
        </p:spPr>
        <p:txBody>
          <a:bodyPr/>
          <a:lstStyle/>
          <a:p>
            <a:endParaRPr lang="en-IN"/>
          </a:p>
        </p:txBody>
      </p:sp>
      <p:sp>
        <p:nvSpPr>
          <p:cNvPr id="23" name="Text 21"/>
          <p:cNvSpPr/>
          <p:nvPr/>
        </p:nvSpPr>
        <p:spPr>
          <a:xfrm>
            <a:off x="7219890" y="5565934"/>
            <a:ext cx="190500" cy="416481"/>
          </a:xfrm>
          <a:prstGeom prst="rect">
            <a:avLst/>
          </a:prstGeom>
          <a:noFill/>
        </p:spPr>
        <p:txBody>
          <a:bodyPr wrap="none" rtlCol="0" anchor="t"/>
          <a:lstStyle/>
          <a:p>
            <a:pPr marL="0" indent="0" algn="ctr">
              <a:lnSpc>
                <a:spcPts val="3280"/>
              </a:lnSpc>
              <a:buNone/>
            </a:pPr>
            <a:r>
              <a:rPr lang="en-US" sz="2625" dirty="0">
                <a:solidFill>
                  <a:srgbClr val="60A9FF"/>
                </a:solidFill>
                <a:latin typeface="Roboto Slab" pitchFamily="34" charset="0"/>
                <a:ea typeface="Roboto Slab" pitchFamily="34" charset="-122"/>
                <a:cs typeface="Roboto Slab" pitchFamily="34" charset="-120"/>
              </a:rPr>
              <a:t>4</a:t>
            </a:r>
            <a:endParaRPr lang="en-US" sz="2625" dirty="0"/>
          </a:p>
        </p:txBody>
      </p:sp>
      <p:sp>
        <p:nvSpPr>
          <p:cNvPr id="24" name="Text 22"/>
          <p:cNvSpPr/>
          <p:nvPr/>
        </p:nvSpPr>
        <p:spPr>
          <a:xfrm>
            <a:off x="2953703" y="5572839"/>
            <a:ext cx="3139440" cy="347186"/>
          </a:xfrm>
          <a:prstGeom prst="rect">
            <a:avLst/>
          </a:prstGeom>
          <a:noFill/>
        </p:spPr>
        <p:txBody>
          <a:bodyPr wrap="none" rtlCol="0" anchor="t"/>
          <a:lstStyle/>
          <a:p>
            <a:pPr marL="0" indent="0" algn="r">
              <a:lnSpc>
                <a:spcPts val="2735"/>
              </a:lnSpc>
              <a:buNone/>
            </a:pPr>
            <a:r>
              <a:rPr lang="en-US" sz="2185" dirty="0">
                <a:solidFill>
                  <a:srgbClr val="60A9FF"/>
                </a:solidFill>
                <a:latin typeface="Roboto Slab" pitchFamily="34" charset="0"/>
                <a:ea typeface="Roboto Slab" pitchFamily="34" charset="-122"/>
                <a:cs typeface="Roboto Slab" pitchFamily="34" charset="-120"/>
              </a:rPr>
              <a:t>Promising Subproblems</a:t>
            </a:r>
            <a:endParaRPr lang="en-US" sz="2185" dirty="0"/>
          </a:p>
        </p:txBody>
      </p:sp>
      <p:sp>
        <p:nvSpPr>
          <p:cNvPr id="25" name="Text 23"/>
          <p:cNvSpPr/>
          <p:nvPr/>
        </p:nvSpPr>
        <p:spPr>
          <a:xfrm>
            <a:off x="2037993" y="6142196"/>
            <a:ext cx="4055150" cy="1066205"/>
          </a:xfrm>
          <a:prstGeom prst="rect">
            <a:avLst/>
          </a:prstGeom>
          <a:noFill/>
        </p:spPr>
        <p:txBody>
          <a:bodyPr wrap="square" rtlCol="0" anchor="t"/>
          <a:lstStyle/>
          <a:p>
            <a:pPr marL="0" indent="0" algn="r">
              <a:lnSpc>
                <a:spcPts val="2800"/>
              </a:lnSpc>
              <a:buNone/>
            </a:pPr>
            <a:r>
              <a:rPr lang="en-US" sz="1750" dirty="0">
                <a:solidFill>
                  <a:srgbClr val="D6E5EF"/>
                </a:solidFill>
                <a:latin typeface="Roboto" pitchFamily="34" charset="0"/>
                <a:ea typeface="Roboto" pitchFamily="34" charset="-122"/>
                <a:cs typeface="Roboto" pitchFamily="34" charset="-120"/>
              </a:rPr>
              <a:t>Describe the process of selecting subproblems that have the potential to lead to the optimal solution.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txBody>
          <a:bodyPr/>
          <a:lstStyle/>
          <a:p>
            <a:endParaRPr lang="en-IN"/>
          </a:p>
        </p:txBody>
      </p:sp>
      <p:sp>
        <p:nvSpPr>
          <p:cNvPr id="3" name="Shape 1"/>
          <p:cNvSpPr/>
          <p:nvPr/>
        </p:nvSpPr>
        <p:spPr>
          <a:xfrm>
            <a:off x="0" y="0"/>
            <a:ext cx="14630400" cy="8229600"/>
          </a:xfrm>
          <a:prstGeom prst="rect">
            <a:avLst/>
          </a:prstGeom>
          <a:solidFill>
            <a:srgbClr val="202733"/>
          </a:solidFill>
        </p:spPr>
        <p:txBody>
          <a:bodyPr/>
          <a:lstStyle/>
          <a:p>
            <a:endParaRPr lang="en-IN"/>
          </a:p>
        </p:txBody>
      </p:sp>
      <p:sp>
        <p:nvSpPr>
          <p:cNvPr id="4" name="Text 2"/>
          <p:cNvSpPr/>
          <p:nvPr/>
        </p:nvSpPr>
        <p:spPr>
          <a:xfrm>
            <a:off x="2037993" y="1219081"/>
            <a:ext cx="7802880" cy="694373"/>
          </a:xfrm>
          <a:prstGeom prst="rect">
            <a:avLst/>
          </a:prstGeom>
          <a:noFill/>
        </p:spPr>
        <p:txBody>
          <a:bodyPr wrap="none" rtlCol="0" anchor="t"/>
          <a:lstStyle/>
          <a:p>
            <a:pPr marL="0" indent="0">
              <a:lnSpc>
                <a:spcPts val="5470"/>
              </a:lnSpc>
              <a:buNone/>
            </a:pPr>
            <a:r>
              <a:rPr lang="en-US" sz="4375" dirty="0">
                <a:solidFill>
                  <a:srgbClr val="60A9FF"/>
                </a:solidFill>
                <a:latin typeface="Roboto Slab" pitchFamily="34" charset="0"/>
                <a:ea typeface="Roboto Slab" pitchFamily="34" charset="-122"/>
                <a:cs typeface="Roboto Slab" pitchFamily="34" charset="-120"/>
              </a:rPr>
              <a:t>Implementation and Analysis</a:t>
            </a:r>
            <a:endParaRPr lang="en-US" sz="4375" dirty="0"/>
          </a:p>
        </p:txBody>
      </p:sp>
      <p:pic>
        <p:nvPicPr>
          <p:cNvPr id="5" name="Image 0" descr="preencoded.png"/>
          <p:cNvPicPr>
            <a:picLocks noChangeAspect="1"/>
          </p:cNvPicPr>
          <p:nvPr/>
        </p:nvPicPr>
        <p:blipFill>
          <a:blip r:embed="rId1"/>
          <a:stretch>
            <a:fillRect/>
          </a:stretch>
        </p:blipFill>
        <p:spPr>
          <a:xfrm>
            <a:off x="2037993" y="2357795"/>
            <a:ext cx="3295888" cy="2036921"/>
          </a:xfrm>
          <a:prstGeom prst="rect">
            <a:avLst/>
          </a:prstGeom>
        </p:spPr>
      </p:pic>
      <p:sp>
        <p:nvSpPr>
          <p:cNvPr id="6" name="Text 3"/>
          <p:cNvSpPr/>
          <p:nvPr/>
        </p:nvSpPr>
        <p:spPr>
          <a:xfrm>
            <a:off x="2037993" y="4672370"/>
            <a:ext cx="3295888" cy="694373"/>
          </a:xfrm>
          <a:prstGeom prst="rect">
            <a:avLst/>
          </a:prstGeom>
          <a:noFill/>
        </p:spPr>
        <p:txBody>
          <a:bodyPr wrap="square" rtlCol="0" anchor="t"/>
          <a:lstStyle/>
          <a:p>
            <a:pPr marL="0" indent="0" algn="l">
              <a:lnSpc>
                <a:spcPts val="2735"/>
              </a:lnSpc>
              <a:buNone/>
            </a:pPr>
            <a:r>
              <a:rPr lang="en-US" sz="2185" dirty="0">
                <a:solidFill>
                  <a:srgbClr val="60A9FF"/>
                </a:solidFill>
                <a:latin typeface="Roboto Slab" pitchFamily="34" charset="0"/>
                <a:ea typeface="Roboto Slab" pitchFamily="34" charset="-122"/>
                <a:cs typeface="Roboto Slab" pitchFamily="34" charset="-120"/>
              </a:rPr>
              <a:t>Algorithm Implementation</a:t>
            </a:r>
            <a:endParaRPr lang="en-US" sz="2185" dirty="0"/>
          </a:p>
        </p:txBody>
      </p:sp>
      <p:sp>
        <p:nvSpPr>
          <p:cNvPr id="7" name="Text 4"/>
          <p:cNvSpPr/>
          <p:nvPr/>
        </p:nvSpPr>
        <p:spPr>
          <a:xfrm>
            <a:off x="2037993" y="5588913"/>
            <a:ext cx="3295888" cy="1421606"/>
          </a:xfrm>
          <a:prstGeom prst="rect">
            <a:avLst/>
          </a:prstGeom>
          <a:noFill/>
        </p:spPr>
        <p:txBody>
          <a:bodyPr wrap="square" rtlCol="0" anchor="t"/>
          <a:lstStyle/>
          <a:p>
            <a:pPr marL="0" indent="0" algn="l">
              <a:lnSpc>
                <a:spcPts val="2800"/>
              </a:lnSpc>
              <a:buNone/>
            </a:pPr>
            <a:r>
              <a:rPr lang="en-US" sz="1750" dirty="0">
                <a:solidFill>
                  <a:srgbClr val="D6E5EF"/>
                </a:solidFill>
                <a:latin typeface="Roboto" pitchFamily="34" charset="0"/>
                <a:ea typeface="Roboto" pitchFamily="34" charset="-122"/>
                <a:cs typeface="Roboto" pitchFamily="34" charset="-120"/>
              </a:rPr>
              <a:t>Steps to implement the branch and bound algorithm in code. Visual representation and visualization techniques.</a:t>
            </a:r>
            <a:endParaRPr lang="en-US" sz="1750" dirty="0"/>
          </a:p>
        </p:txBody>
      </p:sp>
      <p:pic>
        <p:nvPicPr>
          <p:cNvPr id="8" name="Image 1" descr="preencoded.png"/>
          <p:cNvPicPr>
            <a:picLocks noChangeAspect="1"/>
          </p:cNvPicPr>
          <p:nvPr/>
        </p:nvPicPr>
        <p:blipFill>
          <a:blip r:embed="rId2"/>
          <a:stretch>
            <a:fillRect/>
          </a:stretch>
        </p:blipFill>
        <p:spPr>
          <a:xfrm>
            <a:off x="5667137" y="2357795"/>
            <a:ext cx="3296007" cy="2037040"/>
          </a:xfrm>
          <a:prstGeom prst="rect">
            <a:avLst/>
          </a:prstGeom>
        </p:spPr>
      </p:pic>
      <p:sp>
        <p:nvSpPr>
          <p:cNvPr id="9" name="Text 5"/>
          <p:cNvSpPr/>
          <p:nvPr/>
        </p:nvSpPr>
        <p:spPr>
          <a:xfrm>
            <a:off x="5667137" y="4672489"/>
            <a:ext cx="3296007" cy="694373"/>
          </a:xfrm>
          <a:prstGeom prst="rect">
            <a:avLst/>
          </a:prstGeom>
          <a:noFill/>
        </p:spPr>
        <p:txBody>
          <a:bodyPr wrap="square" rtlCol="0" anchor="t"/>
          <a:lstStyle/>
          <a:p>
            <a:pPr marL="0" indent="0" algn="l">
              <a:lnSpc>
                <a:spcPts val="2735"/>
              </a:lnSpc>
              <a:buNone/>
            </a:pPr>
            <a:r>
              <a:rPr lang="en-US" sz="2185" dirty="0">
                <a:solidFill>
                  <a:srgbClr val="60A9FF"/>
                </a:solidFill>
                <a:latin typeface="Roboto Slab" pitchFamily="34" charset="0"/>
                <a:ea typeface="Roboto Slab" pitchFamily="34" charset="-122"/>
                <a:cs typeface="Roboto Slab" pitchFamily="34" charset="-120"/>
              </a:rPr>
              <a:t>Time and Space Complexity</a:t>
            </a:r>
            <a:endParaRPr lang="en-US" sz="2185" dirty="0"/>
          </a:p>
        </p:txBody>
      </p:sp>
      <p:sp>
        <p:nvSpPr>
          <p:cNvPr id="10" name="Text 6"/>
          <p:cNvSpPr/>
          <p:nvPr/>
        </p:nvSpPr>
        <p:spPr>
          <a:xfrm>
            <a:off x="5667137" y="5589032"/>
            <a:ext cx="3296007" cy="1066205"/>
          </a:xfrm>
          <a:prstGeom prst="rect">
            <a:avLst/>
          </a:prstGeom>
          <a:noFill/>
        </p:spPr>
        <p:txBody>
          <a:bodyPr wrap="square" rtlCol="0" anchor="t"/>
          <a:lstStyle/>
          <a:p>
            <a:pPr marL="0" indent="0" algn="l">
              <a:lnSpc>
                <a:spcPts val="2800"/>
              </a:lnSpc>
              <a:buNone/>
            </a:pPr>
            <a:r>
              <a:rPr lang="en-US" sz="1750" dirty="0">
                <a:solidFill>
                  <a:srgbClr val="D6E5EF"/>
                </a:solidFill>
                <a:latin typeface="Roboto" pitchFamily="34" charset="0"/>
                <a:ea typeface="Roboto" pitchFamily="34" charset="-122"/>
                <a:cs typeface="Roboto" pitchFamily="34" charset="-120"/>
              </a:rPr>
              <a:t>Analysis of the computational complexity and resources required for the algorithm.</a:t>
            </a:r>
            <a:endParaRPr lang="en-US" sz="1750" dirty="0"/>
          </a:p>
        </p:txBody>
      </p:sp>
      <p:pic>
        <p:nvPicPr>
          <p:cNvPr id="11" name="Image 2" descr="preencoded.png"/>
          <p:cNvPicPr>
            <a:picLocks noChangeAspect="1"/>
          </p:cNvPicPr>
          <p:nvPr/>
        </p:nvPicPr>
        <p:blipFill>
          <a:blip r:embed="rId3"/>
          <a:stretch>
            <a:fillRect/>
          </a:stretch>
        </p:blipFill>
        <p:spPr>
          <a:xfrm>
            <a:off x="9296400" y="2357795"/>
            <a:ext cx="3296007" cy="2037040"/>
          </a:xfrm>
          <a:prstGeom prst="rect">
            <a:avLst/>
          </a:prstGeom>
        </p:spPr>
      </p:pic>
      <p:sp>
        <p:nvSpPr>
          <p:cNvPr id="12" name="Text 7"/>
          <p:cNvSpPr/>
          <p:nvPr/>
        </p:nvSpPr>
        <p:spPr>
          <a:xfrm>
            <a:off x="9296400" y="4672489"/>
            <a:ext cx="3185160" cy="347186"/>
          </a:xfrm>
          <a:prstGeom prst="rect">
            <a:avLst/>
          </a:prstGeom>
          <a:noFill/>
        </p:spPr>
        <p:txBody>
          <a:bodyPr wrap="none" rtlCol="0" anchor="t"/>
          <a:lstStyle/>
          <a:p>
            <a:pPr marL="0" indent="0" algn="l">
              <a:lnSpc>
                <a:spcPts val="2735"/>
              </a:lnSpc>
              <a:buNone/>
            </a:pPr>
            <a:r>
              <a:rPr lang="en-US" sz="2185" dirty="0">
                <a:solidFill>
                  <a:srgbClr val="60A9FF"/>
                </a:solidFill>
                <a:latin typeface="Roboto Slab" pitchFamily="34" charset="0"/>
                <a:ea typeface="Roboto Slab" pitchFamily="34" charset="-122"/>
                <a:cs typeface="Roboto Slab" pitchFamily="34" charset="-120"/>
              </a:rPr>
              <a:t>Performance Evaluation</a:t>
            </a:r>
            <a:endParaRPr lang="en-US" sz="2185" dirty="0"/>
          </a:p>
        </p:txBody>
      </p:sp>
      <p:sp>
        <p:nvSpPr>
          <p:cNvPr id="13" name="Text 8"/>
          <p:cNvSpPr/>
          <p:nvPr/>
        </p:nvSpPr>
        <p:spPr>
          <a:xfrm>
            <a:off x="9296400" y="5241846"/>
            <a:ext cx="3296007" cy="1066205"/>
          </a:xfrm>
          <a:prstGeom prst="rect">
            <a:avLst/>
          </a:prstGeom>
          <a:noFill/>
        </p:spPr>
        <p:txBody>
          <a:bodyPr wrap="square" rtlCol="0" anchor="t"/>
          <a:lstStyle/>
          <a:p>
            <a:pPr marL="0" indent="0" algn="l">
              <a:lnSpc>
                <a:spcPts val="2800"/>
              </a:lnSpc>
              <a:buNone/>
            </a:pPr>
            <a:r>
              <a:rPr lang="en-US" sz="1750" dirty="0">
                <a:solidFill>
                  <a:srgbClr val="D6E5EF"/>
                </a:solidFill>
                <a:latin typeface="Roboto" pitchFamily="34" charset="0"/>
                <a:ea typeface="Roboto" pitchFamily="34" charset="-122"/>
                <a:cs typeface="Roboto" pitchFamily="34" charset="-120"/>
              </a:rPr>
              <a:t>Evaluate the performance of the algorithm and compare it to other optimization techniques.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txBody>
          <a:bodyPr/>
          <a:lstStyle/>
          <a:p>
            <a:endParaRPr lang="en-IN"/>
          </a:p>
        </p:txBody>
      </p:sp>
      <p:sp>
        <p:nvSpPr>
          <p:cNvPr id="3" name="Shape 1"/>
          <p:cNvSpPr/>
          <p:nvPr/>
        </p:nvSpPr>
        <p:spPr>
          <a:xfrm>
            <a:off x="0" y="0"/>
            <a:ext cx="14630400" cy="8229600"/>
          </a:xfrm>
          <a:prstGeom prst="rect">
            <a:avLst/>
          </a:prstGeom>
          <a:solidFill>
            <a:srgbClr val="202733"/>
          </a:solidFill>
        </p:spPr>
        <p:txBody>
          <a:bodyPr/>
          <a:lstStyle/>
          <a:p>
            <a:endParaRPr lang="en-IN"/>
          </a:p>
        </p:txBody>
      </p:sp>
      <p:sp>
        <p:nvSpPr>
          <p:cNvPr id="4" name="Text 2"/>
          <p:cNvSpPr/>
          <p:nvPr/>
        </p:nvSpPr>
        <p:spPr>
          <a:xfrm>
            <a:off x="2037993" y="1354336"/>
            <a:ext cx="4443889" cy="694373"/>
          </a:xfrm>
          <a:prstGeom prst="rect">
            <a:avLst/>
          </a:prstGeom>
          <a:noFill/>
        </p:spPr>
        <p:txBody>
          <a:bodyPr wrap="none" rtlCol="0" anchor="t"/>
          <a:lstStyle/>
          <a:p>
            <a:pPr marL="0" indent="0">
              <a:lnSpc>
                <a:spcPts val="5470"/>
              </a:lnSpc>
              <a:buNone/>
            </a:pPr>
            <a:r>
              <a:rPr lang="en-US" sz="4375" dirty="0">
                <a:solidFill>
                  <a:srgbClr val="60A9FF"/>
                </a:solidFill>
                <a:latin typeface="Roboto Slab" pitchFamily="34" charset="0"/>
                <a:ea typeface="Roboto Slab" pitchFamily="34" charset="-122"/>
                <a:cs typeface="Roboto Slab" pitchFamily="34" charset="-120"/>
              </a:rPr>
              <a:t>Case Study</a:t>
            </a:r>
            <a:endParaRPr lang="en-US" sz="4375" dirty="0"/>
          </a:p>
        </p:txBody>
      </p:sp>
      <p:sp>
        <p:nvSpPr>
          <p:cNvPr id="5" name="Shape 3"/>
          <p:cNvSpPr/>
          <p:nvPr/>
        </p:nvSpPr>
        <p:spPr>
          <a:xfrm>
            <a:off x="7293054" y="2493050"/>
            <a:ext cx="44410" cy="4382095"/>
          </a:xfrm>
          <a:prstGeom prst="rect">
            <a:avLst/>
          </a:prstGeom>
          <a:solidFill>
            <a:srgbClr val="161B23"/>
          </a:solidFill>
        </p:spPr>
        <p:txBody>
          <a:bodyPr/>
          <a:lstStyle/>
          <a:p>
            <a:endParaRPr lang="en-IN"/>
          </a:p>
        </p:txBody>
      </p:sp>
      <p:sp>
        <p:nvSpPr>
          <p:cNvPr id="6" name="Shape 4"/>
          <p:cNvSpPr/>
          <p:nvPr/>
        </p:nvSpPr>
        <p:spPr>
          <a:xfrm>
            <a:off x="7565172" y="2894350"/>
            <a:ext cx="777597" cy="44410"/>
          </a:xfrm>
          <a:prstGeom prst="rect">
            <a:avLst/>
          </a:prstGeom>
          <a:solidFill>
            <a:srgbClr val="161B23"/>
          </a:solidFill>
        </p:spPr>
        <p:txBody>
          <a:bodyPr/>
          <a:lstStyle/>
          <a:p>
            <a:endParaRPr lang="en-IN"/>
          </a:p>
        </p:txBody>
      </p:sp>
      <p:sp>
        <p:nvSpPr>
          <p:cNvPr id="7" name="Shape 5"/>
          <p:cNvSpPr/>
          <p:nvPr/>
        </p:nvSpPr>
        <p:spPr>
          <a:xfrm>
            <a:off x="7065228" y="2666643"/>
            <a:ext cx="499943" cy="499943"/>
          </a:xfrm>
          <a:prstGeom prst="roundRect">
            <a:avLst>
              <a:gd name="adj" fmla="val 26667"/>
            </a:avLst>
          </a:prstGeom>
          <a:solidFill>
            <a:srgbClr val="161B23"/>
          </a:solidFill>
        </p:spPr>
        <p:txBody>
          <a:bodyPr/>
          <a:lstStyle/>
          <a:p>
            <a:endParaRPr lang="en-IN"/>
          </a:p>
        </p:txBody>
      </p:sp>
      <p:sp>
        <p:nvSpPr>
          <p:cNvPr id="8" name="Text 6"/>
          <p:cNvSpPr/>
          <p:nvPr/>
        </p:nvSpPr>
        <p:spPr>
          <a:xfrm>
            <a:off x="7246560" y="2708315"/>
            <a:ext cx="137160" cy="416481"/>
          </a:xfrm>
          <a:prstGeom prst="rect">
            <a:avLst/>
          </a:prstGeom>
          <a:noFill/>
        </p:spPr>
        <p:txBody>
          <a:bodyPr wrap="none" rtlCol="0" anchor="t"/>
          <a:lstStyle/>
          <a:p>
            <a:pPr marL="0" indent="0" algn="ctr">
              <a:lnSpc>
                <a:spcPts val="3280"/>
              </a:lnSpc>
              <a:buNone/>
            </a:pPr>
            <a:r>
              <a:rPr lang="en-US" sz="2625" dirty="0">
                <a:solidFill>
                  <a:srgbClr val="60A9FF"/>
                </a:solidFill>
                <a:latin typeface="Roboto Slab" pitchFamily="34" charset="0"/>
                <a:ea typeface="Roboto Slab" pitchFamily="34" charset="-122"/>
                <a:cs typeface="Roboto Slab" pitchFamily="34" charset="-120"/>
              </a:rPr>
              <a:t>1</a:t>
            </a:r>
            <a:endParaRPr lang="en-US" sz="2625" dirty="0"/>
          </a:p>
        </p:txBody>
      </p:sp>
      <p:sp>
        <p:nvSpPr>
          <p:cNvPr id="9" name="Text 7"/>
          <p:cNvSpPr/>
          <p:nvPr/>
        </p:nvSpPr>
        <p:spPr>
          <a:xfrm>
            <a:off x="8537258" y="2715220"/>
            <a:ext cx="3055620" cy="347186"/>
          </a:xfrm>
          <a:prstGeom prst="rect">
            <a:avLst/>
          </a:prstGeom>
          <a:noFill/>
        </p:spPr>
        <p:txBody>
          <a:bodyPr wrap="none" rtlCol="0" anchor="t"/>
          <a:lstStyle/>
          <a:p>
            <a:pPr marL="0" indent="0" algn="l">
              <a:lnSpc>
                <a:spcPts val="2735"/>
              </a:lnSpc>
              <a:buNone/>
            </a:pPr>
            <a:r>
              <a:rPr lang="en-US" sz="2185" dirty="0">
                <a:solidFill>
                  <a:srgbClr val="60A9FF"/>
                </a:solidFill>
                <a:latin typeface="Roboto Slab" pitchFamily="34" charset="0"/>
                <a:ea typeface="Roboto Slab" pitchFamily="34" charset="-122"/>
                <a:cs typeface="Roboto Slab" pitchFamily="34" charset="-120"/>
              </a:rPr>
              <a:t>Real-world Application</a:t>
            </a:r>
            <a:endParaRPr lang="en-US" sz="2185" dirty="0"/>
          </a:p>
        </p:txBody>
      </p:sp>
      <p:sp>
        <p:nvSpPr>
          <p:cNvPr id="10" name="Text 8"/>
          <p:cNvSpPr/>
          <p:nvPr/>
        </p:nvSpPr>
        <p:spPr>
          <a:xfrm>
            <a:off x="8537258" y="3284577"/>
            <a:ext cx="4055150" cy="1066205"/>
          </a:xfrm>
          <a:prstGeom prst="rect">
            <a:avLst/>
          </a:prstGeom>
          <a:noFill/>
        </p:spPr>
        <p:txBody>
          <a:bodyPr wrap="square" rtlCol="0" anchor="t"/>
          <a:lstStyle/>
          <a:p>
            <a:pPr marL="0" indent="0" algn="l">
              <a:lnSpc>
                <a:spcPts val="2800"/>
              </a:lnSpc>
              <a:buNone/>
            </a:pPr>
            <a:r>
              <a:rPr lang="en-US" sz="1750" dirty="0">
                <a:solidFill>
                  <a:srgbClr val="D6E5EF"/>
                </a:solidFill>
                <a:latin typeface="Roboto" pitchFamily="34" charset="0"/>
                <a:ea typeface="Roboto" pitchFamily="34" charset="-122"/>
                <a:cs typeface="Roboto" pitchFamily="34" charset="-120"/>
              </a:rPr>
              <a:t>Explore a practical application of the algorithm in a specific industry or domain.</a:t>
            </a:r>
            <a:endParaRPr lang="en-US" sz="1750" dirty="0"/>
          </a:p>
        </p:txBody>
      </p:sp>
      <p:sp>
        <p:nvSpPr>
          <p:cNvPr id="11" name="Shape 9"/>
          <p:cNvSpPr/>
          <p:nvPr/>
        </p:nvSpPr>
        <p:spPr>
          <a:xfrm>
            <a:off x="6287631" y="4005203"/>
            <a:ext cx="777597" cy="44410"/>
          </a:xfrm>
          <a:prstGeom prst="rect">
            <a:avLst/>
          </a:prstGeom>
          <a:solidFill>
            <a:srgbClr val="161B23"/>
          </a:solidFill>
        </p:spPr>
        <p:txBody>
          <a:bodyPr/>
          <a:lstStyle/>
          <a:p>
            <a:endParaRPr lang="en-IN"/>
          </a:p>
        </p:txBody>
      </p:sp>
      <p:sp>
        <p:nvSpPr>
          <p:cNvPr id="12" name="Shape 10"/>
          <p:cNvSpPr/>
          <p:nvPr/>
        </p:nvSpPr>
        <p:spPr>
          <a:xfrm>
            <a:off x="7065228" y="3777496"/>
            <a:ext cx="499943" cy="499943"/>
          </a:xfrm>
          <a:prstGeom prst="roundRect">
            <a:avLst>
              <a:gd name="adj" fmla="val 26667"/>
            </a:avLst>
          </a:prstGeom>
          <a:solidFill>
            <a:srgbClr val="161B23"/>
          </a:solidFill>
        </p:spPr>
        <p:txBody>
          <a:bodyPr/>
          <a:lstStyle/>
          <a:p>
            <a:endParaRPr lang="en-IN"/>
          </a:p>
        </p:txBody>
      </p:sp>
      <p:sp>
        <p:nvSpPr>
          <p:cNvPr id="13" name="Text 11"/>
          <p:cNvSpPr/>
          <p:nvPr/>
        </p:nvSpPr>
        <p:spPr>
          <a:xfrm>
            <a:off x="7223700" y="3819168"/>
            <a:ext cx="182880" cy="416481"/>
          </a:xfrm>
          <a:prstGeom prst="rect">
            <a:avLst/>
          </a:prstGeom>
          <a:noFill/>
        </p:spPr>
        <p:txBody>
          <a:bodyPr wrap="none" rtlCol="0" anchor="t"/>
          <a:lstStyle/>
          <a:p>
            <a:pPr marL="0" indent="0" algn="ctr">
              <a:lnSpc>
                <a:spcPts val="3280"/>
              </a:lnSpc>
              <a:buNone/>
            </a:pPr>
            <a:r>
              <a:rPr lang="en-US" sz="2625" dirty="0">
                <a:solidFill>
                  <a:srgbClr val="60A9FF"/>
                </a:solidFill>
                <a:latin typeface="Roboto Slab" pitchFamily="34" charset="0"/>
                <a:ea typeface="Roboto Slab" pitchFamily="34" charset="-122"/>
                <a:cs typeface="Roboto Slab" pitchFamily="34" charset="-120"/>
              </a:rPr>
              <a:t>2</a:t>
            </a:r>
            <a:endParaRPr lang="en-US" sz="2625" dirty="0"/>
          </a:p>
        </p:txBody>
      </p:sp>
      <p:sp>
        <p:nvSpPr>
          <p:cNvPr id="14" name="Text 12"/>
          <p:cNvSpPr/>
          <p:nvPr/>
        </p:nvSpPr>
        <p:spPr>
          <a:xfrm>
            <a:off x="2039303" y="3826073"/>
            <a:ext cx="4053840" cy="347186"/>
          </a:xfrm>
          <a:prstGeom prst="rect">
            <a:avLst/>
          </a:prstGeom>
          <a:noFill/>
        </p:spPr>
        <p:txBody>
          <a:bodyPr wrap="none" rtlCol="0" anchor="t"/>
          <a:lstStyle/>
          <a:p>
            <a:pPr marL="0" indent="0" algn="r">
              <a:lnSpc>
                <a:spcPts val="2735"/>
              </a:lnSpc>
              <a:buNone/>
            </a:pPr>
            <a:r>
              <a:rPr lang="en-US" sz="2185" dirty="0">
                <a:solidFill>
                  <a:srgbClr val="60A9FF"/>
                </a:solidFill>
                <a:latin typeface="Roboto Slab" pitchFamily="34" charset="0"/>
                <a:ea typeface="Roboto Slab" pitchFamily="34" charset="-122"/>
                <a:cs typeface="Roboto Slab" pitchFamily="34" charset="-120"/>
              </a:rPr>
              <a:t>Example Problem and Solution</a:t>
            </a:r>
            <a:endParaRPr lang="en-US" sz="2185" dirty="0"/>
          </a:p>
        </p:txBody>
      </p:sp>
      <p:sp>
        <p:nvSpPr>
          <p:cNvPr id="15" name="Text 13"/>
          <p:cNvSpPr/>
          <p:nvPr/>
        </p:nvSpPr>
        <p:spPr>
          <a:xfrm>
            <a:off x="2037993" y="4395430"/>
            <a:ext cx="4055150" cy="1066205"/>
          </a:xfrm>
          <a:prstGeom prst="rect">
            <a:avLst/>
          </a:prstGeom>
          <a:noFill/>
        </p:spPr>
        <p:txBody>
          <a:bodyPr wrap="square" rtlCol="0" anchor="t"/>
          <a:lstStyle/>
          <a:p>
            <a:pPr marL="0" indent="0" algn="r">
              <a:lnSpc>
                <a:spcPts val="2800"/>
              </a:lnSpc>
              <a:buNone/>
            </a:pPr>
            <a:r>
              <a:rPr lang="en-US" sz="1750" dirty="0">
                <a:solidFill>
                  <a:srgbClr val="D6E5EF"/>
                </a:solidFill>
                <a:latin typeface="Roboto" pitchFamily="34" charset="0"/>
                <a:ea typeface="Roboto" pitchFamily="34" charset="-122"/>
                <a:cs typeface="Roboto" pitchFamily="34" charset="-120"/>
              </a:rPr>
              <a:t>Present a detailed example problem and the corresponding solution using the branch and bound algorithm.</a:t>
            </a:r>
            <a:endParaRPr lang="en-US" sz="1750" dirty="0"/>
          </a:p>
        </p:txBody>
      </p:sp>
      <p:sp>
        <p:nvSpPr>
          <p:cNvPr id="16" name="Shape 14"/>
          <p:cNvSpPr/>
          <p:nvPr/>
        </p:nvSpPr>
        <p:spPr>
          <a:xfrm>
            <a:off x="7565172" y="5196423"/>
            <a:ext cx="777597" cy="44410"/>
          </a:xfrm>
          <a:prstGeom prst="rect">
            <a:avLst/>
          </a:prstGeom>
          <a:solidFill>
            <a:srgbClr val="161B23"/>
          </a:solidFill>
        </p:spPr>
        <p:txBody>
          <a:bodyPr/>
          <a:lstStyle/>
          <a:p>
            <a:endParaRPr lang="en-IN"/>
          </a:p>
        </p:txBody>
      </p:sp>
      <p:sp>
        <p:nvSpPr>
          <p:cNvPr id="17" name="Shape 15"/>
          <p:cNvSpPr/>
          <p:nvPr/>
        </p:nvSpPr>
        <p:spPr>
          <a:xfrm>
            <a:off x="7065228" y="4968716"/>
            <a:ext cx="499943" cy="499943"/>
          </a:xfrm>
          <a:prstGeom prst="roundRect">
            <a:avLst>
              <a:gd name="adj" fmla="val 26667"/>
            </a:avLst>
          </a:prstGeom>
          <a:solidFill>
            <a:srgbClr val="161B23"/>
          </a:solidFill>
        </p:spPr>
        <p:txBody>
          <a:bodyPr/>
          <a:lstStyle/>
          <a:p>
            <a:endParaRPr lang="en-IN"/>
          </a:p>
        </p:txBody>
      </p:sp>
      <p:sp>
        <p:nvSpPr>
          <p:cNvPr id="18" name="Text 16"/>
          <p:cNvSpPr/>
          <p:nvPr/>
        </p:nvSpPr>
        <p:spPr>
          <a:xfrm>
            <a:off x="7223700" y="5010388"/>
            <a:ext cx="182880" cy="416481"/>
          </a:xfrm>
          <a:prstGeom prst="rect">
            <a:avLst/>
          </a:prstGeom>
          <a:noFill/>
        </p:spPr>
        <p:txBody>
          <a:bodyPr wrap="none" rtlCol="0" anchor="t"/>
          <a:lstStyle/>
          <a:p>
            <a:pPr marL="0" indent="0" algn="ctr">
              <a:lnSpc>
                <a:spcPts val="3280"/>
              </a:lnSpc>
              <a:buNone/>
            </a:pPr>
            <a:r>
              <a:rPr lang="en-US" sz="2625" dirty="0">
                <a:solidFill>
                  <a:srgbClr val="60A9FF"/>
                </a:solidFill>
                <a:latin typeface="Roboto Slab" pitchFamily="34" charset="0"/>
                <a:ea typeface="Roboto Slab" pitchFamily="34" charset="-122"/>
                <a:cs typeface="Roboto Slab" pitchFamily="34" charset="-120"/>
              </a:rPr>
              <a:t>3</a:t>
            </a:r>
            <a:endParaRPr lang="en-US" sz="2625" dirty="0"/>
          </a:p>
        </p:txBody>
      </p:sp>
      <p:sp>
        <p:nvSpPr>
          <p:cNvPr id="19" name="Text 17"/>
          <p:cNvSpPr/>
          <p:nvPr/>
        </p:nvSpPr>
        <p:spPr>
          <a:xfrm>
            <a:off x="8537258" y="5017294"/>
            <a:ext cx="2221944" cy="347186"/>
          </a:xfrm>
          <a:prstGeom prst="rect">
            <a:avLst/>
          </a:prstGeom>
          <a:noFill/>
        </p:spPr>
        <p:txBody>
          <a:bodyPr wrap="none" rtlCol="0" anchor="t"/>
          <a:lstStyle/>
          <a:p>
            <a:pPr marL="0" indent="0" algn="l">
              <a:lnSpc>
                <a:spcPts val="2735"/>
              </a:lnSpc>
              <a:buNone/>
            </a:pPr>
            <a:r>
              <a:rPr lang="en-US" sz="2185" dirty="0">
                <a:solidFill>
                  <a:srgbClr val="60A9FF"/>
                </a:solidFill>
                <a:latin typeface="Roboto Slab" pitchFamily="34" charset="0"/>
                <a:ea typeface="Roboto Slab" pitchFamily="34" charset="-122"/>
                <a:cs typeface="Roboto Slab" pitchFamily="34" charset="-120"/>
              </a:rPr>
              <a:t>Results Analysis</a:t>
            </a:r>
            <a:endParaRPr lang="en-US" sz="2185" dirty="0"/>
          </a:p>
        </p:txBody>
      </p:sp>
      <p:sp>
        <p:nvSpPr>
          <p:cNvPr id="20" name="Text 18"/>
          <p:cNvSpPr/>
          <p:nvPr/>
        </p:nvSpPr>
        <p:spPr>
          <a:xfrm>
            <a:off x="8537258" y="5586651"/>
            <a:ext cx="4055150" cy="1066205"/>
          </a:xfrm>
          <a:prstGeom prst="rect">
            <a:avLst/>
          </a:prstGeom>
          <a:noFill/>
        </p:spPr>
        <p:txBody>
          <a:bodyPr wrap="square" rtlCol="0" anchor="t"/>
          <a:lstStyle/>
          <a:p>
            <a:pPr marL="0" indent="0" algn="l">
              <a:lnSpc>
                <a:spcPts val="2800"/>
              </a:lnSpc>
              <a:buNone/>
            </a:pPr>
            <a:r>
              <a:rPr lang="en-US" sz="1750" dirty="0">
                <a:solidFill>
                  <a:srgbClr val="D6E5EF"/>
                </a:solidFill>
                <a:latin typeface="Roboto" pitchFamily="34" charset="0"/>
                <a:ea typeface="Roboto" pitchFamily="34" charset="-122"/>
                <a:cs typeface="Roboto" pitchFamily="34" charset="-120"/>
              </a:rPr>
              <a:t>Analyze the results obtained from the case study and discuss their implications and benefits.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txBody>
          <a:bodyPr/>
          <a:lstStyle/>
          <a:p>
            <a:endParaRPr lang="en-IN"/>
          </a:p>
        </p:txBody>
      </p:sp>
      <p:sp>
        <p:nvSpPr>
          <p:cNvPr id="3" name="Shape 1"/>
          <p:cNvSpPr/>
          <p:nvPr/>
        </p:nvSpPr>
        <p:spPr>
          <a:xfrm>
            <a:off x="0" y="0"/>
            <a:ext cx="14630400" cy="8229600"/>
          </a:xfrm>
          <a:prstGeom prst="rect">
            <a:avLst/>
          </a:prstGeom>
          <a:solidFill>
            <a:srgbClr val="202733"/>
          </a:solidFill>
        </p:spPr>
        <p:txBody>
          <a:bodyPr/>
          <a:lstStyle/>
          <a:p>
            <a:endParaRPr lang="en-IN"/>
          </a:p>
        </p:txBody>
      </p:sp>
      <p:sp>
        <p:nvSpPr>
          <p:cNvPr id="4" name="Text 2"/>
          <p:cNvSpPr/>
          <p:nvPr/>
        </p:nvSpPr>
        <p:spPr>
          <a:xfrm>
            <a:off x="2037993" y="1354455"/>
            <a:ext cx="7406640" cy="694373"/>
          </a:xfrm>
          <a:prstGeom prst="rect">
            <a:avLst/>
          </a:prstGeom>
          <a:noFill/>
        </p:spPr>
        <p:txBody>
          <a:bodyPr wrap="none" rtlCol="0" anchor="t"/>
          <a:lstStyle/>
          <a:p>
            <a:pPr marL="0" indent="0">
              <a:lnSpc>
                <a:spcPts val="5470"/>
              </a:lnSpc>
              <a:buNone/>
            </a:pPr>
            <a:r>
              <a:rPr lang="en-US" sz="4375" dirty="0">
                <a:solidFill>
                  <a:srgbClr val="60A9FF"/>
                </a:solidFill>
                <a:latin typeface="Roboto Slab" pitchFamily="34" charset="0"/>
                <a:ea typeface="Roboto Slab" pitchFamily="34" charset="-122"/>
                <a:cs typeface="Roboto Slab" pitchFamily="34" charset="-120"/>
              </a:rPr>
              <a:t>Advantages and Limitations</a:t>
            </a:r>
            <a:endParaRPr lang="en-US" sz="4375" dirty="0"/>
          </a:p>
        </p:txBody>
      </p:sp>
      <p:sp>
        <p:nvSpPr>
          <p:cNvPr id="5" name="Shape 3"/>
          <p:cNvSpPr/>
          <p:nvPr/>
        </p:nvSpPr>
        <p:spPr>
          <a:xfrm>
            <a:off x="2037993" y="2493169"/>
            <a:ext cx="5166122" cy="2079903"/>
          </a:xfrm>
          <a:prstGeom prst="roundRect">
            <a:avLst>
              <a:gd name="adj" fmla="val 6410"/>
            </a:avLst>
          </a:prstGeom>
          <a:solidFill>
            <a:srgbClr val="161B23"/>
          </a:solidFill>
        </p:spPr>
        <p:txBody>
          <a:bodyPr/>
          <a:lstStyle/>
          <a:p>
            <a:endParaRPr lang="en-IN"/>
          </a:p>
        </p:txBody>
      </p:sp>
      <p:sp>
        <p:nvSpPr>
          <p:cNvPr id="6" name="Text 4"/>
          <p:cNvSpPr/>
          <p:nvPr/>
        </p:nvSpPr>
        <p:spPr>
          <a:xfrm>
            <a:off x="2260163" y="2715339"/>
            <a:ext cx="3916680" cy="347186"/>
          </a:xfrm>
          <a:prstGeom prst="rect">
            <a:avLst/>
          </a:prstGeom>
          <a:noFill/>
        </p:spPr>
        <p:txBody>
          <a:bodyPr wrap="none" rtlCol="0" anchor="t"/>
          <a:lstStyle/>
          <a:p>
            <a:pPr marL="0" indent="0">
              <a:lnSpc>
                <a:spcPts val="2735"/>
              </a:lnSpc>
              <a:buNone/>
            </a:pPr>
            <a:r>
              <a:rPr lang="en-US" sz="2185" dirty="0">
                <a:solidFill>
                  <a:srgbClr val="60A9FF"/>
                </a:solidFill>
                <a:latin typeface="Roboto Slab" pitchFamily="34" charset="0"/>
                <a:ea typeface="Roboto Slab" pitchFamily="34" charset="-122"/>
                <a:cs typeface="Roboto Slab" pitchFamily="34" charset="-120"/>
              </a:rPr>
              <a:t>Benefits of Branch and Bound</a:t>
            </a:r>
            <a:endParaRPr lang="en-US" sz="2185" dirty="0"/>
          </a:p>
        </p:txBody>
      </p:sp>
      <p:sp>
        <p:nvSpPr>
          <p:cNvPr id="7" name="Text 5"/>
          <p:cNvSpPr/>
          <p:nvPr/>
        </p:nvSpPr>
        <p:spPr>
          <a:xfrm>
            <a:off x="2260163" y="3284696"/>
            <a:ext cx="4721781" cy="1066205"/>
          </a:xfrm>
          <a:prstGeom prst="rect">
            <a:avLst/>
          </a:prstGeom>
          <a:noFill/>
        </p:spPr>
        <p:txBody>
          <a:bodyPr wrap="square" rtlCol="0" anchor="t"/>
          <a:lstStyle/>
          <a:p>
            <a:pPr marL="0" indent="0">
              <a:lnSpc>
                <a:spcPts val="2800"/>
              </a:lnSpc>
              <a:buNone/>
            </a:pPr>
            <a:r>
              <a:rPr lang="en-US" sz="1750" dirty="0">
                <a:solidFill>
                  <a:srgbClr val="D6E5EF"/>
                </a:solidFill>
                <a:latin typeface="Roboto" pitchFamily="34" charset="0"/>
                <a:ea typeface="Roboto" pitchFamily="34" charset="-122"/>
                <a:cs typeface="Roboto" pitchFamily="34" charset="-120"/>
              </a:rPr>
              <a:t>Outline the advantages and strengths of using the branch and bound algorithm for optimization problems.</a:t>
            </a:r>
            <a:endParaRPr lang="en-US" sz="1750" dirty="0"/>
          </a:p>
        </p:txBody>
      </p:sp>
      <p:sp>
        <p:nvSpPr>
          <p:cNvPr id="8" name="Shape 6"/>
          <p:cNvSpPr/>
          <p:nvPr/>
        </p:nvSpPr>
        <p:spPr>
          <a:xfrm>
            <a:off x="7426285" y="2493169"/>
            <a:ext cx="5166122" cy="2079903"/>
          </a:xfrm>
          <a:prstGeom prst="roundRect">
            <a:avLst>
              <a:gd name="adj" fmla="val 6410"/>
            </a:avLst>
          </a:prstGeom>
          <a:solidFill>
            <a:srgbClr val="161B23"/>
          </a:solidFill>
        </p:spPr>
        <p:txBody>
          <a:bodyPr/>
          <a:lstStyle/>
          <a:p>
            <a:endParaRPr lang="en-IN"/>
          </a:p>
        </p:txBody>
      </p:sp>
      <p:sp>
        <p:nvSpPr>
          <p:cNvPr id="9" name="Text 7"/>
          <p:cNvSpPr/>
          <p:nvPr/>
        </p:nvSpPr>
        <p:spPr>
          <a:xfrm>
            <a:off x="7648456" y="2715339"/>
            <a:ext cx="3627120" cy="347186"/>
          </a:xfrm>
          <a:prstGeom prst="rect">
            <a:avLst/>
          </a:prstGeom>
          <a:noFill/>
        </p:spPr>
        <p:txBody>
          <a:bodyPr wrap="none" rtlCol="0" anchor="t"/>
          <a:lstStyle/>
          <a:p>
            <a:pPr marL="0" indent="0">
              <a:lnSpc>
                <a:spcPts val="2735"/>
              </a:lnSpc>
              <a:buNone/>
            </a:pPr>
            <a:r>
              <a:rPr lang="en-US" sz="2185" dirty="0">
                <a:solidFill>
                  <a:srgbClr val="60A9FF"/>
                </a:solidFill>
                <a:latin typeface="Roboto Slab" pitchFamily="34" charset="0"/>
                <a:ea typeface="Roboto Slab" pitchFamily="34" charset="-122"/>
                <a:cs typeface="Roboto Slab" pitchFamily="34" charset="-120"/>
              </a:rPr>
              <a:t>Limitations and Challenges</a:t>
            </a:r>
            <a:endParaRPr lang="en-US" sz="2185" dirty="0"/>
          </a:p>
        </p:txBody>
      </p:sp>
      <p:sp>
        <p:nvSpPr>
          <p:cNvPr id="10" name="Text 8"/>
          <p:cNvSpPr/>
          <p:nvPr/>
        </p:nvSpPr>
        <p:spPr>
          <a:xfrm>
            <a:off x="7648456" y="3284696"/>
            <a:ext cx="4721781" cy="710803"/>
          </a:xfrm>
          <a:prstGeom prst="rect">
            <a:avLst/>
          </a:prstGeom>
          <a:noFill/>
        </p:spPr>
        <p:txBody>
          <a:bodyPr wrap="square" rtlCol="0" anchor="t"/>
          <a:lstStyle/>
          <a:p>
            <a:pPr marL="0" indent="0">
              <a:lnSpc>
                <a:spcPts val="2800"/>
              </a:lnSpc>
              <a:buNone/>
            </a:pPr>
            <a:r>
              <a:rPr lang="en-US" sz="1750" dirty="0">
                <a:solidFill>
                  <a:srgbClr val="D6E5EF"/>
                </a:solidFill>
                <a:latin typeface="Roboto" pitchFamily="34" charset="0"/>
                <a:ea typeface="Roboto" pitchFamily="34" charset="-122"/>
                <a:cs typeface="Roboto" pitchFamily="34" charset="-120"/>
              </a:rPr>
              <a:t>Discuss the limitations and challenges faced when applying the branch and bound algorithm.</a:t>
            </a:r>
            <a:endParaRPr lang="en-US" sz="1750" dirty="0"/>
          </a:p>
        </p:txBody>
      </p:sp>
      <p:sp>
        <p:nvSpPr>
          <p:cNvPr id="11" name="Shape 9"/>
          <p:cNvSpPr/>
          <p:nvPr/>
        </p:nvSpPr>
        <p:spPr>
          <a:xfrm>
            <a:off x="2037993" y="4795242"/>
            <a:ext cx="5166122" cy="2079903"/>
          </a:xfrm>
          <a:prstGeom prst="roundRect">
            <a:avLst>
              <a:gd name="adj" fmla="val 6410"/>
            </a:avLst>
          </a:prstGeom>
          <a:solidFill>
            <a:srgbClr val="161B23"/>
          </a:solidFill>
        </p:spPr>
        <p:txBody>
          <a:bodyPr/>
          <a:lstStyle/>
          <a:p>
            <a:endParaRPr lang="en-IN"/>
          </a:p>
        </p:txBody>
      </p:sp>
      <p:sp>
        <p:nvSpPr>
          <p:cNvPr id="12" name="Text 10"/>
          <p:cNvSpPr/>
          <p:nvPr/>
        </p:nvSpPr>
        <p:spPr>
          <a:xfrm>
            <a:off x="2260163" y="5017413"/>
            <a:ext cx="3840480" cy="347186"/>
          </a:xfrm>
          <a:prstGeom prst="rect">
            <a:avLst/>
          </a:prstGeom>
          <a:noFill/>
        </p:spPr>
        <p:txBody>
          <a:bodyPr wrap="none" rtlCol="0" anchor="t"/>
          <a:lstStyle/>
          <a:p>
            <a:pPr marL="0" indent="0">
              <a:lnSpc>
                <a:spcPts val="2735"/>
              </a:lnSpc>
              <a:buNone/>
            </a:pPr>
            <a:r>
              <a:rPr lang="en-US" sz="2185" dirty="0">
                <a:solidFill>
                  <a:srgbClr val="60A9FF"/>
                </a:solidFill>
                <a:latin typeface="Roboto Slab" pitchFamily="34" charset="0"/>
                <a:ea typeface="Roboto Slab" pitchFamily="34" charset="-122"/>
                <a:cs typeface="Roboto Slab" pitchFamily="34" charset="-120"/>
              </a:rPr>
              <a:t>Problem Size and Complexity</a:t>
            </a:r>
            <a:endParaRPr lang="en-US" sz="2185" dirty="0"/>
          </a:p>
        </p:txBody>
      </p:sp>
      <p:sp>
        <p:nvSpPr>
          <p:cNvPr id="13" name="Text 11"/>
          <p:cNvSpPr/>
          <p:nvPr/>
        </p:nvSpPr>
        <p:spPr>
          <a:xfrm>
            <a:off x="2260163" y="5586770"/>
            <a:ext cx="4721781" cy="710803"/>
          </a:xfrm>
          <a:prstGeom prst="rect">
            <a:avLst/>
          </a:prstGeom>
          <a:noFill/>
        </p:spPr>
        <p:txBody>
          <a:bodyPr wrap="square" rtlCol="0" anchor="t"/>
          <a:lstStyle/>
          <a:p>
            <a:pPr marL="0" indent="0">
              <a:lnSpc>
                <a:spcPts val="2800"/>
              </a:lnSpc>
              <a:buNone/>
            </a:pPr>
            <a:r>
              <a:rPr lang="en-US" sz="1750" dirty="0">
                <a:solidFill>
                  <a:srgbClr val="D6E5EF"/>
                </a:solidFill>
                <a:latin typeface="Roboto" pitchFamily="34" charset="0"/>
                <a:ea typeface="Roboto" pitchFamily="34" charset="-122"/>
                <a:cs typeface="Roboto" pitchFamily="34" charset="-120"/>
              </a:rPr>
              <a:t>Considerations for problem size and complexity when using the branch and bound algorithm.</a:t>
            </a:r>
            <a:endParaRPr lang="en-US" sz="1750" dirty="0"/>
          </a:p>
        </p:txBody>
      </p:sp>
      <p:sp>
        <p:nvSpPr>
          <p:cNvPr id="14" name="Shape 12"/>
          <p:cNvSpPr/>
          <p:nvPr/>
        </p:nvSpPr>
        <p:spPr>
          <a:xfrm>
            <a:off x="7426285" y="4795242"/>
            <a:ext cx="5166122" cy="2079903"/>
          </a:xfrm>
          <a:prstGeom prst="roundRect">
            <a:avLst>
              <a:gd name="adj" fmla="val 6410"/>
            </a:avLst>
          </a:prstGeom>
          <a:solidFill>
            <a:srgbClr val="161B23"/>
          </a:solidFill>
        </p:spPr>
        <p:txBody>
          <a:bodyPr/>
          <a:lstStyle/>
          <a:p>
            <a:endParaRPr lang="en-IN"/>
          </a:p>
        </p:txBody>
      </p:sp>
      <p:sp>
        <p:nvSpPr>
          <p:cNvPr id="15" name="Text 13"/>
          <p:cNvSpPr/>
          <p:nvPr/>
        </p:nvSpPr>
        <p:spPr>
          <a:xfrm>
            <a:off x="7648456" y="5017413"/>
            <a:ext cx="4244340" cy="347186"/>
          </a:xfrm>
          <a:prstGeom prst="rect">
            <a:avLst/>
          </a:prstGeom>
          <a:noFill/>
        </p:spPr>
        <p:txBody>
          <a:bodyPr wrap="none" rtlCol="0" anchor="t"/>
          <a:lstStyle/>
          <a:p>
            <a:pPr marL="0" indent="0">
              <a:lnSpc>
                <a:spcPts val="2735"/>
              </a:lnSpc>
              <a:buNone/>
            </a:pPr>
            <a:r>
              <a:rPr lang="en-US" sz="2185" dirty="0">
                <a:solidFill>
                  <a:srgbClr val="60A9FF"/>
                </a:solidFill>
                <a:latin typeface="Roboto Slab" pitchFamily="34" charset="0"/>
                <a:ea typeface="Roboto Slab" pitchFamily="34" charset="-122"/>
                <a:cs typeface="Roboto Slab" pitchFamily="34" charset="-120"/>
              </a:rPr>
              <a:t>Enhancements and Alternatives</a:t>
            </a:r>
            <a:endParaRPr lang="en-US" sz="2185" dirty="0"/>
          </a:p>
        </p:txBody>
      </p:sp>
      <p:sp>
        <p:nvSpPr>
          <p:cNvPr id="16" name="Text 14"/>
          <p:cNvSpPr/>
          <p:nvPr/>
        </p:nvSpPr>
        <p:spPr>
          <a:xfrm>
            <a:off x="7648456" y="5586770"/>
            <a:ext cx="4721781" cy="1066205"/>
          </a:xfrm>
          <a:prstGeom prst="rect">
            <a:avLst/>
          </a:prstGeom>
          <a:noFill/>
        </p:spPr>
        <p:txBody>
          <a:bodyPr wrap="square" rtlCol="0" anchor="t"/>
          <a:lstStyle/>
          <a:p>
            <a:pPr marL="0" indent="0">
              <a:lnSpc>
                <a:spcPts val="2800"/>
              </a:lnSpc>
              <a:buNone/>
            </a:pPr>
            <a:r>
              <a:rPr lang="en-US" sz="1750" dirty="0">
                <a:solidFill>
                  <a:srgbClr val="D6E5EF"/>
                </a:solidFill>
                <a:latin typeface="Roboto" pitchFamily="34" charset="0"/>
                <a:ea typeface="Roboto" pitchFamily="34" charset="-122"/>
                <a:cs typeface="Roboto" pitchFamily="34" charset="-120"/>
              </a:rPr>
              <a:t>Explore potential enhancements and alternative approaches to improve the algorithm's performance.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txBody>
          <a:bodyPr/>
          <a:lstStyle/>
          <a:p>
            <a:endParaRPr lang="en-IN"/>
          </a:p>
        </p:txBody>
      </p:sp>
      <p:sp>
        <p:nvSpPr>
          <p:cNvPr id="3" name="Shape 1"/>
          <p:cNvSpPr/>
          <p:nvPr/>
        </p:nvSpPr>
        <p:spPr>
          <a:xfrm>
            <a:off x="0" y="0"/>
            <a:ext cx="14630400" cy="8229600"/>
          </a:xfrm>
          <a:prstGeom prst="rect">
            <a:avLst/>
          </a:prstGeom>
          <a:solidFill>
            <a:srgbClr val="202733"/>
          </a:solidFill>
        </p:spPr>
        <p:txBody>
          <a:bodyPr/>
          <a:lstStyle/>
          <a:p>
            <a:endParaRPr lang="en-IN"/>
          </a:p>
        </p:txBody>
      </p:sp>
      <p:sp>
        <p:nvSpPr>
          <p:cNvPr id="4" name="Text 2"/>
          <p:cNvSpPr/>
          <p:nvPr/>
        </p:nvSpPr>
        <p:spPr>
          <a:xfrm>
            <a:off x="6245066" y="880705"/>
            <a:ext cx="4046696" cy="632341"/>
          </a:xfrm>
          <a:prstGeom prst="rect">
            <a:avLst/>
          </a:prstGeom>
          <a:noFill/>
        </p:spPr>
        <p:txBody>
          <a:bodyPr wrap="none" rtlCol="0" anchor="t"/>
          <a:lstStyle/>
          <a:p>
            <a:pPr marL="0" indent="0">
              <a:lnSpc>
                <a:spcPts val="4980"/>
              </a:lnSpc>
              <a:buNone/>
            </a:pPr>
            <a:r>
              <a:rPr lang="en-US" sz="3985" dirty="0">
                <a:solidFill>
                  <a:srgbClr val="60A9FF"/>
                </a:solidFill>
                <a:latin typeface="Roboto Slab" pitchFamily="34" charset="0"/>
                <a:ea typeface="Roboto Slab" pitchFamily="34" charset="-122"/>
                <a:cs typeface="Roboto Slab" pitchFamily="34" charset="-120"/>
              </a:rPr>
              <a:t>Conclusion</a:t>
            </a:r>
            <a:endParaRPr lang="en-US" sz="3985" dirty="0"/>
          </a:p>
        </p:txBody>
      </p:sp>
      <p:sp>
        <p:nvSpPr>
          <p:cNvPr id="5" name="Shape 3"/>
          <p:cNvSpPr/>
          <p:nvPr/>
        </p:nvSpPr>
        <p:spPr>
          <a:xfrm>
            <a:off x="6245066" y="1974533"/>
            <a:ext cx="455176" cy="455176"/>
          </a:xfrm>
          <a:prstGeom prst="roundRect">
            <a:avLst>
              <a:gd name="adj" fmla="val 26672"/>
            </a:avLst>
          </a:prstGeom>
          <a:solidFill>
            <a:srgbClr val="161B23"/>
          </a:solidFill>
        </p:spPr>
        <p:txBody>
          <a:bodyPr/>
          <a:lstStyle/>
          <a:p>
            <a:endParaRPr lang="en-IN"/>
          </a:p>
        </p:txBody>
      </p:sp>
      <p:sp>
        <p:nvSpPr>
          <p:cNvPr id="6" name="Text 4"/>
          <p:cNvSpPr/>
          <p:nvPr/>
        </p:nvSpPr>
        <p:spPr>
          <a:xfrm>
            <a:off x="6411635" y="2012394"/>
            <a:ext cx="121920" cy="379333"/>
          </a:xfrm>
          <a:prstGeom prst="rect">
            <a:avLst/>
          </a:prstGeom>
          <a:noFill/>
        </p:spPr>
        <p:txBody>
          <a:bodyPr wrap="none" rtlCol="0" anchor="t"/>
          <a:lstStyle/>
          <a:p>
            <a:pPr marL="0" indent="0" algn="ctr">
              <a:lnSpc>
                <a:spcPts val="2985"/>
              </a:lnSpc>
              <a:buNone/>
            </a:pPr>
            <a:r>
              <a:rPr lang="en-US" sz="2390" dirty="0">
                <a:solidFill>
                  <a:srgbClr val="60A9FF"/>
                </a:solidFill>
                <a:latin typeface="Roboto Slab" pitchFamily="34" charset="0"/>
                <a:ea typeface="Roboto Slab" pitchFamily="34" charset="-122"/>
                <a:cs typeface="Roboto Slab" pitchFamily="34" charset="-120"/>
              </a:rPr>
              <a:t>1</a:t>
            </a:r>
            <a:endParaRPr lang="en-US" sz="2390" dirty="0"/>
          </a:p>
        </p:txBody>
      </p:sp>
      <p:sp>
        <p:nvSpPr>
          <p:cNvPr id="7" name="Text 5"/>
          <p:cNvSpPr/>
          <p:nvPr/>
        </p:nvSpPr>
        <p:spPr>
          <a:xfrm>
            <a:off x="6902529" y="2044065"/>
            <a:ext cx="2339340" cy="316111"/>
          </a:xfrm>
          <a:prstGeom prst="rect">
            <a:avLst/>
          </a:prstGeom>
          <a:noFill/>
        </p:spPr>
        <p:txBody>
          <a:bodyPr wrap="none" rtlCol="0" anchor="t"/>
          <a:lstStyle/>
          <a:p>
            <a:pPr marL="0" indent="0">
              <a:lnSpc>
                <a:spcPts val="2490"/>
              </a:lnSpc>
              <a:buNone/>
            </a:pPr>
            <a:r>
              <a:rPr lang="en-US" sz="1990" dirty="0">
                <a:solidFill>
                  <a:srgbClr val="60A9FF"/>
                </a:solidFill>
                <a:latin typeface="Roboto Slab" pitchFamily="34" charset="0"/>
                <a:ea typeface="Roboto Slab" pitchFamily="34" charset="-122"/>
                <a:cs typeface="Roboto Slab" pitchFamily="34" charset="-120"/>
              </a:rPr>
              <a:t>Recap of Key Points</a:t>
            </a:r>
            <a:endParaRPr lang="en-US" sz="1990" dirty="0"/>
          </a:p>
        </p:txBody>
      </p:sp>
      <p:sp>
        <p:nvSpPr>
          <p:cNvPr id="8" name="Text 6"/>
          <p:cNvSpPr/>
          <p:nvPr/>
        </p:nvSpPr>
        <p:spPr>
          <a:xfrm>
            <a:off x="6902529" y="2562463"/>
            <a:ext cx="6969204" cy="323612"/>
          </a:xfrm>
          <a:prstGeom prst="rect">
            <a:avLst/>
          </a:prstGeom>
          <a:noFill/>
        </p:spPr>
        <p:txBody>
          <a:bodyPr wrap="none" rtlCol="0" anchor="t"/>
          <a:lstStyle/>
          <a:p>
            <a:pPr marL="0" indent="0">
              <a:lnSpc>
                <a:spcPts val="2550"/>
              </a:lnSpc>
              <a:buNone/>
            </a:pPr>
            <a:r>
              <a:rPr lang="en-US" sz="1595" dirty="0">
                <a:solidFill>
                  <a:srgbClr val="D6E5EF"/>
                </a:solidFill>
                <a:latin typeface="Roboto" pitchFamily="34" charset="0"/>
                <a:ea typeface="Roboto" pitchFamily="34" charset="-122"/>
                <a:cs typeface="Roboto" pitchFamily="34" charset="-120"/>
              </a:rPr>
              <a:t>Summarize the main concepts discussed throughout the presentation.</a:t>
            </a:r>
            <a:endParaRPr lang="en-US" sz="1595" dirty="0"/>
          </a:p>
        </p:txBody>
      </p:sp>
      <p:sp>
        <p:nvSpPr>
          <p:cNvPr id="9" name="Shape 7"/>
          <p:cNvSpPr/>
          <p:nvPr/>
        </p:nvSpPr>
        <p:spPr>
          <a:xfrm>
            <a:off x="6245066" y="3246358"/>
            <a:ext cx="455176" cy="455176"/>
          </a:xfrm>
          <a:prstGeom prst="roundRect">
            <a:avLst>
              <a:gd name="adj" fmla="val 26672"/>
            </a:avLst>
          </a:prstGeom>
          <a:solidFill>
            <a:srgbClr val="161B23"/>
          </a:solidFill>
        </p:spPr>
        <p:txBody>
          <a:bodyPr/>
          <a:lstStyle/>
          <a:p>
            <a:endParaRPr lang="en-IN"/>
          </a:p>
        </p:txBody>
      </p:sp>
      <p:sp>
        <p:nvSpPr>
          <p:cNvPr id="10" name="Text 8"/>
          <p:cNvSpPr/>
          <p:nvPr/>
        </p:nvSpPr>
        <p:spPr>
          <a:xfrm>
            <a:off x="6388775" y="3284220"/>
            <a:ext cx="167640" cy="379333"/>
          </a:xfrm>
          <a:prstGeom prst="rect">
            <a:avLst/>
          </a:prstGeom>
          <a:noFill/>
        </p:spPr>
        <p:txBody>
          <a:bodyPr wrap="none" rtlCol="0" anchor="t"/>
          <a:lstStyle/>
          <a:p>
            <a:pPr marL="0" indent="0" algn="ctr">
              <a:lnSpc>
                <a:spcPts val="2985"/>
              </a:lnSpc>
              <a:buNone/>
            </a:pPr>
            <a:r>
              <a:rPr lang="en-US" sz="2390" dirty="0">
                <a:solidFill>
                  <a:srgbClr val="60A9FF"/>
                </a:solidFill>
                <a:latin typeface="Roboto Slab" pitchFamily="34" charset="0"/>
                <a:ea typeface="Roboto Slab" pitchFamily="34" charset="-122"/>
                <a:cs typeface="Roboto Slab" pitchFamily="34" charset="-120"/>
              </a:rPr>
              <a:t>2</a:t>
            </a:r>
            <a:endParaRPr lang="en-US" sz="2390" dirty="0"/>
          </a:p>
        </p:txBody>
      </p:sp>
      <p:sp>
        <p:nvSpPr>
          <p:cNvPr id="11" name="Text 9"/>
          <p:cNvSpPr/>
          <p:nvPr/>
        </p:nvSpPr>
        <p:spPr>
          <a:xfrm>
            <a:off x="6902529" y="3315891"/>
            <a:ext cx="3947160" cy="316111"/>
          </a:xfrm>
          <a:prstGeom prst="rect">
            <a:avLst/>
          </a:prstGeom>
          <a:noFill/>
        </p:spPr>
        <p:txBody>
          <a:bodyPr wrap="none" rtlCol="0" anchor="t"/>
          <a:lstStyle/>
          <a:p>
            <a:pPr marL="0" indent="0">
              <a:lnSpc>
                <a:spcPts val="2490"/>
              </a:lnSpc>
              <a:buNone/>
            </a:pPr>
            <a:r>
              <a:rPr lang="en-US" sz="1990" dirty="0">
                <a:solidFill>
                  <a:srgbClr val="60A9FF"/>
                </a:solidFill>
                <a:latin typeface="Roboto Slab" pitchFamily="34" charset="0"/>
                <a:ea typeface="Roboto Slab" pitchFamily="34" charset="-122"/>
                <a:cs typeface="Roboto Slab" pitchFamily="34" charset="-120"/>
              </a:rPr>
              <a:t>Importance of Branch and Bound</a:t>
            </a:r>
            <a:endParaRPr lang="en-US" sz="1990" dirty="0"/>
          </a:p>
        </p:txBody>
      </p:sp>
      <p:sp>
        <p:nvSpPr>
          <p:cNvPr id="12" name="Text 10"/>
          <p:cNvSpPr/>
          <p:nvPr/>
        </p:nvSpPr>
        <p:spPr>
          <a:xfrm>
            <a:off x="6902529" y="3834289"/>
            <a:ext cx="6969204" cy="647224"/>
          </a:xfrm>
          <a:prstGeom prst="rect">
            <a:avLst/>
          </a:prstGeom>
          <a:noFill/>
        </p:spPr>
        <p:txBody>
          <a:bodyPr wrap="square" rtlCol="0" anchor="t"/>
          <a:lstStyle/>
          <a:p>
            <a:pPr marL="0" indent="0">
              <a:lnSpc>
                <a:spcPts val="2550"/>
              </a:lnSpc>
              <a:buNone/>
            </a:pPr>
            <a:r>
              <a:rPr lang="en-US" sz="1595" dirty="0">
                <a:solidFill>
                  <a:srgbClr val="D6E5EF"/>
                </a:solidFill>
                <a:latin typeface="Roboto" pitchFamily="34" charset="0"/>
                <a:ea typeface="Roboto" pitchFamily="34" charset="-122"/>
                <a:cs typeface="Roboto" pitchFamily="34" charset="-120"/>
              </a:rPr>
              <a:t>Highlight the significance of the branch and bound algorithm in solving optimization problems.</a:t>
            </a:r>
            <a:endParaRPr lang="en-US" sz="1595" dirty="0"/>
          </a:p>
        </p:txBody>
      </p:sp>
      <p:sp>
        <p:nvSpPr>
          <p:cNvPr id="13" name="Shape 11"/>
          <p:cNvSpPr/>
          <p:nvPr/>
        </p:nvSpPr>
        <p:spPr>
          <a:xfrm>
            <a:off x="6245066" y="4841796"/>
            <a:ext cx="455176" cy="455176"/>
          </a:xfrm>
          <a:prstGeom prst="roundRect">
            <a:avLst>
              <a:gd name="adj" fmla="val 26672"/>
            </a:avLst>
          </a:prstGeom>
          <a:solidFill>
            <a:srgbClr val="161B23"/>
          </a:solidFill>
        </p:spPr>
        <p:txBody>
          <a:bodyPr/>
          <a:lstStyle/>
          <a:p>
            <a:endParaRPr lang="en-IN"/>
          </a:p>
        </p:txBody>
      </p:sp>
      <p:sp>
        <p:nvSpPr>
          <p:cNvPr id="14" name="Text 12"/>
          <p:cNvSpPr/>
          <p:nvPr/>
        </p:nvSpPr>
        <p:spPr>
          <a:xfrm>
            <a:off x="6388775" y="4879658"/>
            <a:ext cx="167640" cy="379333"/>
          </a:xfrm>
          <a:prstGeom prst="rect">
            <a:avLst/>
          </a:prstGeom>
          <a:noFill/>
        </p:spPr>
        <p:txBody>
          <a:bodyPr wrap="none" rtlCol="0" anchor="t"/>
          <a:lstStyle/>
          <a:p>
            <a:pPr marL="0" indent="0" algn="ctr">
              <a:lnSpc>
                <a:spcPts val="2985"/>
              </a:lnSpc>
              <a:buNone/>
            </a:pPr>
            <a:r>
              <a:rPr lang="en-US" sz="2390" dirty="0">
                <a:solidFill>
                  <a:srgbClr val="60A9FF"/>
                </a:solidFill>
                <a:latin typeface="Roboto Slab" pitchFamily="34" charset="0"/>
                <a:ea typeface="Roboto Slab" pitchFamily="34" charset="-122"/>
                <a:cs typeface="Roboto Slab" pitchFamily="34" charset="-120"/>
              </a:rPr>
              <a:t>3</a:t>
            </a:r>
            <a:endParaRPr lang="en-US" sz="2390" dirty="0"/>
          </a:p>
        </p:txBody>
      </p:sp>
      <p:sp>
        <p:nvSpPr>
          <p:cNvPr id="15" name="Text 13"/>
          <p:cNvSpPr/>
          <p:nvPr/>
        </p:nvSpPr>
        <p:spPr>
          <a:xfrm>
            <a:off x="6902529" y="4911328"/>
            <a:ext cx="3848100" cy="316111"/>
          </a:xfrm>
          <a:prstGeom prst="rect">
            <a:avLst/>
          </a:prstGeom>
          <a:noFill/>
        </p:spPr>
        <p:txBody>
          <a:bodyPr wrap="none" rtlCol="0" anchor="t"/>
          <a:lstStyle/>
          <a:p>
            <a:pPr marL="0" indent="0">
              <a:lnSpc>
                <a:spcPts val="2490"/>
              </a:lnSpc>
              <a:buNone/>
            </a:pPr>
            <a:r>
              <a:rPr lang="en-US" sz="1990" dirty="0">
                <a:solidFill>
                  <a:srgbClr val="60A9FF"/>
                </a:solidFill>
                <a:latin typeface="Roboto Slab" pitchFamily="34" charset="0"/>
                <a:ea typeface="Roboto Slab" pitchFamily="34" charset="-122"/>
                <a:cs typeface="Roboto Slab" pitchFamily="34" charset="-120"/>
              </a:rPr>
              <a:t>Inspiration for Further Research</a:t>
            </a:r>
            <a:endParaRPr lang="en-US" sz="1990" dirty="0"/>
          </a:p>
        </p:txBody>
      </p:sp>
      <p:sp>
        <p:nvSpPr>
          <p:cNvPr id="16" name="Text 14"/>
          <p:cNvSpPr/>
          <p:nvPr/>
        </p:nvSpPr>
        <p:spPr>
          <a:xfrm>
            <a:off x="6902529" y="5429726"/>
            <a:ext cx="6969204" cy="647224"/>
          </a:xfrm>
          <a:prstGeom prst="rect">
            <a:avLst/>
          </a:prstGeom>
          <a:noFill/>
        </p:spPr>
        <p:txBody>
          <a:bodyPr wrap="square" rtlCol="0" anchor="t"/>
          <a:lstStyle/>
          <a:p>
            <a:pPr marL="0" indent="0">
              <a:lnSpc>
                <a:spcPts val="2550"/>
              </a:lnSpc>
              <a:buNone/>
            </a:pPr>
            <a:r>
              <a:rPr lang="en-US" sz="1595" dirty="0">
                <a:solidFill>
                  <a:srgbClr val="D6E5EF"/>
                </a:solidFill>
                <a:latin typeface="Roboto" pitchFamily="34" charset="0"/>
                <a:ea typeface="Roboto" pitchFamily="34" charset="-122"/>
                <a:cs typeface="Roboto" pitchFamily="34" charset="-120"/>
              </a:rPr>
              <a:t>Encourage further research and improvements on the branch and bound algorithm.</a:t>
            </a:r>
            <a:endParaRPr lang="en-US" sz="1595" dirty="0"/>
          </a:p>
        </p:txBody>
      </p:sp>
      <p:sp>
        <p:nvSpPr>
          <p:cNvPr id="17" name="Shape 15"/>
          <p:cNvSpPr/>
          <p:nvPr/>
        </p:nvSpPr>
        <p:spPr>
          <a:xfrm>
            <a:off x="6245066" y="6437233"/>
            <a:ext cx="455176" cy="455176"/>
          </a:xfrm>
          <a:prstGeom prst="roundRect">
            <a:avLst>
              <a:gd name="adj" fmla="val 26672"/>
            </a:avLst>
          </a:prstGeom>
          <a:solidFill>
            <a:srgbClr val="161B23"/>
          </a:solidFill>
        </p:spPr>
        <p:txBody>
          <a:bodyPr/>
          <a:lstStyle/>
          <a:p>
            <a:endParaRPr lang="en-IN"/>
          </a:p>
        </p:txBody>
      </p:sp>
      <p:sp>
        <p:nvSpPr>
          <p:cNvPr id="18" name="Text 16"/>
          <p:cNvSpPr/>
          <p:nvPr/>
        </p:nvSpPr>
        <p:spPr>
          <a:xfrm>
            <a:off x="6384965" y="6475095"/>
            <a:ext cx="175260" cy="379333"/>
          </a:xfrm>
          <a:prstGeom prst="rect">
            <a:avLst/>
          </a:prstGeom>
          <a:noFill/>
        </p:spPr>
        <p:txBody>
          <a:bodyPr wrap="none" rtlCol="0" anchor="t"/>
          <a:lstStyle/>
          <a:p>
            <a:pPr marL="0" indent="0" algn="ctr">
              <a:lnSpc>
                <a:spcPts val="2985"/>
              </a:lnSpc>
              <a:buNone/>
            </a:pPr>
            <a:r>
              <a:rPr lang="en-US" sz="2390" dirty="0">
                <a:solidFill>
                  <a:srgbClr val="60A9FF"/>
                </a:solidFill>
                <a:latin typeface="Roboto Slab" pitchFamily="34" charset="0"/>
                <a:ea typeface="Roboto Slab" pitchFamily="34" charset="-122"/>
                <a:cs typeface="Roboto Slab" pitchFamily="34" charset="-120"/>
              </a:rPr>
              <a:t>4</a:t>
            </a:r>
            <a:endParaRPr lang="en-US" sz="2390" dirty="0"/>
          </a:p>
        </p:txBody>
      </p:sp>
      <p:sp>
        <p:nvSpPr>
          <p:cNvPr id="19" name="Text 17"/>
          <p:cNvSpPr/>
          <p:nvPr/>
        </p:nvSpPr>
        <p:spPr>
          <a:xfrm>
            <a:off x="6902529" y="6506766"/>
            <a:ext cx="3931920" cy="316111"/>
          </a:xfrm>
          <a:prstGeom prst="rect">
            <a:avLst/>
          </a:prstGeom>
          <a:noFill/>
        </p:spPr>
        <p:txBody>
          <a:bodyPr wrap="none" rtlCol="0" anchor="t"/>
          <a:lstStyle/>
          <a:p>
            <a:pPr marL="0" indent="0">
              <a:lnSpc>
                <a:spcPts val="2490"/>
              </a:lnSpc>
              <a:buNone/>
            </a:pPr>
            <a:r>
              <a:rPr lang="en-US" sz="1990" dirty="0">
                <a:solidFill>
                  <a:srgbClr val="60A9FF"/>
                </a:solidFill>
                <a:latin typeface="Roboto Slab" pitchFamily="34" charset="0"/>
                <a:ea typeface="Roboto Slab" pitchFamily="34" charset="-122"/>
                <a:cs typeface="Roboto Slab" pitchFamily="34" charset="-120"/>
              </a:rPr>
              <a:t>Closing Remarks and References</a:t>
            </a:r>
            <a:endParaRPr lang="en-US" sz="1990" dirty="0"/>
          </a:p>
        </p:txBody>
      </p:sp>
      <p:sp>
        <p:nvSpPr>
          <p:cNvPr id="20" name="Text 18"/>
          <p:cNvSpPr/>
          <p:nvPr/>
        </p:nvSpPr>
        <p:spPr>
          <a:xfrm>
            <a:off x="6902529" y="7025164"/>
            <a:ext cx="6969204" cy="323612"/>
          </a:xfrm>
          <a:prstGeom prst="rect">
            <a:avLst/>
          </a:prstGeom>
          <a:noFill/>
        </p:spPr>
        <p:txBody>
          <a:bodyPr wrap="none" rtlCol="0" anchor="t"/>
          <a:lstStyle/>
          <a:p>
            <a:pPr marL="0" indent="0">
              <a:lnSpc>
                <a:spcPts val="2550"/>
              </a:lnSpc>
              <a:buNone/>
            </a:pPr>
            <a:r>
              <a:rPr lang="en-US" sz="1595" dirty="0">
                <a:solidFill>
                  <a:srgbClr val="D6E5EF"/>
                </a:solidFill>
                <a:latin typeface="Roboto" pitchFamily="34" charset="0"/>
                <a:ea typeface="Roboto" pitchFamily="34" charset="-122"/>
                <a:cs typeface="Roboto" pitchFamily="34" charset="-120"/>
              </a:rPr>
              <a:t>Closing remarks and references to acknowledge the sources of information.</a:t>
            </a:r>
            <a:endParaRPr lang="en-US" sz="1595" dirty="0"/>
          </a:p>
        </p:txBody>
      </p:sp>
      <p:pic>
        <p:nvPicPr>
          <p:cNvPr id="21"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416" y="294102"/>
            <a:ext cx="7315200" cy="7901522"/>
          </a:xfrm>
          <a:prstGeom prst="rect">
            <a:avLst/>
          </a:prstGeom>
          <a:noFill/>
        </p:spPr>
        <p:txBody>
          <a:bodyPr wrap="square">
            <a:spAutoFit/>
          </a:bodyPr>
          <a:lstStyle/>
          <a:p>
            <a:pPr algn="l">
              <a:buFont typeface="+mj-lt"/>
              <a:buAutoNum type="arabicPeriod"/>
            </a:pPr>
            <a:r>
              <a:rPr lang="en-US" b="1" i="0" dirty="0">
                <a:effectLst/>
                <a:latin typeface="Söhne"/>
              </a:rPr>
              <a:t>Initialization</a:t>
            </a:r>
            <a:r>
              <a:rPr lang="en-US" b="0" i="0" dirty="0">
                <a:effectLst/>
                <a:latin typeface="Söhne"/>
              </a:rPr>
              <a:t>: Begin with the entire problem space. This means considering the full set of possibilities for solving the problem. For example, in the Traveling Salesman Problem (TSP), you start with all possible routes that can be taken to visit cities.</a:t>
            </a:r>
            <a:endParaRPr lang="en-US" b="0" i="0" dirty="0">
              <a:effectLst/>
              <a:latin typeface="Söhne"/>
            </a:endParaRPr>
          </a:p>
          <a:p>
            <a:pPr algn="l">
              <a:buFont typeface="+mj-lt"/>
              <a:buAutoNum type="arabicPeriod"/>
            </a:pPr>
            <a:r>
              <a:rPr lang="en-US" b="1" i="0" dirty="0">
                <a:effectLst/>
                <a:latin typeface="Söhne"/>
              </a:rPr>
              <a:t>Branching</a:t>
            </a:r>
            <a:r>
              <a:rPr lang="en-US" b="0" i="0" dirty="0">
                <a:effectLst/>
                <a:latin typeface="Söhne"/>
              </a:rPr>
              <a:t>: Divide the problem into smaller, more manageable subproblems. In the context of TSP, this could involve selecting a city as the next destination. Each branch represents a different choice or decision point.</a:t>
            </a:r>
            <a:endParaRPr lang="en-US" b="0" i="0" dirty="0">
              <a:effectLst/>
              <a:latin typeface="Söhne"/>
            </a:endParaRPr>
          </a:p>
          <a:p>
            <a:pPr algn="l">
              <a:buFont typeface="+mj-lt"/>
              <a:buAutoNum type="arabicPeriod"/>
            </a:pPr>
            <a:r>
              <a:rPr lang="en-US" b="1" i="0" dirty="0">
                <a:effectLst/>
                <a:latin typeface="Söhne"/>
              </a:rPr>
              <a:t>Bounding</a:t>
            </a:r>
            <a:r>
              <a:rPr lang="en-US" b="0" i="0" dirty="0">
                <a:effectLst/>
                <a:latin typeface="Söhne"/>
              </a:rPr>
              <a:t>: Estimate the best possible outcome (usually a lower bound) for each subproblem. In TSP, this could be finding the minimum possible distance if a specific city is visited next. If this estimate is worse than the best solution found so far, prune (discard) that branch, as it cannot lead to an optimal solution.</a:t>
            </a:r>
            <a:endParaRPr lang="en-US" b="0" i="0" dirty="0">
              <a:effectLst/>
              <a:latin typeface="Söhne"/>
            </a:endParaRPr>
          </a:p>
          <a:p>
            <a:pPr algn="l">
              <a:buFont typeface="+mj-lt"/>
              <a:buAutoNum type="arabicPeriod"/>
            </a:pPr>
            <a:r>
              <a:rPr lang="en-US" b="1" i="0" dirty="0">
                <a:effectLst/>
                <a:latin typeface="Söhne"/>
              </a:rPr>
              <a:t>Backtracking</a:t>
            </a:r>
            <a:r>
              <a:rPr lang="en-US" b="0" i="0" dirty="0">
                <a:effectLst/>
                <a:latin typeface="Söhne"/>
              </a:rPr>
              <a:t>: Systematically explore the branches, going deeper into promising paths. When exploring a branch, keep track of the best solution found so far. If a branch cannot lead to a better solution than the best one found, prune it. This recursive process continues until all branches have been explored.</a:t>
            </a:r>
            <a:endParaRPr lang="en-US" b="0" i="0" dirty="0">
              <a:effectLst/>
              <a:latin typeface="Söhne"/>
            </a:endParaRPr>
          </a:p>
          <a:p>
            <a:pPr algn="l">
              <a:buFont typeface="+mj-lt"/>
              <a:buAutoNum type="arabicPeriod"/>
            </a:pPr>
            <a:r>
              <a:rPr lang="en-US" b="1" i="0" dirty="0">
                <a:effectLst/>
                <a:latin typeface="Söhne"/>
              </a:rPr>
              <a:t>Termination</a:t>
            </a:r>
            <a:r>
              <a:rPr lang="en-US" b="0" i="0" dirty="0">
                <a:effectLst/>
                <a:latin typeface="Söhne"/>
              </a:rPr>
              <a:t>: The algorithm either terminates when all branches have been explored or when it can prove that no better solution exists than the best one found. The best solution found is the optimal solution to the problem.</a:t>
            </a:r>
            <a:endParaRPr lang="en-US" b="0" i="0" dirty="0">
              <a:effectLst/>
              <a:latin typeface="Söhne"/>
            </a:endParaRPr>
          </a:p>
          <a:p>
            <a:pPr algn="l">
              <a:buFont typeface="+mj-lt"/>
              <a:buAutoNum type="arabicPeriod"/>
            </a:pPr>
            <a:r>
              <a:rPr lang="en-US" b="1" i="0" dirty="0">
                <a:effectLst/>
                <a:latin typeface="Söhne"/>
              </a:rPr>
              <a:t>Optimal Solution</a:t>
            </a:r>
            <a:r>
              <a:rPr lang="en-US" b="0" i="0" dirty="0">
                <a:effectLst/>
                <a:latin typeface="Söhne"/>
              </a:rPr>
              <a:t>: The optimal solution is the best one among all possible solutions considered, and it represents the most efficient and effective way to solve the given optimization problem.</a:t>
            </a:r>
            <a:endParaRPr lang="en-US" b="0" i="0" dirty="0">
              <a:effectLst/>
              <a:latin typeface="Söhne"/>
            </a:endParaRPr>
          </a:p>
          <a:p>
            <a:pPr algn="l"/>
            <a:endParaRPr lang="en-US" dirty="0">
              <a:latin typeface="Söhne"/>
            </a:endParaRPr>
          </a:p>
          <a:p>
            <a:pPr algn="l"/>
            <a:r>
              <a:rPr lang="en-US" b="1" dirty="0">
                <a:latin typeface="Söhne"/>
              </a:rPr>
              <a:t>SLIDE 3</a:t>
            </a:r>
            <a:endParaRPr lang="en-US" b="1" dirty="0">
              <a:latin typeface="Söhne"/>
            </a:endParaRPr>
          </a:p>
          <a:p>
            <a:pPr algn="l"/>
            <a:endParaRPr lang="en-US" b="0" i="0" dirty="0">
              <a:effectLst/>
              <a:latin typeface="Söhne"/>
            </a:endParaRPr>
          </a:p>
          <a:p>
            <a:pPr marL="0" indent="0" algn="l">
              <a:lnSpc>
                <a:spcPts val="2800"/>
              </a:lnSpc>
              <a:buNone/>
            </a:pP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5319</Words>
  <Application>WPS Presentation</Application>
  <PresentationFormat>Custom</PresentationFormat>
  <Paragraphs>133</Paragraphs>
  <Slides>8</Slides>
  <Notes>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vt:i4>
      </vt:variant>
    </vt:vector>
  </HeadingPairs>
  <TitlesOfParts>
    <vt:vector size="25" baseType="lpstr">
      <vt:lpstr>Arial</vt:lpstr>
      <vt:lpstr>SimSun</vt:lpstr>
      <vt:lpstr>Wingdings</vt:lpstr>
      <vt:lpstr>Roboto Slab</vt:lpstr>
      <vt:lpstr>Segoe Print</vt:lpstr>
      <vt:lpstr>Roboto Slab</vt:lpstr>
      <vt:lpstr>Roboto Slab</vt:lpstr>
      <vt:lpstr>Söhne</vt:lpstr>
      <vt:lpstr>Roboto</vt:lpstr>
      <vt:lpstr>Roboto</vt:lpstr>
      <vt:lpstr>Roboto</vt:lpstr>
      <vt:lpstr>Calibri</vt:lpstr>
      <vt:lpstr>Microsoft YaHei</vt:lpstr>
      <vt:lpstr>Arial Unicode MS</vt:lpstr>
      <vt:lpstr>MingLiU-ExtB</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surendra reddy</cp:lastModifiedBy>
  <cp:revision>3</cp:revision>
  <dcterms:created xsi:type="dcterms:W3CDTF">2023-10-19T03:46:00Z</dcterms:created>
  <dcterms:modified xsi:type="dcterms:W3CDTF">2023-10-24T06:39:38Z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D5387AE0B1A64F94B65042AA268C1029_12</vt:lpwstr>
  </property>
  <property fmtid="{D5CDD505-2E9C-101B-9397-08002B2CF9AE}" pid="3" name="KSOProductBuildVer">
    <vt:lpwstr>1033-12.2.0.13266</vt:lpwstr>
  </property>
</Properties>
</file>