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Lst>
  <p:notesMasterIdLst>
    <p:notesMasterId r:id="rId23"/>
  </p:notesMasterIdLst>
  <p:sldIdLst>
    <p:sldId id="284" r:id="rId2"/>
    <p:sldId id="257" r:id="rId3"/>
    <p:sldId id="260" r:id="rId4"/>
    <p:sldId id="285" r:id="rId5"/>
    <p:sldId id="258" r:id="rId6"/>
    <p:sldId id="259" r:id="rId7"/>
    <p:sldId id="295" r:id="rId8"/>
    <p:sldId id="264" r:id="rId9"/>
    <p:sldId id="266" r:id="rId10"/>
    <p:sldId id="267" r:id="rId11"/>
    <p:sldId id="268" r:id="rId12"/>
    <p:sldId id="294" r:id="rId13"/>
    <p:sldId id="293" r:id="rId14"/>
    <p:sldId id="272" r:id="rId15"/>
    <p:sldId id="288" r:id="rId16"/>
    <p:sldId id="290" r:id="rId17"/>
    <p:sldId id="292" r:id="rId18"/>
    <p:sldId id="296" r:id="rId19"/>
    <p:sldId id="297" r:id="rId20"/>
    <p:sldId id="286" r:id="rId21"/>
    <p:sldId id="28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308508-D6F3-482E-8237-30FE5913DE2D}" v="7" dt="2024-10-24T09:56:37.7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91" d="100"/>
          <a:sy n="91" d="100"/>
        </p:scale>
        <p:origin x="37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unkumar yadav" userId="9806746edd257fcf" providerId="LiveId" clId="{DA308508-D6F3-482E-8237-30FE5913DE2D}"/>
    <pc:docChg chg="undo custSel addSld delSld modSld sldOrd">
      <pc:chgData name="Arunkumar yadav" userId="9806746edd257fcf" providerId="LiveId" clId="{DA308508-D6F3-482E-8237-30FE5913DE2D}" dt="2024-10-24T10:20:31.219" v="184" actId="2696"/>
      <pc:docMkLst>
        <pc:docMk/>
      </pc:docMkLst>
      <pc:sldChg chg="modSp mod ord">
        <pc:chgData name="Arunkumar yadav" userId="9806746edd257fcf" providerId="LiveId" clId="{DA308508-D6F3-482E-8237-30FE5913DE2D}" dt="2024-10-24T10:09:47.216" v="114"/>
        <pc:sldMkLst>
          <pc:docMk/>
          <pc:sldMk cId="1762331359" sldId="257"/>
        </pc:sldMkLst>
        <pc:spChg chg="mod">
          <ac:chgData name="Arunkumar yadav" userId="9806746edd257fcf" providerId="LiveId" clId="{DA308508-D6F3-482E-8237-30FE5913DE2D}" dt="2024-10-24T09:57:35.096" v="106" actId="27636"/>
          <ac:spMkLst>
            <pc:docMk/>
            <pc:sldMk cId="1762331359" sldId="257"/>
            <ac:spMk id="3" creationId="{B4DF7E75-647E-8FC8-45D7-08C284E7378D}"/>
          </ac:spMkLst>
        </pc:spChg>
      </pc:sldChg>
      <pc:sldChg chg="ord">
        <pc:chgData name="Arunkumar yadav" userId="9806746edd257fcf" providerId="LiveId" clId="{DA308508-D6F3-482E-8237-30FE5913DE2D}" dt="2024-10-24T10:09:39.864" v="110"/>
        <pc:sldMkLst>
          <pc:docMk/>
          <pc:sldMk cId="2736971215" sldId="260"/>
        </pc:sldMkLst>
      </pc:sldChg>
      <pc:sldChg chg="ord">
        <pc:chgData name="Arunkumar yadav" userId="9806746edd257fcf" providerId="LiveId" clId="{DA308508-D6F3-482E-8237-30FE5913DE2D}" dt="2024-10-24T09:58:06.478" v="108"/>
        <pc:sldMkLst>
          <pc:docMk/>
          <pc:sldMk cId="1295844915" sldId="286"/>
        </pc:sldMkLst>
      </pc:sldChg>
      <pc:sldChg chg="del">
        <pc:chgData name="Arunkumar yadav" userId="9806746edd257fcf" providerId="LiveId" clId="{DA308508-D6F3-482E-8237-30FE5913DE2D}" dt="2024-10-24T10:20:31.219" v="184" actId="2696"/>
        <pc:sldMkLst>
          <pc:docMk/>
          <pc:sldMk cId="3120046431" sldId="289"/>
        </pc:sldMkLst>
      </pc:sldChg>
      <pc:sldChg chg="addSp delSp modSp new mod">
        <pc:chgData name="Arunkumar yadav" userId="9806746edd257fcf" providerId="LiveId" clId="{DA308508-D6F3-482E-8237-30FE5913DE2D}" dt="2024-10-24T09:56:37.783" v="104" actId="1076"/>
        <pc:sldMkLst>
          <pc:docMk/>
          <pc:sldMk cId="4147193036" sldId="295"/>
        </pc:sldMkLst>
        <pc:spChg chg="mod">
          <ac:chgData name="Arunkumar yadav" userId="9806746edd257fcf" providerId="LiveId" clId="{DA308508-D6F3-482E-8237-30FE5913DE2D}" dt="2024-10-24T09:53:11.455" v="24" actId="20577"/>
          <ac:spMkLst>
            <pc:docMk/>
            <pc:sldMk cId="4147193036" sldId="295"/>
            <ac:spMk id="2" creationId="{C605F2E3-F6CB-4CA3-F248-D504E96F7A6D}"/>
          </ac:spMkLst>
        </pc:spChg>
        <pc:spChg chg="del">
          <ac:chgData name="Arunkumar yadav" userId="9806746edd257fcf" providerId="LiveId" clId="{DA308508-D6F3-482E-8237-30FE5913DE2D}" dt="2024-10-24T09:52:54.294" v="12"/>
          <ac:spMkLst>
            <pc:docMk/>
            <pc:sldMk cId="4147193036" sldId="295"/>
            <ac:spMk id="3" creationId="{5CE1D97C-C369-4757-CC79-F4F81627E6EB}"/>
          </ac:spMkLst>
        </pc:spChg>
        <pc:spChg chg="add mod">
          <ac:chgData name="Arunkumar yadav" userId="9806746edd257fcf" providerId="LiveId" clId="{DA308508-D6F3-482E-8237-30FE5913DE2D}" dt="2024-10-24T09:56:37.783" v="104" actId="1076"/>
          <ac:spMkLst>
            <pc:docMk/>
            <pc:sldMk cId="4147193036" sldId="295"/>
            <ac:spMk id="4" creationId="{7DDCFE1B-AECC-0980-D910-89AF89B69A0C}"/>
          </ac:spMkLst>
        </pc:spChg>
      </pc:sldChg>
      <pc:sldChg chg="modSp new mod">
        <pc:chgData name="Arunkumar yadav" userId="9806746edd257fcf" providerId="LiveId" clId="{DA308508-D6F3-482E-8237-30FE5913DE2D}" dt="2024-10-24T10:19:26.386" v="179"/>
        <pc:sldMkLst>
          <pc:docMk/>
          <pc:sldMk cId="3921628532" sldId="296"/>
        </pc:sldMkLst>
        <pc:spChg chg="mod">
          <ac:chgData name="Arunkumar yadav" userId="9806746edd257fcf" providerId="LiveId" clId="{DA308508-D6F3-482E-8237-30FE5913DE2D}" dt="2024-10-24T10:13:34.843" v="126" actId="113"/>
          <ac:spMkLst>
            <pc:docMk/>
            <pc:sldMk cId="3921628532" sldId="296"/>
            <ac:spMk id="2" creationId="{9719E796-69A9-E049-AAEF-1785F1BBE1EF}"/>
          </ac:spMkLst>
        </pc:spChg>
        <pc:spChg chg="mod">
          <ac:chgData name="Arunkumar yadav" userId="9806746edd257fcf" providerId="LiveId" clId="{DA308508-D6F3-482E-8237-30FE5913DE2D}" dt="2024-10-24T10:19:26.386" v="179"/>
          <ac:spMkLst>
            <pc:docMk/>
            <pc:sldMk cId="3921628532" sldId="296"/>
            <ac:spMk id="3" creationId="{FA2FF99C-78B3-5FE6-8626-194483D5B7FD}"/>
          </ac:spMkLst>
        </pc:spChg>
      </pc:sldChg>
      <pc:sldChg chg="addSp modSp new mod">
        <pc:chgData name="Arunkumar yadav" userId="9806746edd257fcf" providerId="LiveId" clId="{DA308508-D6F3-482E-8237-30FE5913DE2D}" dt="2024-10-24T10:20:10.075" v="183" actId="5793"/>
        <pc:sldMkLst>
          <pc:docMk/>
          <pc:sldMk cId="1405992217" sldId="297"/>
        </pc:sldMkLst>
        <pc:spChg chg="add mod">
          <ac:chgData name="Arunkumar yadav" userId="9806746edd257fcf" providerId="LiveId" clId="{DA308508-D6F3-482E-8237-30FE5913DE2D}" dt="2024-10-24T10:20:10.075" v="183" actId="5793"/>
          <ac:spMkLst>
            <pc:docMk/>
            <pc:sldMk cId="1405992217" sldId="297"/>
            <ac:spMk id="3" creationId="{5B105E61-97EB-A637-2FBB-D565D14D06F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5EC57C-8CE2-4FB4-B2D3-0F05429240F3}" type="datetimeFigureOut">
              <a:rPr lang="en-IN" smtClean="0"/>
              <a:t>24-10-2024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AADD7D-17BE-44A6-A307-15D9B8D8700B}" type="slidenum">
              <a:rPr lang="en-IN" smtClean="0"/>
              <a:t>‹#›</a:t>
            </a:fld>
            <a:endParaRPr lang="en-IN"/>
          </a:p>
        </p:txBody>
      </p:sp>
    </p:spTree>
    <p:extLst>
      <p:ext uri="{BB962C8B-B14F-4D97-AF65-F5344CB8AC3E}">
        <p14:creationId xmlns:p14="http://schemas.microsoft.com/office/powerpoint/2010/main" val="2662673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AADD7D-17BE-44A6-A307-15D9B8D8700B}" type="slidenum">
              <a:rPr lang="en-IN" smtClean="0"/>
              <a:t>8</a:t>
            </a:fld>
            <a:endParaRPr lang="en-IN"/>
          </a:p>
        </p:txBody>
      </p:sp>
    </p:spTree>
    <p:extLst>
      <p:ext uri="{BB962C8B-B14F-4D97-AF65-F5344CB8AC3E}">
        <p14:creationId xmlns:p14="http://schemas.microsoft.com/office/powerpoint/2010/main" val="3118970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F0914C-7E7D-424A-9320-5E2AD1C589E9}" type="datetimeFigureOut">
              <a:rPr lang="en-IN" smtClean="0"/>
              <a:t>24-10-2024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F7AB99-4F41-44F8-B64D-C18ABDE91C4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1973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F0914C-7E7D-424A-9320-5E2AD1C589E9}" type="datetimeFigureOut">
              <a:rPr lang="en-IN" smtClean="0"/>
              <a:t>24-10-2024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F7AB99-4F41-44F8-B64D-C18ABDE91C4A}" type="slidenum">
              <a:rPr lang="en-IN" smtClean="0"/>
              <a:t>‹#›</a:t>
            </a:fld>
            <a:endParaRPr lang="en-IN"/>
          </a:p>
        </p:txBody>
      </p:sp>
    </p:spTree>
    <p:extLst>
      <p:ext uri="{BB962C8B-B14F-4D97-AF65-F5344CB8AC3E}">
        <p14:creationId xmlns:p14="http://schemas.microsoft.com/office/powerpoint/2010/main" val="2928057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F0914C-7E7D-424A-9320-5E2AD1C589E9}" type="datetimeFigureOut">
              <a:rPr lang="en-IN" smtClean="0"/>
              <a:t>24-10-2024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F7AB99-4F41-44F8-B64D-C18ABDE91C4A}" type="slidenum">
              <a:rPr lang="en-IN" smtClean="0"/>
              <a:t>‹#›</a:t>
            </a:fld>
            <a:endParaRPr lang="en-IN"/>
          </a:p>
        </p:txBody>
      </p:sp>
    </p:spTree>
    <p:extLst>
      <p:ext uri="{BB962C8B-B14F-4D97-AF65-F5344CB8AC3E}">
        <p14:creationId xmlns:p14="http://schemas.microsoft.com/office/powerpoint/2010/main" val="1118341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F0914C-7E7D-424A-9320-5E2AD1C589E9}" type="datetimeFigureOut">
              <a:rPr lang="en-IN" smtClean="0"/>
              <a:t>24-10-2024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F7AB99-4F41-44F8-B64D-C18ABDE91C4A}" type="slidenum">
              <a:rPr lang="en-IN" smtClean="0"/>
              <a:t>‹#›</a:t>
            </a:fld>
            <a:endParaRPr lang="en-IN"/>
          </a:p>
        </p:txBody>
      </p:sp>
    </p:spTree>
    <p:extLst>
      <p:ext uri="{BB962C8B-B14F-4D97-AF65-F5344CB8AC3E}">
        <p14:creationId xmlns:p14="http://schemas.microsoft.com/office/powerpoint/2010/main" val="3494048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F0914C-7E7D-424A-9320-5E2AD1C589E9}" type="datetimeFigureOut">
              <a:rPr lang="en-IN" smtClean="0"/>
              <a:t>24-10-2024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F7AB99-4F41-44F8-B64D-C18ABDE91C4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7804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F0914C-7E7D-424A-9320-5E2AD1C589E9}" type="datetimeFigureOut">
              <a:rPr lang="en-IN" smtClean="0"/>
              <a:t>24-10-2024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F7AB99-4F41-44F8-B64D-C18ABDE91C4A}" type="slidenum">
              <a:rPr lang="en-IN" smtClean="0"/>
              <a:t>‹#›</a:t>
            </a:fld>
            <a:endParaRPr lang="en-IN"/>
          </a:p>
        </p:txBody>
      </p:sp>
    </p:spTree>
    <p:extLst>
      <p:ext uri="{BB962C8B-B14F-4D97-AF65-F5344CB8AC3E}">
        <p14:creationId xmlns:p14="http://schemas.microsoft.com/office/powerpoint/2010/main" val="743923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F0914C-7E7D-424A-9320-5E2AD1C589E9}" type="datetimeFigureOut">
              <a:rPr lang="en-IN" smtClean="0"/>
              <a:t>24-10-2024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CF7AB99-4F41-44F8-B64D-C18ABDE91C4A}" type="slidenum">
              <a:rPr lang="en-IN" smtClean="0"/>
              <a:t>‹#›</a:t>
            </a:fld>
            <a:endParaRPr lang="en-IN"/>
          </a:p>
        </p:txBody>
      </p:sp>
    </p:spTree>
    <p:extLst>
      <p:ext uri="{BB962C8B-B14F-4D97-AF65-F5344CB8AC3E}">
        <p14:creationId xmlns:p14="http://schemas.microsoft.com/office/powerpoint/2010/main" val="434874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F0914C-7E7D-424A-9320-5E2AD1C589E9}" type="datetimeFigureOut">
              <a:rPr lang="en-IN" smtClean="0"/>
              <a:t>24-10-2024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CF7AB99-4F41-44F8-B64D-C18ABDE91C4A}" type="slidenum">
              <a:rPr lang="en-IN" smtClean="0"/>
              <a:t>‹#›</a:t>
            </a:fld>
            <a:endParaRPr lang="en-IN"/>
          </a:p>
        </p:txBody>
      </p:sp>
    </p:spTree>
    <p:extLst>
      <p:ext uri="{BB962C8B-B14F-4D97-AF65-F5344CB8AC3E}">
        <p14:creationId xmlns:p14="http://schemas.microsoft.com/office/powerpoint/2010/main" val="3849071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4F0914C-7E7D-424A-9320-5E2AD1C589E9}" type="datetimeFigureOut">
              <a:rPr lang="en-IN" smtClean="0"/>
              <a:t>24-10-2024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4CF7AB99-4F41-44F8-B64D-C18ABDE91C4A}" type="slidenum">
              <a:rPr lang="en-IN" smtClean="0"/>
              <a:t>‹#›</a:t>
            </a:fld>
            <a:endParaRPr lang="en-IN"/>
          </a:p>
        </p:txBody>
      </p:sp>
    </p:spTree>
    <p:extLst>
      <p:ext uri="{BB962C8B-B14F-4D97-AF65-F5344CB8AC3E}">
        <p14:creationId xmlns:p14="http://schemas.microsoft.com/office/powerpoint/2010/main" val="1101158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4F0914C-7E7D-424A-9320-5E2AD1C589E9}" type="datetimeFigureOut">
              <a:rPr lang="en-IN" smtClean="0"/>
              <a:t>24-10-2024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CF7AB99-4F41-44F8-B64D-C18ABDE91C4A}" type="slidenum">
              <a:rPr lang="en-IN" smtClean="0"/>
              <a:t>‹#›</a:t>
            </a:fld>
            <a:endParaRPr lang="en-IN"/>
          </a:p>
        </p:txBody>
      </p:sp>
    </p:spTree>
    <p:extLst>
      <p:ext uri="{BB962C8B-B14F-4D97-AF65-F5344CB8AC3E}">
        <p14:creationId xmlns:p14="http://schemas.microsoft.com/office/powerpoint/2010/main" val="1918238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F0914C-7E7D-424A-9320-5E2AD1C589E9}" type="datetimeFigureOut">
              <a:rPr lang="en-IN" smtClean="0"/>
              <a:t>24-10-2024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F7AB99-4F41-44F8-B64D-C18ABDE91C4A}" type="slidenum">
              <a:rPr lang="en-IN" smtClean="0"/>
              <a:t>‹#›</a:t>
            </a:fld>
            <a:endParaRPr lang="en-IN"/>
          </a:p>
        </p:txBody>
      </p:sp>
    </p:spTree>
    <p:extLst>
      <p:ext uri="{BB962C8B-B14F-4D97-AF65-F5344CB8AC3E}">
        <p14:creationId xmlns:p14="http://schemas.microsoft.com/office/powerpoint/2010/main" val="1905309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4F0914C-7E7D-424A-9320-5E2AD1C589E9}" type="datetimeFigureOut">
              <a:rPr lang="en-IN" smtClean="0"/>
              <a:t>24-10-2024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CF7AB99-4F41-44F8-B64D-C18ABDE91C4A}"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898642"/>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hyperlink" Target="https://www.picpedia.org/medical-08/l/liver-disease.html" TargetMode="Externa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3C7F7-5DD3-73B6-1030-45B3A9E85C29}"/>
              </a:ext>
            </a:extLst>
          </p:cNvPr>
          <p:cNvSpPr>
            <a:spLocks noGrp="1"/>
          </p:cNvSpPr>
          <p:nvPr>
            <p:ph type="title"/>
          </p:nvPr>
        </p:nvSpPr>
        <p:spPr>
          <a:xfrm>
            <a:off x="309364" y="737420"/>
            <a:ext cx="10417629" cy="1052051"/>
          </a:xfrm>
        </p:spPr>
        <p:txBody>
          <a:bodyPr>
            <a:normAutofit fontScale="90000"/>
          </a:bodyPr>
          <a:lstStyle/>
          <a:p>
            <a:br>
              <a:rPr lang="en-IN" sz="2800" b="1" dirty="0">
                <a:latin typeface="Calibri" panose="020F0502020204030204" pitchFamily="34" charset="0"/>
              </a:rPr>
            </a:br>
            <a:br>
              <a:rPr lang="en-IN" sz="2800" b="1" dirty="0">
                <a:latin typeface="Calibri" panose="020F0502020204030204" pitchFamily="34" charset="0"/>
              </a:rPr>
            </a:br>
            <a:br>
              <a:rPr lang="en-IN" sz="2800" b="1" dirty="0">
                <a:latin typeface="Calibri" panose="020F0502020204030204" pitchFamily="34" charset="0"/>
              </a:rPr>
            </a:br>
            <a:br>
              <a:rPr lang="en-IN" sz="2800" b="1" dirty="0">
                <a:latin typeface="Calibri" panose="020F0502020204030204" pitchFamily="34" charset="0"/>
              </a:rPr>
            </a:br>
            <a:br>
              <a:rPr lang="en-IN" sz="2800" b="1" dirty="0">
                <a:latin typeface="Calibri" panose="020F0502020204030204" pitchFamily="34" charset="0"/>
              </a:rPr>
            </a:br>
            <a:br>
              <a:rPr lang="en-IN" sz="2800" b="1" dirty="0">
                <a:latin typeface="Calibri" panose="020F0502020204030204" pitchFamily="34" charset="0"/>
              </a:rPr>
            </a:br>
            <a:r>
              <a:rPr lang="en-IN" sz="4900" b="1" dirty="0">
                <a:latin typeface="Calibri" panose="020F0502020204030204" pitchFamily="34" charset="0"/>
              </a:rPr>
              <a:t>            PREDICT  LIVER DISEASE </a:t>
            </a:r>
            <a:br>
              <a:rPr lang="en-IN" sz="2000" dirty="0">
                <a:latin typeface="Calibri" panose="020F0502020204030204" pitchFamily="34" charset="0"/>
              </a:rPr>
            </a:br>
            <a:endParaRPr lang="en-IN" dirty="0"/>
          </a:p>
        </p:txBody>
      </p:sp>
      <p:pic>
        <p:nvPicPr>
          <p:cNvPr id="1026" name="Picture 2" descr="Liver Failure">
            <a:extLst>
              <a:ext uri="{FF2B5EF4-FFF2-40B4-BE49-F238E27FC236}">
                <a16:creationId xmlns:a16="http://schemas.microsoft.com/office/drawing/2014/main" id="{96AA6656-E9A1-B501-145C-CAE687DBAB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789471"/>
            <a:ext cx="9448800" cy="4552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5841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9DFDE-4162-B30A-B6D6-8B941AD22ADC}"/>
              </a:ext>
            </a:extLst>
          </p:cNvPr>
          <p:cNvSpPr>
            <a:spLocks noGrp="1"/>
          </p:cNvSpPr>
          <p:nvPr>
            <p:ph type="title"/>
          </p:nvPr>
        </p:nvSpPr>
        <p:spPr>
          <a:xfrm>
            <a:off x="1451579" y="365124"/>
            <a:ext cx="9603275" cy="1336353"/>
          </a:xfrm>
        </p:spPr>
        <p:txBody>
          <a:bodyPr>
            <a:normAutofit fontScale="90000"/>
          </a:bodyPr>
          <a:lstStyle/>
          <a:p>
            <a:r>
              <a:rPr lang="en-IN" dirty="0">
                <a:solidFill>
                  <a:schemeClr val="accent2">
                    <a:lumMod val="75000"/>
                  </a:schemeClr>
                </a:solidFill>
              </a:rPr>
              <a:t>     Bar plot</a:t>
            </a:r>
            <a:br>
              <a:rPr lang="en-IN" dirty="0">
                <a:solidFill>
                  <a:schemeClr val="accent2">
                    <a:lumMod val="75000"/>
                  </a:schemeClr>
                </a:solidFill>
              </a:rPr>
            </a:br>
            <a:r>
              <a:rPr lang="en-IN" dirty="0">
                <a:solidFill>
                  <a:srgbClr val="00B0F0"/>
                </a:solidFill>
              </a:rPr>
              <a:t>Gender based on protein intake</a:t>
            </a:r>
          </a:p>
        </p:txBody>
      </p:sp>
      <p:pic>
        <p:nvPicPr>
          <p:cNvPr id="8" name="Content Placeholder 7">
            <a:extLst>
              <a:ext uri="{FF2B5EF4-FFF2-40B4-BE49-F238E27FC236}">
                <a16:creationId xmlns:a16="http://schemas.microsoft.com/office/drawing/2014/main" id="{58EC3386-7144-E5CB-52AD-6743EDAF1D6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19852" t="18844" r="5050" b="23609"/>
          <a:stretch/>
        </p:blipFill>
        <p:spPr>
          <a:xfrm>
            <a:off x="-1" y="1851950"/>
            <a:ext cx="12280739" cy="2681624"/>
          </a:xfrm>
        </p:spPr>
      </p:pic>
      <p:sp>
        <p:nvSpPr>
          <p:cNvPr id="4" name="TextBox 3">
            <a:extLst>
              <a:ext uri="{FF2B5EF4-FFF2-40B4-BE49-F238E27FC236}">
                <a16:creationId xmlns:a16="http://schemas.microsoft.com/office/drawing/2014/main" id="{5B81A89E-61A6-B1FC-61C9-510CB610B620}"/>
              </a:ext>
            </a:extLst>
          </p:cNvPr>
          <p:cNvSpPr txBox="1"/>
          <p:nvPr/>
        </p:nvSpPr>
        <p:spPr>
          <a:xfrm>
            <a:off x="293615" y="4533574"/>
            <a:ext cx="11820087" cy="923330"/>
          </a:xfrm>
          <a:prstGeom prst="rect">
            <a:avLst/>
          </a:prstGeom>
          <a:noFill/>
        </p:spPr>
        <p:txBody>
          <a:bodyPr wrap="square">
            <a:spAutoFit/>
          </a:bodyPr>
          <a:lstStyle/>
          <a:p>
            <a:r>
              <a:rPr lang="en-US" dirty="0"/>
              <a:t>The  bar chart visualizing the comparison of protein intake across different values. The x-axis contains a range of numerical categories, while the y-axis represents the corresponding values of protein intake. The bars are colored in purple and arranged in descending order, highlighting the variation in protein intake levels among the categories.</a:t>
            </a:r>
          </a:p>
        </p:txBody>
      </p:sp>
    </p:spTree>
    <p:extLst>
      <p:ext uri="{BB962C8B-B14F-4D97-AF65-F5344CB8AC3E}">
        <p14:creationId xmlns:p14="http://schemas.microsoft.com/office/powerpoint/2010/main" val="2633863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2A8A2-EFC4-A741-321E-BA218368F625}"/>
              </a:ext>
            </a:extLst>
          </p:cNvPr>
          <p:cNvSpPr>
            <a:spLocks noGrp="1"/>
          </p:cNvSpPr>
          <p:nvPr>
            <p:ph type="title"/>
          </p:nvPr>
        </p:nvSpPr>
        <p:spPr>
          <a:xfrm>
            <a:off x="856526" y="185058"/>
            <a:ext cx="10497273" cy="1759489"/>
          </a:xfrm>
        </p:spPr>
        <p:txBody>
          <a:bodyPr>
            <a:normAutofit/>
          </a:bodyPr>
          <a:lstStyle/>
          <a:p>
            <a:r>
              <a:rPr lang="en-IN" dirty="0">
                <a:solidFill>
                  <a:schemeClr val="accent1">
                    <a:lumMod val="50000"/>
                  </a:schemeClr>
                </a:solidFill>
              </a:rPr>
              <a:t>Protein in sex</a:t>
            </a:r>
            <a:br>
              <a:rPr lang="en-IN" dirty="0">
                <a:solidFill>
                  <a:schemeClr val="accent1">
                    <a:lumMod val="50000"/>
                  </a:schemeClr>
                </a:solidFill>
              </a:rPr>
            </a:br>
            <a:endParaRPr lang="en-IN" dirty="0">
              <a:solidFill>
                <a:schemeClr val="accent1">
                  <a:lumMod val="50000"/>
                </a:schemeClr>
              </a:solidFill>
            </a:endParaRPr>
          </a:p>
        </p:txBody>
      </p:sp>
      <p:pic>
        <p:nvPicPr>
          <p:cNvPr id="6" name="Picture 5">
            <a:extLst>
              <a:ext uri="{FF2B5EF4-FFF2-40B4-BE49-F238E27FC236}">
                <a16:creationId xmlns:a16="http://schemas.microsoft.com/office/drawing/2014/main" id="{6C68E3DD-E6C4-41CB-4853-655D612CF737}"/>
              </a:ext>
            </a:extLst>
          </p:cNvPr>
          <p:cNvPicPr>
            <a:picLocks noChangeAspect="1"/>
          </p:cNvPicPr>
          <p:nvPr/>
        </p:nvPicPr>
        <p:blipFill>
          <a:blip r:embed="rId2">
            <a:extLst>
              <a:ext uri="{28A0092B-C50C-407E-A947-70E740481C1C}">
                <a14:useLocalDpi xmlns:a14="http://schemas.microsoft.com/office/drawing/2010/main" val="0"/>
              </a:ext>
            </a:extLst>
          </a:blip>
          <a:srcRect l="21108" t="19555" r="40664" b="27933"/>
          <a:stretch/>
        </p:blipFill>
        <p:spPr>
          <a:xfrm>
            <a:off x="59320" y="1770927"/>
            <a:ext cx="11713580" cy="4497138"/>
          </a:xfrm>
          <a:prstGeom prst="rect">
            <a:avLst/>
          </a:prstGeom>
        </p:spPr>
      </p:pic>
      <p:sp>
        <p:nvSpPr>
          <p:cNvPr id="12" name="Content Placeholder 11">
            <a:extLst>
              <a:ext uri="{FF2B5EF4-FFF2-40B4-BE49-F238E27FC236}">
                <a16:creationId xmlns:a16="http://schemas.microsoft.com/office/drawing/2014/main" id="{5DFDFB76-7C9E-8FAC-33A4-78EACB3B2A19}"/>
              </a:ext>
            </a:extLst>
          </p:cNvPr>
          <p:cNvSpPr>
            <a:spLocks noGrp="1"/>
          </p:cNvSpPr>
          <p:nvPr>
            <p:ph idx="1"/>
          </p:nvPr>
        </p:nvSpPr>
        <p:spPr>
          <a:xfrm>
            <a:off x="324091" y="1845734"/>
            <a:ext cx="11713580" cy="4011056"/>
          </a:xfrm>
        </p:spPr>
        <p:txBody>
          <a:bodyPr/>
          <a:lstStyle/>
          <a:p>
            <a:endParaRPr lang="en-US" dirty="0"/>
          </a:p>
        </p:txBody>
      </p:sp>
    </p:spTree>
    <p:extLst>
      <p:ext uri="{BB962C8B-B14F-4D97-AF65-F5344CB8AC3E}">
        <p14:creationId xmlns:p14="http://schemas.microsoft.com/office/powerpoint/2010/main" val="2992228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F84DF-649E-8D45-861E-D53B6EA7CAF8}"/>
              </a:ext>
            </a:extLst>
          </p:cNvPr>
          <p:cNvSpPr>
            <a:spLocks noGrp="1"/>
          </p:cNvSpPr>
          <p:nvPr>
            <p:ph type="title"/>
          </p:nvPr>
        </p:nvSpPr>
        <p:spPr/>
        <p:txBody>
          <a:bodyPr/>
          <a:lstStyle/>
          <a:p>
            <a:r>
              <a:rPr lang="en-IN" b="1" dirty="0"/>
              <a:t>MODEL BUILDING</a:t>
            </a:r>
            <a:endParaRPr lang="en-US" b="1" dirty="0"/>
          </a:p>
        </p:txBody>
      </p:sp>
      <p:sp>
        <p:nvSpPr>
          <p:cNvPr id="3" name="Content Placeholder 2">
            <a:extLst>
              <a:ext uri="{FF2B5EF4-FFF2-40B4-BE49-F238E27FC236}">
                <a16:creationId xmlns:a16="http://schemas.microsoft.com/office/drawing/2014/main" id="{43D1B50F-97CE-10B4-4F62-46734EC66D67}"/>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US" b="1" dirty="0"/>
              <a:t>Algorithms Used</a:t>
            </a:r>
            <a:br>
              <a:rPr lang="en-US" dirty="0"/>
            </a:br>
            <a:r>
              <a:rPr lang="en-US" dirty="0"/>
              <a:t>Tried multiple classification models, including Logistic Regression, Decision Trees, Gradient Boosting</a:t>
            </a:r>
          </a:p>
          <a:p>
            <a:pPr>
              <a:buFont typeface="Arial" panose="020B0604020202020204" pitchFamily="34" charset="0"/>
              <a:buChar char="•"/>
            </a:pPr>
            <a:r>
              <a:rPr lang="en-US" b="1" dirty="0"/>
              <a:t>Feature Selection</a:t>
            </a:r>
            <a:br>
              <a:rPr lang="en-US" dirty="0"/>
            </a:br>
            <a:r>
              <a:rPr lang="en-US" dirty="0"/>
              <a:t>Selected key features such as albumin, alkaline phosphatase, and bilirubin for better accuracy.</a:t>
            </a:r>
          </a:p>
          <a:p>
            <a:pPr>
              <a:buFont typeface="Arial" panose="020B0604020202020204" pitchFamily="34" charset="0"/>
              <a:buChar char="•"/>
            </a:pPr>
            <a:r>
              <a:rPr lang="en-US" b="1" dirty="0"/>
              <a:t>Train-Test Split</a:t>
            </a:r>
            <a:br>
              <a:rPr lang="en-US" dirty="0"/>
            </a:br>
            <a:r>
              <a:rPr lang="en-US" dirty="0" err="1"/>
              <a:t>Split</a:t>
            </a:r>
            <a:r>
              <a:rPr lang="en-US" dirty="0"/>
              <a:t> the dataset into 80% training and 20% testing for model validation.</a:t>
            </a:r>
          </a:p>
          <a:p>
            <a:pPr>
              <a:buFont typeface="Arial" panose="020B0604020202020204" pitchFamily="34" charset="0"/>
              <a:buChar char="•"/>
            </a:pPr>
            <a:r>
              <a:rPr lang="en-US" b="1" dirty="0"/>
              <a:t>Model Training</a:t>
            </a:r>
            <a:br>
              <a:rPr lang="en-US" dirty="0"/>
            </a:br>
            <a:r>
              <a:rPr lang="en-US" dirty="0"/>
              <a:t>Trained models on the training set to learn patterns and relationships between features and liver disease categories.</a:t>
            </a:r>
          </a:p>
          <a:p>
            <a:pPr>
              <a:buFont typeface="Arial" panose="020B0604020202020204" pitchFamily="34" charset="0"/>
              <a:buChar char="•"/>
            </a:pPr>
            <a:r>
              <a:rPr lang="en-US" b="1" dirty="0"/>
              <a:t>Hyperparameter Tuning</a:t>
            </a:r>
            <a:br>
              <a:rPr lang="en-US" dirty="0"/>
            </a:br>
            <a:r>
              <a:rPr lang="en-US" dirty="0"/>
              <a:t>Optimized model parameters to improve accuracy and performance.</a:t>
            </a:r>
          </a:p>
          <a:p>
            <a:pPr marL="0" indent="0">
              <a:buNone/>
            </a:pPr>
            <a:r>
              <a:rPr lang="en-US" b="0" i="0" dirty="0">
                <a:solidFill>
                  <a:srgbClr val="242424"/>
                </a:solidFill>
                <a:effectLst/>
                <a:latin typeface="source-serif-pro"/>
              </a:rPr>
              <a:t>.</a:t>
            </a:r>
            <a:endParaRPr lang="en-IN" dirty="0"/>
          </a:p>
          <a:p>
            <a:endParaRPr lang="en-US" dirty="0"/>
          </a:p>
        </p:txBody>
      </p:sp>
    </p:spTree>
    <p:extLst>
      <p:ext uri="{BB962C8B-B14F-4D97-AF65-F5344CB8AC3E}">
        <p14:creationId xmlns:p14="http://schemas.microsoft.com/office/powerpoint/2010/main" val="2135584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3947E-A6ED-950F-E7DE-62643E547C8F}"/>
              </a:ext>
            </a:extLst>
          </p:cNvPr>
          <p:cNvSpPr>
            <a:spLocks noGrp="1"/>
          </p:cNvSpPr>
          <p:nvPr>
            <p:ph type="title"/>
          </p:nvPr>
        </p:nvSpPr>
        <p:spPr/>
        <p:txBody>
          <a:bodyPr>
            <a:normAutofit/>
          </a:bodyPr>
          <a:lstStyle/>
          <a:p>
            <a:r>
              <a:rPr lang="en-US" sz="3200" b="0" dirty="0">
                <a:effectLst/>
                <a:latin typeface="Arial Black" panose="020B0A04020102020204" pitchFamily="34" charset="0"/>
              </a:rPr>
              <a:t>Model Accuracy Comparison</a:t>
            </a:r>
            <a:br>
              <a:rPr lang="en-US" sz="3200" b="0" dirty="0">
                <a:effectLst/>
                <a:latin typeface="Arial Black" panose="020B0A04020102020204" pitchFamily="34" charset="0"/>
              </a:rPr>
            </a:br>
            <a:endParaRPr lang="en-US" sz="3200" dirty="0"/>
          </a:p>
        </p:txBody>
      </p:sp>
      <p:sp>
        <p:nvSpPr>
          <p:cNvPr id="3" name="Content Placeholder 2">
            <a:extLst>
              <a:ext uri="{FF2B5EF4-FFF2-40B4-BE49-F238E27FC236}">
                <a16:creationId xmlns:a16="http://schemas.microsoft.com/office/drawing/2014/main" id="{D45CC386-1ABD-29FE-785B-828915E512CE}"/>
              </a:ext>
            </a:extLst>
          </p:cNvPr>
          <p:cNvSpPr>
            <a:spLocks noGrp="1"/>
          </p:cNvSpPr>
          <p:nvPr>
            <p:ph idx="1"/>
          </p:nvPr>
        </p:nvSpPr>
        <p:spPr>
          <a:xfrm>
            <a:off x="862108" y="1845733"/>
            <a:ext cx="10467783" cy="4479565"/>
          </a:xfrm>
        </p:spPr>
        <p:txBody>
          <a:bodyPr/>
          <a:lstStyle/>
          <a:p>
            <a:pPr>
              <a:buFont typeface="Arial" panose="020B0604020202020204" pitchFamily="34" charset="0"/>
              <a:buChar char="•"/>
            </a:pPr>
            <a:r>
              <a:rPr lang="en-US" dirty="0"/>
              <a:t>Model Comparison:              </a:t>
            </a:r>
          </a:p>
          <a:p>
            <a:pPr>
              <a:buFont typeface="Arial" panose="020B0604020202020204" pitchFamily="34" charset="0"/>
              <a:buChar char="•"/>
            </a:pPr>
            <a:r>
              <a:rPr lang="en-US" dirty="0"/>
              <a:t>  Model  Accuracy  </a:t>
            </a:r>
          </a:p>
          <a:p>
            <a:pPr marL="457200" indent="-457200">
              <a:buFont typeface="+mj-lt"/>
              <a:buAutoNum type="arabicPeriod"/>
            </a:pPr>
            <a:r>
              <a:rPr lang="en-US" dirty="0"/>
              <a:t>Logistic Regression:92%</a:t>
            </a:r>
          </a:p>
          <a:p>
            <a:pPr marL="457200" indent="-457200">
              <a:buFont typeface="+mj-lt"/>
              <a:buAutoNum type="arabicPeriod"/>
            </a:pPr>
            <a:r>
              <a:rPr lang="en-US" dirty="0"/>
              <a:t>Random Forest :93%</a:t>
            </a:r>
          </a:p>
          <a:p>
            <a:pPr marL="457200" indent="-457200">
              <a:buFont typeface="+mj-lt"/>
              <a:buAutoNum type="arabicPeriod"/>
            </a:pPr>
            <a:r>
              <a:rPr lang="en-US" dirty="0"/>
              <a:t> SVM :91%</a:t>
            </a:r>
          </a:p>
          <a:p>
            <a:pPr marL="457200" indent="-457200">
              <a:buFont typeface="+mj-lt"/>
              <a:buAutoNum type="arabicPeriod"/>
            </a:pPr>
            <a:r>
              <a:rPr lang="en-US" dirty="0"/>
              <a:t>XG Boost:91%</a:t>
            </a:r>
          </a:p>
          <a:p>
            <a:pPr marL="457200" indent="-457200">
              <a:buFont typeface="+mj-lt"/>
              <a:buAutoNum type="arabicPeriod"/>
            </a:pPr>
            <a:r>
              <a:rPr lang="en-US" dirty="0"/>
              <a:t>KNN :91%</a:t>
            </a:r>
          </a:p>
          <a:p>
            <a:pPr marL="457200" indent="-457200">
              <a:buFont typeface="+mj-lt"/>
              <a:buAutoNum type="arabicPeriod"/>
            </a:pPr>
            <a:r>
              <a:rPr lang="en-US" dirty="0"/>
              <a:t>Decision Tree :93%</a:t>
            </a:r>
          </a:p>
          <a:p>
            <a:pPr marL="457200" indent="-457200">
              <a:buFont typeface="+mj-lt"/>
              <a:buAutoNum type="arabicPeriod"/>
            </a:pPr>
            <a:r>
              <a:rPr lang="en-US" dirty="0"/>
              <a:t> Neural network:91%</a:t>
            </a:r>
          </a:p>
          <a:p>
            <a:pPr marL="0" indent="0">
              <a:buNone/>
            </a:pPr>
            <a:endParaRPr lang="en-US" dirty="0"/>
          </a:p>
          <a:p>
            <a:pPr marL="457200" indent="-457200">
              <a:buFont typeface="+mj-lt"/>
              <a:buAutoNum type="arabicPeriod"/>
            </a:pPr>
            <a:endParaRPr lang="en-US" dirty="0"/>
          </a:p>
          <a:p>
            <a:pPr marL="0" indent="0">
              <a:buNone/>
            </a:pPr>
            <a:endParaRPr lang="en-PW" dirty="0"/>
          </a:p>
          <a:p>
            <a:endParaRPr lang="en-US" dirty="0"/>
          </a:p>
        </p:txBody>
      </p:sp>
    </p:spTree>
    <p:extLst>
      <p:ext uri="{BB962C8B-B14F-4D97-AF65-F5344CB8AC3E}">
        <p14:creationId xmlns:p14="http://schemas.microsoft.com/office/powerpoint/2010/main" val="3268887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BDD43-2C16-ACA2-BDBA-2367839D12D1}"/>
              </a:ext>
            </a:extLst>
          </p:cNvPr>
          <p:cNvSpPr>
            <a:spLocks noGrp="1"/>
          </p:cNvSpPr>
          <p:nvPr>
            <p:ph type="title"/>
          </p:nvPr>
        </p:nvSpPr>
        <p:spPr>
          <a:xfrm>
            <a:off x="838200" y="78658"/>
            <a:ext cx="10515600" cy="1238514"/>
          </a:xfrm>
        </p:spPr>
        <p:txBody>
          <a:bodyPr/>
          <a:lstStyle/>
          <a:p>
            <a:r>
              <a:rPr lang="en-IN" dirty="0">
                <a:solidFill>
                  <a:schemeClr val="accent2">
                    <a:lumMod val="75000"/>
                  </a:schemeClr>
                </a:solidFill>
              </a:rPr>
              <a:t>Pandas profiling report</a:t>
            </a:r>
          </a:p>
        </p:txBody>
      </p:sp>
      <p:sp>
        <p:nvSpPr>
          <p:cNvPr id="4" name="Content Placeholder 3">
            <a:extLst>
              <a:ext uri="{FF2B5EF4-FFF2-40B4-BE49-F238E27FC236}">
                <a16:creationId xmlns:a16="http://schemas.microsoft.com/office/drawing/2014/main" id="{E9D14F53-0D6F-01EA-F855-5D0148BB36C3}"/>
              </a:ext>
            </a:extLst>
          </p:cNvPr>
          <p:cNvSpPr>
            <a:spLocks noGrp="1"/>
          </p:cNvSpPr>
          <p:nvPr>
            <p:ph idx="1"/>
          </p:nvPr>
        </p:nvSpPr>
        <p:spPr>
          <a:xfrm>
            <a:off x="514109" y="1828800"/>
            <a:ext cx="10515600" cy="4243991"/>
          </a:xfrm>
        </p:spPr>
        <p:txBody>
          <a:bodyPr/>
          <a:lstStyle/>
          <a:p>
            <a:pPr marL="0" indent="0">
              <a:buNone/>
            </a:pPr>
            <a:endParaRPr lang="en-IN" dirty="0"/>
          </a:p>
          <a:p>
            <a:endParaRPr lang="en-IN" dirty="0"/>
          </a:p>
        </p:txBody>
      </p:sp>
      <p:pic>
        <p:nvPicPr>
          <p:cNvPr id="5" name="Picture 4">
            <a:extLst>
              <a:ext uri="{FF2B5EF4-FFF2-40B4-BE49-F238E27FC236}">
                <a16:creationId xmlns:a16="http://schemas.microsoft.com/office/drawing/2014/main" id="{189A17E6-6AA0-CB15-53B7-C18ED1697B0B}"/>
              </a:ext>
            </a:extLst>
          </p:cNvPr>
          <p:cNvPicPr>
            <a:picLocks noChangeAspect="1"/>
          </p:cNvPicPr>
          <p:nvPr/>
        </p:nvPicPr>
        <p:blipFill>
          <a:blip r:embed="rId2">
            <a:extLst>
              <a:ext uri="{28A0092B-C50C-407E-A947-70E740481C1C}">
                <a14:useLocalDpi xmlns:a14="http://schemas.microsoft.com/office/drawing/2010/main" val="0"/>
              </a:ext>
            </a:extLst>
          </a:blip>
          <a:srcRect l="25688" t="44827" r="29850" b="22146"/>
          <a:stretch/>
        </p:blipFill>
        <p:spPr>
          <a:xfrm>
            <a:off x="671332" y="1994762"/>
            <a:ext cx="10682468" cy="4243991"/>
          </a:xfrm>
          <a:prstGeom prst="rect">
            <a:avLst/>
          </a:prstGeom>
        </p:spPr>
      </p:pic>
    </p:spTree>
    <p:extLst>
      <p:ext uri="{BB962C8B-B14F-4D97-AF65-F5344CB8AC3E}">
        <p14:creationId xmlns:p14="http://schemas.microsoft.com/office/powerpoint/2010/main" val="1339854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AB530-F5A3-B02A-E530-3BEACA856ED2}"/>
              </a:ext>
            </a:extLst>
          </p:cNvPr>
          <p:cNvSpPr>
            <a:spLocks noGrp="1"/>
          </p:cNvSpPr>
          <p:nvPr>
            <p:ph type="title"/>
          </p:nvPr>
        </p:nvSpPr>
        <p:spPr>
          <a:xfrm>
            <a:off x="838200" y="422786"/>
            <a:ext cx="10515600" cy="924233"/>
          </a:xfrm>
        </p:spPr>
        <p:txBody>
          <a:bodyPr>
            <a:normAutofit/>
          </a:bodyPr>
          <a:lstStyle/>
          <a:p>
            <a:r>
              <a:rPr lang="en-IN" sz="2800" dirty="0">
                <a:solidFill>
                  <a:schemeClr val="accent2">
                    <a:lumMod val="75000"/>
                  </a:schemeClr>
                </a:solidFill>
                <a:latin typeface="+mn-lt"/>
              </a:rPr>
              <a:t>Important of  prediction liver diseases</a:t>
            </a:r>
          </a:p>
        </p:txBody>
      </p:sp>
      <p:sp>
        <p:nvSpPr>
          <p:cNvPr id="3" name="Content Placeholder 2">
            <a:extLst>
              <a:ext uri="{FF2B5EF4-FFF2-40B4-BE49-F238E27FC236}">
                <a16:creationId xmlns:a16="http://schemas.microsoft.com/office/drawing/2014/main" id="{614004D0-95AC-1FCE-884C-940111CF7083}"/>
              </a:ext>
            </a:extLst>
          </p:cNvPr>
          <p:cNvSpPr>
            <a:spLocks noGrp="1"/>
          </p:cNvSpPr>
          <p:nvPr>
            <p:ph idx="1"/>
          </p:nvPr>
        </p:nvSpPr>
        <p:spPr>
          <a:xfrm>
            <a:off x="838200" y="1897626"/>
            <a:ext cx="10515600" cy="4279337"/>
          </a:xfrm>
        </p:spPr>
        <p:txBody>
          <a:bodyPr>
            <a:normAutofit fontScale="92500"/>
          </a:bodyPr>
          <a:lstStyle/>
          <a:p>
            <a:pPr>
              <a:buFont typeface="Wingdings" panose="05000000000000000000" pitchFamily="2" charset="2"/>
              <a:buChar char="Ø"/>
            </a:pPr>
            <a:r>
              <a:rPr lang="en-US" sz="2800" b="1" dirty="0"/>
              <a:t>Early diagnosis of liver diseases</a:t>
            </a:r>
            <a:r>
              <a:rPr lang="en-US" sz="2800" dirty="0"/>
              <a:t> can prevent the progression to severe conditions like cirrhosis or liver cancer, improving patient survival rates.</a:t>
            </a:r>
          </a:p>
          <a:p>
            <a:pPr>
              <a:buFont typeface="Wingdings" panose="05000000000000000000" pitchFamily="2" charset="2"/>
              <a:buChar char="Ø"/>
            </a:pPr>
            <a:r>
              <a:rPr lang="en-US" sz="2800" b="1" dirty="0"/>
              <a:t>Timely intervention</a:t>
            </a:r>
            <a:r>
              <a:rPr lang="en-US" sz="2800" dirty="0"/>
              <a:t> based on predictive models helps in managing liver diseases more effectively, reducing the need for invasive treatments like liver transplants.</a:t>
            </a:r>
          </a:p>
          <a:p>
            <a:pPr>
              <a:buFont typeface="Wingdings" panose="05000000000000000000" pitchFamily="2" charset="2"/>
              <a:buChar char="Ø"/>
            </a:pPr>
            <a:r>
              <a:rPr lang="en-US" sz="2800" b="1" dirty="0"/>
              <a:t>Predicting liver diseases</a:t>
            </a:r>
            <a:r>
              <a:rPr lang="en-US" sz="2800" dirty="0"/>
              <a:t> allows for personalized treatment plans, which can minimize complications and enhance the quality of life for patients.</a:t>
            </a:r>
          </a:p>
          <a:p>
            <a:r>
              <a:rPr lang="en-US" sz="2800" b="1" dirty="0"/>
              <a:t>Prevention and early detection</a:t>
            </a:r>
            <a:r>
              <a:rPr lang="en-US" sz="2800" dirty="0"/>
              <a:t> through prediction can significantly reduce the long-term healthcare costs associated with advanced liver diseases</a:t>
            </a:r>
            <a:r>
              <a:rPr lang="en-US" sz="2000" dirty="0"/>
              <a:t>.</a:t>
            </a:r>
            <a:endParaRPr lang="en-IN" sz="2400" dirty="0"/>
          </a:p>
        </p:txBody>
      </p:sp>
    </p:spTree>
    <p:extLst>
      <p:ext uri="{BB962C8B-B14F-4D97-AF65-F5344CB8AC3E}">
        <p14:creationId xmlns:p14="http://schemas.microsoft.com/office/powerpoint/2010/main" val="2488692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AD964-DF54-DEF3-F10C-E5E7364EE08B}"/>
              </a:ext>
            </a:extLst>
          </p:cNvPr>
          <p:cNvSpPr>
            <a:spLocks noGrp="1"/>
          </p:cNvSpPr>
          <p:nvPr>
            <p:ph type="title"/>
          </p:nvPr>
        </p:nvSpPr>
        <p:spPr/>
        <p:txBody>
          <a:bodyPr/>
          <a:lstStyle/>
          <a:p>
            <a:r>
              <a:rPr lang="en-US" dirty="0"/>
              <a:t>Deployment</a:t>
            </a:r>
          </a:p>
        </p:txBody>
      </p:sp>
      <p:pic>
        <p:nvPicPr>
          <p:cNvPr id="5" name="Content Placeholder 4">
            <a:extLst>
              <a:ext uri="{FF2B5EF4-FFF2-40B4-BE49-F238E27FC236}">
                <a16:creationId xmlns:a16="http://schemas.microsoft.com/office/drawing/2014/main" id="{5A9E6BD6-3CAD-11AB-E0B2-7C7E0224CB4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33781" t="9992" r="37010" b="4923"/>
          <a:stretch/>
        </p:blipFill>
        <p:spPr>
          <a:xfrm>
            <a:off x="0" y="1946031"/>
            <a:ext cx="11816862" cy="4290646"/>
          </a:xfrm>
        </p:spPr>
      </p:pic>
    </p:spTree>
    <p:extLst>
      <p:ext uri="{BB962C8B-B14F-4D97-AF65-F5344CB8AC3E}">
        <p14:creationId xmlns:p14="http://schemas.microsoft.com/office/powerpoint/2010/main" val="1776447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789028-33B8-B59C-DBD5-06A568EB590C}"/>
              </a:ext>
            </a:extLst>
          </p:cNvPr>
          <p:cNvSpPr txBox="1"/>
          <p:nvPr/>
        </p:nvSpPr>
        <p:spPr>
          <a:xfrm>
            <a:off x="428886" y="105013"/>
            <a:ext cx="11315701" cy="5909310"/>
          </a:xfrm>
          <a:prstGeom prst="rect">
            <a:avLst/>
          </a:prstGeom>
          <a:noFill/>
        </p:spPr>
        <p:txBody>
          <a:bodyPr wrap="square">
            <a:spAutoFit/>
          </a:bodyPr>
          <a:lstStyle/>
          <a:p>
            <a:pPr marL="285750" indent="-285750" algn="just">
              <a:buFont typeface="Wingdings" panose="05000000000000000000" pitchFamily="2" charset="2"/>
              <a:buChar char="Ø"/>
            </a:pPr>
            <a:r>
              <a:rPr lang="en-US" sz="2400" dirty="0"/>
              <a:t>In this project, the machine learning model for liver disease prediction was deployed using </a:t>
            </a:r>
            <a:r>
              <a:rPr lang="en-US" sz="2400" b="1" dirty="0" err="1"/>
              <a:t>Streamlit</a:t>
            </a:r>
            <a:r>
              <a:rPr lang="en-US" sz="2400" dirty="0"/>
              <a:t>, a popular Python framework for creating interactive web applications. The deployment process involved several steps to ensure the model is accessible, user-friendly, and provides real-time predictions.</a:t>
            </a:r>
          </a:p>
          <a:p>
            <a:pPr marL="285750" indent="-285750" algn="just">
              <a:buFont typeface="Wingdings" panose="05000000000000000000" pitchFamily="2" charset="2"/>
              <a:buChar char="Ø"/>
            </a:pPr>
            <a:r>
              <a:rPr lang="en-US" sz="2400" dirty="0"/>
              <a:t>This web-based liver disease prediction tool, built using </a:t>
            </a:r>
            <a:r>
              <a:rPr lang="en-US" sz="2400" dirty="0" err="1"/>
              <a:t>Streamlit</a:t>
            </a:r>
            <a:r>
              <a:rPr lang="en-US" sz="2400" dirty="0"/>
              <a:t>. The app includes a set of input fields where users can enter medical data such as age, gender, and various liver function test values like albumin, alkaline phosphatase, bilirubin, and others. Once the data is entered, the user can press the "Predict" button to receive a prediction. In this particular screenshot, the prediction result displayed at the bottom indicates "No Liver Disease."</a:t>
            </a:r>
          </a:p>
          <a:p>
            <a:pPr marL="285750" indent="-285750" algn="just">
              <a:buFont typeface="Wingdings" panose="05000000000000000000" pitchFamily="2" charset="2"/>
              <a:buChar char="Ø"/>
            </a:pPr>
            <a:r>
              <a:rPr lang="en-US" sz="2400" dirty="0"/>
              <a:t>This section demonstrates how the deployed model can be used to make predictions in real time. By inputting new patient data such as age, albumin levels, and liver enzyme results, the model predicts the likelihood of liver disease. This functionality enables healthcare providers to quickly assess a patient's condition and take necessary actions based on model output.</a:t>
            </a:r>
          </a:p>
          <a:p>
            <a:pPr algn="just"/>
            <a:endParaRPr lang="en-US" sz="1800" dirty="0"/>
          </a:p>
        </p:txBody>
      </p:sp>
    </p:spTree>
    <p:extLst>
      <p:ext uri="{BB962C8B-B14F-4D97-AF65-F5344CB8AC3E}">
        <p14:creationId xmlns:p14="http://schemas.microsoft.com/office/powerpoint/2010/main" val="2356063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9E796-69A9-E049-AAEF-1785F1BBE1EF}"/>
              </a:ext>
            </a:extLst>
          </p:cNvPr>
          <p:cNvSpPr>
            <a:spLocks noGrp="1"/>
          </p:cNvSpPr>
          <p:nvPr>
            <p:ph type="title"/>
          </p:nvPr>
        </p:nvSpPr>
        <p:spPr/>
        <p:txBody>
          <a:bodyPr/>
          <a:lstStyle/>
          <a:p>
            <a:r>
              <a:rPr lang="en-US" b="1" dirty="0" err="1"/>
              <a:t>Challanges</a:t>
            </a:r>
            <a:endParaRPr lang="en-US" b="1" dirty="0"/>
          </a:p>
        </p:txBody>
      </p:sp>
      <p:sp>
        <p:nvSpPr>
          <p:cNvPr id="3" name="Content Placeholder 2">
            <a:extLst>
              <a:ext uri="{FF2B5EF4-FFF2-40B4-BE49-F238E27FC236}">
                <a16:creationId xmlns:a16="http://schemas.microsoft.com/office/drawing/2014/main" id="{FA2FF99C-78B3-5FE6-8626-194483D5B7FD}"/>
              </a:ext>
            </a:extLst>
          </p:cNvPr>
          <p:cNvSpPr>
            <a:spLocks noGrp="1"/>
          </p:cNvSpPr>
          <p:nvPr>
            <p:ph idx="1"/>
          </p:nvPr>
        </p:nvSpPr>
        <p:spPr/>
        <p:txBody>
          <a:bodyPr>
            <a:normAutofit fontScale="92500" lnSpcReduction="20000"/>
          </a:bodyPr>
          <a:lstStyle/>
          <a:p>
            <a:pPr algn="just"/>
            <a:r>
              <a:rPr lang="en-US" b="1" dirty="0"/>
              <a:t>1. Handling Missing Data:</a:t>
            </a:r>
          </a:p>
          <a:p>
            <a:pPr lvl="1" algn="just">
              <a:buClr>
                <a:srgbClr val="00B0F0"/>
              </a:buClr>
              <a:buFont typeface="Arial" panose="020B0604020202020204" pitchFamily="34" charset="0"/>
              <a:buChar char="•"/>
            </a:pPr>
            <a:r>
              <a:rPr lang="en-US" i="1" dirty="0"/>
              <a:t>Challenge</a:t>
            </a:r>
            <a:r>
              <a:rPr lang="en-US" dirty="0"/>
              <a:t>: Missing values in medical datasets can mislead the model’s learning process and result in inaccurate predictions.</a:t>
            </a:r>
          </a:p>
          <a:p>
            <a:pPr lvl="1" algn="just">
              <a:buClr>
                <a:srgbClr val="002060"/>
              </a:buClr>
              <a:buFont typeface="Arial" panose="020B0604020202020204" pitchFamily="34" charset="0"/>
              <a:buChar char="•"/>
            </a:pPr>
            <a:r>
              <a:rPr lang="en-US" i="1" dirty="0"/>
              <a:t>Solution</a:t>
            </a:r>
            <a:r>
              <a:rPr lang="en-US" dirty="0"/>
              <a:t>: We used appropriate imputation techniques like filling with the median for numerical data. In cases where too much data was missing, we removed incomplete rows to preserve data quality.</a:t>
            </a:r>
          </a:p>
          <a:p>
            <a:pPr algn="just"/>
            <a:r>
              <a:rPr lang="en-US" b="1" dirty="0"/>
              <a:t>2. Dealing with Categorical Variables:</a:t>
            </a:r>
          </a:p>
          <a:p>
            <a:pPr lvl="1" algn="just">
              <a:buClr>
                <a:srgbClr val="002060"/>
              </a:buClr>
              <a:buFont typeface="Arial" panose="020B0604020202020204" pitchFamily="34" charset="0"/>
              <a:buChar char="•"/>
            </a:pPr>
            <a:r>
              <a:rPr lang="en-US" i="1" dirty="0"/>
              <a:t>Challenge</a:t>
            </a:r>
            <a:r>
              <a:rPr lang="en-US" dirty="0"/>
              <a:t>: Converting categorical data (e.g., gender or disease categories) into a numerical format can be complex, especially if the data has multiple unique values.</a:t>
            </a:r>
          </a:p>
          <a:p>
            <a:pPr lvl="1" algn="just">
              <a:buClr>
                <a:srgbClr val="002060"/>
              </a:buClr>
              <a:buFont typeface="Arial" panose="020B0604020202020204" pitchFamily="34" charset="0"/>
              <a:buChar char="•"/>
            </a:pPr>
            <a:r>
              <a:rPr lang="en-US" i="1" dirty="0"/>
              <a:t>Solution</a:t>
            </a:r>
            <a:r>
              <a:rPr lang="en-US" dirty="0"/>
              <a:t>: We used label encoding for binary variables like sex and one-hot encoding for multi-class variables like disease categories, ensuring that the model correctly interprets them.</a:t>
            </a:r>
          </a:p>
          <a:p>
            <a:pPr algn="just"/>
            <a:r>
              <a:rPr lang="en-US" b="1" dirty="0"/>
              <a:t>3. Feature Scaling:</a:t>
            </a:r>
          </a:p>
          <a:p>
            <a:pPr lvl="1" algn="just">
              <a:buClr>
                <a:srgbClr val="002060"/>
              </a:buClr>
              <a:buFont typeface="Arial" panose="020B0604020202020204" pitchFamily="34" charset="0"/>
              <a:buChar char="•"/>
            </a:pPr>
            <a:r>
              <a:rPr lang="en-US" i="1" dirty="0"/>
              <a:t>Challenge</a:t>
            </a:r>
            <a:r>
              <a:rPr lang="en-US" dirty="0"/>
              <a:t>: Differences in the scale of features (e.g., age vs. enzyme levels) can negatively affect model performance, especially for algorithms like KNN and SVM.</a:t>
            </a:r>
          </a:p>
          <a:p>
            <a:pPr lvl="1" algn="just">
              <a:buClr>
                <a:srgbClr val="002060"/>
              </a:buClr>
              <a:buFont typeface="Arial" panose="020B0604020202020204" pitchFamily="34" charset="0"/>
              <a:buChar char="•"/>
            </a:pPr>
            <a:r>
              <a:rPr lang="en-US" i="1" dirty="0"/>
              <a:t>Solution</a:t>
            </a:r>
            <a:r>
              <a:rPr lang="en-US" dirty="0"/>
              <a:t>: We applied feature scaling techniques like standardization, which improves the performance of scale-sensitive algorithms.</a:t>
            </a:r>
          </a:p>
          <a:p>
            <a:pPr lvl="1" algn="just">
              <a:buClr>
                <a:srgbClr val="002060"/>
              </a:buClr>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39216285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105E61-97EB-A637-2FBB-D565D14D06F9}"/>
              </a:ext>
            </a:extLst>
          </p:cNvPr>
          <p:cNvSpPr txBox="1"/>
          <p:nvPr/>
        </p:nvSpPr>
        <p:spPr>
          <a:xfrm>
            <a:off x="178965" y="228075"/>
            <a:ext cx="12013035" cy="5632311"/>
          </a:xfrm>
          <a:prstGeom prst="rect">
            <a:avLst/>
          </a:prstGeom>
          <a:noFill/>
        </p:spPr>
        <p:txBody>
          <a:bodyPr wrap="square">
            <a:spAutoFit/>
          </a:bodyPr>
          <a:lstStyle/>
          <a:p>
            <a:pPr marL="0" indent="0" algn="just">
              <a:buNone/>
            </a:pPr>
            <a:r>
              <a:rPr lang="en-US" sz="1800" b="1" dirty="0"/>
              <a:t>4. Outlier Detection:</a:t>
            </a:r>
          </a:p>
          <a:p>
            <a:pPr marL="285750" indent="-285750" algn="just">
              <a:buFont typeface="Arial" panose="020B0604020202020204" pitchFamily="34" charset="0"/>
              <a:buChar char="•"/>
            </a:pPr>
            <a:r>
              <a:rPr lang="en-US" sz="1800" i="1" dirty="0"/>
              <a:t>Challenge</a:t>
            </a:r>
            <a:r>
              <a:rPr lang="en-US" sz="1800" dirty="0"/>
              <a:t>: Outliers, which may represent unusual patient conditions, can skew the data and lead to incorrect model predictions.</a:t>
            </a:r>
          </a:p>
          <a:p>
            <a:pPr marL="285750" indent="-285750" algn="just">
              <a:buFont typeface="Arial" panose="020B0604020202020204" pitchFamily="34" charset="0"/>
              <a:buChar char="•"/>
            </a:pPr>
            <a:r>
              <a:rPr lang="en-US" sz="1800" i="1" dirty="0"/>
              <a:t>Solution</a:t>
            </a:r>
            <a:r>
              <a:rPr lang="en-US" sz="1800" dirty="0"/>
              <a:t>: We used the IQR method to detect outliers. Where necessary, we capped extreme values to maintain data integrity without removing valuable information.</a:t>
            </a:r>
          </a:p>
          <a:p>
            <a:pPr algn="just"/>
            <a:r>
              <a:rPr lang="en-US" sz="1800" b="1" dirty="0"/>
              <a:t>5. Class Imbalance:</a:t>
            </a:r>
          </a:p>
          <a:p>
            <a:pPr marL="285750" indent="-285750" algn="just">
              <a:buFont typeface="Arial" panose="020B0604020202020204" pitchFamily="34" charset="0"/>
              <a:buChar char="•"/>
            </a:pPr>
            <a:r>
              <a:rPr lang="en-US" sz="1800" i="1" dirty="0"/>
              <a:t>Challenge</a:t>
            </a:r>
            <a:r>
              <a:rPr lang="en-US" sz="1800" dirty="0"/>
              <a:t>: In our dataset, certain liver disease categories had significantly fewer instances compared to others, leading to an imbalanced dataset. This can cause the model to be biased toward the majority class.</a:t>
            </a:r>
          </a:p>
          <a:p>
            <a:pPr marL="285750" indent="-285750" algn="just">
              <a:buFont typeface="Arial" panose="020B0604020202020204" pitchFamily="34" charset="0"/>
              <a:buChar char="•"/>
            </a:pPr>
            <a:r>
              <a:rPr lang="en-US" sz="1800" i="1" dirty="0"/>
              <a:t>Solution</a:t>
            </a:r>
            <a:r>
              <a:rPr lang="en-US" sz="1800" dirty="0"/>
              <a:t>: We addressed this by using techniques like resampling or adjusting model evaluation metrics such as recall and F1-score, ensuring that minority classes were well represented.</a:t>
            </a:r>
          </a:p>
          <a:p>
            <a:pPr algn="just"/>
            <a:r>
              <a:rPr lang="en-US" sz="1800" b="1" dirty="0"/>
              <a:t>6. Feature Selection:</a:t>
            </a:r>
          </a:p>
          <a:p>
            <a:pPr marL="285750" indent="-285750" algn="just">
              <a:buFont typeface="Arial" panose="020B0604020202020204" pitchFamily="34" charset="0"/>
              <a:buChar char="•"/>
            </a:pPr>
            <a:r>
              <a:rPr lang="en-US" sz="1800" i="1" dirty="0"/>
              <a:t>Challenge</a:t>
            </a:r>
            <a:r>
              <a:rPr lang="en-US" sz="1800" dirty="0"/>
              <a:t>: Not all features are equally important in predicting liver disease, and including irrelevant features could reduce the model’s accuracy.</a:t>
            </a:r>
          </a:p>
          <a:p>
            <a:pPr marL="285750" indent="-285750" algn="just">
              <a:buFont typeface="Arial" panose="020B0604020202020204" pitchFamily="34" charset="0"/>
              <a:buChar char="•"/>
            </a:pPr>
            <a:r>
              <a:rPr lang="en-US" sz="1800" i="1" dirty="0"/>
              <a:t>Solution</a:t>
            </a:r>
            <a:r>
              <a:rPr lang="en-US" sz="1800" dirty="0"/>
              <a:t>: We performed correlation analysis and used domain expertise to identify the most important features like albumin, bilirubin, and liver enzymes, reducing dimensionality and improving model accuracy.</a:t>
            </a:r>
          </a:p>
          <a:p>
            <a:pPr algn="just"/>
            <a:r>
              <a:rPr lang="en-US" sz="1800" b="1" dirty="0"/>
              <a:t>7. Data Leakage:</a:t>
            </a:r>
          </a:p>
          <a:p>
            <a:pPr marL="285750" indent="-285750" algn="just">
              <a:buFont typeface="Arial" panose="020B0604020202020204" pitchFamily="34" charset="0"/>
              <a:buChar char="•"/>
            </a:pPr>
            <a:r>
              <a:rPr lang="en-US" sz="1800" i="1" dirty="0"/>
              <a:t>Challenge</a:t>
            </a:r>
            <a:r>
              <a:rPr lang="en-US" sz="1800" dirty="0"/>
              <a:t>: Data leakage occurs when information from the testing set influences the training set, leading to overly optimistic model performance.</a:t>
            </a:r>
          </a:p>
          <a:p>
            <a:pPr marL="285750" indent="-285750" algn="just">
              <a:buFont typeface="Arial" panose="020B0604020202020204" pitchFamily="34" charset="0"/>
              <a:buChar char="•"/>
            </a:pPr>
            <a:r>
              <a:rPr lang="en-US" sz="1800" i="1" dirty="0"/>
              <a:t>Solution</a:t>
            </a:r>
            <a:r>
              <a:rPr lang="en-US" sz="1800" dirty="0"/>
              <a:t>: We carefully split the dataset into training and testing sets and ensured that no information from the testing set was used during the training process, preventing data leakage and maintaining model reliability.</a:t>
            </a:r>
          </a:p>
        </p:txBody>
      </p:sp>
    </p:spTree>
    <p:extLst>
      <p:ext uri="{BB962C8B-B14F-4D97-AF65-F5344CB8AC3E}">
        <p14:creationId xmlns:p14="http://schemas.microsoft.com/office/powerpoint/2010/main" val="1405992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641D9-E2A5-D0C6-62B9-45E04CE1D2EB}"/>
              </a:ext>
            </a:extLst>
          </p:cNvPr>
          <p:cNvSpPr>
            <a:spLocks noGrp="1"/>
          </p:cNvSpPr>
          <p:nvPr>
            <p:ph type="title"/>
          </p:nvPr>
        </p:nvSpPr>
        <p:spPr>
          <a:xfrm>
            <a:off x="1066800" y="313152"/>
            <a:ext cx="10058400" cy="1996120"/>
          </a:xfrm>
        </p:spPr>
        <p:txBody>
          <a:bodyPr>
            <a:normAutofit fontScale="90000"/>
          </a:bodyPr>
          <a:lstStyle/>
          <a:p>
            <a:r>
              <a:rPr lang="en-IN" dirty="0">
                <a:solidFill>
                  <a:srgbClr val="0070C0"/>
                </a:solidFill>
                <a:latin typeface="Book Antiqua" panose="02040602050305030304" pitchFamily="18" charset="0"/>
              </a:rPr>
              <a:t>GROUP- IV</a:t>
            </a:r>
            <a:br>
              <a:rPr lang="en-IN" dirty="0">
                <a:solidFill>
                  <a:srgbClr val="0070C0"/>
                </a:solidFill>
                <a:latin typeface="Book Antiqua" panose="02040602050305030304" pitchFamily="18" charset="0"/>
              </a:rPr>
            </a:br>
            <a:r>
              <a:rPr lang="en-IN" dirty="0">
                <a:solidFill>
                  <a:srgbClr val="0070C0"/>
                </a:solidFill>
                <a:latin typeface="Book Antiqua" panose="02040602050305030304" pitchFamily="18" charset="0"/>
              </a:rPr>
              <a:t>Mentor</a:t>
            </a:r>
            <a:br>
              <a:rPr lang="en-IN" dirty="0">
                <a:solidFill>
                  <a:srgbClr val="0070C0"/>
                </a:solidFill>
                <a:latin typeface="Book Antiqua" panose="02040602050305030304" pitchFamily="18" charset="0"/>
              </a:rPr>
            </a:br>
            <a:r>
              <a:rPr lang="en-IN" sz="3100" b="1" dirty="0">
                <a:solidFill>
                  <a:schemeClr val="tx1"/>
                </a:solidFill>
                <a:latin typeface="Book Antiqua" panose="02040602050305030304" pitchFamily="18" charset="0"/>
              </a:rPr>
              <a:t>Karthik sir</a:t>
            </a:r>
            <a:br>
              <a:rPr lang="en-IN" dirty="0">
                <a:solidFill>
                  <a:srgbClr val="0070C0"/>
                </a:solidFill>
                <a:latin typeface="Book Antiqua" panose="02040602050305030304" pitchFamily="18" charset="0"/>
              </a:rPr>
            </a:br>
            <a:r>
              <a:rPr lang="en-IN" dirty="0">
                <a:solidFill>
                  <a:srgbClr val="0070C0"/>
                </a:solidFill>
                <a:latin typeface="Book Antiqua" panose="02040602050305030304" pitchFamily="18" charset="0"/>
              </a:rPr>
              <a:t>Members</a:t>
            </a:r>
            <a:r>
              <a:rPr lang="en-IN" dirty="0">
                <a:latin typeface="Book Antiqua" panose="02040602050305030304" pitchFamily="18" charset="0"/>
              </a:rPr>
              <a:t>                          </a:t>
            </a:r>
          </a:p>
        </p:txBody>
      </p:sp>
      <p:sp>
        <p:nvSpPr>
          <p:cNvPr id="3" name="Content Placeholder 2">
            <a:extLst>
              <a:ext uri="{FF2B5EF4-FFF2-40B4-BE49-F238E27FC236}">
                <a16:creationId xmlns:a16="http://schemas.microsoft.com/office/drawing/2014/main" id="{B4DF7E75-647E-8FC8-45D7-08C284E7378D}"/>
              </a:ext>
            </a:extLst>
          </p:cNvPr>
          <p:cNvSpPr>
            <a:spLocks noGrp="1"/>
          </p:cNvSpPr>
          <p:nvPr>
            <p:ph idx="1"/>
          </p:nvPr>
        </p:nvSpPr>
        <p:spPr>
          <a:xfrm>
            <a:off x="1178699" y="2499918"/>
            <a:ext cx="10058400" cy="3832713"/>
          </a:xfrm>
        </p:spPr>
        <p:txBody>
          <a:bodyPr>
            <a:normAutofit lnSpcReduction="10000"/>
          </a:bodyPr>
          <a:lstStyle/>
          <a:p>
            <a:pPr marL="0" indent="0">
              <a:buNone/>
            </a:pPr>
            <a:r>
              <a:rPr lang="en-IN" sz="2800" dirty="0"/>
              <a:t> </a:t>
            </a:r>
            <a:r>
              <a:rPr lang="en-IN" sz="2800" dirty="0" err="1"/>
              <a:t>Thallu</a:t>
            </a:r>
            <a:r>
              <a:rPr lang="en-IN" sz="2800" dirty="0"/>
              <a:t> </a:t>
            </a:r>
            <a:r>
              <a:rPr lang="en-IN" sz="2800" dirty="0" err="1"/>
              <a:t>Indrasena</a:t>
            </a:r>
            <a:r>
              <a:rPr lang="en-IN" sz="2800" dirty="0"/>
              <a:t> Reddy                                           </a:t>
            </a:r>
          </a:p>
          <a:p>
            <a:r>
              <a:rPr lang="en-IN" sz="2800" dirty="0" err="1"/>
              <a:t>Errabelly</a:t>
            </a:r>
            <a:r>
              <a:rPr lang="en-IN" sz="2800" dirty="0"/>
              <a:t> Vijay Kumar                                             </a:t>
            </a:r>
          </a:p>
          <a:p>
            <a:r>
              <a:rPr lang="en-IN" sz="2800" dirty="0"/>
              <a:t>Maaz Ahmed Khan Alamgir khan                         </a:t>
            </a:r>
          </a:p>
          <a:p>
            <a:r>
              <a:rPr lang="en-IN" sz="2800" dirty="0"/>
              <a:t>Allam </a:t>
            </a:r>
            <a:r>
              <a:rPr lang="en-IN" sz="2800" dirty="0" err="1"/>
              <a:t>Arunkumar</a:t>
            </a:r>
            <a:endParaRPr lang="en-IN" sz="2800" dirty="0"/>
          </a:p>
          <a:p>
            <a:r>
              <a:rPr lang="en-IN" sz="2800" dirty="0"/>
              <a:t>Kola Manju Bhargavi</a:t>
            </a:r>
          </a:p>
          <a:p>
            <a:r>
              <a:rPr lang="en-IN" sz="2800" dirty="0"/>
              <a:t>Gauri Dubey                                                             </a:t>
            </a:r>
          </a:p>
          <a:p>
            <a:r>
              <a:rPr lang="en-IN" sz="2800" dirty="0"/>
              <a:t>Kalpesh </a:t>
            </a:r>
            <a:r>
              <a:rPr lang="en-IN" sz="2800" dirty="0" err="1"/>
              <a:t>patil</a:t>
            </a:r>
            <a:r>
              <a:rPr lang="en-IN" sz="2800" dirty="0"/>
              <a:t>                                                             </a:t>
            </a:r>
          </a:p>
          <a:p>
            <a:endParaRPr lang="en-IN" sz="2800" dirty="0"/>
          </a:p>
        </p:txBody>
      </p:sp>
    </p:spTree>
    <p:extLst>
      <p:ext uri="{BB962C8B-B14F-4D97-AF65-F5344CB8AC3E}">
        <p14:creationId xmlns:p14="http://schemas.microsoft.com/office/powerpoint/2010/main" val="17623313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4E95A-D400-52AB-6590-7926EAB9A741}"/>
              </a:ext>
            </a:extLst>
          </p:cNvPr>
          <p:cNvSpPr>
            <a:spLocks noGrp="1"/>
          </p:cNvSpPr>
          <p:nvPr>
            <p:ph type="title"/>
          </p:nvPr>
        </p:nvSpPr>
        <p:spPr/>
        <p:txBody>
          <a:bodyPr/>
          <a:lstStyle/>
          <a:p>
            <a:r>
              <a:rPr lang="en-IN" dirty="0">
                <a:solidFill>
                  <a:schemeClr val="accent3">
                    <a:lumMod val="50000"/>
                  </a:schemeClr>
                </a:solidFill>
              </a:rPr>
              <a:t>Conclusion</a:t>
            </a:r>
          </a:p>
        </p:txBody>
      </p:sp>
      <p:sp>
        <p:nvSpPr>
          <p:cNvPr id="3" name="Content Placeholder 2">
            <a:extLst>
              <a:ext uri="{FF2B5EF4-FFF2-40B4-BE49-F238E27FC236}">
                <a16:creationId xmlns:a16="http://schemas.microsoft.com/office/drawing/2014/main" id="{677EA0EC-8745-BCFA-9F48-B5940E5A4467}"/>
              </a:ext>
            </a:extLst>
          </p:cNvPr>
          <p:cNvSpPr>
            <a:spLocks noGrp="1"/>
          </p:cNvSpPr>
          <p:nvPr>
            <p:ph idx="1"/>
          </p:nvPr>
        </p:nvSpPr>
        <p:spPr/>
        <p:txBody>
          <a:bodyPr/>
          <a:lstStyle/>
          <a:p>
            <a:r>
              <a:rPr lang="en-US" dirty="0"/>
              <a:t>predicting liver diseases is vital for catching problems early and providing timely treatment. It helps prevent serious conditions, reduces the need for invasive procedures, and improves patients' quality of life. By identifying risks early, we can take better care of patients and lower healthcare costs in the long run.</a:t>
            </a:r>
          </a:p>
          <a:p>
            <a:r>
              <a:rPr lang="en-US" dirty="0"/>
              <a:t>By combining innovative algorithms and efficient data processing, it can significantly enhance user satisfaction and platform loyalty.</a:t>
            </a:r>
            <a:endParaRPr lang="en-IN" dirty="0"/>
          </a:p>
        </p:txBody>
      </p:sp>
    </p:spTree>
    <p:extLst>
      <p:ext uri="{BB962C8B-B14F-4D97-AF65-F5344CB8AC3E}">
        <p14:creationId xmlns:p14="http://schemas.microsoft.com/office/powerpoint/2010/main" val="1295844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4417E-E00A-9CAB-0F9B-AEA0972F6694}"/>
              </a:ext>
            </a:extLst>
          </p:cNvPr>
          <p:cNvSpPr>
            <a:spLocks noGrp="1"/>
          </p:cNvSpPr>
          <p:nvPr>
            <p:ph type="title"/>
          </p:nvPr>
        </p:nvSpPr>
        <p:spPr>
          <a:xfrm>
            <a:off x="838200" y="550605"/>
            <a:ext cx="9269361" cy="4188543"/>
          </a:xfrm>
        </p:spPr>
        <p:txBody>
          <a:bodyPr>
            <a:normAutofit/>
          </a:bodyPr>
          <a:lstStyle/>
          <a:p>
            <a:pPr algn="ctr"/>
            <a:endParaRPr lang="en-IN" sz="5400" dirty="0">
              <a:solidFill>
                <a:srgbClr val="0070C0"/>
              </a:solidFill>
              <a:latin typeface="Bell MT" panose="02020503060305020303" pitchFamily="18" charset="0"/>
            </a:endParaRPr>
          </a:p>
        </p:txBody>
      </p:sp>
      <p:pic>
        <p:nvPicPr>
          <p:cNvPr id="2050" name="Picture 2" descr="How to Write a Thank-You Note: Thank-You Note Examples &amp; Tips">
            <a:extLst>
              <a:ext uri="{FF2B5EF4-FFF2-40B4-BE49-F238E27FC236}">
                <a16:creationId xmlns:a16="http://schemas.microsoft.com/office/drawing/2014/main" id="{1FBFEC58-93FD-3CA2-0802-4CB15A1565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2" y="81023"/>
            <a:ext cx="12022688" cy="6134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236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420FC-3DF7-F71F-FC66-84276C6D50AA}"/>
              </a:ext>
            </a:extLst>
          </p:cNvPr>
          <p:cNvSpPr>
            <a:spLocks noGrp="1"/>
          </p:cNvSpPr>
          <p:nvPr>
            <p:ph type="title"/>
          </p:nvPr>
        </p:nvSpPr>
        <p:spPr>
          <a:xfrm>
            <a:off x="1451579" y="275303"/>
            <a:ext cx="9603275" cy="1148383"/>
          </a:xfrm>
        </p:spPr>
        <p:txBody>
          <a:bodyPr/>
          <a:lstStyle/>
          <a:p>
            <a:r>
              <a:rPr lang="en-IN" dirty="0">
                <a:solidFill>
                  <a:srgbClr val="7030A0"/>
                </a:solidFill>
                <a:latin typeface="Aptos" panose="020B0004020202020204" pitchFamily="34" charset="0"/>
              </a:rPr>
              <a:t>DATA SUMMARY</a:t>
            </a:r>
          </a:p>
        </p:txBody>
      </p:sp>
      <p:sp>
        <p:nvSpPr>
          <p:cNvPr id="3" name="Content Placeholder 2">
            <a:extLst>
              <a:ext uri="{FF2B5EF4-FFF2-40B4-BE49-F238E27FC236}">
                <a16:creationId xmlns:a16="http://schemas.microsoft.com/office/drawing/2014/main" id="{5CA4BD46-4406-6B41-1396-E99F2553E21D}"/>
              </a:ext>
            </a:extLst>
          </p:cNvPr>
          <p:cNvSpPr>
            <a:spLocks noGrp="1"/>
          </p:cNvSpPr>
          <p:nvPr>
            <p:ph idx="1"/>
          </p:nvPr>
        </p:nvSpPr>
        <p:spPr>
          <a:xfrm>
            <a:off x="1451579" y="875072"/>
            <a:ext cx="9603275" cy="548614"/>
          </a:xfrm>
        </p:spPr>
        <p:txBody>
          <a:bodyPr/>
          <a:lstStyle/>
          <a:p>
            <a:endParaRPr lang="en-US" sz="2400" dirty="0">
              <a:solidFill>
                <a:schemeClr val="accent2">
                  <a:lumMod val="75000"/>
                </a:schemeClr>
              </a:solidFill>
            </a:endParaRPr>
          </a:p>
          <a:p>
            <a:endParaRPr lang="en-IN" dirty="0"/>
          </a:p>
          <a:p>
            <a:pPr marL="0" indent="0">
              <a:buNone/>
            </a:pPr>
            <a:endParaRPr lang="en-IN" dirty="0"/>
          </a:p>
        </p:txBody>
      </p:sp>
      <p:pic>
        <p:nvPicPr>
          <p:cNvPr id="11" name="Picture 10">
            <a:extLst>
              <a:ext uri="{FF2B5EF4-FFF2-40B4-BE49-F238E27FC236}">
                <a16:creationId xmlns:a16="http://schemas.microsoft.com/office/drawing/2014/main" id="{29E4D209-A01E-5C79-921A-E7DAB80BA112}"/>
              </a:ext>
            </a:extLst>
          </p:cNvPr>
          <p:cNvPicPr>
            <a:picLocks noChangeAspect="1"/>
          </p:cNvPicPr>
          <p:nvPr/>
        </p:nvPicPr>
        <p:blipFill>
          <a:blip r:embed="rId2">
            <a:extLst>
              <a:ext uri="{28A0092B-C50C-407E-A947-70E740481C1C}">
                <a14:useLocalDpi xmlns:a14="http://schemas.microsoft.com/office/drawing/2010/main" val="0"/>
              </a:ext>
            </a:extLst>
          </a:blip>
          <a:srcRect l="11906" t="22294" r="7742" b="20446"/>
          <a:stretch/>
        </p:blipFill>
        <p:spPr>
          <a:xfrm>
            <a:off x="196771" y="1853756"/>
            <a:ext cx="11995230" cy="4014610"/>
          </a:xfrm>
          <a:prstGeom prst="rect">
            <a:avLst/>
          </a:prstGeom>
        </p:spPr>
      </p:pic>
    </p:spTree>
    <p:extLst>
      <p:ext uri="{BB962C8B-B14F-4D97-AF65-F5344CB8AC3E}">
        <p14:creationId xmlns:p14="http://schemas.microsoft.com/office/powerpoint/2010/main" val="2736971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321DB-229E-18A0-33BF-334384B67743}"/>
              </a:ext>
            </a:extLst>
          </p:cNvPr>
          <p:cNvSpPr>
            <a:spLocks noGrp="1"/>
          </p:cNvSpPr>
          <p:nvPr>
            <p:ph type="title"/>
          </p:nvPr>
        </p:nvSpPr>
        <p:spPr>
          <a:xfrm>
            <a:off x="838200" y="412955"/>
            <a:ext cx="10515600" cy="817131"/>
          </a:xfrm>
        </p:spPr>
        <p:txBody>
          <a:bodyPr/>
          <a:lstStyle/>
          <a:p>
            <a:r>
              <a:rPr lang="en-IN" dirty="0">
                <a:solidFill>
                  <a:schemeClr val="accent2">
                    <a:lumMod val="75000"/>
                  </a:schemeClr>
                </a:solidFill>
                <a:latin typeface="+mn-lt"/>
              </a:rPr>
              <a:t>Content</a:t>
            </a:r>
          </a:p>
        </p:txBody>
      </p:sp>
      <p:sp>
        <p:nvSpPr>
          <p:cNvPr id="3" name="Content Placeholder 2">
            <a:extLst>
              <a:ext uri="{FF2B5EF4-FFF2-40B4-BE49-F238E27FC236}">
                <a16:creationId xmlns:a16="http://schemas.microsoft.com/office/drawing/2014/main" id="{66F3F30A-85FA-ECBD-4B0B-F5FF75A55449}"/>
              </a:ext>
            </a:extLst>
          </p:cNvPr>
          <p:cNvSpPr>
            <a:spLocks noGrp="1"/>
          </p:cNvSpPr>
          <p:nvPr>
            <p:ph idx="1"/>
          </p:nvPr>
        </p:nvSpPr>
        <p:spPr>
          <a:xfrm>
            <a:off x="838200" y="1858297"/>
            <a:ext cx="10515600" cy="4318666"/>
          </a:xfrm>
        </p:spPr>
        <p:txBody>
          <a:bodyPr/>
          <a:lstStyle/>
          <a:p>
            <a:r>
              <a:rPr lang="en-IN" dirty="0"/>
              <a:t>Introduction</a:t>
            </a:r>
          </a:p>
          <a:p>
            <a:r>
              <a:rPr lang="en-IN" dirty="0"/>
              <a:t>Data summary</a:t>
            </a:r>
          </a:p>
          <a:p>
            <a:r>
              <a:rPr lang="en-IN" dirty="0"/>
              <a:t>Data preprocessing</a:t>
            </a:r>
          </a:p>
          <a:p>
            <a:r>
              <a:rPr lang="en-IN" dirty="0"/>
              <a:t>Data Visualisation </a:t>
            </a:r>
          </a:p>
          <a:p>
            <a:r>
              <a:rPr lang="en-IN" dirty="0"/>
              <a:t>Model Building</a:t>
            </a:r>
          </a:p>
          <a:p>
            <a:r>
              <a:rPr lang="en-IN" dirty="0"/>
              <a:t>Deployment</a:t>
            </a:r>
          </a:p>
          <a:p>
            <a:r>
              <a:rPr lang="en-IN" dirty="0"/>
              <a:t>Conclusion</a:t>
            </a:r>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415704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7A1D1-90BA-06BD-0663-2D7C2F1BF565}"/>
              </a:ext>
            </a:extLst>
          </p:cNvPr>
          <p:cNvSpPr>
            <a:spLocks noGrp="1"/>
          </p:cNvSpPr>
          <p:nvPr>
            <p:ph type="title"/>
          </p:nvPr>
        </p:nvSpPr>
        <p:spPr>
          <a:xfrm>
            <a:off x="838200" y="511276"/>
            <a:ext cx="10515600" cy="675268"/>
          </a:xfrm>
        </p:spPr>
        <p:txBody>
          <a:bodyPr>
            <a:normAutofit fontScale="90000"/>
          </a:bodyPr>
          <a:lstStyle/>
          <a:p>
            <a:r>
              <a:rPr lang="en-IN" dirty="0">
                <a:solidFill>
                  <a:schemeClr val="accent2">
                    <a:lumMod val="75000"/>
                  </a:schemeClr>
                </a:solidFill>
              </a:rPr>
              <a:t>INTRODUCTION</a:t>
            </a:r>
          </a:p>
        </p:txBody>
      </p:sp>
      <p:sp>
        <p:nvSpPr>
          <p:cNvPr id="3" name="Content Placeholder 2">
            <a:extLst>
              <a:ext uri="{FF2B5EF4-FFF2-40B4-BE49-F238E27FC236}">
                <a16:creationId xmlns:a16="http://schemas.microsoft.com/office/drawing/2014/main" id="{922834A8-9F9F-CF74-E7E3-8EAEA87048B2}"/>
              </a:ext>
            </a:extLst>
          </p:cNvPr>
          <p:cNvSpPr>
            <a:spLocks noGrp="1"/>
          </p:cNvSpPr>
          <p:nvPr>
            <p:ph idx="1"/>
          </p:nvPr>
        </p:nvSpPr>
        <p:spPr>
          <a:xfrm>
            <a:off x="0" y="1968756"/>
            <a:ext cx="6656989" cy="4208207"/>
          </a:xfrm>
        </p:spPr>
        <p:txBody>
          <a:bodyPr>
            <a:noAutofit/>
          </a:bodyPr>
          <a:lstStyle/>
          <a:p>
            <a:r>
              <a:rPr lang="en-US" dirty="0"/>
              <a:t>Liver disease is a significant health concern globally, and in India, it poses a substantial burden on public health.</a:t>
            </a:r>
          </a:p>
          <a:p>
            <a:r>
              <a:rPr lang="en-US" dirty="0"/>
              <a:t> this modeling project aims to analyze a dataset specific to liver disease in Indian patients, leveraging advanced machine learning techniques.</a:t>
            </a:r>
          </a:p>
          <a:p>
            <a:r>
              <a:rPr lang="en-US" dirty="0"/>
              <a:t>We're diving into a project to understand and tackle liver disease among people in India.</a:t>
            </a:r>
          </a:p>
          <a:p>
            <a:r>
              <a:rPr lang="en-US" dirty="0"/>
              <a:t>The goal? To predict and catch liver problems early, so doctors can help people better</a:t>
            </a:r>
            <a:endParaRPr lang="en-IN" dirty="0"/>
          </a:p>
        </p:txBody>
      </p:sp>
      <p:sp>
        <p:nvSpPr>
          <p:cNvPr id="4" name="AutoShape 2" descr="Liver Diseases – Causes, Symptoms, Diagnosis, and Treatment">
            <a:extLst>
              <a:ext uri="{FF2B5EF4-FFF2-40B4-BE49-F238E27FC236}">
                <a16:creationId xmlns:a16="http://schemas.microsoft.com/office/drawing/2014/main" id="{0809D949-6152-E799-4026-55A03EC7A98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Liver Diseases – Causes, Symptoms, Diagnosis, and Treatment">
            <a:extLst>
              <a:ext uri="{FF2B5EF4-FFF2-40B4-BE49-F238E27FC236}">
                <a16:creationId xmlns:a16="http://schemas.microsoft.com/office/drawing/2014/main" id="{31A07271-2EF2-D644-5B84-298A05B1E5AF}"/>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Liver Disease - NIDDK">
            <a:extLst>
              <a:ext uri="{FF2B5EF4-FFF2-40B4-BE49-F238E27FC236}">
                <a16:creationId xmlns:a16="http://schemas.microsoft.com/office/drawing/2014/main" id="{4FB7D28F-D5B6-AEA8-2369-15FED2687ECC}"/>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0" descr="Liver Disease - NIDDK">
            <a:extLst>
              <a:ext uri="{FF2B5EF4-FFF2-40B4-BE49-F238E27FC236}">
                <a16:creationId xmlns:a16="http://schemas.microsoft.com/office/drawing/2014/main" id="{BC576728-E627-F662-EB64-CC41A0F0C215}"/>
              </a:ext>
            </a:extLst>
          </p:cNvPr>
          <p:cNvSpPr>
            <a:spLocks noChangeAspect="1" noChangeArrowheads="1"/>
          </p:cNvSpPr>
          <p:nvPr/>
        </p:nvSpPr>
        <p:spPr bwMode="auto">
          <a:xfrm>
            <a:off x="6553200" y="3886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8" descr="Liver Disease - NIDDK">
            <a:extLst>
              <a:ext uri="{FF2B5EF4-FFF2-40B4-BE49-F238E27FC236}">
                <a16:creationId xmlns:a16="http://schemas.microsoft.com/office/drawing/2014/main" id="{C934EF64-2CD9-158E-5926-B4F4C00C349B}"/>
              </a:ext>
            </a:extLst>
          </p:cNvPr>
          <p:cNvSpPr>
            <a:spLocks noChangeAspect="1" noChangeArrowheads="1"/>
          </p:cNvSpPr>
          <p:nvPr/>
        </p:nvSpPr>
        <p:spPr bwMode="auto">
          <a:xfrm>
            <a:off x="8878529" y="2819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2" descr="Liver Disease - NIDDK">
            <a:extLst>
              <a:ext uri="{FF2B5EF4-FFF2-40B4-BE49-F238E27FC236}">
                <a16:creationId xmlns:a16="http://schemas.microsoft.com/office/drawing/2014/main" id="{BB62246E-3A1E-13C9-EE6B-241098D0B1BF}"/>
              </a:ext>
            </a:extLst>
          </p:cNvPr>
          <p:cNvSpPr>
            <a:spLocks noChangeAspect="1" noChangeArrowheads="1"/>
          </p:cNvSpPr>
          <p:nvPr/>
        </p:nvSpPr>
        <p:spPr bwMode="auto">
          <a:xfrm>
            <a:off x="9183329" y="3124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8" descr="Liver Disease - NIDDK">
            <a:extLst>
              <a:ext uri="{FF2B5EF4-FFF2-40B4-BE49-F238E27FC236}">
                <a16:creationId xmlns:a16="http://schemas.microsoft.com/office/drawing/2014/main" id="{3C0EFDFC-3B88-D956-2079-396D503719C8}"/>
              </a:ext>
            </a:extLst>
          </p:cNvPr>
          <p:cNvSpPr>
            <a:spLocks noChangeAspect="1" noChangeArrowheads="1"/>
          </p:cNvSpPr>
          <p:nvPr/>
        </p:nvSpPr>
        <p:spPr bwMode="auto">
          <a:xfrm>
            <a:off x="9030929" y="2971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7" name="Picture 16">
            <a:extLst>
              <a:ext uri="{FF2B5EF4-FFF2-40B4-BE49-F238E27FC236}">
                <a16:creationId xmlns:a16="http://schemas.microsoft.com/office/drawing/2014/main" id="{E16CD39E-1364-73E6-6698-D4FB491E983A}"/>
              </a:ext>
            </a:extLst>
          </p:cNvPr>
          <p:cNvPicPr>
            <a:picLocks noChangeAspect="1"/>
          </p:cNvPicPr>
          <p:nvPr/>
        </p:nvPicPr>
        <p:blipFill>
          <a:blip r:embed="rId2"/>
          <a:stretch>
            <a:fillRect/>
          </a:stretch>
        </p:blipFill>
        <p:spPr>
          <a:xfrm>
            <a:off x="5791173" y="3124173"/>
            <a:ext cx="609653" cy="609653"/>
          </a:xfrm>
          <a:prstGeom prst="rect">
            <a:avLst/>
          </a:prstGeom>
        </p:spPr>
      </p:pic>
      <p:pic>
        <p:nvPicPr>
          <p:cNvPr id="26" name="Picture 25">
            <a:extLst>
              <a:ext uri="{FF2B5EF4-FFF2-40B4-BE49-F238E27FC236}">
                <a16:creationId xmlns:a16="http://schemas.microsoft.com/office/drawing/2014/main" id="{AC4D7D16-1225-5426-D367-4FDAF341F516}"/>
              </a:ext>
            </a:extLst>
          </p:cNvPr>
          <p:cNvPicPr>
            <a:picLocks noChangeAspect="1"/>
          </p:cNvPicPr>
          <p:nvPr/>
        </p:nvPicPr>
        <p:blipFill>
          <a:blip r:embed="rId3"/>
          <a:stretch>
            <a:fillRect/>
          </a:stretch>
        </p:blipFill>
        <p:spPr>
          <a:xfrm>
            <a:off x="5867380" y="3200380"/>
            <a:ext cx="457240" cy="457240"/>
          </a:xfrm>
          <a:prstGeom prst="rect">
            <a:avLst/>
          </a:prstGeom>
        </p:spPr>
      </p:pic>
      <p:sp>
        <p:nvSpPr>
          <p:cNvPr id="27" name="AutoShape 14" descr="Liver Disease - NIDDK">
            <a:extLst>
              <a:ext uri="{FF2B5EF4-FFF2-40B4-BE49-F238E27FC236}">
                <a16:creationId xmlns:a16="http://schemas.microsoft.com/office/drawing/2014/main" id="{0284A149-7E07-4B67-808B-CECBA52DA7D9}"/>
              </a:ext>
            </a:extLst>
          </p:cNvPr>
          <p:cNvSpPr>
            <a:spLocks noChangeAspect="1" noChangeArrowheads="1"/>
          </p:cNvSpPr>
          <p:nvPr/>
        </p:nvSpPr>
        <p:spPr bwMode="auto">
          <a:xfrm>
            <a:off x="6553200" y="3886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16" descr="Liver Disease - NIDDK">
            <a:extLst>
              <a:ext uri="{FF2B5EF4-FFF2-40B4-BE49-F238E27FC236}">
                <a16:creationId xmlns:a16="http://schemas.microsoft.com/office/drawing/2014/main" id="{1EC8CEB3-68E7-5B3A-4F40-7A0CFA092020}"/>
              </a:ext>
            </a:extLst>
          </p:cNvPr>
          <p:cNvSpPr>
            <a:spLocks noChangeAspect="1" noChangeArrowheads="1"/>
          </p:cNvSpPr>
          <p:nvPr/>
        </p:nvSpPr>
        <p:spPr bwMode="auto">
          <a:xfrm>
            <a:off x="6705600" y="4038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9" name="Picture 28">
            <a:extLst>
              <a:ext uri="{FF2B5EF4-FFF2-40B4-BE49-F238E27FC236}">
                <a16:creationId xmlns:a16="http://schemas.microsoft.com/office/drawing/2014/main" id="{6DB2683B-317B-2D1C-4EC3-7397AD52211F}"/>
              </a:ext>
            </a:extLst>
          </p:cNvPr>
          <p:cNvPicPr>
            <a:picLocks noChangeAspect="1"/>
          </p:cNvPicPr>
          <p:nvPr/>
        </p:nvPicPr>
        <p:blipFill>
          <a:blip r:embed="rId3"/>
          <a:stretch>
            <a:fillRect/>
          </a:stretch>
        </p:blipFill>
        <p:spPr>
          <a:xfrm>
            <a:off x="6019780" y="3352780"/>
            <a:ext cx="457240" cy="457240"/>
          </a:xfrm>
          <a:prstGeom prst="rect">
            <a:avLst/>
          </a:prstGeom>
        </p:spPr>
      </p:pic>
      <p:pic>
        <p:nvPicPr>
          <p:cNvPr id="30" name="Picture 29">
            <a:extLst>
              <a:ext uri="{FF2B5EF4-FFF2-40B4-BE49-F238E27FC236}">
                <a16:creationId xmlns:a16="http://schemas.microsoft.com/office/drawing/2014/main" id="{69FD66AB-D907-BD4F-2680-7C983BAF3074}"/>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a:stretch/>
        </p:blipFill>
        <p:spPr>
          <a:xfrm>
            <a:off x="6629419" y="1799303"/>
            <a:ext cx="5562579" cy="4377660"/>
          </a:xfrm>
          <a:prstGeom prst="rect">
            <a:avLst/>
          </a:prstGeom>
        </p:spPr>
      </p:pic>
    </p:spTree>
    <p:extLst>
      <p:ext uri="{BB962C8B-B14F-4D97-AF65-F5344CB8AC3E}">
        <p14:creationId xmlns:p14="http://schemas.microsoft.com/office/powerpoint/2010/main" val="679515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7B829-B789-EB3B-537B-D0519A9238A4}"/>
              </a:ext>
            </a:extLst>
          </p:cNvPr>
          <p:cNvSpPr>
            <a:spLocks noGrp="1"/>
          </p:cNvSpPr>
          <p:nvPr>
            <p:ph type="title"/>
          </p:nvPr>
        </p:nvSpPr>
        <p:spPr>
          <a:xfrm>
            <a:off x="838200" y="365126"/>
            <a:ext cx="10221686" cy="1435779"/>
          </a:xfrm>
        </p:spPr>
        <p:txBody>
          <a:bodyPr>
            <a:normAutofit/>
          </a:bodyPr>
          <a:lstStyle/>
          <a:p>
            <a:r>
              <a:rPr lang="en-IN" dirty="0">
                <a:solidFill>
                  <a:schemeClr val="accent1"/>
                </a:solidFill>
              </a:rPr>
              <a:t>DATA PREPROCESSING</a:t>
            </a:r>
            <a:endParaRPr lang="en-IN" sz="3600" dirty="0">
              <a:solidFill>
                <a:schemeClr val="accent1"/>
              </a:solidFill>
              <a:latin typeface="+mn-lt"/>
            </a:endParaRPr>
          </a:p>
        </p:txBody>
      </p:sp>
      <p:sp>
        <p:nvSpPr>
          <p:cNvPr id="3" name="Content Placeholder 2">
            <a:extLst>
              <a:ext uri="{FF2B5EF4-FFF2-40B4-BE49-F238E27FC236}">
                <a16:creationId xmlns:a16="http://schemas.microsoft.com/office/drawing/2014/main" id="{572B975D-5CB6-F2FA-841F-F6B64645DE91}"/>
              </a:ext>
            </a:extLst>
          </p:cNvPr>
          <p:cNvSpPr>
            <a:spLocks noGrp="1"/>
          </p:cNvSpPr>
          <p:nvPr>
            <p:ph idx="1"/>
          </p:nvPr>
        </p:nvSpPr>
        <p:spPr>
          <a:xfrm>
            <a:off x="838200" y="162046"/>
            <a:ext cx="10515600" cy="6014917"/>
          </a:xfrm>
        </p:spPr>
        <p:txBody>
          <a:bodyPr/>
          <a:lstStyle/>
          <a:p>
            <a:pPr marL="0" indent="0">
              <a:buNone/>
            </a:pPr>
            <a:endParaRPr lang="en-IN" dirty="0"/>
          </a:p>
          <a:p>
            <a:pPr marL="0" indent="0">
              <a:buNone/>
            </a:pPr>
            <a:endParaRPr lang="en-IN" dirty="0"/>
          </a:p>
          <a:p>
            <a:pPr marL="0" indent="0">
              <a:buNone/>
            </a:pPr>
            <a:endParaRPr lang="en-IN" dirty="0"/>
          </a:p>
        </p:txBody>
      </p:sp>
      <p:pic>
        <p:nvPicPr>
          <p:cNvPr id="10" name="Picture 9">
            <a:extLst>
              <a:ext uri="{FF2B5EF4-FFF2-40B4-BE49-F238E27FC236}">
                <a16:creationId xmlns:a16="http://schemas.microsoft.com/office/drawing/2014/main" id="{25E5825B-99C3-6F7E-BF26-4C4C31542E06}"/>
              </a:ext>
            </a:extLst>
          </p:cNvPr>
          <p:cNvPicPr>
            <a:picLocks noChangeAspect="1"/>
          </p:cNvPicPr>
          <p:nvPr/>
        </p:nvPicPr>
        <p:blipFill>
          <a:blip r:embed="rId2">
            <a:extLst>
              <a:ext uri="{28A0092B-C50C-407E-A947-70E740481C1C}">
                <a14:useLocalDpi xmlns:a14="http://schemas.microsoft.com/office/drawing/2010/main" val="0"/>
              </a:ext>
            </a:extLst>
          </a:blip>
          <a:srcRect l="16803" t="22953" r="38481" b="13079"/>
          <a:stretch/>
        </p:blipFill>
        <p:spPr>
          <a:xfrm>
            <a:off x="2064280" y="1795532"/>
            <a:ext cx="5451676" cy="4386805"/>
          </a:xfrm>
          <a:prstGeom prst="rect">
            <a:avLst/>
          </a:prstGeom>
        </p:spPr>
      </p:pic>
    </p:spTree>
    <p:extLst>
      <p:ext uri="{BB962C8B-B14F-4D97-AF65-F5344CB8AC3E}">
        <p14:creationId xmlns:p14="http://schemas.microsoft.com/office/powerpoint/2010/main" val="1599966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5F2E3-F6CB-4CA3-F248-D504E96F7A6D}"/>
              </a:ext>
            </a:extLst>
          </p:cNvPr>
          <p:cNvSpPr>
            <a:spLocks noGrp="1"/>
          </p:cNvSpPr>
          <p:nvPr>
            <p:ph type="title"/>
          </p:nvPr>
        </p:nvSpPr>
        <p:spPr/>
        <p:txBody>
          <a:bodyPr/>
          <a:lstStyle/>
          <a:p>
            <a:r>
              <a:rPr lang="en-US" dirty="0"/>
              <a:t> Missing Null Values</a:t>
            </a:r>
          </a:p>
        </p:txBody>
      </p:sp>
      <p:sp>
        <p:nvSpPr>
          <p:cNvPr id="4" name="Rectangle 1">
            <a:extLst>
              <a:ext uri="{FF2B5EF4-FFF2-40B4-BE49-F238E27FC236}">
                <a16:creationId xmlns:a16="http://schemas.microsoft.com/office/drawing/2014/main" id="{7DDCFE1B-AECC-0980-D910-89AF89B69A0C}"/>
              </a:ext>
            </a:extLst>
          </p:cNvPr>
          <p:cNvSpPr>
            <a:spLocks noGrp="1" noChangeArrowheads="1"/>
          </p:cNvSpPr>
          <p:nvPr>
            <p:ph idx="1"/>
          </p:nvPr>
        </p:nvSpPr>
        <p:spPr bwMode="auto">
          <a:xfrm>
            <a:off x="906010" y="2079384"/>
            <a:ext cx="10820121" cy="22159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3600" dirty="0">
                <a:solidFill>
                  <a:schemeClr val="tx1"/>
                </a:solidFill>
                <a:latin typeface="var(--jp-code-font-family)"/>
              </a:rPr>
              <a:t>A</a:t>
            </a:r>
            <a:r>
              <a:rPr kumimoji="0" lang="en-US" altLang="en-US" sz="3600" b="0" i="0" u="none" strike="noStrike" cap="none" normalizeH="0" baseline="0" dirty="0">
                <a:ln>
                  <a:noFill/>
                </a:ln>
                <a:solidFill>
                  <a:schemeClr val="tx1"/>
                </a:solidFill>
                <a:effectLst/>
                <a:latin typeface="var(--jp-code-font-family)"/>
              </a:rPr>
              <a:t>lbumin 1</a:t>
            </a: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3600" dirty="0" err="1">
                <a:solidFill>
                  <a:schemeClr val="tx1"/>
                </a:solidFill>
                <a:latin typeface="var(--jp-code-font-family)"/>
              </a:rPr>
              <a:t>A</a:t>
            </a:r>
            <a:r>
              <a:rPr kumimoji="0" lang="en-US" altLang="en-US" sz="3600" b="0" i="0" u="none" strike="noStrike" cap="none" normalizeH="0" baseline="0" dirty="0" err="1">
                <a:ln>
                  <a:noFill/>
                </a:ln>
                <a:solidFill>
                  <a:schemeClr val="tx1"/>
                </a:solidFill>
                <a:effectLst/>
                <a:latin typeface="var(--jp-code-font-family)"/>
              </a:rPr>
              <a:t>lkaline_phosphatase</a:t>
            </a:r>
            <a:r>
              <a:rPr kumimoji="0" lang="en-US" altLang="en-US" sz="3600" b="0" i="0" u="none" strike="noStrike" cap="none" normalizeH="0" baseline="0" dirty="0">
                <a:ln>
                  <a:noFill/>
                </a:ln>
                <a:solidFill>
                  <a:schemeClr val="tx1"/>
                </a:solidFill>
                <a:effectLst/>
                <a:latin typeface="var(--jp-code-font-family)"/>
              </a:rPr>
              <a:t> 18 </a:t>
            </a: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3600" dirty="0" err="1">
                <a:solidFill>
                  <a:schemeClr val="tx1"/>
                </a:solidFill>
                <a:latin typeface="var(--jp-code-font-family)"/>
              </a:rPr>
              <a:t>A</a:t>
            </a:r>
            <a:r>
              <a:rPr kumimoji="0" lang="en-US" altLang="en-US" sz="3600" b="0" i="0" u="none" strike="noStrike" cap="none" normalizeH="0" baseline="0" dirty="0" err="1">
                <a:ln>
                  <a:noFill/>
                </a:ln>
                <a:solidFill>
                  <a:schemeClr val="tx1"/>
                </a:solidFill>
                <a:effectLst/>
                <a:latin typeface="var(--jp-code-font-family)"/>
              </a:rPr>
              <a:t>lanine_aminotransferase</a:t>
            </a:r>
            <a:r>
              <a:rPr kumimoji="0" lang="en-US" altLang="en-US" sz="3600" b="0" i="0" u="none" strike="noStrike" cap="none" normalizeH="0" baseline="0" dirty="0">
                <a:ln>
                  <a:noFill/>
                </a:ln>
                <a:solidFill>
                  <a:schemeClr val="tx1"/>
                </a:solidFill>
                <a:effectLst/>
                <a:latin typeface="var(--jp-code-font-family)"/>
              </a:rPr>
              <a:t> 1 </a:t>
            </a:r>
            <a:endParaRPr lang="en-US" altLang="en-US" sz="3600" dirty="0">
              <a:solidFill>
                <a:schemeClr val="tx1"/>
              </a:solidFill>
              <a:latin typeface="var(--jp-code-font-family)"/>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600" b="0" i="0" u="none" strike="noStrike" cap="none" normalizeH="0" baseline="0" dirty="0">
                <a:ln>
                  <a:noFill/>
                </a:ln>
                <a:solidFill>
                  <a:schemeClr val="tx1"/>
                </a:solidFill>
                <a:effectLst/>
                <a:latin typeface="var(--jp-code-font-family)"/>
              </a:rPr>
              <a:t> Cholesterol 10</a:t>
            </a:r>
            <a:r>
              <a:rPr kumimoji="0" lang="en-US" altLang="en-US" sz="36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47193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8AAD4-FA7A-C9CE-623D-1D5565B5D950}"/>
              </a:ext>
            </a:extLst>
          </p:cNvPr>
          <p:cNvSpPr>
            <a:spLocks noGrp="1"/>
          </p:cNvSpPr>
          <p:nvPr>
            <p:ph type="title"/>
          </p:nvPr>
        </p:nvSpPr>
        <p:spPr>
          <a:xfrm>
            <a:off x="838200" y="365125"/>
            <a:ext cx="10515600" cy="782955"/>
          </a:xfrm>
        </p:spPr>
        <p:txBody>
          <a:bodyPr/>
          <a:lstStyle/>
          <a:p>
            <a:r>
              <a:rPr lang="en-IN" dirty="0"/>
              <a:t>                   visualization</a:t>
            </a:r>
          </a:p>
        </p:txBody>
      </p:sp>
      <p:sp>
        <p:nvSpPr>
          <p:cNvPr id="3" name="Content Placeholder 2">
            <a:extLst>
              <a:ext uri="{FF2B5EF4-FFF2-40B4-BE49-F238E27FC236}">
                <a16:creationId xmlns:a16="http://schemas.microsoft.com/office/drawing/2014/main" id="{00ADC7AA-C489-4668-63E4-CED68117074E}"/>
              </a:ext>
            </a:extLst>
          </p:cNvPr>
          <p:cNvSpPr>
            <a:spLocks noGrp="1"/>
          </p:cNvSpPr>
          <p:nvPr>
            <p:ph idx="1"/>
          </p:nvPr>
        </p:nvSpPr>
        <p:spPr>
          <a:xfrm>
            <a:off x="436228" y="1046480"/>
            <a:ext cx="10917572" cy="5130484"/>
          </a:xfrm>
        </p:spPr>
        <p:txBody>
          <a:bodyPr/>
          <a:lstStyle/>
          <a:p>
            <a:r>
              <a:rPr lang="en-IN" sz="2800" b="1" dirty="0"/>
              <a:t>    histogram</a:t>
            </a:r>
          </a:p>
          <a:p>
            <a:pPr marL="0" indent="0">
              <a:buNone/>
            </a:pPr>
            <a:endParaRPr lang="en-IN" dirty="0"/>
          </a:p>
        </p:txBody>
      </p:sp>
      <p:pic>
        <p:nvPicPr>
          <p:cNvPr id="6" name="Picture 5">
            <a:extLst>
              <a:ext uri="{FF2B5EF4-FFF2-40B4-BE49-F238E27FC236}">
                <a16:creationId xmlns:a16="http://schemas.microsoft.com/office/drawing/2014/main" id="{0A3FA52E-85D3-F7EF-CC47-D0A029F68F95}"/>
              </a:ext>
            </a:extLst>
          </p:cNvPr>
          <p:cNvPicPr>
            <a:picLocks noChangeAspect="1"/>
          </p:cNvPicPr>
          <p:nvPr/>
        </p:nvPicPr>
        <p:blipFill>
          <a:blip r:embed="rId3">
            <a:extLst>
              <a:ext uri="{28A0092B-C50C-407E-A947-70E740481C1C}">
                <a14:useLocalDpi xmlns:a14="http://schemas.microsoft.com/office/drawing/2010/main" val="0"/>
              </a:ext>
            </a:extLst>
          </a:blip>
          <a:srcRect l="11647" t="22190" r="27232" b="24453"/>
          <a:stretch/>
        </p:blipFill>
        <p:spPr>
          <a:xfrm>
            <a:off x="1330960" y="1737360"/>
            <a:ext cx="9946640" cy="2952086"/>
          </a:xfrm>
          <a:prstGeom prst="rect">
            <a:avLst/>
          </a:prstGeom>
        </p:spPr>
      </p:pic>
      <p:sp>
        <p:nvSpPr>
          <p:cNvPr id="5" name="TextBox 4">
            <a:extLst>
              <a:ext uri="{FF2B5EF4-FFF2-40B4-BE49-F238E27FC236}">
                <a16:creationId xmlns:a16="http://schemas.microsoft.com/office/drawing/2014/main" id="{C364A5A8-5B11-5FFF-EC60-C5F46A68ED60}"/>
              </a:ext>
            </a:extLst>
          </p:cNvPr>
          <p:cNvSpPr txBox="1"/>
          <p:nvPr/>
        </p:nvSpPr>
        <p:spPr>
          <a:xfrm>
            <a:off x="520117" y="4911403"/>
            <a:ext cx="11442584"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1" u="none" strike="noStrike" cap="none" normalizeH="0" baseline="0" dirty="0">
                <a:ln>
                  <a:noFill/>
                </a:ln>
                <a:solidFill>
                  <a:schemeClr val="tx1"/>
                </a:solidFill>
                <a:effectLst/>
                <a:latin typeface="+mj-lt"/>
              </a:rPr>
              <a:t>This histogram provides insights into the distribution of important numerical features like liver enzyme levels and age. Understanding these distributions aids in selecting the right preprocessing techniques.</a:t>
            </a:r>
            <a:endParaRPr kumimoji="0" lang="en-US" altLang="en-US" sz="18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751988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62241-7DD2-26ED-0B23-0F91536D25EA}"/>
              </a:ext>
            </a:extLst>
          </p:cNvPr>
          <p:cNvSpPr>
            <a:spLocks noGrp="1"/>
          </p:cNvSpPr>
          <p:nvPr>
            <p:ph type="title"/>
          </p:nvPr>
        </p:nvSpPr>
        <p:spPr>
          <a:xfrm>
            <a:off x="1097280" y="1018572"/>
            <a:ext cx="10058400" cy="266218"/>
          </a:xfrm>
        </p:spPr>
        <p:txBody>
          <a:bodyPr>
            <a:normAutofit fontScale="90000"/>
          </a:bodyPr>
          <a:lstStyle/>
          <a:p>
            <a:r>
              <a:rPr lang="en-IN" dirty="0">
                <a:solidFill>
                  <a:schemeClr val="accent2">
                    <a:lumMod val="75000"/>
                  </a:schemeClr>
                </a:solidFill>
              </a:rPr>
              <a:t>Age group of patients</a:t>
            </a:r>
          </a:p>
        </p:txBody>
      </p:sp>
      <p:pic>
        <p:nvPicPr>
          <p:cNvPr id="8" name="Content Placeholder 7">
            <a:extLst>
              <a:ext uri="{FF2B5EF4-FFF2-40B4-BE49-F238E27FC236}">
                <a16:creationId xmlns:a16="http://schemas.microsoft.com/office/drawing/2014/main" id="{93D7AD89-D1A5-4CE5-E3C9-8164F45D42F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27296" t="9636" r="29813" b="21596"/>
          <a:stretch/>
        </p:blipFill>
        <p:spPr>
          <a:xfrm>
            <a:off x="150471" y="1737361"/>
            <a:ext cx="11725154" cy="2683638"/>
          </a:xfrm>
        </p:spPr>
      </p:pic>
      <p:sp>
        <p:nvSpPr>
          <p:cNvPr id="6" name="TextBox 5">
            <a:extLst>
              <a:ext uri="{FF2B5EF4-FFF2-40B4-BE49-F238E27FC236}">
                <a16:creationId xmlns:a16="http://schemas.microsoft.com/office/drawing/2014/main" id="{7FE235ED-2A3C-1F14-36ED-1C949D3BBB28}"/>
              </a:ext>
            </a:extLst>
          </p:cNvPr>
          <p:cNvSpPr txBox="1"/>
          <p:nvPr/>
        </p:nvSpPr>
        <p:spPr>
          <a:xfrm>
            <a:off x="989901" y="4588779"/>
            <a:ext cx="9522792" cy="1754326"/>
          </a:xfrm>
          <a:prstGeom prst="rect">
            <a:avLst/>
          </a:prstGeom>
          <a:noFill/>
        </p:spPr>
        <p:txBody>
          <a:bodyPr wrap="square">
            <a:spAutoFit/>
          </a:bodyPr>
          <a:lstStyle/>
          <a:p>
            <a:pPr>
              <a:buFont typeface="+mj-lt"/>
              <a:buAutoNum type="arabicPeriod"/>
            </a:pPr>
            <a:r>
              <a:rPr lang="en-US" b="1" dirty="0"/>
              <a:t>Age</a:t>
            </a:r>
            <a:r>
              <a:rPr lang="en-US" dirty="0"/>
              <a:t>: Shows the distribution of patients' ages.</a:t>
            </a:r>
          </a:p>
          <a:p>
            <a:pPr>
              <a:buFont typeface="+mj-lt"/>
              <a:buAutoNum type="arabicPeriod"/>
            </a:pPr>
            <a:r>
              <a:rPr lang="en-US" b="1" dirty="0"/>
              <a:t>Albumin</a:t>
            </a:r>
            <a:r>
              <a:rPr lang="en-US" dirty="0"/>
              <a:t>: Displays the distribution of albumin levels in the dataset.</a:t>
            </a:r>
          </a:p>
          <a:p>
            <a:pPr>
              <a:buFont typeface="+mj-lt"/>
              <a:buAutoNum type="arabicPeriod"/>
            </a:pPr>
            <a:r>
              <a:rPr lang="en-US" b="1" dirty="0"/>
              <a:t>Cholesterol</a:t>
            </a:r>
            <a:r>
              <a:rPr lang="en-US" dirty="0"/>
              <a:t>: Represents the cholesterol distribution among the patients.</a:t>
            </a:r>
          </a:p>
          <a:p>
            <a:pPr>
              <a:buFont typeface="+mj-lt"/>
              <a:buAutoNum type="arabicPeriod"/>
            </a:pPr>
            <a:r>
              <a:rPr lang="en-US" b="1" dirty="0"/>
              <a:t>Protein</a:t>
            </a:r>
            <a:r>
              <a:rPr lang="en-US" dirty="0"/>
              <a:t>: Depicts the distribution of protein levels.</a:t>
            </a:r>
          </a:p>
          <a:p>
            <a:r>
              <a:rPr lang="en-US" dirty="0"/>
              <a:t>These plots provide insights into the spread and central tendency of the data, aiding in further analysis and model building.</a:t>
            </a:r>
          </a:p>
        </p:txBody>
      </p:sp>
    </p:spTree>
    <p:extLst>
      <p:ext uri="{BB962C8B-B14F-4D97-AF65-F5344CB8AC3E}">
        <p14:creationId xmlns:p14="http://schemas.microsoft.com/office/powerpoint/2010/main" val="234189431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4" row="3">
    <wetp:webextensionref xmlns:r="http://schemas.openxmlformats.org/officeDocument/2006/relationships" r:id="rId1"/>
  </wetp:taskpane>
  <wetp:taskpane dockstate="right" visibility="0" width="525" row="4">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AD4A15FB-5434-405F-AE84-7F4CD0A0EBE9}">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62EDF74B-176D-470F-8B5F-DCD6D914574A}">
  <we:reference id="wa200005669" version="2.0.0.0" store="en-US" storeType="OMEX"/>
  <we:alternateReferences>
    <we:reference id="wa200005669" version="2.0.0.0" store="wa200005669"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Retrospect</Template>
  <TotalTime>1226</TotalTime>
  <Words>1260</Words>
  <Application>Microsoft Office PowerPoint</Application>
  <PresentationFormat>Widescreen</PresentationFormat>
  <Paragraphs>101</Paragraphs>
  <Slides>21</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Aptos</vt:lpstr>
      <vt:lpstr>Arial</vt:lpstr>
      <vt:lpstr>Arial Black</vt:lpstr>
      <vt:lpstr>Bell MT</vt:lpstr>
      <vt:lpstr>Book Antiqua</vt:lpstr>
      <vt:lpstr>Calibri</vt:lpstr>
      <vt:lpstr>Calibri Light</vt:lpstr>
      <vt:lpstr>source-serif-pro</vt:lpstr>
      <vt:lpstr>var(--jp-code-font-family)</vt:lpstr>
      <vt:lpstr>Wingdings</vt:lpstr>
      <vt:lpstr>Retrospect</vt:lpstr>
      <vt:lpstr>                  PREDICT  LIVER DISEASE  </vt:lpstr>
      <vt:lpstr>GROUP- IV Mentor Karthik sir Members                          </vt:lpstr>
      <vt:lpstr>DATA SUMMARY</vt:lpstr>
      <vt:lpstr>Content</vt:lpstr>
      <vt:lpstr>INTRODUCTION</vt:lpstr>
      <vt:lpstr>DATA PREPROCESSING</vt:lpstr>
      <vt:lpstr> Missing Null Values</vt:lpstr>
      <vt:lpstr>                   visualization</vt:lpstr>
      <vt:lpstr>Age group of patients</vt:lpstr>
      <vt:lpstr>     Bar plot Gender based on protein intake</vt:lpstr>
      <vt:lpstr>Protein in sex </vt:lpstr>
      <vt:lpstr>MODEL BUILDING</vt:lpstr>
      <vt:lpstr>Model Accuracy Comparison </vt:lpstr>
      <vt:lpstr>Pandas profiling report</vt:lpstr>
      <vt:lpstr>Important of  prediction liver diseases</vt:lpstr>
      <vt:lpstr>Deployment</vt:lpstr>
      <vt:lpstr>PowerPoint Presentation</vt:lpstr>
      <vt:lpstr>Challanges</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Prafull Patil</dc:creator>
  <cp:lastModifiedBy>Arunkumar yadav</cp:lastModifiedBy>
  <cp:revision>12</cp:revision>
  <dcterms:created xsi:type="dcterms:W3CDTF">2024-10-16T18:52:47Z</dcterms:created>
  <dcterms:modified xsi:type="dcterms:W3CDTF">2024-10-24T10:20:40Z</dcterms:modified>
</cp:coreProperties>
</file>