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5"/>
  </p:notesMasterIdLst>
  <p:sldIdLst>
    <p:sldId id="256" r:id="rId2"/>
    <p:sldId id="257" r:id="rId3"/>
    <p:sldId id="391" r:id="rId4"/>
    <p:sldId id="370" r:id="rId5"/>
    <p:sldId id="383" r:id="rId6"/>
    <p:sldId id="265" r:id="rId7"/>
    <p:sldId id="264" r:id="rId8"/>
    <p:sldId id="371" r:id="rId9"/>
    <p:sldId id="274" r:id="rId10"/>
    <p:sldId id="372" r:id="rId11"/>
    <p:sldId id="276" r:id="rId12"/>
    <p:sldId id="279" r:id="rId13"/>
    <p:sldId id="390" r:id="rId14"/>
    <p:sldId id="289" r:id="rId15"/>
    <p:sldId id="290" r:id="rId16"/>
    <p:sldId id="288" r:id="rId17"/>
    <p:sldId id="286" r:id="rId18"/>
    <p:sldId id="373" r:id="rId19"/>
    <p:sldId id="285" r:id="rId20"/>
    <p:sldId id="277" r:id="rId21"/>
    <p:sldId id="278" r:id="rId22"/>
    <p:sldId id="287" r:id="rId23"/>
    <p:sldId id="386" r:id="rId24"/>
    <p:sldId id="374" r:id="rId25"/>
    <p:sldId id="327" r:id="rId26"/>
    <p:sldId id="392" r:id="rId27"/>
    <p:sldId id="376" r:id="rId28"/>
    <p:sldId id="388" r:id="rId29"/>
    <p:sldId id="389" r:id="rId30"/>
    <p:sldId id="381" r:id="rId31"/>
    <p:sldId id="384" r:id="rId32"/>
    <p:sldId id="385" r:id="rId33"/>
    <p:sldId id="39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dra Aminudin" initials="IA" lastIdx="1" clrIdx="0">
    <p:extLst>
      <p:ext uri="{19B8F6BF-5375-455C-9EA6-DF929625EA0E}">
        <p15:presenceInfo xmlns:p15="http://schemas.microsoft.com/office/powerpoint/2012/main" userId="S-1-5-21-147214757-305610072-1517763936-47485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6ACBB-8144-443A-8950-90E0AD4781A6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FCFFC-7548-4BBE-A7F9-0190329AF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09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8c1997cb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8c1997cb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53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31BB-5A7B-44C4-946A-058D41E10778}" type="datetimeFigureOut">
              <a:rPr lang="en-ID" smtClean="0"/>
              <a:t>20/04/2022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B2217-9BE3-4991-AE15-B5485E921B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366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31BB-5A7B-44C4-946A-058D41E10778}" type="datetimeFigureOut">
              <a:rPr lang="en-ID" smtClean="0"/>
              <a:t>20/04/2022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B2217-9BE3-4991-AE15-B5485E921B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465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31BB-5A7B-44C4-946A-058D41E10778}" type="datetimeFigureOut">
              <a:rPr lang="en-ID" smtClean="0"/>
              <a:t>20/04/2022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B2217-9BE3-4991-AE15-B5485E921B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280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11" y="2225411"/>
            <a:ext cx="3708511" cy="2407176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9411453" y="1429167"/>
            <a:ext cx="2780537" cy="3999652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3" name="Google Shape;463;p22"/>
          <p:cNvSpPr txBox="1">
            <a:spLocks noGrp="1"/>
          </p:cNvSpPr>
          <p:nvPr>
            <p:ph type="ctrTitle"/>
          </p:nvPr>
        </p:nvSpPr>
        <p:spPr>
          <a:xfrm>
            <a:off x="2517000" y="815633"/>
            <a:ext cx="7158000" cy="1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1"/>
          </p:nvPr>
        </p:nvSpPr>
        <p:spPr>
          <a:xfrm>
            <a:off x="4059567" y="3073400"/>
            <a:ext cx="40732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2971400" y="5535200"/>
            <a:ext cx="62492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0546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31BB-5A7B-44C4-946A-058D41E10778}" type="datetimeFigureOut">
              <a:rPr lang="en-ID" smtClean="0"/>
              <a:t>20/04/2022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B2217-9BE3-4991-AE15-B5485E921B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055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31BB-5A7B-44C4-946A-058D41E10778}" type="datetimeFigureOut">
              <a:rPr lang="en-ID" smtClean="0"/>
              <a:t>20/04/2022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B2217-9BE3-4991-AE15-B5485E921B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173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31BB-5A7B-44C4-946A-058D41E10778}" type="datetimeFigureOut">
              <a:rPr lang="en-ID" smtClean="0"/>
              <a:t>20/04/2022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B2217-9BE3-4991-AE15-B5485E921B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961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31BB-5A7B-44C4-946A-058D41E10778}" type="datetimeFigureOut">
              <a:rPr lang="en-ID" smtClean="0"/>
              <a:t>20/04/2022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B2217-9BE3-4991-AE15-B5485E921B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284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31BB-5A7B-44C4-946A-058D41E10778}" type="datetimeFigureOut">
              <a:rPr lang="en-ID" smtClean="0"/>
              <a:t>20/04/2022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B2217-9BE3-4991-AE15-B5485E921B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690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31BB-5A7B-44C4-946A-058D41E10778}" type="datetimeFigureOut">
              <a:rPr lang="en-ID" smtClean="0"/>
              <a:t>20/04/2022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B2217-9BE3-4991-AE15-B5485E921B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931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31BB-5A7B-44C4-946A-058D41E10778}" type="datetimeFigureOut">
              <a:rPr lang="en-ID" smtClean="0"/>
              <a:t>20/04/2022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B2217-9BE3-4991-AE15-B5485E921B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069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31BB-5A7B-44C4-946A-058D41E10778}" type="datetimeFigureOut">
              <a:rPr lang="en-ID" smtClean="0"/>
              <a:t>20/04/2022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B2217-9BE3-4991-AE15-B5485E921B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300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E31BB-5A7B-44C4-946A-058D41E10778}" type="datetimeFigureOut">
              <a:rPr lang="en-ID" smtClean="0"/>
              <a:t>20/04/2022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B2217-9BE3-4991-AE15-B5485E921B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635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2650968" y="3667170"/>
              <a:ext cx="5637530" cy="6619875"/>
            </a:xfrm>
            <a:custGeom>
              <a:avLst/>
              <a:gdLst/>
              <a:ahLst/>
              <a:cxnLst/>
              <a:rect l="l" t="t" r="r" b="b"/>
              <a:pathLst>
                <a:path w="5637530" h="6619875">
                  <a:moveTo>
                    <a:pt x="0" y="0"/>
                  </a:moveTo>
                  <a:lnTo>
                    <a:pt x="5637031" y="0"/>
                  </a:lnTo>
                  <a:lnTo>
                    <a:pt x="5637031" y="6619829"/>
                  </a:lnTo>
                  <a:lnTo>
                    <a:pt x="0" y="6619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23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8287999" cy="367128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235583" y="3308862"/>
            <a:ext cx="2617739" cy="624103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lang="en-US" sz="2000" b="1" spc="20" dirty="0">
                <a:latin typeface="Arial"/>
                <a:cs typeface="Arial"/>
              </a:rPr>
              <a:t>Dataset &amp; Modelling Final Project</a:t>
            </a:r>
            <a:endParaRPr sz="2000" b="1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7929" y="3377553"/>
            <a:ext cx="11219403" cy="1979300"/>
            <a:chOff x="581894" y="5066331"/>
            <a:chExt cx="16829104" cy="2968951"/>
          </a:xfrm>
        </p:grpSpPr>
        <p:sp>
          <p:nvSpPr>
            <p:cNvPr id="7" name="object 7"/>
            <p:cNvSpPr/>
            <p:nvPr/>
          </p:nvSpPr>
          <p:spPr>
            <a:xfrm>
              <a:off x="12892884" y="5066331"/>
              <a:ext cx="701674" cy="681990"/>
            </a:xfrm>
            <a:custGeom>
              <a:avLst/>
              <a:gdLst/>
              <a:ahLst/>
              <a:cxnLst/>
              <a:rect l="l" t="t" r="r" b="b"/>
              <a:pathLst>
                <a:path w="701675" h="681989">
                  <a:moveTo>
                    <a:pt x="538403" y="499986"/>
                  </a:moveTo>
                  <a:lnTo>
                    <a:pt x="342811" y="424484"/>
                  </a:lnTo>
                  <a:lnTo>
                    <a:pt x="275374" y="401091"/>
                  </a:lnTo>
                  <a:lnTo>
                    <a:pt x="236181" y="394474"/>
                  </a:lnTo>
                  <a:lnTo>
                    <a:pt x="226174" y="394881"/>
                  </a:lnTo>
                  <a:lnTo>
                    <a:pt x="38722" y="456057"/>
                  </a:lnTo>
                  <a:lnTo>
                    <a:pt x="8331" y="484060"/>
                  </a:lnTo>
                  <a:lnTo>
                    <a:pt x="0" y="510413"/>
                  </a:lnTo>
                  <a:lnTo>
                    <a:pt x="63" y="639622"/>
                  </a:lnTo>
                  <a:lnTo>
                    <a:pt x="22542" y="675297"/>
                  </a:lnTo>
                  <a:lnTo>
                    <a:pt x="47066" y="681723"/>
                  </a:lnTo>
                  <a:lnTo>
                    <a:pt x="54381" y="681012"/>
                  </a:lnTo>
                  <a:lnTo>
                    <a:pt x="531901" y="515264"/>
                  </a:lnTo>
                  <a:lnTo>
                    <a:pt x="538403" y="505929"/>
                  </a:lnTo>
                  <a:lnTo>
                    <a:pt x="538403" y="499986"/>
                  </a:lnTo>
                  <a:close/>
                </a:path>
                <a:path w="701675" h="681989">
                  <a:moveTo>
                    <a:pt x="701497" y="302425"/>
                  </a:moveTo>
                  <a:lnTo>
                    <a:pt x="693458" y="261607"/>
                  </a:lnTo>
                  <a:lnTo>
                    <a:pt x="670547" y="226822"/>
                  </a:lnTo>
                  <a:lnTo>
                    <a:pt x="636130" y="203111"/>
                  </a:lnTo>
                  <a:lnTo>
                    <a:pt x="57950" y="1511"/>
                  </a:lnTo>
                  <a:lnTo>
                    <a:pt x="47040" y="0"/>
                  </a:lnTo>
                  <a:lnTo>
                    <a:pt x="43383" y="76"/>
                  </a:lnTo>
                  <a:lnTo>
                    <a:pt x="8928" y="18643"/>
                  </a:lnTo>
                  <a:lnTo>
                    <a:pt x="0" y="171462"/>
                  </a:lnTo>
                  <a:lnTo>
                    <a:pt x="1041" y="178295"/>
                  </a:lnTo>
                  <a:lnTo>
                    <a:pt x="21386" y="214198"/>
                  </a:lnTo>
                  <a:lnTo>
                    <a:pt x="369252" y="340931"/>
                  </a:lnTo>
                  <a:lnTo>
                    <a:pt x="643585" y="435711"/>
                  </a:lnTo>
                  <a:lnTo>
                    <a:pt x="654418" y="437210"/>
                  </a:lnTo>
                  <a:lnTo>
                    <a:pt x="658050" y="437146"/>
                  </a:lnTo>
                  <a:lnTo>
                    <a:pt x="692404" y="418858"/>
                  </a:lnTo>
                  <a:lnTo>
                    <a:pt x="701497" y="3024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13524163" y="6818406"/>
              <a:ext cx="3886835" cy="0"/>
            </a:xfrm>
            <a:custGeom>
              <a:avLst/>
              <a:gdLst/>
              <a:ahLst/>
              <a:cxnLst/>
              <a:rect l="l" t="t" r="r" b="b"/>
              <a:pathLst>
                <a:path w="3886834">
                  <a:moveTo>
                    <a:pt x="0" y="0"/>
                  </a:moveTo>
                  <a:lnTo>
                    <a:pt x="3886324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9" name="object 9"/>
            <p:cNvSpPr/>
            <p:nvPr/>
          </p:nvSpPr>
          <p:spPr>
            <a:xfrm>
              <a:off x="581894" y="7559032"/>
              <a:ext cx="6400800" cy="4762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829148" y="4794305"/>
            <a:ext cx="3024175" cy="1444840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>
              <a:spcAft>
                <a:spcPts val="600"/>
              </a:spcAft>
            </a:pPr>
            <a:r>
              <a:rPr lang="en-US" sz="1700" spc="20" dirty="0" err="1">
                <a:latin typeface="Arial Rounded MT Bold" panose="020F0704030504030204" pitchFamily="34" charset="0"/>
                <a:cs typeface="Arial"/>
              </a:rPr>
              <a:t>Dataverse</a:t>
            </a:r>
            <a:r>
              <a:rPr lang="en-US" sz="1700" spc="20" dirty="0">
                <a:latin typeface="Arial Rounded MT Bold" panose="020F0704030504030204" pitchFamily="34" charset="0"/>
                <a:cs typeface="Arial"/>
              </a:rPr>
              <a:t> 11</a:t>
            </a:r>
          </a:p>
          <a:p>
            <a:pPr marL="442913" marR="3387" indent="-263525">
              <a:spcBef>
                <a:spcPts val="67"/>
              </a:spcBef>
              <a:buFont typeface="+mj-lt"/>
              <a:buAutoNum type="arabicPeriod"/>
            </a:pPr>
            <a:r>
              <a:rPr lang="en-ID" sz="1700" dirty="0" err="1">
                <a:latin typeface="Arial Rounded MT Bold" panose="020F0704030504030204" pitchFamily="34" charset="0"/>
                <a:cs typeface="Arial Black"/>
              </a:rPr>
              <a:t>Hanindhiya</a:t>
            </a:r>
            <a:r>
              <a:rPr lang="en-ID" sz="1700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ID" sz="1700" dirty="0" err="1">
                <a:latin typeface="Arial Rounded MT Bold" panose="020F0704030504030204" pitchFamily="34" charset="0"/>
                <a:cs typeface="Arial Black"/>
              </a:rPr>
              <a:t>Ika</a:t>
            </a:r>
            <a:r>
              <a:rPr lang="en-ID" sz="1700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ID" sz="1700" dirty="0" err="1">
                <a:latin typeface="Arial Rounded MT Bold" panose="020F0704030504030204" pitchFamily="34" charset="0"/>
                <a:cs typeface="Arial Black"/>
              </a:rPr>
              <a:t>Septiana</a:t>
            </a:r>
            <a:r>
              <a:rPr lang="en-ID" sz="1700" dirty="0">
                <a:latin typeface="Arial Rounded MT Bold" panose="020F0704030504030204" pitchFamily="34" charset="0"/>
                <a:cs typeface="Arial Black"/>
              </a:rPr>
              <a:t> </a:t>
            </a:r>
          </a:p>
          <a:p>
            <a:pPr marL="442913" marR="3387" indent="-263525">
              <a:spcBef>
                <a:spcPts val="67"/>
              </a:spcBef>
              <a:buFont typeface="+mj-lt"/>
              <a:buAutoNum type="arabicPeriod"/>
            </a:pPr>
            <a:r>
              <a:rPr lang="en-ID" sz="1700" dirty="0">
                <a:latin typeface="Arial Rounded MT Bold" panose="020F0704030504030204" pitchFamily="34" charset="0"/>
                <a:cs typeface="Arial Black"/>
              </a:rPr>
              <a:t>Indra </a:t>
            </a:r>
            <a:r>
              <a:rPr lang="en-ID" sz="1700" dirty="0" err="1">
                <a:latin typeface="Arial Rounded MT Bold" panose="020F0704030504030204" pitchFamily="34" charset="0"/>
                <a:cs typeface="Arial Black"/>
              </a:rPr>
              <a:t>Aminudin</a:t>
            </a:r>
            <a:r>
              <a:rPr lang="en-ID" sz="1700" dirty="0">
                <a:latin typeface="Arial Rounded MT Bold" panose="020F0704030504030204" pitchFamily="34" charset="0"/>
                <a:cs typeface="Arial Black"/>
              </a:rPr>
              <a:t> </a:t>
            </a:r>
          </a:p>
          <a:p>
            <a:pPr marL="442913" marR="3387" indent="-263525">
              <a:spcBef>
                <a:spcPts val="67"/>
              </a:spcBef>
              <a:buFont typeface="+mj-lt"/>
              <a:buAutoNum type="arabicPeriod"/>
            </a:pPr>
            <a:r>
              <a:rPr lang="en-ID" sz="1700" dirty="0" err="1" smtClean="0">
                <a:latin typeface="Arial Rounded MT Bold" panose="020F0704030504030204" pitchFamily="34" charset="0"/>
                <a:cs typeface="Arial Black"/>
              </a:rPr>
              <a:t>Rifza</a:t>
            </a:r>
            <a:r>
              <a:rPr lang="en-ID" sz="1700" dirty="0" smtClean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ID" sz="1700" dirty="0" err="1">
                <a:latin typeface="Arial Rounded MT Bold" panose="020F0704030504030204" pitchFamily="34" charset="0"/>
                <a:cs typeface="Arial Black"/>
              </a:rPr>
              <a:t>Anggriani</a:t>
            </a:r>
            <a:r>
              <a:rPr lang="en-ID" sz="1700" dirty="0">
                <a:latin typeface="Arial Rounded MT Bold" panose="020F0704030504030204" pitchFamily="34" charset="0"/>
                <a:cs typeface="Arial Black"/>
              </a:rPr>
              <a:t> </a:t>
            </a:r>
          </a:p>
          <a:p>
            <a:pPr marL="442913" marR="3387" indent="-263525">
              <a:spcBef>
                <a:spcPts val="67"/>
              </a:spcBef>
              <a:buFont typeface="+mj-lt"/>
              <a:buAutoNum type="arabicPeriod"/>
            </a:pPr>
            <a:r>
              <a:rPr lang="en-ID" sz="1700" dirty="0" err="1">
                <a:latin typeface="Arial Rounded MT Bold" panose="020F0704030504030204" pitchFamily="34" charset="0"/>
                <a:cs typeface="Arial Black"/>
              </a:rPr>
              <a:t>Zhafar</a:t>
            </a:r>
            <a:r>
              <a:rPr lang="en-ID" sz="1700" dirty="0">
                <a:latin typeface="Arial Rounded MT Bold" panose="020F0704030504030204" pitchFamily="34" charset="0"/>
                <a:cs typeface="Arial Black"/>
              </a:rPr>
              <a:t> Tri </a:t>
            </a:r>
            <a:r>
              <a:rPr lang="en-ID" sz="1700" dirty="0" err="1">
                <a:latin typeface="Arial Rounded MT Bold" panose="020F0704030504030204" pitchFamily="34" charset="0"/>
                <a:cs typeface="Arial Black"/>
              </a:rPr>
              <a:t>Adib</a:t>
            </a:r>
            <a:endParaRPr lang="en-ID" sz="1700" dirty="0">
              <a:latin typeface="Arial Rounded MT Bold" panose="020F0704030504030204" pitchFamily="34" charset="0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7929" y="3535285"/>
            <a:ext cx="7873505" cy="1259020"/>
          </a:xfrm>
          <a:prstGeom prst="rect">
            <a:avLst/>
          </a:prstGeom>
        </p:spPr>
        <p:txBody>
          <a:bodyPr vert="horz" wrap="square" lIns="0" tIns="165947" rIns="0" bIns="0" rtlCol="0">
            <a:spAutoFit/>
          </a:bodyPr>
          <a:lstStyle/>
          <a:p>
            <a:pPr marL="8467" marR="3387">
              <a:lnSpc>
                <a:spcPts val="9700"/>
              </a:lnSpc>
              <a:spcBef>
                <a:spcPts val="1307"/>
              </a:spcBef>
            </a:pPr>
            <a:r>
              <a:rPr lang="en-ID" sz="6000" spc="-50" dirty="0">
                <a:latin typeface="Bahnschrift" panose="020B0502040204020203" pitchFamily="34" charset="0"/>
                <a:cs typeface="Arial"/>
              </a:rPr>
              <a:t>Telco Customer Churn</a:t>
            </a:r>
            <a:endParaRPr sz="6000" dirty="0">
              <a:latin typeface="Bahnschrift" panose="020B0502040204020203" pitchFamily="34" charset="0"/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975" y="6198201"/>
            <a:ext cx="2874323" cy="6400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829147" y="6319607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Mentor : </a:t>
            </a:r>
            <a:r>
              <a:rPr lang="en-US" altLang="zh-CN" sz="1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Ganjar</a:t>
            </a:r>
            <a:r>
              <a:rPr lang="en-US" altLang="zh-CN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1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Alfian</a:t>
            </a:r>
            <a:endParaRPr lang="zh-CN" altLang="en-US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24555" y="0"/>
            <a:ext cx="4034790" cy="6858000"/>
          </a:xfrm>
          <a:custGeom>
            <a:avLst/>
            <a:gdLst/>
            <a:ahLst/>
            <a:cxnLst/>
            <a:rect l="l" t="t" r="r" b="b"/>
            <a:pathLst>
              <a:path w="6052185" h="10287000">
                <a:moveTo>
                  <a:pt x="6051621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6051621" y="0"/>
                </a:lnTo>
                <a:lnTo>
                  <a:pt x="6051621" y="10286998"/>
                </a:lnTo>
                <a:close/>
              </a:path>
            </a:pathLst>
          </a:custGeom>
          <a:solidFill>
            <a:srgbClr val="FFB923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33484" y="2766218"/>
            <a:ext cx="7422036" cy="1325563"/>
          </a:xfrm>
        </p:spPr>
        <p:txBody>
          <a:bodyPr>
            <a:normAutofit fontScale="9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4000" dirty="0">
                <a:latin typeface="Arial Rounded MT Bold" panose="020F0704030504030204" pitchFamily="34" charset="0"/>
              </a:rPr>
              <a:t>STAGE 3.</a:t>
            </a:r>
            <a:br>
              <a:rPr lang="en-US" altLang="zh-CN" sz="4000" dirty="0">
                <a:latin typeface="Arial Rounded MT Bold" panose="020F0704030504030204" pitchFamily="34" charset="0"/>
              </a:rPr>
            </a:br>
            <a:r>
              <a:rPr lang="en-US" altLang="zh-CN" sz="4000" dirty="0">
                <a:latin typeface="Arial Rounded MT Bold" panose="020F0704030504030204" pitchFamily="34" charset="0"/>
              </a:rPr>
              <a:t>ANALYZE USING EXPLORATORY AND VISUALIZATION</a:t>
            </a:r>
            <a:endParaRPr lang="zh-CN" alt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24" y="162013"/>
            <a:ext cx="2874323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5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24" y="162013"/>
            <a:ext cx="2874323" cy="64008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1862631" y="1"/>
            <a:ext cx="329367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2" name="object 4">
            <a:extLst>
              <a:ext uri="{FF2B5EF4-FFF2-40B4-BE49-F238E27FC236}">
                <a16:creationId xmlns="" xmlns:a16="http://schemas.microsoft.com/office/drawing/2014/main" id="{081E541B-4DCD-47D5-989E-3A127DB67C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7234" y="389231"/>
            <a:ext cx="7035149" cy="470215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n-ID" sz="3000" spc="150" dirty="0" smtClean="0">
                <a:latin typeface="Arial Rounded MT Bold" panose="020F0704030504030204" pitchFamily="34" charset="0"/>
              </a:rPr>
              <a:t>Analysis data</a:t>
            </a:r>
            <a:endParaRPr lang="en-ID" sz="3000" spc="150" dirty="0">
              <a:latin typeface="Arial Rounded MT Bold" panose="020F0704030504030204" pitchFamily="34" charset="0"/>
            </a:endParaRPr>
          </a:p>
        </p:txBody>
      </p:sp>
      <p:sp>
        <p:nvSpPr>
          <p:cNvPr id="33" name="object 6">
            <a:extLst>
              <a:ext uri="{FF2B5EF4-FFF2-40B4-BE49-F238E27FC236}">
                <a16:creationId xmlns="" xmlns:a16="http://schemas.microsoft.com/office/drawing/2014/main" id="{50E08838-A304-4C1A-A723-CA33D5F62A64}"/>
              </a:ext>
            </a:extLst>
          </p:cNvPr>
          <p:cNvSpPr/>
          <p:nvPr/>
        </p:nvSpPr>
        <p:spPr>
          <a:xfrm>
            <a:off x="592652" y="957749"/>
            <a:ext cx="2457460" cy="153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1" name="object 9">
            <a:extLst>
              <a:ext uri="{FF2B5EF4-FFF2-40B4-BE49-F238E27FC236}">
                <a16:creationId xmlns="" xmlns:a16="http://schemas.microsoft.com/office/drawing/2014/main" id="{50664B01-E81B-407B-B6A8-40F3345AB3BA}"/>
              </a:ext>
            </a:extLst>
          </p:cNvPr>
          <p:cNvSpPr txBox="1"/>
          <p:nvPr/>
        </p:nvSpPr>
        <p:spPr>
          <a:xfrm>
            <a:off x="592652" y="1114400"/>
            <a:ext cx="9889870" cy="400965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spc="-97" dirty="0">
                <a:cs typeface="Arial"/>
              </a:rPr>
              <a:t>D</a:t>
            </a:r>
            <a:r>
              <a:rPr lang="en-US" sz="1700" b="1" spc="-97" dirty="0" smtClean="0">
                <a:cs typeface="Arial"/>
              </a:rPr>
              <a:t>ata </a:t>
            </a:r>
            <a:r>
              <a:rPr lang="en-US" sz="1700" b="1" spc="-97" dirty="0">
                <a:cs typeface="Arial"/>
              </a:rPr>
              <a:t>shape </a:t>
            </a:r>
            <a:r>
              <a:rPr lang="en-US" sz="1700" spc="-97" dirty="0">
                <a:cs typeface="Arial"/>
              </a:rPr>
              <a:t>: </a:t>
            </a:r>
            <a:r>
              <a:rPr lang="en-US" sz="1700" spc="-97" dirty="0" smtClean="0">
                <a:cs typeface="Arial"/>
              </a:rPr>
              <a:t>Dataset </a:t>
            </a:r>
            <a:r>
              <a:rPr lang="en-US" sz="1700" spc="-97" dirty="0">
                <a:cs typeface="Arial"/>
              </a:rPr>
              <a:t>Telco Customer Churn </a:t>
            </a:r>
            <a:r>
              <a:rPr lang="en-US" sz="1700" spc="-97" dirty="0" err="1">
                <a:cs typeface="Arial"/>
              </a:rPr>
              <a:t>terdiri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dari</a:t>
            </a:r>
            <a:r>
              <a:rPr lang="en-US" sz="1700" spc="-97" dirty="0">
                <a:cs typeface="Arial"/>
              </a:rPr>
              <a:t> 7043 </a:t>
            </a:r>
            <a:r>
              <a:rPr lang="en-US" sz="1700" spc="-97" dirty="0" err="1">
                <a:cs typeface="Arial"/>
              </a:rPr>
              <a:t>baris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dan</a:t>
            </a:r>
            <a:r>
              <a:rPr lang="en-US" sz="1700" spc="-97" dirty="0">
                <a:cs typeface="Arial"/>
              </a:rPr>
              <a:t> 21 </a:t>
            </a:r>
            <a:r>
              <a:rPr lang="en-US" sz="1700" spc="-97" dirty="0" err="1">
                <a:cs typeface="Arial"/>
              </a:rPr>
              <a:t>kolom</a:t>
            </a:r>
            <a:r>
              <a:rPr lang="en-US" sz="1700" spc="-97" dirty="0">
                <a:cs typeface="Arial"/>
              </a:rPr>
              <a:t>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6294" t="39879" r="56783" b="52845"/>
          <a:stretch/>
        </p:blipFill>
        <p:spPr>
          <a:xfrm>
            <a:off x="912360" y="1666594"/>
            <a:ext cx="4804012" cy="5322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3" name="object 9">
            <a:extLst>
              <a:ext uri="{FF2B5EF4-FFF2-40B4-BE49-F238E27FC236}">
                <a16:creationId xmlns="" xmlns:a16="http://schemas.microsoft.com/office/drawing/2014/main" id="{50664B01-E81B-407B-B6A8-40F3345AB3BA}"/>
              </a:ext>
            </a:extLst>
          </p:cNvPr>
          <p:cNvSpPr txBox="1"/>
          <p:nvPr/>
        </p:nvSpPr>
        <p:spPr>
          <a:xfrm>
            <a:off x="592652" y="2390610"/>
            <a:ext cx="10835452" cy="793380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spc="-97" dirty="0" err="1" smtClean="0">
                <a:cs typeface="Arial"/>
              </a:rPr>
              <a:t>Atribut</a:t>
            </a:r>
            <a:r>
              <a:rPr lang="en-US" sz="1700" b="1" spc="-97" dirty="0" smtClean="0">
                <a:cs typeface="Arial"/>
              </a:rPr>
              <a:t> </a:t>
            </a:r>
            <a:r>
              <a:rPr lang="en-US" sz="1700" b="1" spc="-97" dirty="0" err="1" smtClean="0">
                <a:cs typeface="Arial"/>
              </a:rPr>
              <a:t>Kolom</a:t>
            </a:r>
            <a:r>
              <a:rPr lang="en-US" sz="1700" b="1" spc="-97" dirty="0" smtClean="0">
                <a:cs typeface="Arial"/>
              </a:rPr>
              <a:t> </a:t>
            </a:r>
            <a:r>
              <a:rPr lang="en-US" sz="1700" spc="-97" dirty="0">
                <a:cs typeface="Arial"/>
              </a:rPr>
              <a:t>: </a:t>
            </a:r>
            <a:r>
              <a:rPr lang="en-US" sz="1700" spc="-97" dirty="0" err="1" smtClean="0">
                <a:cs typeface="Arial"/>
              </a:rPr>
              <a:t>Terdapat</a:t>
            </a:r>
            <a:r>
              <a:rPr lang="en-US" sz="1700" spc="-97" dirty="0" smtClean="0">
                <a:cs typeface="Arial"/>
              </a:rPr>
              <a:t> </a:t>
            </a:r>
            <a:r>
              <a:rPr lang="en-US" sz="1700" spc="-97" dirty="0">
                <a:cs typeface="Arial"/>
              </a:rPr>
              <a:t>18 </a:t>
            </a:r>
            <a:r>
              <a:rPr lang="en-US" sz="1700" spc="-97" dirty="0" err="1">
                <a:cs typeface="Arial"/>
              </a:rPr>
              <a:t>atribut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kolom</a:t>
            </a:r>
            <a:r>
              <a:rPr lang="en-US" sz="1700" spc="-97" dirty="0">
                <a:cs typeface="Arial"/>
              </a:rPr>
              <a:t> yang </a:t>
            </a:r>
            <a:r>
              <a:rPr lang="en-US" sz="1700" spc="-97" dirty="0" err="1">
                <a:cs typeface="Arial"/>
              </a:rPr>
              <a:t>mempunyai</a:t>
            </a:r>
            <a:r>
              <a:rPr lang="en-US" sz="1700" spc="-97" dirty="0">
                <a:cs typeface="Arial"/>
              </a:rPr>
              <a:t> data type object </a:t>
            </a:r>
            <a:r>
              <a:rPr lang="en-US" sz="1700" spc="-97" dirty="0" err="1">
                <a:cs typeface="Arial"/>
              </a:rPr>
              <a:t>dan</a:t>
            </a:r>
            <a:r>
              <a:rPr lang="en-US" sz="1700" spc="-97" dirty="0">
                <a:cs typeface="Arial"/>
              </a:rPr>
              <a:t> 2 </a:t>
            </a:r>
            <a:r>
              <a:rPr lang="en-US" sz="1700" spc="-97" dirty="0" err="1">
                <a:cs typeface="Arial"/>
              </a:rPr>
              <a:t>atribut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kolom</a:t>
            </a:r>
            <a:r>
              <a:rPr lang="en-US" sz="1700" spc="-97" dirty="0">
                <a:cs typeface="Arial"/>
              </a:rPr>
              <a:t> yang </a:t>
            </a:r>
            <a:r>
              <a:rPr lang="en-US" sz="1700" spc="-97" dirty="0" err="1">
                <a:cs typeface="Arial"/>
              </a:rPr>
              <a:t>mempunyai</a:t>
            </a:r>
            <a:r>
              <a:rPr lang="en-US" sz="1700" spc="-97" dirty="0">
                <a:cs typeface="Arial"/>
              </a:rPr>
              <a:t> data type integer, 1 </a:t>
            </a:r>
            <a:r>
              <a:rPr lang="en-US" sz="1700" spc="-97" dirty="0" err="1">
                <a:cs typeface="Arial"/>
              </a:rPr>
              <a:t>kolom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mempunyai</a:t>
            </a:r>
            <a:r>
              <a:rPr lang="en-US" sz="1700" spc="-97" dirty="0">
                <a:cs typeface="Arial"/>
              </a:rPr>
              <a:t> data type float. </a:t>
            </a:r>
            <a:r>
              <a:rPr lang="en-US" sz="1700" spc="-97" dirty="0" err="1">
                <a:cs typeface="Arial"/>
              </a:rPr>
              <a:t>Untuk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kolom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TotalCharge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perlu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dirubah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kedalam</a:t>
            </a:r>
            <a:r>
              <a:rPr lang="en-US" sz="1700" spc="-97" dirty="0">
                <a:cs typeface="Arial"/>
              </a:rPr>
              <a:t> format float, </a:t>
            </a:r>
            <a:r>
              <a:rPr lang="en-US" sz="1700" spc="-97" dirty="0" err="1">
                <a:cs typeface="Arial"/>
              </a:rPr>
              <a:t>namun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saat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ini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masih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berupa</a:t>
            </a:r>
            <a:r>
              <a:rPr lang="en-US" sz="1700" spc="-97" dirty="0">
                <a:cs typeface="Arial"/>
              </a:rPr>
              <a:t> data type object.</a:t>
            </a:r>
            <a:r>
              <a:rPr lang="en-US" sz="1700" dirty="0"/>
              <a:t> </a:t>
            </a:r>
            <a:endParaRPr lang="en-US" sz="1700" spc="-97" dirty="0"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6295" t="24954" r="38580" b="11240"/>
          <a:stretch/>
        </p:blipFill>
        <p:spPr>
          <a:xfrm>
            <a:off x="912360" y="3375743"/>
            <a:ext cx="4974536" cy="32372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007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24" y="162013"/>
            <a:ext cx="2874323" cy="6400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30331" t="25459" r="46218" b="41651"/>
          <a:stretch/>
        </p:blipFill>
        <p:spPr>
          <a:xfrm>
            <a:off x="1447427" y="2819203"/>
            <a:ext cx="3691979" cy="291104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object 7"/>
          <p:cNvSpPr/>
          <p:nvPr/>
        </p:nvSpPr>
        <p:spPr>
          <a:xfrm>
            <a:off x="11862631" y="1"/>
            <a:ext cx="329367" cy="6857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2" name="object 4">
            <a:extLst>
              <a:ext uri="{FF2B5EF4-FFF2-40B4-BE49-F238E27FC236}">
                <a16:creationId xmlns="" xmlns:a16="http://schemas.microsoft.com/office/drawing/2014/main" id="{081E541B-4DCD-47D5-989E-3A127DB67C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4530" y="308642"/>
            <a:ext cx="7035149" cy="470215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n-ID" sz="3000" spc="150" dirty="0">
                <a:latin typeface="Arial Rounded MT Bold" panose="020F0704030504030204" pitchFamily="34" charset="0"/>
              </a:rPr>
              <a:t>Data Visualization : Bar Chart</a:t>
            </a:r>
          </a:p>
        </p:txBody>
      </p:sp>
      <p:sp>
        <p:nvSpPr>
          <p:cNvPr id="33" name="object 6">
            <a:extLst>
              <a:ext uri="{FF2B5EF4-FFF2-40B4-BE49-F238E27FC236}">
                <a16:creationId xmlns="" xmlns:a16="http://schemas.microsoft.com/office/drawing/2014/main" id="{50E08838-A304-4C1A-A723-CA33D5F62A64}"/>
              </a:ext>
            </a:extLst>
          </p:cNvPr>
          <p:cNvSpPr/>
          <p:nvPr/>
        </p:nvSpPr>
        <p:spPr>
          <a:xfrm>
            <a:off x="619948" y="821740"/>
            <a:ext cx="2457460" cy="153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1" name="object 9">
            <a:extLst>
              <a:ext uri="{FF2B5EF4-FFF2-40B4-BE49-F238E27FC236}">
                <a16:creationId xmlns="" xmlns:a16="http://schemas.microsoft.com/office/drawing/2014/main" id="{50664B01-E81B-407B-B6A8-40F3345AB3BA}"/>
              </a:ext>
            </a:extLst>
          </p:cNvPr>
          <p:cNvSpPr txBox="1"/>
          <p:nvPr/>
        </p:nvSpPr>
        <p:spPr>
          <a:xfrm>
            <a:off x="619948" y="1220218"/>
            <a:ext cx="5112112" cy="1185795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spc="-97" dirty="0" err="1">
                <a:cs typeface="Arial"/>
              </a:rPr>
              <a:t>Perbandingan</a:t>
            </a:r>
            <a:r>
              <a:rPr lang="en-US" sz="1700" b="1" spc="-97" dirty="0">
                <a:cs typeface="Arial"/>
              </a:rPr>
              <a:t> </a:t>
            </a:r>
            <a:r>
              <a:rPr lang="en-US" sz="1700" b="1" spc="-97" dirty="0" err="1">
                <a:cs typeface="Arial"/>
              </a:rPr>
              <a:t>Jumlah</a:t>
            </a:r>
            <a:r>
              <a:rPr lang="en-US" sz="1700" b="1" spc="-97" dirty="0">
                <a:cs typeface="Arial"/>
              </a:rPr>
              <a:t> Senior Citizen </a:t>
            </a:r>
            <a:r>
              <a:rPr lang="en-US" sz="1700" b="1" spc="-97" dirty="0" err="1">
                <a:cs typeface="Arial"/>
              </a:rPr>
              <a:t>dan</a:t>
            </a:r>
            <a:r>
              <a:rPr lang="en-US" sz="1700" b="1" spc="-97" dirty="0">
                <a:cs typeface="Arial"/>
              </a:rPr>
              <a:t> </a:t>
            </a:r>
            <a:r>
              <a:rPr lang="en-US" sz="1700" b="1" spc="-97" dirty="0" err="1">
                <a:cs typeface="Arial"/>
              </a:rPr>
              <a:t>bukan</a:t>
            </a:r>
            <a:r>
              <a:rPr lang="en-US" sz="1700" b="1" spc="-97" dirty="0">
                <a:cs typeface="Arial"/>
              </a:rPr>
              <a:t> Senior </a:t>
            </a:r>
            <a:r>
              <a:rPr lang="en-US" sz="1700" b="1" spc="-97" dirty="0" smtClean="0">
                <a:cs typeface="Arial"/>
              </a:rPr>
              <a:t>Citizen:</a:t>
            </a:r>
          </a:p>
          <a:p>
            <a:pPr marL="287338" algn="just"/>
            <a:r>
              <a:rPr lang="en-US" sz="1700" spc="-97" dirty="0" err="1" smtClean="0">
                <a:cs typeface="Arial"/>
              </a:rPr>
              <a:t>Pada</a:t>
            </a:r>
            <a:r>
              <a:rPr lang="en-US" sz="1700" spc="-97" dirty="0" smtClean="0">
                <a:cs typeface="Arial"/>
              </a:rPr>
              <a:t> </a:t>
            </a:r>
            <a:r>
              <a:rPr lang="en-US" sz="1700" spc="-97" dirty="0">
                <a:cs typeface="Arial"/>
              </a:rPr>
              <a:t>data Customer No-Churn </a:t>
            </a:r>
            <a:r>
              <a:rPr lang="en-US" sz="1700" spc="-97" dirty="0" err="1">
                <a:cs typeface="Arial"/>
              </a:rPr>
              <a:t>dan</a:t>
            </a:r>
            <a:r>
              <a:rPr lang="en-US" sz="1700" spc="-97" dirty="0">
                <a:cs typeface="Arial"/>
              </a:rPr>
              <a:t> Yes-Churn, </a:t>
            </a:r>
            <a:r>
              <a:rPr lang="en-US" sz="1700" spc="-97" dirty="0" err="1" smtClean="0">
                <a:cs typeface="Arial"/>
              </a:rPr>
              <a:t>jumlah</a:t>
            </a:r>
            <a:r>
              <a:rPr lang="en-US" sz="1700" spc="-97" dirty="0" smtClean="0">
                <a:cs typeface="Arial"/>
              </a:rPr>
              <a:t> </a:t>
            </a:r>
            <a:r>
              <a:rPr lang="en-US" sz="1700" spc="-97" dirty="0" err="1" smtClean="0">
                <a:cs typeface="Arial"/>
              </a:rPr>
              <a:t>bukan</a:t>
            </a:r>
            <a:r>
              <a:rPr lang="en-US" sz="1700" spc="-97" dirty="0" smtClean="0">
                <a:cs typeface="Arial"/>
              </a:rPr>
              <a:t> </a:t>
            </a:r>
            <a:r>
              <a:rPr lang="en-US" sz="1700" spc="-97" dirty="0">
                <a:cs typeface="Arial"/>
              </a:rPr>
              <a:t>Senior Citizen </a:t>
            </a:r>
            <a:r>
              <a:rPr lang="en-US" sz="1700" spc="-97" dirty="0" err="1">
                <a:cs typeface="Arial"/>
              </a:rPr>
              <a:t>lebih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 smtClean="0">
                <a:cs typeface="Arial"/>
              </a:rPr>
              <a:t>banyak</a:t>
            </a:r>
            <a:r>
              <a:rPr lang="en-US" sz="1700" spc="-97" dirty="0" smtClean="0">
                <a:cs typeface="Arial"/>
              </a:rPr>
              <a:t> churn </a:t>
            </a:r>
            <a:r>
              <a:rPr lang="en-US" sz="1700" spc="-97" dirty="0" err="1">
                <a:cs typeface="Arial"/>
              </a:rPr>
              <a:t>dibandingkan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 smtClean="0">
                <a:cs typeface="Arial"/>
              </a:rPr>
              <a:t>dengan</a:t>
            </a:r>
            <a:r>
              <a:rPr lang="en-US" sz="1700" spc="-97" dirty="0" smtClean="0">
                <a:cs typeface="Arial"/>
              </a:rPr>
              <a:t> Senior </a:t>
            </a:r>
            <a:r>
              <a:rPr lang="en-US" sz="1700" spc="-97" dirty="0">
                <a:cs typeface="Arial"/>
              </a:rPr>
              <a:t>Citizen.</a:t>
            </a:r>
            <a:r>
              <a:rPr lang="en-US" sz="1700" b="1" spc="-97" dirty="0">
                <a:cs typeface="Arial"/>
              </a:rPr>
              <a:t> </a:t>
            </a:r>
            <a:r>
              <a:rPr lang="en-US" sz="1700" b="1" spc="-97" dirty="0" smtClean="0">
                <a:cs typeface="Arial"/>
              </a:rPr>
              <a:t> </a:t>
            </a:r>
            <a:endParaRPr lang="en-US" sz="1700" spc="-97" dirty="0">
              <a:cs typeface="Arial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="" xmlns:a16="http://schemas.microsoft.com/office/drawing/2014/main" id="{50664B01-E81B-407B-B6A8-40F3345AB3BA}"/>
              </a:ext>
            </a:extLst>
          </p:cNvPr>
          <p:cNvSpPr txBox="1"/>
          <p:nvPr/>
        </p:nvSpPr>
        <p:spPr>
          <a:xfrm>
            <a:off x="6560303" y="1173711"/>
            <a:ext cx="4702669" cy="1185795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spc="-97" dirty="0" err="1">
                <a:cs typeface="Arial"/>
              </a:rPr>
              <a:t>Perbandingan</a:t>
            </a:r>
            <a:r>
              <a:rPr lang="en-US" sz="1700" b="1" spc="-97" dirty="0">
                <a:cs typeface="Arial"/>
              </a:rPr>
              <a:t> </a:t>
            </a:r>
            <a:r>
              <a:rPr lang="en-US" sz="1700" b="1" spc="-97" dirty="0" err="1">
                <a:cs typeface="Arial"/>
              </a:rPr>
              <a:t>Jenis</a:t>
            </a:r>
            <a:r>
              <a:rPr lang="en-US" sz="1700" b="1" spc="-97" dirty="0">
                <a:cs typeface="Arial"/>
              </a:rPr>
              <a:t> </a:t>
            </a:r>
            <a:r>
              <a:rPr lang="en-US" sz="1700" b="1" spc="-97" dirty="0" err="1">
                <a:cs typeface="Arial"/>
              </a:rPr>
              <a:t>Kelamin</a:t>
            </a:r>
            <a:r>
              <a:rPr lang="en-US" sz="1700" b="1" spc="-97" dirty="0">
                <a:cs typeface="Arial"/>
              </a:rPr>
              <a:t> : </a:t>
            </a:r>
            <a:endParaRPr lang="en-US" sz="1700" b="1" spc="-97" dirty="0" smtClean="0">
              <a:cs typeface="Arial"/>
            </a:endParaRPr>
          </a:p>
          <a:p>
            <a:pPr marL="287338" algn="just"/>
            <a:r>
              <a:rPr lang="en-US" sz="1700" spc="-97" dirty="0" err="1" smtClean="0">
                <a:cs typeface="Arial"/>
              </a:rPr>
              <a:t>Pada</a:t>
            </a:r>
            <a:r>
              <a:rPr lang="en-US" sz="1700" spc="-97" dirty="0" smtClean="0">
                <a:cs typeface="Arial"/>
              </a:rPr>
              <a:t> </a:t>
            </a:r>
            <a:r>
              <a:rPr lang="en-US" sz="1700" spc="-97" dirty="0">
                <a:cs typeface="Arial"/>
              </a:rPr>
              <a:t>data Customer No-Churn </a:t>
            </a:r>
            <a:r>
              <a:rPr lang="en-US" sz="1700" spc="-97" dirty="0" err="1">
                <a:cs typeface="Arial"/>
              </a:rPr>
              <a:t>jumlah</a:t>
            </a:r>
            <a:r>
              <a:rPr lang="en-US" sz="1700" spc="-97" dirty="0">
                <a:cs typeface="Arial"/>
              </a:rPr>
              <a:t> customer </a:t>
            </a:r>
            <a:r>
              <a:rPr lang="en-US" sz="1700" spc="-97" dirty="0" err="1" smtClean="0">
                <a:cs typeface="Arial"/>
              </a:rPr>
              <a:t>antara</a:t>
            </a:r>
            <a:r>
              <a:rPr lang="en-US" sz="1700" spc="-97" dirty="0" smtClean="0">
                <a:cs typeface="Arial"/>
              </a:rPr>
              <a:t> </a:t>
            </a:r>
            <a:r>
              <a:rPr lang="en-US" sz="1700" spc="-97" dirty="0" err="1" smtClean="0">
                <a:cs typeface="Arial"/>
              </a:rPr>
              <a:t>pria</a:t>
            </a:r>
            <a:r>
              <a:rPr lang="en-US" sz="1700" spc="-97" dirty="0" smtClean="0">
                <a:cs typeface="Arial"/>
              </a:rPr>
              <a:t> </a:t>
            </a:r>
            <a:r>
              <a:rPr lang="en-US" sz="1700" spc="-97" dirty="0" err="1" smtClean="0">
                <a:cs typeface="Arial"/>
              </a:rPr>
              <a:t>dan</a:t>
            </a:r>
            <a:r>
              <a:rPr lang="en-US" sz="1700" spc="-97" dirty="0" smtClean="0">
                <a:cs typeface="Arial"/>
              </a:rPr>
              <a:t> </a:t>
            </a:r>
            <a:r>
              <a:rPr lang="en-US" sz="1700" spc="-97" dirty="0" err="1" smtClean="0">
                <a:cs typeface="Arial"/>
              </a:rPr>
              <a:t>wanita</a:t>
            </a:r>
            <a:r>
              <a:rPr lang="en-US" sz="1700" spc="-97" dirty="0" smtClean="0">
                <a:cs typeface="Arial"/>
              </a:rPr>
              <a:t> </a:t>
            </a:r>
            <a:r>
              <a:rPr lang="en-US" sz="1700" spc="-97" dirty="0" err="1" smtClean="0">
                <a:cs typeface="Arial"/>
              </a:rPr>
              <a:t>sama</a:t>
            </a:r>
            <a:r>
              <a:rPr lang="en-US" sz="1700" spc="-97" dirty="0" smtClean="0">
                <a:cs typeface="Arial"/>
              </a:rPr>
              <a:t> </a:t>
            </a:r>
            <a:r>
              <a:rPr lang="en-US" sz="1700" spc="-97" dirty="0" err="1" smtClean="0">
                <a:cs typeface="Arial"/>
              </a:rPr>
              <a:t>banyak</a:t>
            </a:r>
            <a:r>
              <a:rPr lang="en-US" sz="1700" spc="-97" dirty="0" smtClean="0">
                <a:cs typeface="Arial"/>
              </a:rPr>
              <a:t>. </a:t>
            </a:r>
            <a:r>
              <a:rPr lang="en-US" sz="1700" spc="-97" dirty="0" err="1" smtClean="0">
                <a:cs typeface="Arial"/>
              </a:rPr>
              <a:t>Begitu</a:t>
            </a:r>
            <a:r>
              <a:rPr lang="en-US" sz="1700" spc="-97" dirty="0" smtClean="0">
                <a:cs typeface="Arial"/>
              </a:rPr>
              <a:t> pula </a:t>
            </a:r>
            <a:r>
              <a:rPr lang="en-US" sz="1700" spc="-97" dirty="0" err="1" smtClean="0">
                <a:cs typeface="Arial"/>
              </a:rPr>
              <a:t>dengan</a:t>
            </a:r>
            <a:r>
              <a:rPr lang="en-US" sz="1700" spc="-97" dirty="0" smtClean="0">
                <a:cs typeface="Arial"/>
              </a:rPr>
              <a:t> </a:t>
            </a:r>
            <a:r>
              <a:rPr lang="en-US" sz="1700" spc="-97" dirty="0" err="1" smtClean="0">
                <a:cs typeface="Arial"/>
              </a:rPr>
              <a:t>statistik</a:t>
            </a:r>
            <a:r>
              <a:rPr lang="en-US" sz="1700" spc="-97" dirty="0" smtClean="0">
                <a:cs typeface="Arial"/>
              </a:rPr>
              <a:t> Yes-Churn </a:t>
            </a:r>
            <a:r>
              <a:rPr lang="en-US" sz="1700" spc="-97" dirty="0" err="1" smtClean="0">
                <a:cs typeface="Arial"/>
              </a:rPr>
              <a:t>dan</a:t>
            </a:r>
            <a:r>
              <a:rPr lang="en-US" sz="1700" spc="-97" dirty="0" smtClean="0">
                <a:cs typeface="Arial"/>
              </a:rPr>
              <a:t> No-Churn.</a:t>
            </a:r>
            <a:endParaRPr lang="en-US" sz="1700" spc="-97" dirty="0"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7134" t="24580" r="69415" b="41651"/>
          <a:stretch/>
        </p:blipFill>
        <p:spPr>
          <a:xfrm>
            <a:off x="7235712" y="2819203"/>
            <a:ext cx="3679423" cy="297875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3" name="Straight Connector 2"/>
          <p:cNvCxnSpPr/>
          <p:nvPr/>
        </p:nvCxnSpPr>
        <p:spPr>
          <a:xfrm flipH="1">
            <a:off x="6086901" y="1173711"/>
            <a:ext cx="0" cy="49359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24" y="162013"/>
            <a:ext cx="2874323" cy="64008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1862631" y="1"/>
            <a:ext cx="329367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1" name="object 9">
            <a:extLst>
              <a:ext uri="{FF2B5EF4-FFF2-40B4-BE49-F238E27FC236}">
                <a16:creationId xmlns="" xmlns:a16="http://schemas.microsoft.com/office/drawing/2014/main" id="{50664B01-E81B-407B-B6A8-40F3345AB3BA}"/>
              </a:ext>
            </a:extLst>
          </p:cNvPr>
          <p:cNvSpPr txBox="1"/>
          <p:nvPr/>
        </p:nvSpPr>
        <p:spPr>
          <a:xfrm>
            <a:off x="619948" y="1220218"/>
            <a:ext cx="5112112" cy="1916764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spc="-97" dirty="0" err="1">
                <a:cs typeface="Arial"/>
              </a:rPr>
              <a:t>Perbandingan</a:t>
            </a:r>
            <a:r>
              <a:rPr lang="en-US" sz="1700" b="1" spc="-97" dirty="0">
                <a:cs typeface="Arial"/>
              </a:rPr>
              <a:t> </a:t>
            </a:r>
            <a:r>
              <a:rPr lang="en-US" sz="1700" b="1" spc="-97" dirty="0" err="1">
                <a:cs typeface="Arial"/>
              </a:rPr>
              <a:t>Jumlah</a:t>
            </a:r>
            <a:r>
              <a:rPr lang="en-US" sz="1700" b="1" spc="-97" dirty="0">
                <a:cs typeface="Arial"/>
              </a:rPr>
              <a:t> Customer yang </a:t>
            </a:r>
            <a:r>
              <a:rPr lang="en-US" sz="1700" b="1" spc="-97" dirty="0" err="1">
                <a:cs typeface="Arial"/>
              </a:rPr>
              <a:t>Berlangganan</a:t>
            </a:r>
            <a:r>
              <a:rPr lang="en-US" sz="1700" b="1" spc="-97" dirty="0">
                <a:cs typeface="Arial"/>
              </a:rPr>
              <a:t> </a:t>
            </a:r>
            <a:r>
              <a:rPr lang="en-US" sz="1700" b="1" spc="-97" dirty="0" err="1">
                <a:cs typeface="Arial"/>
              </a:rPr>
              <a:t>Layanan</a:t>
            </a:r>
            <a:r>
              <a:rPr lang="en-US" sz="1700" b="1" spc="-97" dirty="0">
                <a:cs typeface="Arial"/>
              </a:rPr>
              <a:t> </a:t>
            </a:r>
            <a:r>
              <a:rPr lang="en-US" sz="1700" b="1" spc="-97" dirty="0" err="1">
                <a:cs typeface="Arial"/>
              </a:rPr>
              <a:t>PhoneService</a:t>
            </a:r>
            <a:r>
              <a:rPr lang="en-US" sz="1700" b="1" spc="-97" dirty="0">
                <a:cs typeface="Arial"/>
              </a:rPr>
              <a:t> : </a:t>
            </a:r>
            <a:endParaRPr lang="en-US" sz="1700" b="1" spc="-97" dirty="0" smtClean="0">
              <a:cs typeface="Arial"/>
            </a:endParaRPr>
          </a:p>
          <a:p>
            <a:pPr marL="287338" algn="just"/>
            <a:r>
              <a:rPr lang="en-US" sz="1700" spc="-97" dirty="0" err="1" smtClean="0">
                <a:cs typeface="Arial"/>
              </a:rPr>
              <a:t>Jumlah</a:t>
            </a:r>
            <a:r>
              <a:rPr lang="en-US" sz="1700" spc="-97" dirty="0" smtClean="0">
                <a:cs typeface="Arial"/>
              </a:rPr>
              <a:t> </a:t>
            </a:r>
            <a:r>
              <a:rPr lang="en-US" sz="1700" spc="-97" dirty="0">
                <a:cs typeface="Arial"/>
              </a:rPr>
              <a:t>Customer No-Churn </a:t>
            </a:r>
            <a:r>
              <a:rPr lang="en-US" sz="1700" spc="-97" dirty="0" err="1">
                <a:cs typeface="Arial"/>
              </a:rPr>
              <a:t>dan</a:t>
            </a:r>
            <a:r>
              <a:rPr lang="en-US" sz="1700" spc="-97" dirty="0">
                <a:cs typeface="Arial"/>
              </a:rPr>
              <a:t> Yes-Churn yang </a:t>
            </a:r>
            <a:r>
              <a:rPr lang="en-US" sz="1700" spc="-97" dirty="0" err="1">
                <a:cs typeface="Arial"/>
              </a:rPr>
              <a:t>berlangganan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layanan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PhoneService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lebih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banyak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dibandingkan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dengan</a:t>
            </a:r>
            <a:r>
              <a:rPr lang="en-US" sz="1700" spc="-97" dirty="0">
                <a:cs typeface="Arial"/>
              </a:rPr>
              <a:t> customer yang </a:t>
            </a:r>
            <a:r>
              <a:rPr lang="en-US" sz="1700" spc="-97" dirty="0" err="1">
                <a:cs typeface="Arial"/>
              </a:rPr>
              <a:t>tidak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berlangganan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layanan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PhoneService</a:t>
            </a:r>
            <a:r>
              <a:rPr lang="en-US" sz="1700" spc="-97" dirty="0">
                <a:cs typeface="Arial"/>
              </a:rPr>
              <a:t>. </a:t>
            </a:r>
            <a:r>
              <a:rPr lang="en-US" sz="1700" spc="-97" dirty="0" smtClean="0">
                <a:cs typeface="Arial"/>
              </a:rPr>
              <a:t> </a:t>
            </a:r>
            <a:r>
              <a:rPr lang="en-US" sz="1700" spc="-97" dirty="0" err="1" smtClean="0">
                <a:cs typeface="Arial"/>
              </a:rPr>
              <a:t>Kebanyakan</a:t>
            </a:r>
            <a:r>
              <a:rPr lang="en-US" sz="1700" spc="-97" dirty="0" smtClean="0">
                <a:cs typeface="Arial"/>
              </a:rPr>
              <a:t> yang churn </a:t>
            </a:r>
            <a:r>
              <a:rPr lang="en-US" sz="1700" spc="-97" dirty="0" err="1" smtClean="0">
                <a:cs typeface="Arial"/>
              </a:rPr>
              <a:t>adalah</a:t>
            </a:r>
            <a:r>
              <a:rPr lang="en-US" sz="1700" spc="-97" dirty="0" smtClean="0">
                <a:cs typeface="Arial"/>
              </a:rPr>
              <a:t> yang </a:t>
            </a:r>
            <a:r>
              <a:rPr lang="en-US" sz="1700" spc="-97" dirty="0" err="1" smtClean="0">
                <a:cs typeface="Arial"/>
              </a:rPr>
              <a:t>berlangganan</a:t>
            </a:r>
            <a:r>
              <a:rPr lang="en-US" sz="1700" spc="-97" dirty="0" smtClean="0">
                <a:cs typeface="Arial"/>
              </a:rPr>
              <a:t> </a:t>
            </a:r>
            <a:r>
              <a:rPr lang="en-US" sz="1700" spc="-97" dirty="0" err="1" smtClean="0">
                <a:cs typeface="Arial"/>
              </a:rPr>
              <a:t>PhoneService</a:t>
            </a:r>
            <a:r>
              <a:rPr lang="en-US" sz="1700" spc="-97" dirty="0" smtClean="0">
                <a:cs typeface="Arial"/>
              </a:rPr>
              <a:t>.</a:t>
            </a:r>
            <a:endParaRPr lang="en-US" sz="1700" spc="-97" dirty="0">
              <a:cs typeface="Arial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="" xmlns:a16="http://schemas.microsoft.com/office/drawing/2014/main" id="{50664B01-E81B-407B-B6A8-40F3345AB3BA}"/>
              </a:ext>
            </a:extLst>
          </p:cNvPr>
          <p:cNvSpPr txBox="1"/>
          <p:nvPr/>
        </p:nvSpPr>
        <p:spPr>
          <a:xfrm>
            <a:off x="6560303" y="1173711"/>
            <a:ext cx="4702669" cy="1916764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spc="-97" dirty="0" err="1">
                <a:cs typeface="Arial"/>
              </a:rPr>
              <a:t>Perbandingan</a:t>
            </a:r>
            <a:r>
              <a:rPr lang="en-US" sz="1700" b="1" spc="-97" dirty="0">
                <a:cs typeface="Arial"/>
              </a:rPr>
              <a:t> </a:t>
            </a:r>
            <a:r>
              <a:rPr lang="en-US" sz="1700" b="1" spc="-97" dirty="0" err="1">
                <a:cs typeface="Arial"/>
              </a:rPr>
              <a:t>Jumlah</a:t>
            </a:r>
            <a:r>
              <a:rPr lang="en-US" sz="1700" b="1" spc="-97" dirty="0">
                <a:cs typeface="Arial"/>
              </a:rPr>
              <a:t> Customer yang </a:t>
            </a:r>
            <a:r>
              <a:rPr lang="en-US" sz="1700" b="1" spc="-97" dirty="0" err="1">
                <a:cs typeface="Arial"/>
              </a:rPr>
              <a:t>Meggunakan</a:t>
            </a:r>
            <a:r>
              <a:rPr lang="en-US" sz="1700" b="1" spc="-97" dirty="0">
                <a:cs typeface="Arial"/>
              </a:rPr>
              <a:t> Paperless Billing : </a:t>
            </a:r>
            <a:endParaRPr lang="en-US" sz="1700" b="1" spc="-97" dirty="0" smtClean="0">
              <a:cs typeface="Arial"/>
            </a:endParaRPr>
          </a:p>
          <a:p>
            <a:pPr marL="287338" algn="just"/>
            <a:r>
              <a:rPr lang="en-US" sz="1700" spc="-97" dirty="0" err="1" smtClean="0">
                <a:cs typeface="Arial"/>
              </a:rPr>
              <a:t>Jumlah</a:t>
            </a:r>
            <a:r>
              <a:rPr lang="en-US" sz="1700" spc="-97" dirty="0" smtClean="0">
                <a:cs typeface="Arial"/>
              </a:rPr>
              <a:t> </a:t>
            </a:r>
            <a:r>
              <a:rPr lang="en-US" sz="1700" spc="-97" dirty="0">
                <a:cs typeface="Arial"/>
              </a:rPr>
              <a:t>Customer No-Churn </a:t>
            </a:r>
            <a:r>
              <a:rPr lang="en-US" sz="1700" spc="-97" dirty="0" err="1">
                <a:cs typeface="Arial"/>
              </a:rPr>
              <a:t>dan</a:t>
            </a:r>
            <a:r>
              <a:rPr lang="en-US" sz="1700" spc="-97" dirty="0">
                <a:cs typeface="Arial"/>
              </a:rPr>
              <a:t> Yes-Churn yang </a:t>
            </a:r>
            <a:r>
              <a:rPr lang="en-US" sz="1700" spc="-97" dirty="0" err="1">
                <a:cs typeface="Arial"/>
              </a:rPr>
              <a:t>menggunakan</a:t>
            </a:r>
            <a:r>
              <a:rPr lang="en-US" sz="1700" spc="-97" dirty="0">
                <a:cs typeface="Arial"/>
              </a:rPr>
              <a:t> Paperless Billing </a:t>
            </a:r>
            <a:r>
              <a:rPr lang="en-US" sz="1700" spc="-97" dirty="0" err="1">
                <a:cs typeface="Arial"/>
              </a:rPr>
              <a:t>lebih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banyak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dibandingkan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dengan</a:t>
            </a:r>
            <a:r>
              <a:rPr lang="en-US" sz="1700" spc="-97" dirty="0">
                <a:cs typeface="Arial"/>
              </a:rPr>
              <a:t> customer yang </a:t>
            </a:r>
            <a:r>
              <a:rPr lang="en-US" sz="1700" spc="-97" dirty="0" err="1">
                <a:cs typeface="Arial"/>
              </a:rPr>
              <a:t>tidak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menggunakan</a:t>
            </a:r>
            <a:r>
              <a:rPr lang="en-US" sz="1700" spc="-97" dirty="0">
                <a:cs typeface="Arial"/>
              </a:rPr>
              <a:t> Paperless Billing.</a:t>
            </a:r>
            <a:r>
              <a:rPr lang="en-US" sz="1700" b="1" spc="-97" dirty="0">
                <a:cs typeface="Arial"/>
              </a:rPr>
              <a:t> </a:t>
            </a:r>
            <a:r>
              <a:rPr lang="en-US" sz="1700" spc="-97" dirty="0" smtClean="0">
                <a:cs typeface="Arial"/>
              </a:rPr>
              <a:t>Yang </a:t>
            </a:r>
            <a:r>
              <a:rPr lang="en-US" sz="1700" spc="-97" dirty="0" err="1" smtClean="0">
                <a:cs typeface="Arial"/>
              </a:rPr>
              <a:t>menggunakan</a:t>
            </a:r>
            <a:r>
              <a:rPr lang="en-US" sz="1700" spc="-97" dirty="0" smtClean="0">
                <a:cs typeface="Arial"/>
              </a:rPr>
              <a:t> </a:t>
            </a:r>
            <a:r>
              <a:rPr lang="en-US" sz="1700" spc="-97" dirty="0" err="1" smtClean="0">
                <a:cs typeface="Arial"/>
              </a:rPr>
              <a:t>PaperlessBilling</a:t>
            </a:r>
            <a:r>
              <a:rPr lang="en-US" sz="1700" spc="-97" dirty="0" smtClean="0">
                <a:cs typeface="Arial"/>
              </a:rPr>
              <a:t> </a:t>
            </a:r>
            <a:r>
              <a:rPr lang="en-US" sz="1700" spc="-97" dirty="0" err="1" smtClean="0">
                <a:cs typeface="Arial"/>
              </a:rPr>
              <a:t>lebih</a:t>
            </a:r>
            <a:r>
              <a:rPr lang="en-US" sz="1700" spc="-97" dirty="0" smtClean="0">
                <a:cs typeface="Arial"/>
              </a:rPr>
              <a:t> </a:t>
            </a:r>
            <a:r>
              <a:rPr lang="en-US" sz="1700" spc="-97" dirty="0" err="1" smtClean="0">
                <a:cs typeface="Arial"/>
              </a:rPr>
              <a:t>banyak</a:t>
            </a:r>
            <a:r>
              <a:rPr lang="en-US" sz="1700" spc="-97" dirty="0" smtClean="0">
                <a:cs typeface="Arial"/>
              </a:rPr>
              <a:t> </a:t>
            </a:r>
            <a:r>
              <a:rPr lang="en-US" sz="1700" spc="-97" dirty="0" err="1" smtClean="0">
                <a:cs typeface="Arial"/>
              </a:rPr>
              <a:t>yg</a:t>
            </a:r>
            <a:r>
              <a:rPr lang="en-US" sz="1700" spc="-97" dirty="0" smtClean="0">
                <a:cs typeface="Arial"/>
              </a:rPr>
              <a:t> churn. </a:t>
            </a:r>
            <a:endParaRPr lang="en-US" sz="1700" spc="-97" dirty="0">
              <a:cs typeface="Arial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6086901" y="1173711"/>
            <a:ext cx="0" cy="49359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46774" t="35774" r="32133" b="34562"/>
          <a:stretch/>
        </p:blipFill>
        <p:spPr>
          <a:xfrm>
            <a:off x="1394619" y="3188801"/>
            <a:ext cx="3694176" cy="29208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46783" t="43049" r="31399" b="27473"/>
          <a:stretch/>
        </p:blipFill>
        <p:spPr>
          <a:xfrm>
            <a:off x="7221837" y="3188801"/>
            <a:ext cx="3694176" cy="280615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object 4">
            <a:extLst>
              <a:ext uri="{FF2B5EF4-FFF2-40B4-BE49-F238E27FC236}">
                <a16:creationId xmlns="" xmlns:a16="http://schemas.microsoft.com/office/drawing/2014/main" id="{081E541B-4DCD-47D5-989E-3A127DB67C46}"/>
              </a:ext>
            </a:extLst>
          </p:cNvPr>
          <p:cNvSpPr txBox="1">
            <a:spLocks/>
          </p:cNvSpPr>
          <p:nvPr/>
        </p:nvSpPr>
        <p:spPr>
          <a:xfrm>
            <a:off x="564530" y="308642"/>
            <a:ext cx="7035149" cy="470215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n-ID" sz="3000" spc="150" smtClean="0">
                <a:latin typeface="Arial Rounded MT Bold" panose="020F0704030504030204" pitchFamily="34" charset="0"/>
              </a:rPr>
              <a:t>Data Visualization : Bar Chart</a:t>
            </a:r>
            <a:endParaRPr lang="en-ID" sz="3000" spc="150" dirty="0">
              <a:latin typeface="Arial Rounded MT Bold" panose="020F0704030504030204" pitchFamily="34" charset="0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="" xmlns:a16="http://schemas.microsoft.com/office/drawing/2014/main" id="{50E08838-A304-4C1A-A723-CA33D5F62A64}"/>
              </a:ext>
            </a:extLst>
          </p:cNvPr>
          <p:cNvSpPr/>
          <p:nvPr/>
        </p:nvSpPr>
        <p:spPr>
          <a:xfrm>
            <a:off x="619948" y="821740"/>
            <a:ext cx="2457460" cy="153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204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24" y="162013"/>
            <a:ext cx="2874323" cy="64008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1862631" y="1"/>
            <a:ext cx="329367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2" name="object 4">
            <a:extLst>
              <a:ext uri="{FF2B5EF4-FFF2-40B4-BE49-F238E27FC236}">
                <a16:creationId xmlns="" xmlns:a16="http://schemas.microsoft.com/office/drawing/2014/main" id="{081E541B-4DCD-47D5-989E-3A127DB67C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4530" y="375576"/>
            <a:ext cx="7035149" cy="470215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n-ID" sz="3000" spc="150" dirty="0">
                <a:latin typeface="Arial Rounded MT Bold" panose="020F0704030504030204" pitchFamily="34" charset="0"/>
              </a:rPr>
              <a:t>Data Visualization : Bar Chart</a:t>
            </a:r>
          </a:p>
        </p:txBody>
      </p:sp>
      <p:sp>
        <p:nvSpPr>
          <p:cNvPr id="33" name="object 6">
            <a:extLst>
              <a:ext uri="{FF2B5EF4-FFF2-40B4-BE49-F238E27FC236}">
                <a16:creationId xmlns="" xmlns:a16="http://schemas.microsoft.com/office/drawing/2014/main" id="{50E08838-A304-4C1A-A723-CA33D5F62A64}"/>
              </a:ext>
            </a:extLst>
          </p:cNvPr>
          <p:cNvSpPr/>
          <p:nvPr/>
        </p:nvSpPr>
        <p:spPr>
          <a:xfrm>
            <a:off x="619948" y="944094"/>
            <a:ext cx="2457460" cy="153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1" name="object 9">
            <a:extLst>
              <a:ext uri="{FF2B5EF4-FFF2-40B4-BE49-F238E27FC236}">
                <a16:creationId xmlns="" xmlns:a16="http://schemas.microsoft.com/office/drawing/2014/main" id="{50664B01-E81B-407B-B6A8-40F3345AB3BA}"/>
              </a:ext>
            </a:extLst>
          </p:cNvPr>
          <p:cNvSpPr txBox="1"/>
          <p:nvPr/>
        </p:nvSpPr>
        <p:spPr>
          <a:xfrm>
            <a:off x="619948" y="1231269"/>
            <a:ext cx="10612158" cy="531770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spc="-97" dirty="0" err="1">
                <a:cs typeface="Arial"/>
              </a:rPr>
              <a:t>Perbandingan</a:t>
            </a:r>
            <a:r>
              <a:rPr lang="en-US" sz="1700" b="1" spc="-97" dirty="0">
                <a:cs typeface="Arial"/>
              </a:rPr>
              <a:t> </a:t>
            </a:r>
            <a:r>
              <a:rPr lang="en-US" sz="1700" b="1" spc="-97" dirty="0" err="1">
                <a:cs typeface="Arial"/>
              </a:rPr>
              <a:t>Jenis</a:t>
            </a:r>
            <a:r>
              <a:rPr lang="en-US" sz="1700" b="1" spc="-97" dirty="0">
                <a:cs typeface="Arial"/>
              </a:rPr>
              <a:t> </a:t>
            </a:r>
            <a:r>
              <a:rPr lang="en-US" sz="1700" b="1" spc="-97" dirty="0" err="1">
                <a:cs typeface="Arial"/>
              </a:rPr>
              <a:t>Kontrak</a:t>
            </a:r>
            <a:r>
              <a:rPr lang="en-US" sz="1700" b="1" spc="-97" dirty="0">
                <a:cs typeface="Arial"/>
              </a:rPr>
              <a:t> yang </a:t>
            </a:r>
            <a:r>
              <a:rPr lang="en-US" sz="1700" b="1" spc="-97" dirty="0" err="1">
                <a:cs typeface="Arial"/>
              </a:rPr>
              <a:t>Dipiliih</a:t>
            </a:r>
            <a:r>
              <a:rPr lang="en-US" sz="1700" b="1" spc="-97" dirty="0">
                <a:cs typeface="Arial"/>
              </a:rPr>
              <a:t> : </a:t>
            </a:r>
            <a:r>
              <a:rPr lang="en-US" sz="1700" spc="-97" dirty="0" err="1">
                <a:cs typeface="Arial"/>
              </a:rPr>
              <a:t>Jenis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kontrak</a:t>
            </a:r>
            <a:r>
              <a:rPr lang="en-US" sz="1700" spc="-97" dirty="0">
                <a:cs typeface="Arial"/>
              </a:rPr>
              <a:t> yang paling </a:t>
            </a:r>
            <a:r>
              <a:rPr lang="en-US" sz="1700" spc="-97" dirty="0" err="1">
                <a:cs typeface="Arial"/>
              </a:rPr>
              <a:t>banyak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dipilih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oleh</a:t>
            </a:r>
            <a:r>
              <a:rPr lang="en-US" sz="1700" spc="-97" dirty="0">
                <a:cs typeface="Arial"/>
              </a:rPr>
              <a:t> Customer No-Churn </a:t>
            </a:r>
            <a:r>
              <a:rPr lang="en-US" sz="1700" spc="-97" dirty="0" err="1">
                <a:cs typeface="Arial"/>
              </a:rPr>
              <a:t>dan</a:t>
            </a:r>
            <a:r>
              <a:rPr lang="en-US" sz="1700" spc="-97" dirty="0">
                <a:cs typeface="Arial"/>
              </a:rPr>
              <a:t> Yes-Churn </a:t>
            </a:r>
            <a:r>
              <a:rPr lang="en-US" sz="1700" spc="-97" dirty="0" err="1">
                <a:cs typeface="Arial"/>
              </a:rPr>
              <a:t>yaitu</a:t>
            </a:r>
            <a:r>
              <a:rPr lang="en-US" sz="1700" spc="-97" dirty="0">
                <a:cs typeface="Arial"/>
              </a:rPr>
              <a:t> Month-to-month</a:t>
            </a:r>
            <a:r>
              <a:rPr lang="en-US" sz="1700" spc="-97" dirty="0" smtClean="0">
                <a:cs typeface="Arial"/>
              </a:rPr>
              <a:t>. Serta </a:t>
            </a:r>
            <a:r>
              <a:rPr lang="en-US" sz="1700" spc="-97" dirty="0" err="1">
                <a:cs typeface="Arial"/>
              </a:rPr>
              <a:t>b</a:t>
            </a:r>
            <a:r>
              <a:rPr lang="en-US" sz="1700" spc="-97" dirty="0" err="1" smtClean="0">
                <a:cs typeface="Arial"/>
              </a:rPr>
              <a:t>erdasarkan</a:t>
            </a:r>
            <a:r>
              <a:rPr lang="en-US" sz="1700" spc="-97" dirty="0" smtClean="0">
                <a:cs typeface="Arial"/>
              </a:rPr>
              <a:t> data yang </a:t>
            </a:r>
            <a:r>
              <a:rPr lang="en-US" sz="1700" spc="-97" dirty="0" err="1" smtClean="0">
                <a:cs typeface="Arial"/>
              </a:rPr>
              <a:t>lebih</a:t>
            </a:r>
            <a:r>
              <a:rPr lang="en-US" sz="1700" spc="-97" dirty="0" smtClean="0">
                <a:cs typeface="Arial"/>
              </a:rPr>
              <a:t> </a:t>
            </a:r>
            <a:r>
              <a:rPr lang="en-US" sz="1700" spc="-97" dirty="0" err="1" smtClean="0">
                <a:cs typeface="Arial"/>
              </a:rPr>
              <a:t>banyak</a:t>
            </a:r>
            <a:r>
              <a:rPr lang="en-US" sz="1700" spc="-97" dirty="0" smtClean="0">
                <a:cs typeface="Arial"/>
              </a:rPr>
              <a:t> Yes-Churn </a:t>
            </a:r>
            <a:r>
              <a:rPr lang="en-US" sz="1700" spc="-97" dirty="0" err="1" smtClean="0">
                <a:cs typeface="Arial"/>
              </a:rPr>
              <a:t>adalah</a:t>
            </a:r>
            <a:r>
              <a:rPr lang="en-US" sz="1700" spc="-97" dirty="0" smtClean="0">
                <a:cs typeface="Arial"/>
              </a:rPr>
              <a:t> yang </a:t>
            </a:r>
            <a:r>
              <a:rPr lang="en-US" sz="1700" spc="-97" dirty="0" err="1" smtClean="0">
                <a:cs typeface="Arial"/>
              </a:rPr>
              <a:t>berlangganan</a:t>
            </a:r>
            <a:r>
              <a:rPr lang="en-US" sz="1700" spc="-97" dirty="0" smtClean="0">
                <a:cs typeface="Arial"/>
              </a:rPr>
              <a:t> </a:t>
            </a:r>
            <a:r>
              <a:rPr lang="en-US" sz="1700" spc="-97" dirty="0" err="1" smtClean="0">
                <a:cs typeface="Arial"/>
              </a:rPr>
              <a:t>dengan</a:t>
            </a:r>
            <a:r>
              <a:rPr lang="en-US" sz="1700" spc="-97" dirty="0" smtClean="0">
                <a:cs typeface="Arial"/>
              </a:rPr>
              <a:t> </a:t>
            </a:r>
            <a:r>
              <a:rPr lang="en-US" sz="1700" spc="-97" dirty="0" err="1" smtClean="0">
                <a:cs typeface="Arial"/>
              </a:rPr>
              <a:t>kontrak</a:t>
            </a:r>
            <a:r>
              <a:rPr lang="en-US" sz="1700" spc="-97" dirty="0" smtClean="0">
                <a:cs typeface="Arial"/>
              </a:rPr>
              <a:t> Month to Month.</a:t>
            </a:r>
            <a:endParaRPr lang="en-US" sz="1700" spc="-97" dirty="0"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6716" t="21395" r="45171" b="55847"/>
          <a:stretch/>
        </p:blipFill>
        <p:spPr>
          <a:xfrm>
            <a:off x="803512" y="1780845"/>
            <a:ext cx="6260124" cy="166481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object 9">
            <a:extLst>
              <a:ext uri="{FF2B5EF4-FFF2-40B4-BE49-F238E27FC236}">
                <a16:creationId xmlns="" xmlns:a16="http://schemas.microsoft.com/office/drawing/2014/main" id="{50664B01-E81B-407B-B6A8-40F3345AB3BA}"/>
              </a:ext>
            </a:extLst>
          </p:cNvPr>
          <p:cNvSpPr txBox="1"/>
          <p:nvPr/>
        </p:nvSpPr>
        <p:spPr>
          <a:xfrm>
            <a:off x="647657" y="3882747"/>
            <a:ext cx="10612158" cy="531770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spc="-97" dirty="0" err="1">
                <a:cs typeface="Arial"/>
              </a:rPr>
              <a:t>Perbandingan</a:t>
            </a:r>
            <a:r>
              <a:rPr lang="en-US" sz="1700" b="1" spc="-97" dirty="0">
                <a:cs typeface="Arial"/>
              </a:rPr>
              <a:t> </a:t>
            </a:r>
            <a:r>
              <a:rPr lang="en-US" sz="1700" b="1" spc="-97" dirty="0" err="1">
                <a:cs typeface="Arial"/>
              </a:rPr>
              <a:t>Jumlah</a:t>
            </a:r>
            <a:r>
              <a:rPr lang="en-US" sz="1700" b="1" spc="-97" dirty="0">
                <a:cs typeface="Arial"/>
              </a:rPr>
              <a:t> Metode </a:t>
            </a:r>
            <a:r>
              <a:rPr lang="en-US" sz="1700" b="1" spc="-97" dirty="0" err="1">
                <a:cs typeface="Arial"/>
              </a:rPr>
              <a:t>Pembayaran</a:t>
            </a:r>
            <a:r>
              <a:rPr lang="en-US" sz="1700" b="1" spc="-97" dirty="0">
                <a:cs typeface="Arial"/>
              </a:rPr>
              <a:t> yang </a:t>
            </a:r>
            <a:r>
              <a:rPr lang="en-US" sz="1700" b="1" spc="-97" dirty="0" err="1">
                <a:cs typeface="Arial"/>
              </a:rPr>
              <a:t>Dipilih</a:t>
            </a:r>
            <a:r>
              <a:rPr lang="en-US" sz="1700" b="1" spc="-97" dirty="0">
                <a:cs typeface="Arial"/>
              </a:rPr>
              <a:t> Customer : </a:t>
            </a:r>
            <a:r>
              <a:rPr lang="en-US" sz="1700" spc="-97" dirty="0">
                <a:cs typeface="Arial"/>
              </a:rPr>
              <a:t>Metode </a:t>
            </a:r>
            <a:r>
              <a:rPr lang="en-US" sz="1700" spc="-97" dirty="0" err="1">
                <a:cs typeface="Arial"/>
              </a:rPr>
              <a:t>pembayaran</a:t>
            </a:r>
            <a:r>
              <a:rPr lang="en-US" sz="1700" spc="-97" dirty="0">
                <a:cs typeface="Arial"/>
              </a:rPr>
              <a:t> yang paling </a:t>
            </a:r>
            <a:r>
              <a:rPr lang="en-US" sz="1700" spc="-97" dirty="0" err="1">
                <a:cs typeface="Arial"/>
              </a:rPr>
              <a:t>banyak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digunakan</a:t>
            </a:r>
            <a:r>
              <a:rPr lang="en-US" sz="1700" spc="-97" dirty="0">
                <a:cs typeface="Arial"/>
              </a:rPr>
              <a:t> Customer No-Churn </a:t>
            </a:r>
            <a:r>
              <a:rPr lang="en-US" sz="1700" spc="-97" dirty="0" err="1">
                <a:cs typeface="Arial"/>
              </a:rPr>
              <a:t>yaitu</a:t>
            </a:r>
            <a:r>
              <a:rPr lang="en-US" sz="1700" spc="-97" dirty="0">
                <a:cs typeface="Arial"/>
              </a:rPr>
              <a:t> Mailed Check. </a:t>
            </a:r>
            <a:r>
              <a:rPr lang="en-US" sz="1700" spc="-97" dirty="0" err="1">
                <a:cs typeface="Arial"/>
              </a:rPr>
              <a:t>Sedangkan</a:t>
            </a:r>
            <a:r>
              <a:rPr lang="en-US" sz="1700" spc="-97" dirty="0">
                <a:cs typeface="Arial"/>
              </a:rPr>
              <a:t> metode </a:t>
            </a:r>
            <a:r>
              <a:rPr lang="en-US" sz="1700" spc="-97" dirty="0" err="1">
                <a:cs typeface="Arial"/>
              </a:rPr>
              <a:t>pembayaran</a:t>
            </a:r>
            <a:r>
              <a:rPr lang="en-US" sz="1700" spc="-97" dirty="0">
                <a:cs typeface="Arial"/>
              </a:rPr>
              <a:t> yang paling </a:t>
            </a:r>
            <a:r>
              <a:rPr lang="en-US" sz="1700" spc="-97" dirty="0" err="1">
                <a:cs typeface="Arial"/>
              </a:rPr>
              <a:t>banyak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digunakan</a:t>
            </a:r>
            <a:r>
              <a:rPr lang="en-US" sz="1700" spc="-97" dirty="0">
                <a:cs typeface="Arial"/>
              </a:rPr>
              <a:t> Customer Yes-Churn </a:t>
            </a:r>
            <a:r>
              <a:rPr lang="en-US" sz="1700" spc="-97" dirty="0" err="1">
                <a:cs typeface="Arial"/>
              </a:rPr>
              <a:t>yaitu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Electronik</a:t>
            </a:r>
            <a:r>
              <a:rPr lang="en-US" sz="1700" spc="-97" dirty="0">
                <a:cs typeface="Arial"/>
              </a:rPr>
              <a:t> Check.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6716" t="65794" r="45171" b="11683"/>
          <a:stretch/>
        </p:blipFill>
        <p:spPr>
          <a:xfrm>
            <a:off x="738139" y="4544740"/>
            <a:ext cx="6260124" cy="16476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138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24" y="162013"/>
            <a:ext cx="2874323" cy="64008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1862631" y="1"/>
            <a:ext cx="329367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2" name="object 4">
            <a:extLst>
              <a:ext uri="{FF2B5EF4-FFF2-40B4-BE49-F238E27FC236}">
                <a16:creationId xmlns="" xmlns:a16="http://schemas.microsoft.com/office/drawing/2014/main" id="{081E541B-4DCD-47D5-989E-3A127DB67C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4530" y="375576"/>
            <a:ext cx="7035149" cy="470215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n-ID" sz="3000" spc="150" dirty="0">
                <a:latin typeface="Arial Rounded MT Bold" panose="020F0704030504030204" pitchFamily="34" charset="0"/>
              </a:rPr>
              <a:t>Data Visualization : Bar Chart</a:t>
            </a:r>
          </a:p>
        </p:txBody>
      </p:sp>
      <p:sp>
        <p:nvSpPr>
          <p:cNvPr id="33" name="object 6">
            <a:extLst>
              <a:ext uri="{FF2B5EF4-FFF2-40B4-BE49-F238E27FC236}">
                <a16:creationId xmlns="" xmlns:a16="http://schemas.microsoft.com/office/drawing/2014/main" id="{50E08838-A304-4C1A-A723-CA33D5F62A64}"/>
              </a:ext>
            </a:extLst>
          </p:cNvPr>
          <p:cNvSpPr/>
          <p:nvPr/>
        </p:nvSpPr>
        <p:spPr>
          <a:xfrm>
            <a:off x="619948" y="944094"/>
            <a:ext cx="2457460" cy="153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1" name="object 9">
            <a:extLst>
              <a:ext uri="{FF2B5EF4-FFF2-40B4-BE49-F238E27FC236}">
                <a16:creationId xmlns="" xmlns:a16="http://schemas.microsoft.com/office/drawing/2014/main" id="{50664B01-E81B-407B-B6A8-40F3345AB3BA}"/>
              </a:ext>
            </a:extLst>
          </p:cNvPr>
          <p:cNvSpPr txBox="1"/>
          <p:nvPr/>
        </p:nvSpPr>
        <p:spPr>
          <a:xfrm>
            <a:off x="619948" y="1381395"/>
            <a:ext cx="10612158" cy="531770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spc="-97" dirty="0" err="1">
                <a:cs typeface="Arial"/>
              </a:rPr>
              <a:t>Perbandingan</a:t>
            </a:r>
            <a:r>
              <a:rPr lang="en-US" sz="1700" b="1" spc="-97" dirty="0">
                <a:cs typeface="Arial"/>
              </a:rPr>
              <a:t> </a:t>
            </a:r>
            <a:r>
              <a:rPr lang="en-US" sz="1700" b="1" spc="-97" dirty="0" err="1">
                <a:cs typeface="Arial"/>
              </a:rPr>
              <a:t>Jenis</a:t>
            </a:r>
            <a:r>
              <a:rPr lang="en-US" sz="1700" b="1" spc="-97" dirty="0">
                <a:cs typeface="Arial"/>
              </a:rPr>
              <a:t> </a:t>
            </a:r>
            <a:r>
              <a:rPr lang="en-US" sz="1700" b="1" spc="-97" dirty="0" err="1">
                <a:cs typeface="Arial"/>
              </a:rPr>
              <a:t>Layanan</a:t>
            </a:r>
            <a:r>
              <a:rPr lang="en-US" sz="1700" b="1" spc="-97" dirty="0">
                <a:cs typeface="Arial"/>
              </a:rPr>
              <a:t> Internet yang </a:t>
            </a:r>
            <a:r>
              <a:rPr lang="en-US" sz="1700" b="1" spc="-97" dirty="0" err="1">
                <a:cs typeface="Arial"/>
              </a:rPr>
              <a:t>Digunakan</a:t>
            </a:r>
            <a:r>
              <a:rPr lang="en-US" sz="1700" b="1" spc="-97" dirty="0">
                <a:cs typeface="Arial"/>
              </a:rPr>
              <a:t> : </a:t>
            </a:r>
            <a:r>
              <a:rPr lang="en-US" sz="1700" spc="-97" dirty="0" err="1">
                <a:cs typeface="Arial"/>
              </a:rPr>
              <a:t>Jenis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layanan</a:t>
            </a:r>
            <a:r>
              <a:rPr lang="en-US" sz="1700" spc="-97" dirty="0">
                <a:cs typeface="Arial"/>
              </a:rPr>
              <a:t> internet yang paling </a:t>
            </a:r>
            <a:r>
              <a:rPr lang="en-US" sz="1700" spc="-97" dirty="0" err="1">
                <a:cs typeface="Arial"/>
              </a:rPr>
              <a:t>banyak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digunakan</a:t>
            </a:r>
            <a:r>
              <a:rPr lang="en-US" sz="1700" spc="-97" dirty="0">
                <a:cs typeface="Arial"/>
              </a:rPr>
              <a:t> Customer No-Churn </a:t>
            </a:r>
            <a:r>
              <a:rPr lang="en-US" sz="1700" spc="-97" dirty="0" err="1">
                <a:cs typeface="Arial"/>
              </a:rPr>
              <a:t>yaitu</a:t>
            </a:r>
            <a:r>
              <a:rPr lang="en-US" sz="1700" spc="-97" dirty="0">
                <a:cs typeface="Arial"/>
              </a:rPr>
              <a:t> DSL. </a:t>
            </a:r>
            <a:r>
              <a:rPr lang="en-US" sz="1700" spc="-97" dirty="0" err="1">
                <a:cs typeface="Arial"/>
              </a:rPr>
              <a:t>Sedangkan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jenis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layanan</a:t>
            </a:r>
            <a:r>
              <a:rPr lang="en-US" sz="1700" spc="-97" dirty="0">
                <a:cs typeface="Arial"/>
              </a:rPr>
              <a:t> internet yang paling </a:t>
            </a:r>
            <a:r>
              <a:rPr lang="en-US" sz="1700" spc="-97" dirty="0" err="1">
                <a:cs typeface="Arial"/>
              </a:rPr>
              <a:t>banyak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digunakan</a:t>
            </a:r>
            <a:r>
              <a:rPr lang="en-US" sz="1700" spc="-97" dirty="0">
                <a:cs typeface="Arial"/>
              </a:rPr>
              <a:t> Customer Yes-Churn </a:t>
            </a:r>
            <a:r>
              <a:rPr lang="en-US" sz="1700" spc="-97" dirty="0" err="1">
                <a:cs typeface="Arial"/>
              </a:rPr>
              <a:t>yaitu</a:t>
            </a:r>
            <a:r>
              <a:rPr lang="en-US" sz="1700" spc="-97" dirty="0">
                <a:cs typeface="Arial"/>
              </a:rPr>
              <a:t> Fiber </a:t>
            </a:r>
            <a:r>
              <a:rPr lang="en-US" sz="1700" spc="-97" dirty="0" smtClean="0">
                <a:cs typeface="Arial"/>
              </a:rPr>
              <a:t>Optic.</a:t>
            </a:r>
            <a:endParaRPr lang="en-US" sz="1700" spc="-97" dirty="0"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5490" t="36893" r="30560" b="42771"/>
          <a:stretch/>
        </p:blipFill>
        <p:spPr>
          <a:xfrm>
            <a:off x="890390" y="2556311"/>
            <a:ext cx="6709289" cy="174537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844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24" y="162013"/>
            <a:ext cx="2874323" cy="64008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1862631" y="1"/>
            <a:ext cx="329367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2" name="object 4">
            <a:extLst>
              <a:ext uri="{FF2B5EF4-FFF2-40B4-BE49-F238E27FC236}">
                <a16:creationId xmlns="" xmlns:a16="http://schemas.microsoft.com/office/drawing/2014/main" id="{081E541B-4DCD-47D5-989E-3A127DB67C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4530" y="375576"/>
            <a:ext cx="7035149" cy="470215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n-ID" sz="3000" spc="150" dirty="0">
                <a:latin typeface="Arial Rounded MT Bold" panose="020F0704030504030204" pitchFamily="34" charset="0"/>
              </a:rPr>
              <a:t>Data Visualization : Pie Chart</a:t>
            </a:r>
          </a:p>
        </p:txBody>
      </p:sp>
      <p:sp>
        <p:nvSpPr>
          <p:cNvPr id="33" name="object 6">
            <a:extLst>
              <a:ext uri="{FF2B5EF4-FFF2-40B4-BE49-F238E27FC236}">
                <a16:creationId xmlns="" xmlns:a16="http://schemas.microsoft.com/office/drawing/2014/main" id="{50E08838-A304-4C1A-A723-CA33D5F62A64}"/>
              </a:ext>
            </a:extLst>
          </p:cNvPr>
          <p:cNvSpPr/>
          <p:nvPr/>
        </p:nvSpPr>
        <p:spPr>
          <a:xfrm>
            <a:off x="619948" y="944094"/>
            <a:ext cx="2457460" cy="153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1" name="object 9">
            <a:extLst>
              <a:ext uri="{FF2B5EF4-FFF2-40B4-BE49-F238E27FC236}">
                <a16:creationId xmlns="" xmlns:a16="http://schemas.microsoft.com/office/drawing/2014/main" id="{50664B01-E81B-407B-B6A8-40F3345AB3BA}"/>
              </a:ext>
            </a:extLst>
          </p:cNvPr>
          <p:cNvSpPr txBox="1"/>
          <p:nvPr/>
        </p:nvSpPr>
        <p:spPr>
          <a:xfrm>
            <a:off x="619948" y="1297640"/>
            <a:ext cx="9889870" cy="531770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spc="-97" dirty="0" err="1">
                <a:cs typeface="Arial"/>
              </a:rPr>
              <a:t>Persentase</a:t>
            </a:r>
            <a:r>
              <a:rPr lang="en-US" sz="1700" b="1" spc="-97" dirty="0">
                <a:cs typeface="Arial"/>
              </a:rPr>
              <a:t> Target Class : </a:t>
            </a:r>
            <a:r>
              <a:rPr lang="en-US" sz="1700" spc="-97" dirty="0" err="1">
                <a:cs typeface="Arial"/>
              </a:rPr>
              <a:t>Berdasarkan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pengecekan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menggunakan</a:t>
            </a:r>
            <a:r>
              <a:rPr lang="en-US" sz="1700" spc="-97" dirty="0">
                <a:cs typeface="Arial"/>
              </a:rPr>
              <a:t> Pie Chart, </a:t>
            </a:r>
            <a:r>
              <a:rPr lang="en-US" sz="1700" spc="-97" dirty="0" err="1">
                <a:cs typeface="Arial"/>
              </a:rPr>
              <a:t>untuk</a:t>
            </a:r>
            <a:r>
              <a:rPr lang="en-US" sz="1700" spc="-97" dirty="0">
                <a:cs typeface="Arial"/>
              </a:rPr>
              <a:t> Target Class Churn </a:t>
            </a:r>
            <a:r>
              <a:rPr lang="en-US" sz="1700" spc="-97" dirty="0" err="1">
                <a:cs typeface="Arial"/>
              </a:rPr>
              <a:t>memiliki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persentase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sebesar</a:t>
            </a:r>
            <a:r>
              <a:rPr lang="en-US" sz="1700" spc="-97" dirty="0">
                <a:cs typeface="Arial"/>
              </a:rPr>
              <a:t> 73.46%  No Churn </a:t>
            </a:r>
            <a:r>
              <a:rPr lang="en-US" sz="1700" spc="-97" dirty="0" err="1">
                <a:cs typeface="Arial"/>
              </a:rPr>
              <a:t>dan</a:t>
            </a:r>
            <a:r>
              <a:rPr lang="en-US" sz="1700" spc="-97" dirty="0">
                <a:cs typeface="Arial"/>
              </a:rPr>
              <a:t> 26.54% Churn.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9495" t="36821" r="54802" b="39606"/>
          <a:stretch/>
        </p:blipFill>
        <p:spPr>
          <a:xfrm>
            <a:off x="875813" y="2029073"/>
            <a:ext cx="4403190" cy="227060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19495" t="63684" r="51935" b="26223"/>
          <a:stretch/>
        </p:blipFill>
        <p:spPr>
          <a:xfrm>
            <a:off x="5906099" y="2707177"/>
            <a:ext cx="4603719" cy="9144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99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6554419"/>
            <a:ext cx="12192000" cy="303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6" name="object 3">
            <a:extLst>
              <a:ext uri="{FF2B5EF4-FFF2-40B4-BE49-F238E27FC236}">
                <a16:creationId xmlns="" xmlns:a16="http://schemas.microsoft.com/office/drawing/2014/main" id="{D8409EA5-361F-43ED-A71D-E08EB7373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363" y="502989"/>
            <a:ext cx="9766627" cy="470215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n-US" sz="3000" spc="150" dirty="0">
                <a:latin typeface="Arial Rounded MT Bold" panose="020F0704030504030204" pitchFamily="34" charset="0"/>
              </a:rPr>
              <a:t>Histogram Plot</a:t>
            </a:r>
            <a:endParaRPr sz="3000" spc="-153" dirty="0">
              <a:latin typeface="Arial Rounded MT Bold" panose="020F0704030504030204" pitchFamily="34" charset="0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="" xmlns:a16="http://schemas.microsoft.com/office/drawing/2014/main" id="{CA4F8EE9-F224-4674-B529-C01ADA401C4A}"/>
              </a:ext>
            </a:extLst>
          </p:cNvPr>
          <p:cNvSpPr/>
          <p:nvPr/>
        </p:nvSpPr>
        <p:spPr>
          <a:xfrm>
            <a:off x="346364" y="1050148"/>
            <a:ext cx="2457460" cy="153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931" t="17678" r="50490" b="6949"/>
          <a:stretch/>
        </p:blipFill>
        <p:spPr>
          <a:xfrm>
            <a:off x="3921247" y="165256"/>
            <a:ext cx="6550927" cy="622723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4339"/>
            <a:ext cx="2874323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8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24555" y="0"/>
            <a:ext cx="4034790" cy="6858000"/>
          </a:xfrm>
          <a:custGeom>
            <a:avLst/>
            <a:gdLst/>
            <a:ahLst/>
            <a:cxnLst/>
            <a:rect l="l" t="t" r="r" b="b"/>
            <a:pathLst>
              <a:path w="6052185" h="10287000">
                <a:moveTo>
                  <a:pt x="6051621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6051621" y="0"/>
                </a:lnTo>
                <a:lnTo>
                  <a:pt x="6051621" y="10286998"/>
                </a:lnTo>
                <a:close/>
              </a:path>
            </a:pathLst>
          </a:custGeom>
          <a:solidFill>
            <a:srgbClr val="FFB923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69964" y="2766218"/>
            <a:ext cx="7422036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 Rounded MT Bold" panose="020F0704030504030204" pitchFamily="34" charset="0"/>
              </a:rPr>
              <a:t>STAGE 4.</a:t>
            </a:r>
            <a:br>
              <a:rPr lang="en-US" altLang="zh-CN" sz="4000" dirty="0">
                <a:latin typeface="Arial Rounded MT Bold" panose="020F0704030504030204" pitchFamily="34" charset="0"/>
              </a:rPr>
            </a:br>
            <a:r>
              <a:rPr lang="en-US" altLang="zh-CN" sz="4000" dirty="0">
                <a:latin typeface="Arial Rounded MT Bold" panose="020F0704030504030204" pitchFamily="34" charset="0"/>
              </a:rPr>
              <a:t>DATA PREPROSESSING</a:t>
            </a:r>
            <a:endParaRPr lang="zh-CN" alt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24" y="162013"/>
            <a:ext cx="2874323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6554419"/>
            <a:ext cx="12192000" cy="303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6" name="object 3">
            <a:extLst>
              <a:ext uri="{FF2B5EF4-FFF2-40B4-BE49-F238E27FC236}">
                <a16:creationId xmlns="" xmlns:a16="http://schemas.microsoft.com/office/drawing/2014/main" id="{D8409EA5-361F-43ED-A71D-E08EB7373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3914" y="502989"/>
            <a:ext cx="9766627" cy="470215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n-US" sz="3000" spc="-153" dirty="0">
                <a:latin typeface="Arial Rounded MT Bold" panose="020F0704030504030204" pitchFamily="34" charset="0"/>
              </a:rPr>
              <a:t>Data Pre-Processing</a:t>
            </a:r>
            <a:endParaRPr sz="3000" spc="-153" dirty="0">
              <a:latin typeface="Arial Rounded MT Bold" panose="020F0704030504030204" pitchFamily="34" charset="0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="" xmlns:a16="http://schemas.microsoft.com/office/drawing/2014/main" id="{CA4F8EE9-F224-4674-B529-C01ADA401C4A}"/>
              </a:ext>
            </a:extLst>
          </p:cNvPr>
          <p:cNvSpPr/>
          <p:nvPr/>
        </p:nvSpPr>
        <p:spPr>
          <a:xfrm>
            <a:off x="673915" y="1050148"/>
            <a:ext cx="2457460" cy="153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4" name="TextBox 3"/>
          <p:cNvSpPr txBox="1"/>
          <p:nvPr/>
        </p:nvSpPr>
        <p:spPr>
          <a:xfrm>
            <a:off x="685786" y="1296922"/>
            <a:ext cx="10259724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700" dirty="0" err="1"/>
              <a:t>Melakukan</a:t>
            </a:r>
            <a:r>
              <a:rPr lang="en-US" altLang="zh-CN" sz="1700" dirty="0"/>
              <a:t> </a:t>
            </a:r>
            <a:r>
              <a:rPr lang="en-US" altLang="zh-CN" sz="1700" dirty="0" err="1"/>
              <a:t>pengecekan</a:t>
            </a:r>
            <a:r>
              <a:rPr lang="en-US" altLang="zh-CN" sz="1700" dirty="0"/>
              <a:t> Missing Values.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700" dirty="0" err="1"/>
              <a:t>Melakukan</a:t>
            </a:r>
            <a:r>
              <a:rPr lang="en-US" altLang="zh-CN" sz="1700" dirty="0"/>
              <a:t> </a:t>
            </a:r>
            <a:r>
              <a:rPr lang="en-US" altLang="zh-CN" sz="1700" dirty="0" err="1"/>
              <a:t>perubahan</a:t>
            </a:r>
            <a:r>
              <a:rPr lang="en-US" altLang="zh-CN" sz="1700" dirty="0"/>
              <a:t> data </a:t>
            </a:r>
            <a:r>
              <a:rPr lang="en-US" altLang="zh-CN" sz="1700" dirty="0" err="1"/>
              <a:t>pada</a:t>
            </a:r>
            <a:r>
              <a:rPr lang="en-US" altLang="zh-CN" sz="1700" dirty="0"/>
              <a:t> </a:t>
            </a:r>
            <a:r>
              <a:rPr lang="en-US" altLang="zh-CN" sz="1700" dirty="0" err="1"/>
              <a:t>atribut</a:t>
            </a:r>
            <a:r>
              <a:rPr lang="en-US" altLang="zh-CN" sz="1700" dirty="0"/>
              <a:t> yang missing field “Total Charge” </a:t>
            </a:r>
            <a:r>
              <a:rPr lang="en-US" altLang="zh-CN" sz="1700" dirty="0" err="1"/>
              <a:t>dari</a:t>
            </a:r>
            <a:r>
              <a:rPr lang="en-US" altLang="zh-CN" sz="1700" dirty="0"/>
              <a:t> </a:t>
            </a:r>
            <a:r>
              <a:rPr lang="en-US" altLang="zh-CN" sz="1700" dirty="0" err="1"/>
              <a:t>kategorikal</a:t>
            </a:r>
            <a:r>
              <a:rPr lang="en-US" altLang="zh-CN" sz="1700" dirty="0"/>
              <a:t> </a:t>
            </a:r>
            <a:r>
              <a:rPr lang="en-US" altLang="zh-CN" sz="1700" dirty="0" err="1"/>
              <a:t>ke</a:t>
            </a:r>
            <a:r>
              <a:rPr lang="en-US" altLang="zh-CN" sz="1700" dirty="0"/>
              <a:t> numerical </a:t>
            </a:r>
            <a:r>
              <a:rPr lang="en-US" altLang="zh-CN" sz="1700" dirty="0" err="1"/>
              <a:t>dan</a:t>
            </a:r>
            <a:r>
              <a:rPr lang="en-US" altLang="zh-CN" sz="1700" dirty="0"/>
              <a:t> juga </a:t>
            </a:r>
            <a:r>
              <a:rPr lang="en-US" altLang="zh-CN" sz="1700" dirty="0" err="1"/>
              <a:t>mengisi</a:t>
            </a:r>
            <a:r>
              <a:rPr lang="en-US" altLang="zh-CN" sz="1700" dirty="0"/>
              <a:t> data ‘blank’ </a:t>
            </a:r>
            <a:r>
              <a:rPr lang="en-US" altLang="zh-CN" sz="1700" dirty="0" err="1"/>
              <a:t>dengan</a:t>
            </a:r>
            <a:r>
              <a:rPr lang="en-US" altLang="zh-CN" sz="1700" dirty="0"/>
              <a:t> </a:t>
            </a:r>
            <a:r>
              <a:rPr lang="en-US" altLang="zh-CN" sz="1700" dirty="0" err="1"/>
              <a:t>isi</a:t>
            </a:r>
            <a:r>
              <a:rPr lang="en-US" altLang="zh-CN" sz="1700" dirty="0"/>
              <a:t> data ‘0’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700" dirty="0" err="1" smtClean="0"/>
              <a:t>Melakukan</a:t>
            </a:r>
            <a:r>
              <a:rPr lang="en-US" altLang="zh-CN" sz="1700" dirty="0" smtClean="0"/>
              <a:t> </a:t>
            </a:r>
            <a:r>
              <a:rPr lang="en-US" altLang="zh-CN" sz="1700" dirty="0" err="1" smtClean="0"/>
              <a:t>fitur</a:t>
            </a:r>
            <a:r>
              <a:rPr lang="en-US" altLang="zh-CN" sz="1700" dirty="0" smtClean="0"/>
              <a:t> encoding </a:t>
            </a:r>
            <a:r>
              <a:rPr lang="en-US" altLang="zh-CN" sz="1700" dirty="0" err="1"/>
              <a:t>untuk</a:t>
            </a:r>
            <a:r>
              <a:rPr lang="en-US" altLang="zh-CN" sz="1700" dirty="0"/>
              <a:t> </a:t>
            </a:r>
            <a:r>
              <a:rPr lang="en-US" altLang="zh-CN" sz="1700" dirty="0" err="1"/>
              <a:t>mengubah</a:t>
            </a:r>
            <a:r>
              <a:rPr lang="en-US" altLang="zh-CN" sz="1700" dirty="0"/>
              <a:t> </a:t>
            </a:r>
            <a:r>
              <a:rPr lang="en-US" altLang="zh-CN" sz="1700" dirty="0" err="1"/>
              <a:t>kategorikal</a:t>
            </a:r>
            <a:r>
              <a:rPr lang="en-US" altLang="zh-CN" sz="1700" dirty="0"/>
              <a:t> </a:t>
            </a:r>
            <a:r>
              <a:rPr lang="en-US" altLang="zh-CN" sz="1700" dirty="0" err="1"/>
              <a:t>atribut</a:t>
            </a:r>
            <a:r>
              <a:rPr lang="en-US" altLang="zh-CN" sz="1700" dirty="0"/>
              <a:t> </a:t>
            </a:r>
            <a:r>
              <a:rPr lang="en-US" altLang="zh-CN" sz="1700" dirty="0" err="1"/>
              <a:t>menjadi</a:t>
            </a:r>
            <a:r>
              <a:rPr lang="en-US" altLang="zh-CN" sz="1700" dirty="0"/>
              <a:t> </a:t>
            </a:r>
            <a:r>
              <a:rPr lang="en-US" altLang="zh-CN" sz="1700" dirty="0" err="1"/>
              <a:t>numerikal</a:t>
            </a:r>
            <a:r>
              <a:rPr lang="en-US" altLang="zh-CN" sz="1700" dirty="0"/>
              <a:t> </a:t>
            </a:r>
            <a:r>
              <a:rPr lang="en-US" altLang="zh-CN" sz="1700" dirty="0" err="1"/>
              <a:t>atribut</a:t>
            </a:r>
            <a:r>
              <a:rPr lang="en-US" altLang="zh-CN" sz="17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700" dirty="0" err="1"/>
              <a:t>Melakukan</a:t>
            </a:r>
            <a:r>
              <a:rPr lang="en-US" altLang="zh-CN" sz="1700" dirty="0"/>
              <a:t> </a:t>
            </a:r>
            <a:r>
              <a:rPr lang="en-US" altLang="zh-CN" sz="1700" dirty="0" err="1"/>
              <a:t>pengecekan</a:t>
            </a:r>
            <a:r>
              <a:rPr lang="en-US" altLang="zh-CN" sz="1700" dirty="0"/>
              <a:t> correlation data </a:t>
            </a:r>
            <a:r>
              <a:rPr lang="en-US" altLang="zh-CN" sz="1700" dirty="0" err="1"/>
              <a:t>dengan</a:t>
            </a:r>
            <a:r>
              <a:rPr lang="en-US" altLang="zh-CN" sz="1700" dirty="0"/>
              <a:t> </a:t>
            </a:r>
            <a:r>
              <a:rPr lang="en-US" altLang="zh-CN" sz="1700" dirty="0" err="1"/>
              <a:t>heatmap</a:t>
            </a:r>
            <a:r>
              <a:rPr lang="en-US" altLang="zh-CN" sz="17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700" dirty="0" err="1" smtClean="0"/>
              <a:t>Membagi</a:t>
            </a:r>
            <a:r>
              <a:rPr lang="en-US" altLang="zh-CN" sz="1700" dirty="0" smtClean="0"/>
              <a:t> data </a:t>
            </a:r>
            <a:r>
              <a:rPr lang="en-US" altLang="zh-CN" sz="1700" dirty="0" err="1" smtClean="0"/>
              <a:t>menjadi</a:t>
            </a:r>
            <a:r>
              <a:rPr lang="en-US" altLang="zh-CN" sz="1700" dirty="0" smtClean="0"/>
              <a:t> Train </a:t>
            </a:r>
            <a:r>
              <a:rPr lang="en-US" altLang="zh-CN" sz="1700" dirty="0" err="1" smtClean="0"/>
              <a:t>dan</a:t>
            </a:r>
            <a:r>
              <a:rPr lang="en-US" altLang="zh-CN" sz="1700" dirty="0" smtClean="0"/>
              <a:t> Test Split.</a:t>
            </a:r>
            <a:endParaRPr lang="en-US" altLang="zh-CN" sz="17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700" dirty="0" err="1"/>
              <a:t>Melakukan</a:t>
            </a:r>
            <a:r>
              <a:rPr lang="en-US" altLang="zh-CN" sz="1700" dirty="0"/>
              <a:t> </a:t>
            </a:r>
            <a:r>
              <a:rPr lang="en-US" altLang="zh-CN" sz="1700" dirty="0" smtClean="0"/>
              <a:t>normalization </a:t>
            </a:r>
            <a:r>
              <a:rPr lang="en-US" altLang="zh-CN" sz="1700" dirty="0" err="1"/>
              <a:t>menggunakan</a:t>
            </a:r>
            <a:r>
              <a:rPr lang="en-US" altLang="zh-CN" sz="1700" dirty="0"/>
              <a:t>  min max scalar. </a:t>
            </a:r>
            <a:endParaRPr lang="zh-CN" altLang="en-US" sz="17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24" y="162013"/>
            <a:ext cx="2874323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5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24" y="162013"/>
            <a:ext cx="2874323" cy="64008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1" y="1"/>
            <a:ext cx="4564343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49092" y="347255"/>
            <a:ext cx="528267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n-US" sz="4000" spc="150" dirty="0">
                <a:latin typeface="Arial Rounded MT Bold" panose="020F0704030504030204" pitchFamily="34" charset="0"/>
              </a:rPr>
              <a:t>Introduction</a:t>
            </a:r>
            <a:endParaRPr sz="4000" spc="-153" dirty="0">
              <a:latin typeface="Arial Rounded MT Bold" panose="020F07040305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9092" y="1482722"/>
            <a:ext cx="7010590" cy="2768280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360363" marR="422508" indent="-342900" algn="just">
              <a:lnSpc>
                <a:spcPct val="150000"/>
              </a:lnSpc>
              <a:spcBef>
                <a:spcPts val="67"/>
              </a:spcBef>
              <a:buFont typeface="Wingdings" panose="05000000000000000000" pitchFamily="2" charset="2"/>
              <a:buChar char="q"/>
            </a:pPr>
            <a:r>
              <a:rPr lang="en-ID" sz="1700" b="1" spc="-97" dirty="0">
                <a:cs typeface="Arial"/>
              </a:rPr>
              <a:t>Perusahaan Telco </a:t>
            </a:r>
            <a:r>
              <a:rPr lang="en-ID" sz="1700" spc="-97" dirty="0" err="1">
                <a:cs typeface="Arial"/>
              </a:rPr>
              <a:t>merupakan</a:t>
            </a:r>
            <a:r>
              <a:rPr lang="en-ID" sz="1700" spc="-97" dirty="0">
                <a:cs typeface="Arial"/>
              </a:rPr>
              <a:t> </a:t>
            </a:r>
            <a:r>
              <a:rPr lang="en-ID" sz="1700" spc="-97" dirty="0" err="1">
                <a:cs typeface="Arial"/>
              </a:rPr>
              <a:t>perusahaan</a:t>
            </a:r>
            <a:r>
              <a:rPr lang="en-ID" sz="1700" spc="-97" dirty="0">
                <a:cs typeface="Arial"/>
              </a:rPr>
              <a:t> yang </a:t>
            </a:r>
            <a:r>
              <a:rPr lang="en-ID" sz="1700" spc="-97" dirty="0" err="1">
                <a:cs typeface="Arial"/>
              </a:rPr>
              <a:t>bergerak</a:t>
            </a:r>
            <a:r>
              <a:rPr lang="en-ID" sz="1700" spc="-97" dirty="0">
                <a:cs typeface="Arial"/>
              </a:rPr>
              <a:t> di </a:t>
            </a:r>
            <a:r>
              <a:rPr lang="en-ID" sz="1700" spc="-97" dirty="0" err="1">
                <a:cs typeface="Arial"/>
              </a:rPr>
              <a:t>bidang</a:t>
            </a:r>
            <a:r>
              <a:rPr lang="en-ID" sz="1700" spc="-97" dirty="0">
                <a:cs typeface="Arial"/>
              </a:rPr>
              <a:t> </a:t>
            </a:r>
            <a:r>
              <a:rPr lang="en-ID" sz="1700" spc="-97" dirty="0" err="1" smtClean="0">
                <a:cs typeface="Arial"/>
              </a:rPr>
              <a:t>telekomunikasi</a:t>
            </a:r>
            <a:r>
              <a:rPr lang="en-ID" sz="1700" spc="-97" dirty="0" smtClean="0">
                <a:cs typeface="Arial"/>
              </a:rPr>
              <a:t>. </a:t>
            </a:r>
            <a:r>
              <a:rPr lang="en-ID" sz="1700" spc="-97" dirty="0" err="1" smtClean="0">
                <a:cs typeface="Arial"/>
              </a:rPr>
              <a:t>Layanan</a:t>
            </a:r>
            <a:r>
              <a:rPr lang="en-ID" sz="1700" spc="-97" dirty="0" smtClean="0">
                <a:cs typeface="Arial"/>
              </a:rPr>
              <a:t> </a:t>
            </a:r>
            <a:r>
              <a:rPr lang="en-ID" sz="1700" spc="-97" dirty="0">
                <a:cs typeface="Arial"/>
              </a:rPr>
              <a:t>yang </a:t>
            </a:r>
            <a:r>
              <a:rPr lang="en-ID" sz="1700" spc="-97" dirty="0" err="1">
                <a:cs typeface="Arial"/>
              </a:rPr>
              <a:t>ditawarkan</a:t>
            </a:r>
            <a:r>
              <a:rPr lang="en-ID" sz="1700" spc="-97" dirty="0">
                <a:cs typeface="Arial"/>
              </a:rPr>
              <a:t> </a:t>
            </a:r>
            <a:r>
              <a:rPr lang="en-ID" sz="1700" spc="-97" dirty="0" err="1">
                <a:cs typeface="Arial"/>
              </a:rPr>
              <a:t>seperti</a:t>
            </a:r>
            <a:r>
              <a:rPr lang="en-ID" sz="1700" spc="-97" dirty="0">
                <a:cs typeface="Arial"/>
              </a:rPr>
              <a:t> </a:t>
            </a:r>
            <a:r>
              <a:rPr lang="en-ID" sz="1700" spc="-97" dirty="0" err="1">
                <a:cs typeface="Arial"/>
              </a:rPr>
              <a:t>penyedia</a:t>
            </a:r>
            <a:r>
              <a:rPr lang="en-ID" sz="1700" spc="-97" dirty="0">
                <a:cs typeface="Arial"/>
              </a:rPr>
              <a:t> </a:t>
            </a:r>
            <a:r>
              <a:rPr lang="en-ID" sz="1700" spc="-97" dirty="0" err="1">
                <a:cs typeface="Arial"/>
              </a:rPr>
              <a:t>telepon</a:t>
            </a:r>
            <a:r>
              <a:rPr lang="en-ID" sz="1700" spc="-97" dirty="0">
                <a:cs typeface="Arial"/>
              </a:rPr>
              <a:t> </a:t>
            </a:r>
            <a:r>
              <a:rPr lang="en-ID" sz="1700" spc="-97" dirty="0" err="1">
                <a:cs typeface="Arial"/>
              </a:rPr>
              <a:t>dan</a:t>
            </a:r>
            <a:r>
              <a:rPr lang="en-ID" sz="1700" spc="-97" dirty="0">
                <a:cs typeface="Arial"/>
              </a:rPr>
              <a:t> </a:t>
            </a:r>
            <a:r>
              <a:rPr lang="en-ID" sz="1700" spc="-97" dirty="0" err="1" smtClean="0">
                <a:cs typeface="Arial"/>
              </a:rPr>
              <a:t>jasa</a:t>
            </a:r>
            <a:r>
              <a:rPr lang="en-ID" sz="1700" spc="-97" dirty="0" smtClean="0">
                <a:cs typeface="Arial"/>
              </a:rPr>
              <a:t> </a:t>
            </a:r>
            <a:r>
              <a:rPr lang="en-ID" sz="1700" spc="-97" dirty="0" err="1" smtClean="0">
                <a:cs typeface="Arial"/>
              </a:rPr>
              <a:t>layanan</a:t>
            </a:r>
            <a:r>
              <a:rPr lang="en-ID" sz="1700" spc="-97" dirty="0" smtClean="0">
                <a:cs typeface="Arial"/>
              </a:rPr>
              <a:t> internet</a:t>
            </a:r>
            <a:r>
              <a:rPr lang="en-ID" sz="1700" spc="-97" dirty="0">
                <a:cs typeface="Arial"/>
              </a:rPr>
              <a:t>.  </a:t>
            </a:r>
            <a:endParaRPr lang="en-ID" sz="1700" spc="-97" dirty="0" smtClean="0">
              <a:cs typeface="Arial"/>
            </a:endParaRPr>
          </a:p>
          <a:p>
            <a:pPr marL="360363" marR="422508" indent="-342900" algn="just">
              <a:lnSpc>
                <a:spcPct val="150000"/>
              </a:lnSpc>
              <a:spcBef>
                <a:spcPts val="67"/>
              </a:spcBef>
              <a:buFont typeface="Wingdings" panose="05000000000000000000" pitchFamily="2" charset="2"/>
              <a:buChar char="q"/>
            </a:pPr>
            <a:r>
              <a:rPr lang="en-ID" sz="1700" b="1" spc="-97" dirty="0" smtClean="0">
                <a:cs typeface="Arial"/>
              </a:rPr>
              <a:t>Customer </a:t>
            </a:r>
            <a:r>
              <a:rPr lang="en-ID" sz="1700" b="1" spc="-97" dirty="0">
                <a:cs typeface="Arial"/>
              </a:rPr>
              <a:t>Churn </a:t>
            </a:r>
            <a:r>
              <a:rPr lang="en-ID" sz="1700" spc="-97" dirty="0" err="1">
                <a:cs typeface="Arial"/>
              </a:rPr>
              <a:t>adalah</a:t>
            </a:r>
            <a:r>
              <a:rPr lang="en-ID" sz="1700" spc="-97" dirty="0">
                <a:cs typeface="Arial"/>
              </a:rPr>
              <a:t> </a:t>
            </a:r>
            <a:r>
              <a:rPr lang="en-ID" sz="1700" spc="-97" dirty="0" err="1">
                <a:cs typeface="Arial"/>
              </a:rPr>
              <a:t>kehilangan</a:t>
            </a:r>
            <a:r>
              <a:rPr lang="en-ID" sz="1700" spc="-97" dirty="0">
                <a:cs typeface="Arial"/>
              </a:rPr>
              <a:t> customer </a:t>
            </a:r>
            <a:r>
              <a:rPr lang="en-ID" sz="1700" spc="-97" dirty="0" err="1">
                <a:cs typeface="Arial"/>
              </a:rPr>
              <a:t>dari</a:t>
            </a:r>
            <a:r>
              <a:rPr lang="en-ID" sz="1700" spc="-97" dirty="0">
                <a:cs typeface="Arial"/>
              </a:rPr>
              <a:t> </a:t>
            </a:r>
            <a:r>
              <a:rPr lang="en-ID" sz="1700" spc="-97" dirty="0" err="1">
                <a:cs typeface="Arial"/>
              </a:rPr>
              <a:t>suatu</a:t>
            </a:r>
            <a:r>
              <a:rPr lang="en-ID" sz="1700" spc="-97" dirty="0">
                <a:cs typeface="Arial"/>
              </a:rPr>
              <a:t> </a:t>
            </a:r>
            <a:r>
              <a:rPr lang="en-ID" sz="1700" spc="-97" dirty="0" err="1">
                <a:cs typeface="Arial"/>
              </a:rPr>
              <a:t>bisnis</a:t>
            </a:r>
            <a:r>
              <a:rPr lang="en-ID" sz="1700" spc="-97" dirty="0">
                <a:cs typeface="Arial"/>
              </a:rPr>
              <a:t>. Churn </a:t>
            </a:r>
            <a:r>
              <a:rPr lang="en-ID" sz="1700" spc="-97" dirty="0" err="1">
                <a:cs typeface="Arial"/>
              </a:rPr>
              <a:t>dihitung</a:t>
            </a:r>
            <a:r>
              <a:rPr lang="en-ID" sz="1700" spc="-97" dirty="0">
                <a:cs typeface="Arial"/>
              </a:rPr>
              <a:t> </a:t>
            </a:r>
            <a:r>
              <a:rPr lang="en-ID" sz="1700" spc="-97" dirty="0" err="1">
                <a:cs typeface="Arial"/>
              </a:rPr>
              <a:t>dari</a:t>
            </a:r>
            <a:r>
              <a:rPr lang="en-ID" sz="1700" spc="-97" dirty="0">
                <a:cs typeface="Arial"/>
              </a:rPr>
              <a:t> </a:t>
            </a:r>
            <a:r>
              <a:rPr lang="en-ID" sz="1700" spc="-97" dirty="0" err="1">
                <a:cs typeface="Arial"/>
              </a:rPr>
              <a:t>berapa</a:t>
            </a:r>
            <a:r>
              <a:rPr lang="en-ID" sz="1700" spc="-97" dirty="0">
                <a:cs typeface="Arial"/>
              </a:rPr>
              <a:t> </a:t>
            </a:r>
            <a:r>
              <a:rPr lang="en-ID" sz="1700" spc="-97" dirty="0" err="1">
                <a:cs typeface="Arial"/>
              </a:rPr>
              <a:t>banyak</a:t>
            </a:r>
            <a:r>
              <a:rPr lang="en-ID" sz="1700" spc="-97" dirty="0">
                <a:cs typeface="Arial"/>
              </a:rPr>
              <a:t> customer </a:t>
            </a:r>
            <a:r>
              <a:rPr lang="en-ID" sz="1700" spc="-97" dirty="0" err="1">
                <a:cs typeface="Arial"/>
              </a:rPr>
              <a:t>meninggalkan</a:t>
            </a:r>
            <a:r>
              <a:rPr lang="en-ID" sz="1700" spc="-97" dirty="0">
                <a:cs typeface="Arial"/>
              </a:rPr>
              <a:t> </a:t>
            </a:r>
            <a:r>
              <a:rPr lang="en-ID" sz="1700" spc="-97" dirty="0" err="1">
                <a:cs typeface="Arial"/>
              </a:rPr>
              <a:t>bisnis</a:t>
            </a:r>
            <a:r>
              <a:rPr lang="en-ID" sz="1700" spc="-97" dirty="0">
                <a:cs typeface="Arial"/>
              </a:rPr>
              <a:t> </a:t>
            </a:r>
            <a:r>
              <a:rPr lang="en-ID" sz="1700" spc="-97" dirty="0" err="1">
                <a:cs typeface="Arial"/>
              </a:rPr>
              <a:t>dalam</a:t>
            </a:r>
            <a:r>
              <a:rPr lang="en-ID" sz="1700" spc="-97" dirty="0">
                <a:cs typeface="Arial"/>
              </a:rPr>
              <a:t> </a:t>
            </a:r>
            <a:r>
              <a:rPr lang="en-ID" sz="1700" spc="-97" dirty="0" err="1">
                <a:cs typeface="Arial"/>
              </a:rPr>
              <a:t>waktu</a:t>
            </a:r>
            <a:r>
              <a:rPr lang="en-ID" sz="1700" spc="-97" dirty="0">
                <a:cs typeface="Arial"/>
              </a:rPr>
              <a:t> </a:t>
            </a:r>
            <a:r>
              <a:rPr lang="en-ID" sz="1700" spc="-97" dirty="0" err="1">
                <a:cs typeface="Arial"/>
              </a:rPr>
              <a:t>tertentu</a:t>
            </a:r>
            <a:r>
              <a:rPr lang="en-ID" sz="1700" spc="-97" dirty="0">
                <a:cs typeface="Arial"/>
              </a:rPr>
              <a:t>. Customer churn </a:t>
            </a:r>
            <a:r>
              <a:rPr lang="en-ID" sz="1700" spc="-97" dirty="0" err="1">
                <a:cs typeface="Arial"/>
              </a:rPr>
              <a:t>penting</a:t>
            </a:r>
            <a:r>
              <a:rPr lang="en-ID" sz="1700" spc="-97" dirty="0">
                <a:cs typeface="Arial"/>
              </a:rPr>
              <a:t> </a:t>
            </a:r>
            <a:r>
              <a:rPr lang="en-ID" sz="1700" spc="-97" dirty="0" err="1">
                <a:cs typeface="Arial"/>
              </a:rPr>
              <a:t>diketahui</a:t>
            </a:r>
            <a:r>
              <a:rPr lang="en-ID" sz="1700" spc="-97" dirty="0">
                <a:cs typeface="Arial"/>
              </a:rPr>
              <a:t> </a:t>
            </a:r>
            <a:r>
              <a:rPr lang="en-ID" sz="1700" spc="-97" dirty="0" err="1">
                <a:cs typeface="Arial"/>
              </a:rPr>
              <a:t>bisnis</a:t>
            </a:r>
            <a:r>
              <a:rPr lang="en-ID" sz="1700" spc="-97" dirty="0">
                <a:cs typeface="Arial"/>
              </a:rPr>
              <a:t> </a:t>
            </a:r>
            <a:r>
              <a:rPr lang="en-ID" sz="1700" spc="-97" dirty="0" err="1">
                <a:cs typeface="Arial"/>
              </a:rPr>
              <a:t>karena</a:t>
            </a:r>
            <a:r>
              <a:rPr lang="en-ID" sz="1700" spc="-97" dirty="0">
                <a:cs typeface="Arial"/>
              </a:rPr>
              <a:t> </a:t>
            </a:r>
            <a:r>
              <a:rPr lang="en-ID" sz="1700" spc="-97" dirty="0" err="1">
                <a:cs typeface="Arial"/>
              </a:rPr>
              <a:t>merupakan</a:t>
            </a:r>
            <a:r>
              <a:rPr lang="en-ID" sz="1700" spc="-97" dirty="0">
                <a:cs typeface="Arial"/>
              </a:rPr>
              <a:t> </a:t>
            </a:r>
            <a:r>
              <a:rPr lang="en-ID" sz="1700" spc="-97" dirty="0" err="1">
                <a:cs typeface="Arial"/>
              </a:rPr>
              <a:t>gambaran</a:t>
            </a:r>
            <a:r>
              <a:rPr lang="en-ID" sz="1700" spc="-97" dirty="0">
                <a:cs typeface="Arial"/>
              </a:rPr>
              <a:t> </a:t>
            </a:r>
            <a:r>
              <a:rPr lang="en-ID" sz="1700" spc="-97" dirty="0" err="1">
                <a:cs typeface="Arial"/>
              </a:rPr>
              <a:t>kesuksesan</a:t>
            </a:r>
            <a:r>
              <a:rPr lang="en-ID" sz="1700" spc="-97" dirty="0">
                <a:cs typeface="Arial"/>
              </a:rPr>
              <a:t> </a:t>
            </a:r>
            <a:r>
              <a:rPr lang="en-ID" sz="1700" spc="-97" dirty="0" err="1">
                <a:cs typeface="Arial"/>
              </a:rPr>
              <a:t>suatu</a:t>
            </a:r>
            <a:r>
              <a:rPr lang="en-ID" sz="1700" spc="-97" dirty="0">
                <a:cs typeface="Arial"/>
              </a:rPr>
              <a:t> </a:t>
            </a:r>
            <a:r>
              <a:rPr lang="en-ID" sz="1700" spc="-97" dirty="0" err="1">
                <a:cs typeface="Arial"/>
              </a:rPr>
              <a:t>bisnis</a:t>
            </a:r>
            <a:r>
              <a:rPr lang="en-ID" sz="1700" spc="-97" dirty="0">
                <a:cs typeface="Arial"/>
              </a:rPr>
              <a:t> </a:t>
            </a:r>
            <a:r>
              <a:rPr lang="en-ID" sz="1700" spc="-97" dirty="0" err="1">
                <a:cs typeface="Arial"/>
              </a:rPr>
              <a:t>dalam</a:t>
            </a:r>
            <a:r>
              <a:rPr lang="en-ID" sz="1700" spc="-97" dirty="0">
                <a:cs typeface="Arial"/>
              </a:rPr>
              <a:t> </a:t>
            </a:r>
            <a:r>
              <a:rPr lang="en-ID" sz="1700" spc="-97" dirty="0" err="1">
                <a:cs typeface="Arial"/>
              </a:rPr>
              <a:t>mempertahankan</a:t>
            </a:r>
            <a:r>
              <a:rPr lang="en-ID" sz="1700" spc="-97" dirty="0">
                <a:cs typeface="Arial"/>
              </a:rPr>
              <a:t> customer.</a:t>
            </a:r>
          </a:p>
        </p:txBody>
      </p:sp>
      <p:sp>
        <p:nvSpPr>
          <p:cNvPr id="5" name="object 5"/>
          <p:cNvSpPr/>
          <p:nvPr/>
        </p:nvSpPr>
        <p:spPr>
          <a:xfrm>
            <a:off x="11862631" y="1"/>
            <a:ext cx="329367" cy="6857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6" name="object 6">
            <a:extLst>
              <a:ext uri="{FF2B5EF4-FFF2-40B4-BE49-F238E27FC236}">
                <a16:creationId xmlns="" xmlns:a16="http://schemas.microsoft.com/office/drawing/2014/main" id="{7BEE90BA-0EAE-4BA6-8063-7D2C62DB86B2}"/>
              </a:ext>
            </a:extLst>
          </p:cNvPr>
          <p:cNvSpPr/>
          <p:nvPr/>
        </p:nvSpPr>
        <p:spPr>
          <a:xfrm>
            <a:off x="4849092" y="1077862"/>
            <a:ext cx="2457460" cy="153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24" y="162013"/>
            <a:ext cx="2874323" cy="64008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1862631" y="1"/>
            <a:ext cx="329367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2" name="object 4">
            <a:extLst>
              <a:ext uri="{FF2B5EF4-FFF2-40B4-BE49-F238E27FC236}">
                <a16:creationId xmlns="" xmlns:a16="http://schemas.microsoft.com/office/drawing/2014/main" id="{081E541B-4DCD-47D5-989E-3A127DB67C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7936" y="268506"/>
            <a:ext cx="7035149" cy="470215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n-ID" sz="3000" spc="150" dirty="0" smtClean="0">
                <a:latin typeface="Arial Rounded MT Bold" panose="020F0704030504030204" pitchFamily="34" charset="0"/>
              </a:rPr>
              <a:t>Missing Values</a:t>
            </a:r>
            <a:endParaRPr lang="en-ID" sz="3000" spc="150" dirty="0">
              <a:latin typeface="Arial Rounded MT Bold" panose="020F0704030504030204" pitchFamily="34" charset="0"/>
            </a:endParaRPr>
          </a:p>
        </p:txBody>
      </p:sp>
      <p:sp>
        <p:nvSpPr>
          <p:cNvPr id="33" name="object 6">
            <a:extLst>
              <a:ext uri="{FF2B5EF4-FFF2-40B4-BE49-F238E27FC236}">
                <a16:creationId xmlns="" xmlns:a16="http://schemas.microsoft.com/office/drawing/2014/main" id="{50E08838-A304-4C1A-A723-CA33D5F62A64}"/>
              </a:ext>
            </a:extLst>
          </p:cNvPr>
          <p:cNvSpPr/>
          <p:nvPr/>
        </p:nvSpPr>
        <p:spPr>
          <a:xfrm>
            <a:off x="1287936" y="738721"/>
            <a:ext cx="2457460" cy="45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1" name="object 9">
            <a:extLst>
              <a:ext uri="{FF2B5EF4-FFF2-40B4-BE49-F238E27FC236}">
                <a16:creationId xmlns="" xmlns:a16="http://schemas.microsoft.com/office/drawing/2014/main" id="{50664B01-E81B-407B-B6A8-40F3345AB3BA}"/>
              </a:ext>
            </a:extLst>
          </p:cNvPr>
          <p:cNvSpPr txBox="1"/>
          <p:nvPr/>
        </p:nvSpPr>
        <p:spPr>
          <a:xfrm>
            <a:off x="914400" y="824400"/>
            <a:ext cx="9889870" cy="400965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spc="-97" dirty="0" err="1">
                <a:cs typeface="Arial"/>
              </a:rPr>
              <a:t>Pengecekan</a:t>
            </a:r>
            <a:r>
              <a:rPr lang="en-US" sz="1700" b="1" spc="-97" dirty="0">
                <a:cs typeface="Arial"/>
              </a:rPr>
              <a:t> missing values </a:t>
            </a:r>
            <a:r>
              <a:rPr lang="en-US" sz="1700" spc="-97" dirty="0">
                <a:cs typeface="Arial"/>
              </a:rPr>
              <a:t>: </a:t>
            </a:r>
            <a:r>
              <a:rPr lang="en-US" sz="1700" spc="-97" dirty="0" err="1">
                <a:cs typeface="Arial"/>
              </a:rPr>
              <a:t>Tidak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terdapat</a:t>
            </a:r>
            <a:r>
              <a:rPr lang="en-US" sz="1700" spc="-97" dirty="0">
                <a:cs typeface="Arial"/>
              </a:rPr>
              <a:t> missing values </a:t>
            </a:r>
            <a:r>
              <a:rPr lang="en-US" sz="1700" spc="-97" dirty="0" err="1">
                <a:cs typeface="Arial"/>
              </a:rPr>
              <a:t>pada</a:t>
            </a:r>
            <a:r>
              <a:rPr lang="en-US" sz="1700" spc="-97" dirty="0">
                <a:cs typeface="Arial"/>
              </a:rPr>
              <a:t> dataset Telco Customer Churn.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5876" t="32229" r="56783" b="17584"/>
          <a:stretch/>
        </p:blipFill>
        <p:spPr>
          <a:xfrm>
            <a:off x="1230333" y="1281110"/>
            <a:ext cx="4353636" cy="328968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6295" t="28312" r="56258" b="21875"/>
          <a:stretch/>
        </p:blipFill>
        <p:spPr>
          <a:xfrm>
            <a:off x="6211765" y="1281109"/>
            <a:ext cx="4398573" cy="32896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object 9">
            <a:extLst>
              <a:ext uri="{FF2B5EF4-FFF2-40B4-BE49-F238E27FC236}">
                <a16:creationId xmlns="" xmlns:a16="http://schemas.microsoft.com/office/drawing/2014/main" id="{50664B01-E81B-407B-B6A8-40F3345AB3BA}"/>
              </a:ext>
            </a:extLst>
          </p:cNvPr>
          <p:cNvSpPr txBox="1"/>
          <p:nvPr/>
        </p:nvSpPr>
        <p:spPr>
          <a:xfrm>
            <a:off x="914400" y="5420529"/>
            <a:ext cx="9889870" cy="400965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spc="-97" dirty="0" err="1">
                <a:cs typeface="Arial"/>
              </a:rPr>
              <a:t>Pengecekan</a:t>
            </a:r>
            <a:r>
              <a:rPr lang="en-US" sz="1700" b="1" spc="-97" dirty="0">
                <a:cs typeface="Arial"/>
              </a:rPr>
              <a:t> data duplicate </a:t>
            </a:r>
            <a:r>
              <a:rPr lang="en-US" sz="1700" spc="-97" dirty="0">
                <a:cs typeface="Arial"/>
              </a:rPr>
              <a:t>: </a:t>
            </a:r>
            <a:r>
              <a:rPr lang="en-US" sz="1700" spc="-97" dirty="0" err="1">
                <a:cs typeface="Arial"/>
              </a:rPr>
              <a:t>Tidak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terdapat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kolom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atribut</a:t>
            </a:r>
            <a:r>
              <a:rPr lang="en-US" sz="1700" spc="-97" dirty="0">
                <a:cs typeface="Arial"/>
              </a:rPr>
              <a:t> yang </a:t>
            </a:r>
            <a:r>
              <a:rPr lang="en-US" sz="1700" spc="-97" dirty="0" err="1">
                <a:cs typeface="Arial"/>
              </a:rPr>
              <a:t>duplikat</a:t>
            </a:r>
            <a:r>
              <a:rPr lang="en-US" sz="1700" spc="-97" dirty="0">
                <a:cs typeface="Arial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l="26120" t="34842" r="49650" b="57508"/>
          <a:stretch/>
        </p:blipFill>
        <p:spPr>
          <a:xfrm>
            <a:off x="1230333" y="5985656"/>
            <a:ext cx="3152634" cy="5595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Oval 2"/>
          <p:cNvSpPr/>
          <p:nvPr/>
        </p:nvSpPr>
        <p:spPr>
          <a:xfrm>
            <a:off x="685800" y="302309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bject 4">
            <a:extLst>
              <a:ext uri="{FF2B5EF4-FFF2-40B4-BE49-F238E27FC236}">
                <a16:creationId xmlns="" xmlns:a16="http://schemas.microsoft.com/office/drawing/2014/main" id="{081E541B-4DCD-47D5-989E-3A127DB67C46}"/>
              </a:ext>
            </a:extLst>
          </p:cNvPr>
          <p:cNvSpPr txBox="1">
            <a:spLocks/>
          </p:cNvSpPr>
          <p:nvPr/>
        </p:nvSpPr>
        <p:spPr>
          <a:xfrm>
            <a:off x="846160" y="396233"/>
            <a:ext cx="333873" cy="285549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n-ID" sz="1800" spc="150" dirty="0" smtClean="0">
                <a:latin typeface="Arial Rounded MT Bold" panose="020F0704030504030204" pitchFamily="34" charset="0"/>
              </a:rPr>
              <a:t>1</a:t>
            </a:r>
            <a:endParaRPr lang="en-ID" sz="1800" spc="150" dirty="0">
              <a:latin typeface="Arial Rounded MT Bold" panose="020F0704030504030204" pitchFamily="34" charset="0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="" xmlns:a16="http://schemas.microsoft.com/office/drawing/2014/main" id="{081E541B-4DCD-47D5-989E-3A127DB67C46}"/>
              </a:ext>
            </a:extLst>
          </p:cNvPr>
          <p:cNvSpPr txBox="1">
            <a:spLocks/>
          </p:cNvSpPr>
          <p:nvPr/>
        </p:nvSpPr>
        <p:spPr>
          <a:xfrm>
            <a:off x="1287936" y="4770392"/>
            <a:ext cx="7035149" cy="470215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n-ID" sz="3000" spc="150" dirty="0" smtClean="0">
                <a:latin typeface="Arial Rounded MT Bold" panose="020F0704030504030204" pitchFamily="34" charset="0"/>
              </a:rPr>
              <a:t>Duplicates</a:t>
            </a:r>
            <a:endParaRPr lang="en-ID" sz="3000" spc="150" dirty="0">
              <a:latin typeface="Arial Rounded MT Bold" panose="020F0704030504030204" pitchFamily="34" charset="0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="" xmlns:a16="http://schemas.microsoft.com/office/drawing/2014/main" id="{50E08838-A304-4C1A-A723-CA33D5F62A64}"/>
              </a:ext>
            </a:extLst>
          </p:cNvPr>
          <p:cNvSpPr/>
          <p:nvPr/>
        </p:nvSpPr>
        <p:spPr>
          <a:xfrm>
            <a:off x="1287936" y="5240607"/>
            <a:ext cx="2457460" cy="45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8" name="Oval 17"/>
          <p:cNvSpPr/>
          <p:nvPr/>
        </p:nvSpPr>
        <p:spPr>
          <a:xfrm>
            <a:off x="685800" y="4804195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bject 4">
            <a:extLst>
              <a:ext uri="{FF2B5EF4-FFF2-40B4-BE49-F238E27FC236}">
                <a16:creationId xmlns="" xmlns:a16="http://schemas.microsoft.com/office/drawing/2014/main" id="{081E541B-4DCD-47D5-989E-3A127DB67C46}"/>
              </a:ext>
            </a:extLst>
          </p:cNvPr>
          <p:cNvSpPr txBox="1">
            <a:spLocks/>
          </p:cNvSpPr>
          <p:nvPr/>
        </p:nvSpPr>
        <p:spPr>
          <a:xfrm>
            <a:off x="846160" y="4898119"/>
            <a:ext cx="333873" cy="285549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n-ID" sz="1800" spc="150" dirty="0">
                <a:latin typeface="Arial Rounded MT Bold" panose="020F07040305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0002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24" y="162013"/>
            <a:ext cx="2874323" cy="64008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1862631" y="1"/>
            <a:ext cx="329367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1" name="object 9">
            <a:extLst>
              <a:ext uri="{FF2B5EF4-FFF2-40B4-BE49-F238E27FC236}">
                <a16:creationId xmlns="" xmlns:a16="http://schemas.microsoft.com/office/drawing/2014/main" id="{50664B01-E81B-407B-B6A8-40F3345AB3BA}"/>
              </a:ext>
            </a:extLst>
          </p:cNvPr>
          <p:cNvSpPr txBox="1"/>
          <p:nvPr/>
        </p:nvSpPr>
        <p:spPr>
          <a:xfrm>
            <a:off x="862197" y="895208"/>
            <a:ext cx="9889870" cy="400965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spc="-97" dirty="0" err="1" smtClean="0">
                <a:cs typeface="Arial"/>
              </a:rPr>
              <a:t>Pengecekan</a:t>
            </a:r>
            <a:r>
              <a:rPr lang="en-US" sz="1700" b="1" spc="-97" dirty="0">
                <a:cs typeface="Arial"/>
              </a:rPr>
              <a:t> </a:t>
            </a:r>
            <a:r>
              <a:rPr lang="en-US" sz="1700" b="1" spc="-97" dirty="0" smtClean="0">
                <a:cs typeface="Arial"/>
              </a:rPr>
              <a:t>blank </a:t>
            </a:r>
            <a:r>
              <a:rPr lang="en-US" sz="1700" b="1" spc="-97" dirty="0">
                <a:cs typeface="Arial"/>
              </a:rPr>
              <a:t>value :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Terdapat</a:t>
            </a:r>
            <a:r>
              <a:rPr lang="en-US" sz="1700" spc="-97" dirty="0">
                <a:cs typeface="Arial"/>
              </a:rPr>
              <a:t> 11 </a:t>
            </a:r>
            <a:r>
              <a:rPr lang="en-US" sz="1700" spc="-97" dirty="0" smtClean="0">
                <a:cs typeface="Arial"/>
              </a:rPr>
              <a:t>blank </a:t>
            </a:r>
            <a:r>
              <a:rPr lang="en-US" sz="1700" spc="-97" dirty="0">
                <a:cs typeface="Arial"/>
              </a:rPr>
              <a:t>value yang </a:t>
            </a:r>
            <a:r>
              <a:rPr lang="en-US" sz="1700" spc="-97" dirty="0" err="1">
                <a:cs typeface="Arial"/>
              </a:rPr>
              <a:t>perlu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dibersihkan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dari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kolom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TotalCharge</a:t>
            </a:r>
            <a:r>
              <a:rPr lang="en-US" sz="1700" spc="-97" dirty="0">
                <a:cs typeface="Arial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26015" t="34655" r="36434" b="57369"/>
          <a:stretch/>
        </p:blipFill>
        <p:spPr>
          <a:xfrm>
            <a:off x="1143000" y="1387813"/>
            <a:ext cx="5885597" cy="70281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26015" t="53234" r="36434" b="39972"/>
          <a:stretch/>
        </p:blipFill>
        <p:spPr>
          <a:xfrm>
            <a:off x="1143000" y="2904863"/>
            <a:ext cx="6090313" cy="61952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7" name="object 9">
            <a:extLst>
              <a:ext uri="{FF2B5EF4-FFF2-40B4-BE49-F238E27FC236}">
                <a16:creationId xmlns="" xmlns:a16="http://schemas.microsoft.com/office/drawing/2014/main" id="{50664B01-E81B-407B-B6A8-40F3345AB3BA}"/>
              </a:ext>
            </a:extLst>
          </p:cNvPr>
          <p:cNvSpPr txBox="1"/>
          <p:nvPr/>
        </p:nvSpPr>
        <p:spPr>
          <a:xfrm>
            <a:off x="862197" y="2240378"/>
            <a:ext cx="9889870" cy="531770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spc="-97" dirty="0">
                <a:cs typeface="Arial"/>
              </a:rPr>
              <a:t>Remove </a:t>
            </a:r>
            <a:r>
              <a:rPr lang="en-US" sz="1700" b="1" spc="-97" dirty="0" smtClean="0">
                <a:cs typeface="Arial"/>
              </a:rPr>
              <a:t>blank </a:t>
            </a:r>
            <a:r>
              <a:rPr lang="en-US" sz="1700" b="1" spc="-97" dirty="0">
                <a:cs typeface="Arial"/>
              </a:rPr>
              <a:t>value : </a:t>
            </a:r>
            <a:r>
              <a:rPr lang="en-US" sz="1700" spc="-97" dirty="0" err="1">
                <a:cs typeface="Arial"/>
              </a:rPr>
              <a:t>Terdapat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smtClean="0">
                <a:cs typeface="Arial"/>
              </a:rPr>
              <a:t>blank </a:t>
            </a:r>
            <a:r>
              <a:rPr lang="en-US" sz="1700" spc="-97" dirty="0">
                <a:cs typeface="Arial"/>
              </a:rPr>
              <a:t>value </a:t>
            </a:r>
            <a:r>
              <a:rPr lang="en-US" sz="1700" spc="-97" dirty="0" err="1">
                <a:cs typeface="Arial"/>
              </a:rPr>
              <a:t>pada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kolom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TotalCharge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untuk</a:t>
            </a:r>
            <a:r>
              <a:rPr lang="en-US" sz="1700" spc="-97" dirty="0">
                <a:cs typeface="Arial"/>
              </a:rPr>
              <a:t> tenure yang </a:t>
            </a:r>
            <a:r>
              <a:rPr lang="en-US" sz="1700" spc="-97" dirty="0" err="1">
                <a:cs typeface="Arial"/>
              </a:rPr>
              <a:t>bernilai</a:t>
            </a:r>
            <a:r>
              <a:rPr lang="en-US" sz="1700" spc="-97" dirty="0">
                <a:cs typeface="Arial"/>
              </a:rPr>
              <a:t> 0.  </a:t>
            </a:r>
            <a:r>
              <a:rPr lang="en-US" sz="1700" spc="-97" dirty="0" err="1">
                <a:cs typeface="Arial"/>
              </a:rPr>
              <a:t>Oleh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karena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itu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diisi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dengan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nilai</a:t>
            </a:r>
            <a:r>
              <a:rPr lang="en-US" sz="1700" spc="-97" dirty="0">
                <a:cs typeface="Arial"/>
              </a:rPr>
              <a:t> 0 , </a:t>
            </a:r>
            <a:r>
              <a:rPr lang="en-US" sz="1700" spc="-97" dirty="0" err="1">
                <a:cs typeface="Arial"/>
              </a:rPr>
              <a:t>serta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mengubah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tipe</a:t>
            </a:r>
            <a:r>
              <a:rPr lang="en-US" sz="1700" spc="-97" dirty="0">
                <a:cs typeface="Arial"/>
              </a:rPr>
              <a:t> data </a:t>
            </a:r>
            <a:r>
              <a:rPr lang="en-US" sz="1700" spc="-97" dirty="0" err="1">
                <a:cs typeface="Arial"/>
              </a:rPr>
              <a:t>menjadi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numerik</a:t>
            </a:r>
            <a:r>
              <a:rPr lang="en-US" sz="1700" spc="-97" dirty="0">
                <a:cs typeface="Arial"/>
              </a:rPr>
              <a:t>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6085" t="32416" r="350" b="14599"/>
          <a:stretch/>
        </p:blipFill>
        <p:spPr>
          <a:xfrm>
            <a:off x="1142999" y="4545636"/>
            <a:ext cx="6090113" cy="209222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object 4">
            <a:extLst>
              <a:ext uri="{FF2B5EF4-FFF2-40B4-BE49-F238E27FC236}">
                <a16:creationId xmlns="" xmlns:a16="http://schemas.microsoft.com/office/drawing/2014/main" id="{081E541B-4DCD-47D5-989E-3A127DB67C46}"/>
              </a:ext>
            </a:extLst>
          </p:cNvPr>
          <p:cNvSpPr txBox="1">
            <a:spLocks/>
          </p:cNvSpPr>
          <p:nvPr/>
        </p:nvSpPr>
        <p:spPr>
          <a:xfrm>
            <a:off x="1287936" y="268506"/>
            <a:ext cx="7035149" cy="470215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n-ID" sz="3000" spc="150" dirty="0">
                <a:latin typeface="Arial Rounded MT Bold" panose="020F0704030504030204" pitchFamily="34" charset="0"/>
              </a:rPr>
              <a:t>Remove Blank Value</a:t>
            </a:r>
          </a:p>
        </p:txBody>
      </p:sp>
      <p:sp>
        <p:nvSpPr>
          <p:cNvPr id="13" name="object 6">
            <a:extLst>
              <a:ext uri="{FF2B5EF4-FFF2-40B4-BE49-F238E27FC236}">
                <a16:creationId xmlns="" xmlns:a16="http://schemas.microsoft.com/office/drawing/2014/main" id="{50E08838-A304-4C1A-A723-CA33D5F62A64}"/>
              </a:ext>
            </a:extLst>
          </p:cNvPr>
          <p:cNvSpPr/>
          <p:nvPr/>
        </p:nvSpPr>
        <p:spPr>
          <a:xfrm>
            <a:off x="1287936" y="738721"/>
            <a:ext cx="2457460" cy="45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4" name="Oval 13"/>
          <p:cNvSpPr/>
          <p:nvPr/>
        </p:nvSpPr>
        <p:spPr>
          <a:xfrm>
            <a:off x="685800" y="302309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bject 4">
            <a:extLst>
              <a:ext uri="{FF2B5EF4-FFF2-40B4-BE49-F238E27FC236}">
                <a16:creationId xmlns="" xmlns:a16="http://schemas.microsoft.com/office/drawing/2014/main" id="{081E541B-4DCD-47D5-989E-3A127DB67C46}"/>
              </a:ext>
            </a:extLst>
          </p:cNvPr>
          <p:cNvSpPr txBox="1">
            <a:spLocks/>
          </p:cNvSpPr>
          <p:nvPr/>
        </p:nvSpPr>
        <p:spPr>
          <a:xfrm>
            <a:off x="846160" y="396233"/>
            <a:ext cx="333873" cy="285549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n-ID" sz="1800" spc="150" dirty="0">
                <a:latin typeface="Arial Rounded MT Bold" panose="020F0704030504030204" pitchFamily="34" charset="0"/>
              </a:rPr>
              <a:t>3</a:t>
            </a:r>
          </a:p>
        </p:txBody>
      </p:sp>
      <p:sp>
        <p:nvSpPr>
          <p:cNvPr id="18" name="object 4">
            <a:extLst>
              <a:ext uri="{FF2B5EF4-FFF2-40B4-BE49-F238E27FC236}">
                <a16:creationId xmlns="" xmlns:a16="http://schemas.microsoft.com/office/drawing/2014/main" id="{081E541B-4DCD-47D5-989E-3A127DB67C46}"/>
              </a:ext>
            </a:extLst>
          </p:cNvPr>
          <p:cNvSpPr txBox="1">
            <a:spLocks/>
          </p:cNvSpPr>
          <p:nvPr/>
        </p:nvSpPr>
        <p:spPr>
          <a:xfrm>
            <a:off x="1287936" y="3808849"/>
            <a:ext cx="7035149" cy="470215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n-ID" sz="3000" spc="150" dirty="0">
                <a:latin typeface="Arial Rounded MT Bold" panose="020F0704030504030204" pitchFamily="34" charset="0"/>
              </a:rPr>
              <a:t>Label Encoding</a:t>
            </a:r>
          </a:p>
        </p:txBody>
      </p:sp>
      <p:sp>
        <p:nvSpPr>
          <p:cNvPr id="19" name="object 6">
            <a:extLst>
              <a:ext uri="{FF2B5EF4-FFF2-40B4-BE49-F238E27FC236}">
                <a16:creationId xmlns="" xmlns:a16="http://schemas.microsoft.com/office/drawing/2014/main" id="{50E08838-A304-4C1A-A723-CA33D5F62A64}"/>
              </a:ext>
            </a:extLst>
          </p:cNvPr>
          <p:cNvSpPr/>
          <p:nvPr/>
        </p:nvSpPr>
        <p:spPr>
          <a:xfrm>
            <a:off x="1287936" y="4279064"/>
            <a:ext cx="2457460" cy="45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0" name="Oval 19"/>
          <p:cNvSpPr/>
          <p:nvPr/>
        </p:nvSpPr>
        <p:spPr>
          <a:xfrm>
            <a:off x="685800" y="3842652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bject 4">
            <a:extLst>
              <a:ext uri="{FF2B5EF4-FFF2-40B4-BE49-F238E27FC236}">
                <a16:creationId xmlns="" xmlns:a16="http://schemas.microsoft.com/office/drawing/2014/main" id="{081E541B-4DCD-47D5-989E-3A127DB67C46}"/>
              </a:ext>
            </a:extLst>
          </p:cNvPr>
          <p:cNvSpPr txBox="1">
            <a:spLocks/>
          </p:cNvSpPr>
          <p:nvPr/>
        </p:nvSpPr>
        <p:spPr>
          <a:xfrm>
            <a:off x="846160" y="3936576"/>
            <a:ext cx="333873" cy="285549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n-ID" sz="1800" spc="150" dirty="0" smtClean="0">
                <a:latin typeface="Arial Rounded MT Bold" panose="020F0704030504030204" pitchFamily="34" charset="0"/>
              </a:rPr>
              <a:t>4</a:t>
            </a:r>
            <a:endParaRPr lang="en-ID" sz="1800" spc="15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53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6554419"/>
            <a:ext cx="12192000" cy="303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547" y="1132035"/>
            <a:ext cx="8497036" cy="527344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9" name="object 9">
            <a:extLst>
              <a:ext uri="{FF2B5EF4-FFF2-40B4-BE49-F238E27FC236}">
                <a16:creationId xmlns="" xmlns:a16="http://schemas.microsoft.com/office/drawing/2014/main" id="{50664B01-E81B-407B-B6A8-40F3345AB3BA}"/>
              </a:ext>
            </a:extLst>
          </p:cNvPr>
          <p:cNvSpPr txBox="1"/>
          <p:nvPr/>
        </p:nvSpPr>
        <p:spPr>
          <a:xfrm>
            <a:off x="570079" y="1345314"/>
            <a:ext cx="2726516" cy="1839820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algn="just"/>
            <a:r>
              <a:rPr lang="en-US" sz="1700" b="1" spc="-97" dirty="0" err="1">
                <a:cs typeface="Arial"/>
              </a:rPr>
              <a:t>Berdasarkan</a:t>
            </a:r>
            <a:r>
              <a:rPr lang="en-US" sz="1700" b="1" spc="-97" dirty="0">
                <a:cs typeface="Arial"/>
              </a:rPr>
              <a:t> </a:t>
            </a:r>
            <a:r>
              <a:rPr lang="en-US" sz="1700" b="1" spc="-97" dirty="0" err="1">
                <a:cs typeface="Arial"/>
              </a:rPr>
              <a:t>pengecekan</a:t>
            </a:r>
            <a:r>
              <a:rPr lang="en-US" sz="1700" b="1" spc="-97" dirty="0">
                <a:cs typeface="Arial"/>
              </a:rPr>
              <a:t> data </a:t>
            </a:r>
            <a:r>
              <a:rPr lang="en-US" sz="1700" b="1" spc="-97" dirty="0" err="1">
                <a:cs typeface="Arial"/>
              </a:rPr>
              <a:t>dari</a:t>
            </a:r>
            <a:r>
              <a:rPr lang="en-US" sz="1700" b="1" spc="-97" dirty="0">
                <a:cs typeface="Arial"/>
              </a:rPr>
              <a:t> </a:t>
            </a:r>
            <a:r>
              <a:rPr lang="en-US" sz="1700" b="1" spc="-97" dirty="0" err="1">
                <a:cs typeface="Arial"/>
              </a:rPr>
              <a:t>kolom</a:t>
            </a:r>
            <a:r>
              <a:rPr lang="en-US" sz="1700" b="1" spc="-97" dirty="0">
                <a:cs typeface="Arial"/>
              </a:rPr>
              <a:t> correlation :</a:t>
            </a:r>
          </a:p>
          <a:p>
            <a:r>
              <a:rPr lang="en-US" sz="1700" spc="-97" dirty="0" err="1">
                <a:cs typeface="Arial"/>
              </a:rPr>
              <a:t>SeniorCitizen</a:t>
            </a:r>
            <a:r>
              <a:rPr lang="en-US" sz="1700" spc="-97" dirty="0">
                <a:cs typeface="Arial"/>
              </a:rPr>
              <a:t>, </a:t>
            </a:r>
            <a:r>
              <a:rPr lang="en-US" sz="1700" spc="-97" dirty="0" err="1">
                <a:cs typeface="Arial"/>
              </a:rPr>
              <a:t>PhoneService</a:t>
            </a:r>
            <a:r>
              <a:rPr lang="en-US" sz="1700" spc="-97" dirty="0">
                <a:cs typeface="Arial"/>
              </a:rPr>
              <a:t>, </a:t>
            </a:r>
            <a:r>
              <a:rPr lang="en-US" sz="1700" spc="-97" dirty="0" err="1">
                <a:cs typeface="Arial"/>
              </a:rPr>
              <a:t>MultipleLines</a:t>
            </a:r>
            <a:r>
              <a:rPr lang="en-US" sz="1700" spc="-97" dirty="0">
                <a:cs typeface="Arial"/>
              </a:rPr>
              <a:t>, </a:t>
            </a:r>
            <a:r>
              <a:rPr lang="en-US" sz="1700" spc="-97" dirty="0" err="1">
                <a:cs typeface="Arial"/>
              </a:rPr>
              <a:t>PaperlessBilling</a:t>
            </a:r>
            <a:r>
              <a:rPr lang="en-US" sz="1700" spc="-97" dirty="0">
                <a:cs typeface="Arial"/>
              </a:rPr>
              <a:t>, </a:t>
            </a:r>
            <a:r>
              <a:rPr lang="en-US" sz="1700" spc="-97" dirty="0" err="1">
                <a:cs typeface="Arial"/>
              </a:rPr>
              <a:t>PaymentMethod</a:t>
            </a:r>
            <a:r>
              <a:rPr lang="en-US" sz="1700" spc="-97" dirty="0">
                <a:cs typeface="Arial"/>
              </a:rPr>
              <a:t>, </a:t>
            </a:r>
            <a:r>
              <a:rPr lang="en-US" sz="1700" spc="-97" dirty="0" err="1">
                <a:cs typeface="Arial"/>
              </a:rPr>
              <a:t>MonthlyCharge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memiliki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korelasi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positif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terhadap</a:t>
            </a:r>
            <a:r>
              <a:rPr lang="en-US" sz="1700" spc="-97" dirty="0">
                <a:cs typeface="Arial"/>
              </a:rPr>
              <a:t> Churn</a:t>
            </a:r>
            <a:r>
              <a:rPr lang="en-US" sz="1700" spc="-97" dirty="0" smtClean="0">
                <a:cs typeface="Arial"/>
              </a:rPr>
              <a:t>.</a:t>
            </a:r>
            <a:endParaRPr lang="en-US" sz="1700" spc="-97" dirty="0">
              <a:cs typeface="Arial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="" xmlns:a16="http://schemas.microsoft.com/office/drawing/2014/main" id="{081E541B-4DCD-47D5-989E-3A127DB67C46}"/>
              </a:ext>
            </a:extLst>
          </p:cNvPr>
          <p:cNvSpPr txBox="1">
            <a:spLocks/>
          </p:cNvSpPr>
          <p:nvPr/>
        </p:nvSpPr>
        <p:spPr>
          <a:xfrm>
            <a:off x="1172215" y="461823"/>
            <a:ext cx="7035149" cy="470215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n-US" sz="3000" spc="150" dirty="0">
                <a:latin typeface="Arial Rounded MT Bold" panose="020F0704030504030204" pitchFamily="34" charset="0"/>
              </a:rPr>
              <a:t>Correlation </a:t>
            </a:r>
            <a:r>
              <a:rPr lang="en-US" sz="3000" spc="150" dirty="0" err="1">
                <a:latin typeface="Arial Rounded MT Bold" panose="020F0704030504030204" pitchFamily="34" charset="0"/>
              </a:rPr>
              <a:t>Heatmap</a:t>
            </a:r>
            <a:endParaRPr lang="en-ID" sz="3000" spc="150" dirty="0">
              <a:latin typeface="Arial Rounded MT Bold" panose="020F0704030504030204" pitchFamily="34" charset="0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="" xmlns:a16="http://schemas.microsoft.com/office/drawing/2014/main" id="{50E08838-A304-4C1A-A723-CA33D5F62A64}"/>
              </a:ext>
            </a:extLst>
          </p:cNvPr>
          <p:cNvSpPr/>
          <p:nvPr/>
        </p:nvSpPr>
        <p:spPr>
          <a:xfrm>
            <a:off x="1172215" y="932038"/>
            <a:ext cx="2457460" cy="45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1" name="Oval 10"/>
          <p:cNvSpPr/>
          <p:nvPr/>
        </p:nvSpPr>
        <p:spPr>
          <a:xfrm>
            <a:off x="570079" y="495626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bject 4">
            <a:extLst>
              <a:ext uri="{FF2B5EF4-FFF2-40B4-BE49-F238E27FC236}">
                <a16:creationId xmlns="" xmlns:a16="http://schemas.microsoft.com/office/drawing/2014/main" id="{081E541B-4DCD-47D5-989E-3A127DB67C46}"/>
              </a:ext>
            </a:extLst>
          </p:cNvPr>
          <p:cNvSpPr txBox="1">
            <a:spLocks/>
          </p:cNvSpPr>
          <p:nvPr/>
        </p:nvSpPr>
        <p:spPr>
          <a:xfrm>
            <a:off x="730439" y="589550"/>
            <a:ext cx="333873" cy="285549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n-ID" sz="1800" spc="150" dirty="0">
                <a:latin typeface="Arial Rounded MT Bold" panose="020F0704030504030204" pitchFamily="34" charset="0"/>
              </a:rPr>
              <a:t>5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24" y="162013"/>
            <a:ext cx="287432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89789" y="5607170"/>
            <a:ext cx="189781" cy="698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6057812" y="5607169"/>
            <a:ext cx="189781" cy="698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6367654" y="5607168"/>
            <a:ext cx="189781" cy="698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9413542" y="5607167"/>
            <a:ext cx="189781" cy="698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9802436" y="5615790"/>
            <a:ext cx="189781" cy="698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/>
          <p:cNvSpPr/>
          <p:nvPr/>
        </p:nvSpPr>
        <p:spPr>
          <a:xfrm>
            <a:off x="10141691" y="5615790"/>
            <a:ext cx="189781" cy="698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1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3182" t="43412" r="54220" b="42886"/>
          <a:stretch/>
        </p:blipFill>
        <p:spPr>
          <a:xfrm>
            <a:off x="1172215" y="2940390"/>
            <a:ext cx="4185767" cy="1426893"/>
          </a:xfrm>
          <a:prstGeom prst="rect">
            <a:avLst/>
          </a:prstGeom>
          <a:ln w="19050">
            <a:solidFill>
              <a:schemeClr val="bg2">
                <a:lumMod val="9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215" y="1527876"/>
            <a:ext cx="7269308" cy="461381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="" xmlns:a16="http://schemas.microsoft.com/office/drawing/2014/main" id="{081E541B-4DCD-47D5-989E-3A127DB67C46}"/>
              </a:ext>
            </a:extLst>
          </p:cNvPr>
          <p:cNvSpPr txBox="1">
            <a:spLocks/>
          </p:cNvSpPr>
          <p:nvPr/>
        </p:nvSpPr>
        <p:spPr>
          <a:xfrm>
            <a:off x="1172215" y="461823"/>
            <a:ext cx="7035149" cy="470215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n-ID" sz="3000" spc="150" dirty="0">
                <a:latin typeface="Arial Rounded MT Bold" panose="020F0704030504030204" pitchFamily="34" charset="0"/>
              </a:rPr>
              <a:t>Train Test Split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="" xmlns:a16="http://schemas.microsoft.com/office/drawing/2014/main" id="{50E08838-A304-4C1A-A723-CA33D5F62A64}"/>
              </a:ext>
            </a:extLst>
          </p:cNvPr>
          <p:cNvSpPr/>
          <p:nvPr/>
        </p:nvSpPr>
        <p:spPr>
          <a:xfrm>
            <a:off x="1172215" y="932038"/>
            <a:ext cx="2457460" cy="45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2" name="Oval 11"/>
          <p:cNvSpPr/>
          <p:nvPr/>
        </p:nvSpPr>
        <p:spPr>
          <a:xfrm>
            <a:off x="570079" y="495626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ject 4">
            <a:extLst>
              <a:ext uri="{FF2B5EF4-FFF2-40B4-BE49-F238E27FC236}">
                <a16:creationId xmlns="" xmlns:a16="http://schemas.microsoft.com/office/drawing/2014/main" id="{081E541B-4DCD-47D5-989E-3A127DB67C46}"/>
              </a:ext>
            </a:extLst>
          </p:cNvPr>
          <p:cNvSpPr txBox="1">
            <a:spLocks/>
          </p:cNvSpPr>
          <p:nvPr/>
        </p:nvSpPr>
        <p:spPr>
          <a:xfrm>
            <a:off x="730439" y="589550"/>
            <a:ext cx="333873" cy="285549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n-ID" sz="1800" spc="150" dirty="0" smtClean="0">
                <a:latin typeface="Arial Rounded MT Bold" panose="020F0704030504030204" pitchFamily="34" charset="0"/>
              </a:rPr>
              <a:t>6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="" xmlns:a16="http://schemas.microsoft.com/office/drawing/2014/main" id="{081E541B-4DCD-47D5-989E-3A127DB67C46}"/>
              </a:ext>
            </a:extLst>
          </p:cNvPr>
          <p:cNvSpPr txBox="1">
            <a:spLocks/>
          </p:cNvSpPr>
          <p:nvPr/>
        </p:nvSpPr>
        <p:spPr>
          <a:xfrm>
            <a:off x="1172215" y="2149563"/>
            <a:ext cx="7035149" cy="470215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n-ID" sz="3000" spc="150" dirty="0" err="1" smtClean="0">
                <a:latin typeface="Arial Rounded MT Bold" panose="020F0704030504030204" pitchFamily="34" charset="0"/>
              </a:rPr>
              <a:t>Scalling</a:t>
            </a:r>
            <a:endParaRPr lang="en-ID" sz="3000" spc="150" dirty="0">
              <a:latin typeface="Arial Rounded MT Bold" panose="020F0704030504030204" pitchFamily="34" charset="0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="" xmlns:a16="http://schemas.microsoft.com/office/drawing/2014/main" id="{50E08838-A304-4C1A-A723-CA33D5F62A64}"/>
              </a:ext>
            </a:extLst>
          </p:cNvPr>
          <p:cNvSpPr/>
          <p:nvPr/>
        </p:nvSpPr>
        <p:spPr>
          <a:xfrm>
            <a:off x="1172215" y="2619778"/>
            <a:ext cx="2457460" cy="45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6" name="Oval 15"/>
          <p:cNvSpPr/>
          <p:nvPr/>
        </p:nvSpPr>
        <p:spPr>
          <a:xfrm>
            <a:off x="570079" y="2183366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bject 4">
            <a:extLst>
              <a:ext uri="{FF2B5EF4-FFF2-40B4-BE49-F238E27FC236}">
                <a16:creationId xmlns="" xmlns:a16="http://schemas.microsoft.com/office/drawing/2014/main" id="{081E541B-4DCD-47D5-989E-3A127DB67C46}"/>
              </a:ext>
            </a:extLst>
          </p:cNvPr>
          <p:cNvSpPr txBox="1">
            <a:spLocks/>
          </p:cNvSpPr>
          <p:nvPr/>
        </p:nvSpPr>
        <p:spPr>
          <a:xfrm>
            <a:off x="730439" y="2277290"/>
            <a:ext cx="333873" cy="285549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n-ID" sz="1800" spc="150" dirty="0">
                <a:latin typeface="Arial Rounded MT Bold" panose="020F0704030504030204" pitchFamily="34" charset="0"/>
              </a:rPr>
              <a:t>7</a:t>
            </a:r>
            <a:endParaRPr lang="en-ID" sz="1800" spc="150" dirty="0" smtClean="0">
              <a:latin typeface="Arial Rounded MT Bold" panose="020F07040305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24" y="162013"/>
            <a:ext cx="2874323" cy="640080"/>
          </a:xfrm>
          <a:prstGeom prst="rect">
            <a:avLst/>
          </a:prstGeom>
        </p:spPr>
      </p:pic>
      <p:sp>
        <p:nvSpPr>
          <p:cNvPr id="19" name="object 8"/>
          <p:cNvSpPr/>
          <p:nvPr/>
        </p:nvSpPr>
        <p:spPr>
          <a:xfrm>
            <a:off x="0" y="6554419"/>
            <a:ext cx="12192000" cy="3035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" name="TextBox 1"/>
          <p:cNvSpPr txBox="1"/>
          <p:nvPr/>
        </p:nvSpPr>
        <p:spPr>
          <a:xfrm>
            <a:off x="1125217" y="1073157"/>
            <a:ext cx="213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Train 70 % </a:t>
            </a:r>
            <a:r>
              <a:rPr lang="en-US" altLang="zh-CN" dirty="0"/>
              <a:t>:</a:t>
            </a:r>
            <a:r>
              <a:rPr lang="en-US" altLang="zh-CN" dirty="0" smtClean="0"/>
              <a:t> Test 30%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3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24555" y="0"/>
            <a:ext cx="4034790" cy="6858000"/>
          </a:xfrm>
          <a:custGeom>
            <a:avLst/>
            <a:gdLst/>
            <a:ahLst/>
            <a:cxnLst/>
            <a:rect l="l" t="t" r="r" b="b"/>
            <a:pathLst>
              <a:path w="6052185" h="10287000">
                <a:moveTo>
                  <a:pt x="6051621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6051621" y="0"/>
                </a:lnTo>
                <a:lnTo>
                  <a:pt x="6051621" y="10286998"/>
                </a:lnTo>
                <a:close/>
              </a:path>
            </a:pathLst>
          </a:custGeom>
          <a:solidFill>
            <a:srgbClr val="FFB923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69964" y="2766218"/>
            <a:ext cx="7422036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 Rounded MT Bold" panose="020F0704030504030204" pitchFamily="34" charset="0"/>
              </a:rPr>
              <a:t>STAGE 5.</a:t>
            </a:r>
            <a:br>
              <a:rPr lang="en-US" altLang="zh-CN" sz="4000" dirty="0">
                <a:latin typeface="Arial Rounded MT Bold" panose="020F0704030504030204" pitchFamily="34" charset="0"/>
              </a:rPr>
            </a:br>
            <a:r>
              <a:rPr lang="en-US" altLang="zh-CN" sz="4000" dirty="0">
                <a:latin typeface="Arial Rounded MT Bold" panose="020F0704030504030204" pitchFamily="34" charset="0"/>
              </a:rPr>
              <a:t>DEVELOP </a:t>
            </a:r>
            <a:r>
              <a:rPr lang="en-US" altLang="zh-CN" sz="4000" dirty="0" smtClean="0">
                <a:latin typeface="Arial Rounded MT Bold" panose="020F0704030504030204" pitchFamily="34" charset="0"/>
              </a:rPr>
              <a:t>MODEL &amp; </a:t>
            </a:r>
            <a:r>
              <a:rPr lang="en-US" altLang="zh-CN" sz="4000" dirty="0" smtClean="0">
                <a:latin typeface="Arial Rounded MT Bold" panose="020F0704030504030204" pitchFamily="34" charset="0"/>
              </a:rPr>
              <a:t>EVALUATION</a:t>
            </a:r>
            <a:endParaRPr lang="zh-CN" alt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24" y="162013"/>
            <a:ext cx="2874323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7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="" xmlns:a16="http://schemas.microsoft.com/office/drawing/2014/main" id="{D8409EA5-361F-43ED-A71D-E08EB7373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2151" y="526072"/>
            <a:ext cx="9766627" cy="424048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r>
              <a:rPr lang="en-US" sz="3000" dirty="0">
                <a:latin typeface="Arial Rounded MT Bold" panose="020F0704030504030204" pitchFamily="34" charset="0"/>
              </a:rPr>
              <a:t>Modeling Process</a:t>
            </a:r>
          </a:p>
        </p:txBody>
      </p:sp>
      <p:sp>
        <p:nvSpPr>
          <p:cNvPr id="17" name="object 6">
            <a:extLst>
              <a:ext uri="{FF2B5EF4-FFF2-40B4-BE49-F238E27FC236}">
                <a16:creationId xmlns="" xmlns:a16="http://schemas.microsoft.com/office/drawing/2014/main" id="{CA4F8EE9-F224-4674-B529-C01ADA401C4A}"/>
              </a:ext>
            </a:extLst>
          </p:cNvPr>
          <p:cNvSpPr/>
          <p:nvPr/>
        </p:nvSpPr>
        <p:spPr>
          <a:xfrm>
            <a:off x="742152" y="1050148"/>
            <a:ext cx="2457460" cy="153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6" name="object 8"/>
          <p:cNvSpPr/>
          <p:nvPr/>
        </p:nvSpPr>
        <p:spPr>
          <a:xfrm>
            <a:off x="0" y="6554419"/>
            <a:ext cx="12192000" cy="303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8" name="TextBox 7"/>
          <p:cNvSpPr txBox="1"/>
          <p:nvPr/>
        </p:nvSpPr>
        <p:spPr>
          <a:xfrm>
            <a:off x="1523583" y="2860253"/>
            <a:ext cx="2848537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Logistic </a:t>
            </a:r>
            <a:r>
              <a:rPr lang="en-US" altLang="zh-CN" sz="1600" dirty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MLP for Binary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K-NEIGHBOUR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ADABOOST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SVM for Binary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Gradient Boosting</a:t>
            </a:r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49824" y="2860253"/>
            <a:ext cx="4430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Melakukantreatment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terhadap</a:t>
            </a:r>
            <a:r>
              <a:rPr lang="en-US" altLang="zh-CN" sz="1600" dirty="0"/>
              <a:t> imbalanced </a:t>
            </a:r>
            <a:r>
              <a:rPr lang="en-US" altLang="zh-CN" sz="1600" dirty="0" smtClean="0"/>
              <a:t>data </a:t>
            </a:r>
            <a:r>
              <a:rPr lang="en-US" altLang="zh-CN" sz="1600" dirty="0" err="1" smtClean="0"/>
              <a:t>dengan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metode</a:t>
            </a:r>
            <a:r>
              <a:rPr lang="en-US" altLang="zh-CN" sz="1600" dirty="0" smtClean="0"/>
              <a:t> oversampling.</a:t>
            </a:r>
            <a:endParaRPr lang="en-US" altLang="zh-CN" sz="1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Menggunakan</a:t>
            </a:r>
            <a:r>
              <a:rPr lang="en-US" altLang="zh-CN" sz="1600" dirty="0" smtClean="0"/>
              <a:t> Grid Search CV </a:t>
            </a:r>
            <a:r>
              <a:rPr lang="en-US" altLang="zh-CN" sz="1600" dirty="0" err="1" smtClean="0"/>
              <a:t>untuk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Hyperparameter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Tunning</a:t>
            </a:r>
            <a:r>
              <a:rPr lang="en-US" altLang="zh-CN" sz="1600" dirty="0" smtClean="0"/>
              <a:t>.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73139" y="1304060"/>
            <a:ext cx="110847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dirty="0" err="1"/>
              <a:t>Tahapan</a:t>
            </a:r>
            <a:r>
              <a:rPr lang="en-US" altLang="zh-CN" sz="1700" b="1" dirty="0"/>
              <a:t> Modeling </a:t>
            </a:r>
            <a:r>
              <a:rPr lang="en-US" altLang="zh-CN" sz="1700" dirty="0" err="1"/>
              <a:t>dibagi</a:t>
            </a:r>
            <a:r>
              <a:rPr lang="en-US" altLang="zh-CN" sz="1700" dirty="0"/>
              <a:t> </a:t>
            </a:r>
            <a:r>
              <a:rPr lang="en-US" altLang="zh-CN" sz="1700" dirty="0" err="1"/>
              <a:t>menjadi</a:t>
            </a:r>
            <a:r>
              <a:rPr lang="en-US" altLang="zh-CN" sz="1700" dirty="0"/>
              <a:t> </a:t>
            </a:r>
            <a:r>
              <a:rPr lang="en-US" altLang="zh-CN" sz="1700" dirty="0" err="1"/>
              <a:t>dua</a:t>
            </a:r>
            <a:r>
              <a:rPr lang="en-US" altLang="zh-CN" sz="1700" dirty="0"/>
              <a:t> </a:t>
            </a:r>
            <a:r>
              <a:rPr lang="en-US" altLang="zh-CN" sz="1700" dirty="0" err="1"/>
              <a:t>tahap</a:t>
            </a:r>
            <a:r>
              <a:rPr lang="en-US" altLang="zh-CN" sz="1700" dirty="0"/>
              <a:t> </a:t>
            </a:r>
            <a:r>
              <a:rPr lang="en-US" altLang="zh-CN" sz="1700" dirty="0" err="1"/>
              <a:t>yaitu</a:t>
            </a:r>
            <a:r>
              <a:rPr lang="en-US" altLang="zh-CN" sz="1700" dirty="0"/>
              <a:t> </a:t>
            </a:r>
            <a:r>
              <a:rPr lang="en-US" altLang="zh-CN" sz="1700" dirty="0" err="1"/>
              <a:t>tahap</a:t>
            </a:r>
            <a:r>
              <a:rPr lang="en-US" altLang="zh-CN" sz="1700" dirty="0"/>
              <a:t> 1 </a:t>
            </a:r>
            <a:r>
              <a:rPr lang="en-US" altLang="zh-CN" sz="1700" dirty="0" err="1"/>
              <a:t>melakukan</a:t>
            </a:r>
            <a:r>
              <a:rPr lang="en-US" altLang="zh-CN" sz="1700" dirty="0"/>
              <a:t> </a:t>
            </a:r>
            <a:r>
              <a:rPr lang="en-US" altLang="zh-CN" sz="1700" dirty="0" err="1" smtClean="0"/>
              <a:t>pemodelan</a:t>
            </a:r>
            <a:r>
              <a:rPr lang="en-US" altLang="zh-CN" sz="1700" dirty="0"/>
              <a:t> </a:t>
            </a:r>
            <a:r>
              <a:rPr lang="en-US" altLang="zh-CN" sz="1700" dirty="0" err="1" smtClean="0"/>
              <a:t>dengan</a:t>
            </a:r>
            <a:r>
              <a:rPr lang="en-US" altLang="zh-CN" sz="1700" dirty="0" smtClean="0"/>
              <a:t> </a:t>
            </a:r>
            <a:r>
              <a:rPr lang="en-US" altLang="zh-CN" sz="1700" dirty="0" err="1" smtClean="0"/>
              <a:t>beberapa</a:t>
            </a:r>
            <a:r>
              <a:rPr lang="en-US" altLang="zh-CN" sz="1700" dirty="0" smtClean="0"/>
              <a:t> model yang </a:t>
            </a:r>
            <a:r>
              <a:rPr lang="en-US" altLang="zh-CN" sz="1700" dirty="0" err="1" smtClean="0"/>
              <a:t>telah</a:t>
            </a:r>
            <a:r>
              <a:rPr lang="en-US" altLang="zh-CN" sz="1700" dirty="0" smtClean="0"/>
              <a:t> </a:t>
            </a:r>
            <a:r>
              <a:rPr lang="en-US" altLang="zh-CN" sz="1700" dirty="0" err="1" smtClean="0"/>
              <a:t>dipilih</a:t>
            </a:r>
            <a:r>
              <a:rPr lang="en-US" altLang="zh-CN" sz="1700" dirty="0" smtClean="0"/>
              <a:t> </a:t>
            </a:r>
            <a:r>
              <a:rPr lang="en-US" altLang="zh-CN" sz="1700" dirty="0" err="1"/>
              <a:t>dan</a:t>
            </a:r>
            <a:r>
              <a:rPr lang="en-US" altLang="zh-CN" sz="1700" dirty="0"/>
              <a:t> </a:t>
            </a:r>
            <a:r>
              <a:rPr lang="en-US" altLang="zh-CN" sz="1700" dirty="0" err="1"/>
              <a:t>tahap</a:t>
            </a:r>
            <a:r>
              <a:rPr lang="en-US" altLang="zh-CN" sz="1700" dirty="0"/>
              <a:t> 2 </a:t>
            </a:r>
            <a:r>
              <a:rPr lang="en-US" altLang="zh-CN" sz="1700" dirty="0" err="1"/>
              <a:t>melakukan</a:t>
            </a:r>
            <a:r>
              <a:rPr lang="en-US" altLang="zh-CN" sz="1700" dirty="0"/>
              <a:t> </a:t>
            </a:r>
            <a:r>
              <a:rPr lang="en-US" altLang="zh-CN" sz="1700" dirty="0" err="1"/>
              <a:t>peningkatan</a:t>
            </a:r>
            <a:r>
              <a:rPr lang="en-US" altLang="zh-CN" sz="1700" dirty="0"/>
              <a:t> </a:t>
            </a:r>
            <a:r>
              <a:rPr lang="en-US" altLang="zh-CN" sz="1700" dirty="0" err="1"/>
              <a:t>perfroma</a:t>
            </a:r>
            <a:r>
              <a:rPr lang="en-US" altLang="zh-CN" sz="1700" dirty="0"/>
              <a:t> </a:t>
            </a:r>
            <a:r>
              <a:rPr lang="en-US" altLang="zh-CN" sz="1700" dirty="0" err="1"/>
              <a:t>dari</a:t>
            </a:r>
            <a:r>
              <a:rPr lang="en-US" altLang="zh-CN" sz="1700" dirty="0"/>
              <a:t> model yang </a:t>
            </a:r>
            <a:r>
              <a:rPr lang="en-US" altLang="zh-CN" sz="1700" dirty="0" err="1"/>
              <a:t>telah</a:t>
            </a:r>
            <a:r>
              <a:rPr lang="en-US" altLang="zh-CN" sz="1700" dirty="0"/>
              <a:t> </a:t>
            </a:r>
            <a:r>
              <a:rPr lang="en-US" altLang="zh-CN" sz="1700" dirty="0" err="1"/>
              <a:t>dipilih</a:t>
            </a:r>
            <a:r>
              <a:rPr lang="en-US" altLang="zh-CN" sz="1700" dirty="0"/>
              <a:t> </a:t>
            </a:r>
            <a:r>
              <a:rPr lang="en-US" altLang="zh-CN" sz="1700" dirty="0" err="1"/>
              <a:t>padah</a:t>
            </a:r>
            <a:r>
              <a:rPr lang="en-US" altLang="zh-CN" sz="1700" dirty="0"/>
              <a:t> </a:t>
            </a:r>
            <a:r>
              <a:rPr lang="en-US" altLang="zh-CN" sz="1700" dirty="0" err="1"/>
              <a:t>tahap</a:t>
            </a:r>
            <a:r>
              <a:rPr lang="en-US" altLang="zh-CN" sz="1700" dirty="0"/>
              <a:t> </a:t>
            </a:r>
            <a:r>
              <a:rPr lang="en-US" altLang="zh-CN" sz="1700" dirty="0" smtClean="0"/>
              <a:t>1.</a:t>
            </a:r>
            <a:endParaRPr lang="zh-CN" altLang="en-US" sz="1700" dirty="0"/>
          </a:p>
        </p:txBody>
      </p:sp>
      <p:sp>
        <p:nvSpPr>
          <p:cNvPr id="5" name="Rectangle 4"/>
          <p:cNvSpPr/>
          <p:nvPr/>
        </p:nvSpPr>
        <p:spPr>
          <a:xfrm>
            <a:off x="1232085" y="2240520"/>
            <a:ext cx="3291840" cy="5934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81370" y="2049803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bject 4">
            <a:extLst>
              <a:ext uri="{FF2B5EF4-FFF2-40B4-BE49-F238E27FC236}">
                <a16:creationId xmlns="" xmlns:a16="http://schemas.microsoft.com/office/drawing/2014/main" id="{081E541B-4DCD-47D5-989E-3A127DB67C46}"/>
              </a:ext>
            </a:extLst>
          </p:cNvPr>
          <p:cNvSpPr txBox="1">
            <a:spLocks/>
          </p:cNvSpPr>
          <p:nvPr/>
        </p:nvSpPr>
        <p:spPr>
          <a:xfrm>
            <a:off x="1145641" y="2136329"/>
            <a:ext cx="333873" cy="285549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n-ID" sz="1800" spc="150" dirty="0" smtClean="0">
                <a:latin typeface="Arial Rounded MT Bold" panose="020F0704030504030204" pitchFamily="34" charset="0"/>
              </a:rPr>
              <a:t>1</a:t>
            </a:r>
            <a:endParaRPr lang="en-ID" sz="1800" spc="150" dirty="0">
              <a:latin typeface="Arial Rounded MT Bold" panose="020F07040305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3694" y="2338133"/>
            <a:ext cx="2436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err="1"/>
              <a:t>Melakukan</a:t>
            </a:r>
            <a:r>
              <a:rPr lang="en-US" altLang="zh-CN" b="1" u="sng" dirty="0"/>
              <a:t> </a:t>
            </a:r>
            <a:r>
              <a:rPr lang="en-US" altLang="zh-CN" b="1" u="sng" dirty="0" err="1"/>
              <a:t>pemodelan</a:t>
            </a:r>
            <a:r>
              <a:rPr lang="en-US" altLang="zh-CN" b="1" u="sng" dirty="0"/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43338" y="2240520"/>
            <a:ext cx="4558857" cy="5934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92624" y="2049803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bject 4">
            <a:extLst>
              <a:ext uri="{FF2B5EF4-FFF2-40B4-BE49-F238E27FC236}">
                <a16:creationId xmlns="" xmlns:a16="http://schemas.microsoft.com/office/drawing/2014/main" id="{081E541B-4DCD-47D5-989E-3A127DB67C46}"/>
              </a:ext>
            </a:extLst>
          </p:cNvPr>
          <p:cNvSpPr txBox="1">
            <a:spLocks/>
          </p:cNvSpPr>
          <p:nvPr/>
        </p:nvSpPr>
        <p:spPr>
          <a:xfrm>
            <a:off x="6456895" y="2136329"/>
            <a:ext cx="333873" cy="285549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n-ID" sz="1800" spc="150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78376" y="2338133"/>
            <a:ext cx="3178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err="1"/>
              <a:t>Meningkatkan</a:t>
            </a:r>
            <a:r>
              <a:rPr lang="en-US" altLang="zh-CN" b="1" u="sng" dirty="0"/>
              <a:t> Performa Model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24" y="162013"/>
            <a:ext cx="2874323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1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="" xmlns:a16="http://schemas.microsoft.com/office/drawing/2014/main" id="{D8409EA5-361F-43ED-A71D-E08EB7373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2151" y="526072"/>
            <a:ext cx="9766627" cy="424048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r>
              <a:rPr lang="en-US" sz="3000" dirty="0" smtClean="0">
                <a:latin typeface="Arial Rounded MT Bold" panose="020F0704030504030204" pitchFamily="34" charset="0"/>
              </a:rPr>
              <a:t>Evaluation Benchmark</a:t>
            </a:r>
            <a:endParaRPr lang="en-US" sz="3000" dirty="0">
              <a:latin typeface="Arial Rounded MT Bold" panose="020F0704030504030204" pitchFamily="34" charset="0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="" xmlns:a16="http://schemas.microsoft.com/office/drawing/2014/main" id="{CA4F8EE9-F224-4674-B529-C01ADA401C4A}"/>
              </a:ext>
            </a:extLst>
          </p:cNvPr>
          <p:cNvSpPr/>
          <p:nvPr/>
        </p:nvSpPr>
        <p:spPr>
          <a:xfrm>
            <a:off x="742152" y="1050148"/>
            <a:ext cx="2457460" cy="153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6" name="object 8"/>
          <p:cNvSpPr/>
          <p:nvPr/>
        </p:nvSpPr>
        <p:spPr>
          <a:xfrm>
            <a:off x="0" y="6554419"/>
            <a:ext cx="12192000" cy="303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24" y="162013"/>
            <a:ext cx="287432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42151" y="1314179"/>
            <a:ext cx="193161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b="1" dirty="0" smtClean="0"/>
              <a:t>Confusion Matrix</a:t>
            </a:r>
            <a:endParaRPr lang="zh-CN" altLang="en-US" sz="19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73095" y="3401055"/>
            <a:ext cx="5222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Dimana</a:t>
            </a:r>
            <a:r>
              <a:rPr lang="en-US" altLang="zh-CN" dirty="0" smtClean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FN: </a:t>
            </a:r>
            <a:r>
              <a:rPr lang="en-US" altLang="zh-CN" dirty="0" err="1" smtClean="0"/>
              <a:t>Aktual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adalah</a:t>
            </a:r>
            <a:r>
              <a:rPr lang="en-US" altLang="zh-CN" dirty="0" smtClean="0"/>
              <a:t> churn </a:t>
            </a:r>
            <a:r>
              <a:rPr lang="en-US" altLang="zh-CN" dirty="0" err="1" smtClean="0"/>
              <a:t>tetapi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prediksi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tidak</a:t>
            </a:r>
            <a:r>
              <a:rPr lang="en-US" altLang="zh-CN" dirty="0" smtClean="0"/>
              <a:t> churn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FP: </a:t>
            </a:r>
            <a:r>
              <a:rPr lang="en-US" altLang="zh-CN" dirty="0" err="1" smtClean="0"/>
              <a:t>Aktual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adalah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tidak</a:t>
            </a:r>
            <a:r>
              <a:rPr lang="en-US" altLang="zh-CN" dirty="0" smtClean="0"/>
              <a:t> churn </a:t>
            </a:r>
            <a:r>
              <a:rPr lang="en-US" altLang="zh-CN" dirty="0" err="1" smtClean="0"/>
              <a:t>tetapi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prediksi</a:t>
            </a:r>
            <a:r>
              <a:rPr lang="en-US" altLang="zh-CN" dirty="0" smtClean="0"/>
              <a:t> churn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95" y="1752644"/>
            <a:ext cx="3506740" cy="14807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793" y="1513162"/>
            <a:ext cx="3977985" cy="89923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938599" y="1932619"/>
            <a:ext cx="1266214" cy="362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30793" y="2412400"/>
            <a:ext cx="539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Meminimalisir</a:t>
            </a:r>
            <a:r>
              <a:rPr lang="en-US" altLang="zh-CN" dirty="0" smtClean="0"/>
              <a:t> False Negative, </a:t>
            </a:r>
            <a:r>
              <a:rPr lang="en-US" altLang="zh-CN" dirty="0" err="1" smtClean="0"/>
              <a:t>sehingga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nilai</a:t>
            </a:r>
            <a:r>
              <a:rPr lang="en-US" altLang="zh-CN" dirty="0" smtClean="0"/>
              <a:t> Recall yang paling </a:t>
            </a:r>
            <a:r>
              <a:rPr lang="en-US" altLang="zh-CN" dirty="0" err="1" smtClean="0"/>
              <a:t>tinggi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1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="" xmlns:a16="http://schemas.microsoft.com/office/drawing/2014/main" id="{D8409EA5-361F-43ED-A71D-E08EB7373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2024" y="303581"/>
            <a:ext cx="9766627" cy="424048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r>
              <a:rPr lang="en-US" sz="3000" dirty="0">
                <a:latin typeface="Arial Rounded MT Bold" panose="020F0704030504030204" pitchFamily="34" charset="0"/>
              </a:rPr>
              <a:t>Evaluation </a:t>
            </a:r>
            <a:r>
              <a:rPr lang="en-US" sz="3000" dirty="0" smtClean="0">
                <a:latin typeface="Arial Rounded MT Bold" panose="020F0704030504030204" pitchFamily="34" charset="0"/>
              </a:rPr>
              <a:t>Benchmark </a:t>
            </a:r>
            <a:r>
              <a:rPr lang="en-US" sz="3000" dirty="0">
                <a:latin typeface="Arial Rounded MT Bold" panose="020F0704030504030204" pitchFamily="34" charset="0"/>
              </a:rPr>
              <a:t>(</a:t>
            </a:r>
            <a:r>
              <a:rPr lang="en-US" sz="3000" dirty="0" err="1">
                <a:latin typeface="Arial Rounded MT Bold" panose="020F0704030504030204" pitchFamily="34" charset="0"/>
              </a:rPr>
              <a:t>Tahap</a:t>
            </a:r>
            <a:r>
              <a:rPr lang="en-US" sz="3000" dirty="0">
                <a:latin typeface="Arial Rounded MT Bold" panose="020F0704030504030204" pitchFamily="34" charset="0"/>
              </a:rPr>
              <a:t> 1)</a:t>
            </a:r>
          </a:p>
        </p:txBody>
      </p:sp>
      <p:sp>
        <p:nvSpPr>
          <p:cNvPr id="17" name="object 6">
            <a:extLst>
              <a:ext uri="{FF2B5EF4-FFF2-40B4-BE49-F238E27FC236}">
                <a16:creationId xmlns="" xmlns:a16="http://schemas.microsoft.com/office/drawing/2014/main" id="{CA4F8EE9-F224-4674-B529-C01ADA401C4A}"/>
              </a:ext>
            </a:extLst>
          </p:cNvPr>
          <p:cNvSpPr/>
          <p:nvPr/>
        </p:nvSpPr>
        <p:spPr>
          <a:xfrm>
            <a:off x="592025" y="827657"/>
            <a:ext cx="2457460" cy="153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6" name="object 8"/>
          <p:cNvSpPr/>
          <p:nvPr/>
        </p:nvSpPr>
        <p:spPr>
          <a:xfrm>
            <a:off x="0" y="6554419"/>
            <a:ext cx="12192000" cy="303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" name="TextBox 2"/>
          <p:cNvSpPr txBox="1"/>
          <p:nvPr/>
        </p:nvSpPr>
        <p:spPr>
          <a:xfrm>
            <a:off x="3253452" y="1306703"/>
            <a:ext cx="482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Modeling </a:t>
            </a:r>
            <a:r>
              <a:rPr lang="en-US" altLang="zh-CN" dirty="0" smtClean="0"/>
              <a:t>Result-Evaluation </a:t>
            </a:r>
            <a:r>
              <a:rPr lang="en-US" altLang="zh-CN" dirty="0"/>
              <a:t>-  Train 70 % Test 30%</a:t>
            </a:r>
            <a:endParaRPr lang="zh-CN" alt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747299"/>
              </p:ext>
            </p:extLst>
          </p:nvPr>
        </p:nvGraphicFramePr>
        <p:xfrm>
          <a:off x="2166577" y="1750499"/>
          <a:ext cx="6996547" cy="2319332"/>
        </p:xfrm>
        <a:graphic>
          <a:graphicData uri="http://schemas.openxmlformats.org/drawingml/2006/table">
            <a:tbl>
              <a:tblPr/>
              <a:tblGrid>
                <a:gridCol w="35064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46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06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946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464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2813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Models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Train 70 Test 30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1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Accuracy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Recall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Precision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F1 Score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81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Logistic Regression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81.02%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73.39%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74.72%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5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74.00%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C0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61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MLP for Binary Classification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80.64%</a:t>
                      </a:r>
                      <a:endParaRPr lang="en-US" altLang="zh-CN" sz="1100" b="0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B44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71.18%</a:t>
                      </a:r>
                      <a:endParaRPr lang="en-US" altLang="zh-CN" sz="1100" b="0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74.37%</a:t>
                      </a:r>
                      <a:endParaRPr lang="en-US" altLang="zh-CN" sz="1100" b="0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20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72.45%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81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K-NEIGHBOUR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78.56%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E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68.09%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71.18%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69.27%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5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81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DECISION TREE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79.98%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C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71.37%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73.27%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72.20%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A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81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RANDOM FOREST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80.64%</a:t>
                      </a:r>
                      <a:endParaRPr lang="en-US" altLang="zh-CN" sz="1100" b="0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71.81%</a:t>
                      </a:r>
                      <a:endParaRPr lang="en-US" altLang="zh-CN" sz="1100" b="0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74.28%</a:t>
                      </a:r>
                      <a:endParaRPr lang="en-US" altLang="zh-CN" sz="1100" b="0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C1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72.85%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E0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81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ADABOOST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80.50%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BB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72.48%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74.00%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D0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73.16%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81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SVM for Binary Classification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80.69%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B9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70.65%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74.57%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70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72.13%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81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Gradient Boosting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81.16%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B44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72.73%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75.02%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0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73.71%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24" y="162013"/>
            <a:ext cx="2874323" cy="64008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648275" y="4876523"/>
            <a:ext cx="4558353" cy="13287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5400000">
            <a:off x="5710561" y="4310019"/>
            <a:ext cx="433782" cy="30025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48275" y="5079226"/>
            <a:ext cx="457809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00" dirty="0" err="1" smtClean="0"/>
              <a:t>Pada</a:t>
            </a:r>
            <a:r>
              <a:rPr lang="en-US" altLang="zh-CN" sz="1700" dirty="0" smtClean="0"/>
              <a:t> </a:t>
            </a:r>
            <a:r>
              <a:rPr lang="en-US" altLang="zh-CN" sz="1700" dirty="0" err="1" smtClean="0"/>
              <a:t>tahap</a:t>
            </a:r>
            <a:r>
              <a:rPr lang="en-US" altLang="zh-CN" sz="1700" dirty="0" smtClean="0"/>
              <a:t> </a:t>
            </a:r>
            <a:r>
              <a:rPr lang="en-US" altLang="zh-CN" sz="1700" dirty="0" err="1" smtClean="0"/>
              <a:t>pertama</a:t>
            </a:r>
            <a:r>
              <a:rPr lang="en-US" altLang="zh-CN" sz="1700" dirty="0" smtClean="0"/>
              <a:t> </a:t>
            </a:r>
            <a:r>
              <a:rPr lang="en-US" altLang="zh-CN" sz="1700" dirty="0" err="1" smtClean="0"/>
              <a:t>untuk</a:t>
            </a:r>
            <a:r>
              <a:rPr lang="en-US" altLang="zh-CN" sz="1700" dirty="0" smtClean="0"/>
              <a:t> model yang </a:t>
            </a:r>
            <a:r>
              <a:rPr lang="en-US" altLang="zh-CN" sz="1700" dirty="0" err="1" smtClean="0"/>
              <a:t>memiliki</a:t>
            </a:r>
            <a:r>
              <a:rPr lang="en-US" altLang="zh-CN" sz="1700" dirty="0" smtClean="0"/>
              <a:t> recall </a:t>
            </a:r>
            <a:r>
              <a:rPr lang="en-US" altLang="zh-CN" sz="1700" dirty="0" err="1" smtClean="0"/>
              <a:t>tertinggi</a:t>
            </a:r>
            <a:r>
              <a:rPr lang="en-US" altLang="zh-CN" sz="1700" dirty="0" smtClean="0"/>
              <a:t> </a:t>
            </a:r>
            <a:r>
              <a:rPr lang="en-US" altLang="zh-CN" sz="1700" dirty="0" err="1" smtClean="0"/>
              <a:t>adalah</a:t>
            </a:r>
            <a:r>
              <a:rPr lang="en-US" altLang="zh-CN" sz="1700" dirty="0" smtClean="0"/>
              <a:t> </a:t>
            </a:r>
            <a:r>
              <a:rPr lang="en-US" altLang="zh-CN" sz="1700" dirty="0" err="1" smtClean="0"/>
              <a:t>Logitic</a:t>
            </a:r>
            <a:r>
              <a:rPr lang="en-US" altLang="zh-CN" sz="1700" dirty="0" smtClean="0"/>
              <a:t> Regression </a:t>
            </a:r>
            <a:r>
              <a:rPr lang="en-US" altLang="zh-CN" sz="1700" dirty="0" err="1" smtClean="0"/>
              <a:t>dan</a:t>
            </a:r>
            <a:r>
              <a:rPr lang="en-US" altLang="zh-CN" sz="1700" dirty="0" smtClean="0"/>
              <a:t> Gradient Boosting.</a:t>
            </a: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89038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495983" y="4453151"/>
            <a:ext cx="5351502" cy="14202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object 8"/>
          <p:cNvSpPr/>
          <p:nvPr/>
        </p:nvSpPr>
        <p:spPr>
          <a:xfrm>
            <a:off x="0" y="6554419"/>
            <a:ext cx="12192000" cy="303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" name="TextBox 2"/>
          <p:cNvSpPr txBox="1"/>
          <p:nvPr/>
        </p:nvSpPr>
        <p:spPr>
          <a:xfrm>
            <a:off x="2481079" y="1291539"/>
            <a:ext cx="734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Modeling </a:t>
            </a:r>
            <a:r>
              <a:rPr lang="en-US" altLang="zh-CN" dirty="0" smtClean="0"/>
              <a:t>Result-Evaluation Imbalanced Data Handling </a:t>
            </a:r>
            <a:r>
              <a:rPr lang="en-US" altLang="zh-CN" dirty="0"/>
              <a:t>-  Train 70 % Test 30%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65728" y="4567159"/>
            <a:ext cx="48210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00" dirty="0" err="1" smtClean="0"/>
              <a:t>Setelah</a:t>
            </a:r>
            <a:r>
              <a:rPr lang="en-US" altLang="zh-CN" sz="1700" dirty="0" smtClean="0"/>
              <a:t> </a:t>
            </a:r>
            <a:r>
              <a:rPr lang="en-US" altLang="zh-CN" sz="1700" dirty="0" err="1" smtClean="0"/>
              <a:t>dilakukan</a:t>
            </a:r>
            <a:r>
              <a:rPr lang="en-US" altLang="zh-CN" sz="1700" dirty="0"/>
              <a:t> </a:t>
            </a:r>
            <a:r>
              <a:rPr lang="en-US" altLang="zh-CN" sz="1700" dirty="0" smtClean="0"/>
              <a:t>handle imbalanced dataset </a:t>
            </a:r>
            <a:r>
              <a:rPr lang="en-US" altLang="zh-CN" sz="1700" dirty="0" err="1" smtClean="0"/>
              <a:t>dengan</a:t>
            </a:r>
            <a:r>
              <a:rPr lang="en-US" altLang="zh-CN" sz="1700" dirty="0" smtClean="0"/>
              <a:t> </a:t>
            </a:r>
            <a:r>
              <a:rPr lang="en-US" altLang="zh-CN" sz="1700" dirty="0" err="1" smtClean="0"/>
              <a:t>menggunakan</a:t>
            </a:r>
            <a:r>
              <a:rPr lang="en-US" altLang="zh-CN" sz="1700" dirty="0" smtClean="0"/>
              <a:t> </a:t>
            </a:r>
            <a:r>
              <a:rPr lang="en-US" altLang="zh-CN" sz="1700" dirty="0" err="1" smtClean="0"/>
              <a:t>metode</a:t>
            </a:r>
            <a:r>
              <a:rPr lang="en-US" altLang="zh-CN" sz="1700" dirty="0" smtClean="0"/>
              <a:t> SMOTE </a:t>
            </a:r>
            <a:r>
              <a:rPr lang="en-US" altLang="zh-CN" sz="1700" dirty="0" err="1" smtClean="0"/>
              <a:t>didapatkan</a:t>
            </a:r>
            <a:r>
              <a:rPr lang="en-US" altLang="zh-CN" sz="1700" dirty="0" smtClean="0"/>
              <a:t> 2 model </a:t>
            </a:r>
            <a:r>
              <a:rPr lang="en-US" altLang="zh-CN" sz="1700" dirty="0" err="1" smtClean="0"/>
              <a:t>terbaik</a:t>
            </a:r>
            <a:r>
              <a:rPr lang="en-US" altLang="zh-CN" sz="1700" dirty="0" smtClean="0"/>
              <a:t> </a:t>
            </a:r>
            <a:r>
              <a:rPr lang="en-US" altLang="zh-CN" sz="1700" dirty="0" err="1" smtClean="0"/>
              <a:t>dengan</a:t>
            </a:r>
            <a:r>
              <a:rPr lang="en-US" altLang="zh-CN" sz="1700" dirty="0" smtClean="0"/>
              <a:t> Recall </a:t>
            </a:r>
            <a:r>
              <a:rPr lang="en-US" altLang="zh-CN" sz="1700" dirty="0" err="1" smtClean="0"/>
              <a:t>tertinggi</a:t>
            </a:r>
            <a:r>
              <a:rPr lang="en-US" altLang="zh-CN" sz="1700" dirty="0" smtClean="0"/>
              <a:t> </a:t>
            </a:r>
            <a:r>
              <a:rPr lang="en-US" altLang="zh-CN" sz="1700" dirty="0" err="1" smtClean="0"/>
              <a:t>yaitu</a:t>
            </a:r>
            <a:r>
              <a:rPr lang="en-US" altLang="zh-CN" sz="1700" dirty="0" smtClean="0"/>
              <a:t> SMOTE + Logistic Regression </a:t>
            </a:r>
            <a:r>
              <a:rPr lang="en-US" altLang="zh-CN" sz="1700" dirty="0" err="1" smtClean="0"/>
              <a:t>dan</a:t>
            </a:r>
            <a:r>
              <a:rPr lang="en-US" altLang="zh-CN" sz="1700" dirty="0" smtClean="0"/>
              <a:t> SMOTE + Gradient Boosting </a:t>
            </a:r>
            <a:endParaRPr lang="zh-CN" altLang="en-US" sz="17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24" y="162013"/>
            <a:ext cx="2874323" cy="64008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5400000">
            <a:off x="5906405" y="3894634"/>
            <a:ext cx="433782" cy="30025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bject 3">
            <a:extLst>
              <a:ext uri="{FF2B5EF4-FFF2-40B4-BE49-F238E27FC236}">
                <a16:creationId xmlns="" xmlns:a16="http://schemas.microsoft.com/office/drawing/2014/main" id="{D8409EA5-361F-43ED-A71D-E08EB737384B}"/>
              </a:ext>
            </a:extLst>
          </p:cNvPr>
          <p:cNvSpPr txBox="1">
            <a:spLocks/>
          </p:cNvSpPr>
          <p:nvPr/>
        </p:nvSpPr>
        <p:spPr>
          <a:xfrm>
            <a:off x="592024" y="303581"/>
            <a:ext cx="9766627" cy="424048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latin typeface="Arial Rounded MT Bold" panose="020F0704030504030204" pitchFamily="34" charset="0"/>
              </a:rPr>
              <a:t>Evaluation Benchmark (</a:t>
            </a:r>
            <a:r>
              <a:rPr lang="en-US" sz="3000" dirty="0" err="1" smtClean="0">
                <a:latin typeface="Arial Rounded MT Bold" panose="020F0704030504030204" pitchFamily="34" charset="0"/>
              </a:rPr>
              <a:t>Tahap</a:t>
            </a:r>
            <a:r>
              <a:rPr lang="en-US" sz="3000" dirty="0" smtClean="0">
                <a:latin typeface="Arial Rounded MT Bold" panose="020F0704030504030204" pitchFamily="34" charset="0"/>
              </a:rPr>
              <a:t> 2)</a:t>
            </a:r>
            <a:endParaRPr lang="en-US" sz="3000" dirty="0">
              <a:latin typeface="Arial Rounded MT Bold" panose="020F0704030504030204" pitchFamily="34" charset="0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="" xmlns:a16="http://schemas.microsoft.com/office/drawing/2014/main" id="{CA4F8EE9-F224-4674-B529-C01ADA401C4A}"/>
              </a:ext>
            </a:extLst>
          </p:cNvPr>
          <p:cNvSpPr/>
          <p:nvPr/>
        </p:nvSpPr>
        <p:spPr>
          <a:xfrm>
            <a:off x="592025" y="827657"/>
            <a:ext cx="2457460" cy="153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847311"/>
              </p:ext>
            </p:extLst>
          </p:nvPr>
        </p:nvGraphicFramePr>
        <p:xfrm>
          <a:off x="3360787" y="1886462"/>
          <a:ext cx="5083037" cy="1773896"/>
        </p:xfrm>
        <a:graphic>
          <a:graphicData uri="http://schemas.openxmlformats.org/drawingml/2006/table">
            <a:tbl>
              <a:tblPr/>
              <a:tblGrid>
                <a:gridCol w="2212617"/>
                <a:gridCol w="747505"/>
                <a:gridCol w="717605"/>
                <a:gridCol w="717605"/>
                <a:gridCol w="687705"/>
              </a:tblGrid>
              <a:tr h="22626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Models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Train 70 Test 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72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Accuracy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Recall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Precision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F1 Score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2626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SMOTE + MLP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75.76%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75.38%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70.52%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833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71.55%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A14C"/>
                    </a:solidFill>
                  </a:tcPr>
                </a:tc>
              </a:tr>
              <a:tr h="2172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SMOTE + DT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76.24%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6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74.25%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70.29%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71.41%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9D49"/>
                    </a:solidFill>
                  </a:tcPr>
                </a:tc>
              </a:tr>
              <a:tr h="22626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SMOTE + RF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78.89%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5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74.05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E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72.22%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A5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73.00%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7B"/>
                    </a:solidFill>
                  </a:tcPr>
                </a:tc>
              </a:tr>
              <a:tr h="2172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SMOTE + SVM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75.63%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C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75.23%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70.38%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F3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71.40%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9D49"/>
                    </a:solidFill>
                  </a:tcPr>
                </a:tc>
              </a:tr>
              <a:tr h="22626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SMOTE + Gradient Boosting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78.61%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76.58%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D3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72.66%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16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73.93%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680"/>
                    </a:solidFill>
                  </a:tcPr>
                </a:tc>
              </a:tr>
              <a:tr h="2172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SMOTE + Logistic Regression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75.95%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77.65%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71.68%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A5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72.50%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C61"/>
                    </a:solidFill>
                  </a:tcPr>
                </a:tc>
              </a:tr>
            </a:tbl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3191774" y="3437717"/>
            <a:ext cx="5391509" cy="2226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ounded Rectangle 16"/>
          <p:cNvSpPr/>
          <p:nvPr/>
        </p:nvSpPr>
        <p:spPr>
          <a:xfrm>
            <a:off x="3191773" y="3174574"/>
            <a:ext cx="5391509" cy="2631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06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433247" y="4009621"/>
            <a:ext cx="5351502" cy="164278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object 8"/>
          <p:cNvSpPr/>
          <p:nvPr/>
        </p:nvSpPr>
        <p:spPr>
          <a:xfrm>
            <a:off x="0" y="6554419"/>
            <a:ext cx="12192000" cy="303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" name="TextBox 2"/>
          <p:cNvSpPr txBox="1"/>
          <p:nvPr/>
        </p:nvSpPr>
        <p:spPr>
          <a:xfrm>
            <a:off x="3407251" y="1419495"/>
            <a:ext cx="605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Hyper Parameter </a:t>
            </a:r>
            <a:r>
              <a:rPr lang="en-US" altLang="zh-CN" dirty="0" err="1" smtClean="0"/>
              <a:t>Tunning</a:t>
            </a:r>
            <a:r>
              <a:rPr lang="en-US" altLang="zh-CN" dirty="0" smtClean="0"/>
              <a:t>-Grid Search CV-  </a:t>
            </a:r>
            <a:r>
              <a:rPr lang="en-US" altLang="zh-CN" dirty="0"/>
              <a:t>Train 70 % Test 30%</a:t>
            </a:r>
            <a:endParaRPr lang="zh-CN" alt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140006"/>
              </p:ext>
            </p:extLst>
          </p:nvPr>
        </p:nvGraphicFramePr>
        <p:xfrm>
          <a:off x="2489061" y="1895417"/>
          <a:ext cx="6996547" cy="1200328"/>
        </p:xfrm>
        <a:graphic>
          <a:graphicData uri="http://schemas.openxmlformats.org/drawingml/2006/table">
            <a:tbl>
              <a:tblPr/>
              <a:tblGrid>
                <a:gridCol w="35064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46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06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946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464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0008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Models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Train 70 Test 30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0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Accuracy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Recall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Precision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F1 Score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00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SMOTE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+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Gradient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Boosting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78.79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2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77.59%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D2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73.11%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4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74.45%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000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SMOTE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+ Logistic Regression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75.95%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DA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77.65%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D8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71.68%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72.50%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33247" y="4252024"/>
            <a:ext cx="528805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00" dirty="0" err="1" smtClean="0"/>
              <a:t>Setelah</a:t>
            </a:r>
            <a:r>
              <a:rPr lang="en-US" altLang="zh-CN" sz="1700" dirty="0" smtClean="0"/>
              <a:t> </a:t>
            </a:r>
            <a:r>
              <a:rPr lang="en-US" altLang="zh-CN" sz="1700" dirty="0" err="1" smtClean="0"/>
              <a:t>dilakukan</a:t>
            </a:r>
            <a:r>
              <a:rPr lang="en-US" altLang="zh-CN" sz="1700" dirty="0" smtClean="0"/>
              <a:t> hyper parameter </a:t>
            </a:r>
            <a:r>
              <a:rPr lang="en-US" altLang="zh-CN" sz="1700" dirty="0" err="1" smtClean="0"/>
              <a:t>menggunakan</a:t>
            </a:r>
            <a:r>
              <a:rPr lang="en-US" altLang="zh-CN" sz="1700" dirty="0" smtClean="0"/>
              <a:t> Grid CV </a:t>
            </a:r>
            <a:r>
              <a:rPr lang="en-US" altLang="zh-CN" sz="1700" dirty="0" err="1" smtClean="0"/>
              <a:t>tidak</a:t>
            </a:r>
            <a:r>
              <a:rPr lang="en-US" altLang="zh-CN" sz="1700" dirty="0" smtClean="0"/>
              <a:t> </a:t>
            </a:r>
            <a:r>
              <a:rPr lang="en-US" altLang="zh-CN" sz="1700" dirty="0" err="1" smtClean="0"/>
              <a:t>terjadi</a:t>
            </a:r>
            <a:r>
              <a:rPr lang="en-US" altLang="zh-CN" sz="1700" dirty="0" smtClean="0"/>
              <a:t> </a:t>
            </a:r>
            <a:r>
              <a:rPr lang="en-US" altLang="zh-CN" sz="1700" dirty="0" err="1" smtClean="0"/>
              <a:t>kenaikan</a:t>
            </a:r>
            <a:r>
              <a:rPr lang="en-US" altLang="zh-CN" sz="1700" dirty="0" smtClean="0"/>
              <a:t> </a:t>
            </a:r>
            <a:r>
              <a:rPr lang="en-US" altLang="zh-CN" sz="1700" dirty="0" err="1" smtClean="0"/>
              <a:t>nilai</a:t>
            </a:r>
            <a:r>
              <a:rPr lang="en-US" altLang="zh-CN" sz="1700" dirty="0" smtClean="0"/>
              <a:t> Recall </a:t>
            </a:r>
            <a:r>
              <a:rPr lang="en-US" altLang="zh-CN" sz="1700" dirty="0" err="1" smtClean="0"/>
              <a:t>untuk</a:t>
            </a:r>
            <a:r>
              <a:rPr lang="en-US" altLang="zh-CN" sz="1700" dirty="0" smtClean="0"/>
              <a:t> SMOTE + Logistic Regression </a:t>
            </a:r>
            <a:r>
              <a:rPr lang="en-US" altLang="zh-CN" sz="1700" dirty="0" err="1" smtClean="0"/>
              <a:t>masih</a:t>
            </a:r>
            <a:r>
              <a:rPr lang="en-US" altLang="zh-CN" sz="1700" dirty="0" smtClean="0"/>
              <a:t> </a:t>
            </a:r>
            <a:r>
              <a:rPr lang="en-US" altLang="zh-CN" sz="1700" dirty="0" err="1" smtClean="0"/>
              <a:t>sebesar</a:t>
            </a:r>
            <a:r>
              <a:rPr lang="en-US" altLang="zh-CN" sz="1700" dirty="0" smtClean="0"/>
              <a:t> 77.65%. </a:t>
            </a:r>
            <a:r>
              <a:rPr lang="en-US" altLang="zh-CN" sz="1700" dirty="0" err="1" smtClean="0"/>
              <a:t>Kemudian</a:t>
            </a:r>
            <a:r>
              <a:rPr lang="en-US" altLang="zh-CN" sz="1700" dirty="0" smtClean="0"/>
              <a:t> </a:t>
            </a:r>
            <a:r>
              <a:rPr lang="en-US" altLang="zh-CN" sz="1700" dirty="0" err="1" smtClean="0"/>
              <a:t>untuk</a:t>
            </a:r>
            <a:r>
              <a:rPr lang="en-US" altLang="zh-CN" sz="1700" dirty="0" smtClean="0"/>
              <a:t> SMOTE + Gradient Boosting </a:t>
            </a:r>
            <a:r>
              <a:rPr lang="en-US" altLang="zh-CN" sz="1700" dirty="0" err="1" smtClean="0"/>
              <a:t>sebesar</a:t>
            </a:r>
            <a:r>
              <a:rPr lang="en-US" altLang="zh-CN" sz="1700" dirty="0" smtClean="0"/>
              <a:t> 1.01% </a:t>
            </a:r>
            <a:r>
              <a:rPr lang="en-US" altLang="zh-CN" sz="1700" dirty="0" err="1" smtClean="0"/>
              <a:t>dari</a:t>
            </a:r>
            <a:r>
              <a:rPr lang="en-US" altLang="zh-CN" sz="1700" dirty="0" smtClean="0"/>
              <a:t>  76.58% </a:t>
            </a:r>
            <a:r>
              <a:rPr lang="en-US" altLang="zh-CN" sz="1700" dirty="0" err="1" smtClean="0"/>
              <a:t>menjadi</a:t>
            </a:r>
            <a:r>
              <a:rPr lang="en-US" altLang="zh-CN" sz="1700" dirty="0" smtClean="0"/>
              <a:t> 77.59%</a:t>
            </a:r>
            <a:endParaRPr lang="zh-CN" altLang="en-US" sz="17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24" y="162013"/>
            <a:ext cx="2874323" cy="64008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5400000">
            <a:off x="5843669" y="3451104"/>
            <a:ext cx="433782" cy="30025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bject 3">
            <a:extLst>
              <a:ext uri="{FF2B5EF4-FFF2-40B4-BE49-F238E27FC236}">
                <a16:creationId xmlns="" xmlns:a16="http://schemas.microsoft.com/office/drawing/2014/main" id="{D8409EA5-361F-43ED-A71D-E08EB737384B}"/>
              </a:ext>
            </a:extLst>
          </p:cNvPr>
          <p:cNvSpPr txBox="1">
            <a:spLocks/>
          </p:cNvSpPr>
          <p:nvPr/>
        </p:nvSpPr>
        <p:spPr>
          <a:xfrm>
            <a:off x="592024" y="303581"/>
            <a:ext cx="9766627" cy="424048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latin typeface="Arial Rounded MT Bold" panose="020F0704030504030204" pitchFamily="34" charset="0"/>
              </a:rPr>
              <a:t>Evaluation Result (</a:t>
            </a:r>
            <a:r>
              <a:rPr lang="en-US" sz="3000" dirty="0" err="1" smtClean="0">
                <a:latin typeface="Arial Rounded MT Bold" panose="020F0704030504030204" pitchFamily="34" charset="0"/>
              </a:rPr>
              <a:t>Tahap</a:t>
            </a:r>
            <a:r>
              <a:rPr lang="en-US" sz="3000" dirty="0" smtClean="0">
                <a:latin typeface="Arial Rounded MT Bold" panose="020F0704030504030204" pitchFamily="34" charset="0"/>
              </a:rPr>
              <a:t> 2)</a:t>
            </a:r>
            <a:endParaRPr lang="en-US" sz="3000" dirty="0">
              <a:latin typeface="Arial Rounded MT Bold" panose="020F0704030504030204" pitchFamily="34" charset="0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="" xmlns:a16="http://schemas.microsoft.com/office/drawing/2014/main" id="{CA4F8EE9-F224-4674-B529-C01ADA401C4A}"/>
              </a:ext>
            </a:extLst>
          </p:cNvPr>
          <p:cNvSpPr/>
          <p:nvPr/>
        </p:nvSpPr>
        <p:spPr>
          <a:xfrm>
            <a:off x="592025" y="827657"/>
            <a:ext cx="2457460" cy="153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7378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24" y="162013"/>
            <a:ext cx="2874323" cy="64008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1862631" y="1"/>
            <a:ext cx="329367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2" name="Rectangle 11"/>
          <p:cNvSpPr/>
          <p:nvPr/>
        </p:nvSpPr>
        <p:spPr>
          <a:xfrm>
            <a:off x="1446663" y="1201002"/>
            <a:ext cx="347472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ject 7"/>
          <p:cNvSpPr txBox="1">
            <a:spLocks noGrp="1"/>
          </p:cNvSpPr>
          <p:nvPr>
            <p:ph type="title"/>
          </p:nvPr>
        </p:nvSpPr>
        <p:spPr>
          <a:xfrm>
            <a:off x="1756511" y="1218489"/>
            <a:ext cx="2855023" cy="560837"/>
          </a:xfrm>
          <a:prstGeom prst="rect">
            <a:avLst/>
          </a:prstGeom>
        </p:spPr>
        <p:txBody>
          <a:bodyPr vert="horz" wrap="square" lIns="0" tIns="98213" rIns="0" bIns="0" rtlCol="0" anchor="ctr">
            <a:spAutoFit/>
          </a:bodyPr>
          <a:lstStyle/>
          <a:p>
            <a:pPr marL="8467" marR="3387" algn="ctr">
              <a:lnSpc>
                <a:spcPct val="100000"/>
              </a:lnSpc>
              <a:spcBef>
                <a:spcPts val="67"/>
              </a:spcBef>
            </a:pPr>
            <a:r>
              <a:rPr sz="3000" spc="150" dirty="0">
                <a:latin typeface="Arial Rounded MT Bold" panose="020F0704030504030204" pitchFamily="34" charset="0"/>
              </a:rPr>
              <a:t>Problem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17223" y="1201002"/>
            <a:ext cx="347472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bject 7">
            <a:extLst>
              <a:ext uri="{FF2B5EF4-FFF2-40B4-BE49-F238E27FC236}">
                <a16:creationId xmlns="" xmlns:a16="http://schemas.microsoft.com/office/drawing/2014/main" id="{DA5D5D26-ED12-4502-85C6-3374EF5E8D1D}"/>
              </a:ext>
            </a:extLst>
          </p:cNvPr>
          <p:cNvSpPr txBox="1">
            <a:spLocks/>
          </p:cNvSpPr>
          <p:nvPr/>
        </p:nvSpPr>
        <p:spPr>
          <a:xfrm>
            <a:off x="7327071" y="1250902"/>
            <a:ext cx="2855023" cy="560837"/>
          </a:xfrm>
          <a:prstGeom prst="rect">
            <a:avLst/>
          </a:prstGeom>
        </p:spPr>
        <p:txBody>
          <a:bodyPr vert="horz" wrap="square" lIns="0" tIns="9821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67" marR="3387" algn="ctr">
              <a:lnSpc>
                <a:spcPct val="100000"/>
              </a:lnSpc>
              <a:spcBef>
                <a:spcPts val="67"/>
              </a:spcBef>
            </a:pPr>
            <a:r>
              <a:rPr lang="en-ID" sz="3000" spc="150" dirty="0">
                <a:latin typeface="Arial Rounded MT Bold" panose="020F0704030504030204" pitchFamily="34" charset="0"/>
              </a:rPr>
              <a:t>Purpose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46663" y="2197289"/>
            <a:ext cx="161041" cy="320993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bject 9"/>
          <p:cNvSpPr txBox="1"/>
          <p:nvPr/>
        </p:nvSpPr>
        <p:spPr>
          <a:xfrm>
            <a:off x="1756511" y="2075193"/>
            <a:ext cx="3152633" cy="2548348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algn="just">
              <a:lnSpc>
                <a:spcPct val="150000"/>
              </a:lnSpc>
              <a:spcBef>
                <a:spcPts val="67"/>
              </a:spcBef>
              <a:spcAft>
                <a:spcPts val="600"/>
              </a:spcAft>
            </a:pPr>
            <a:r>
              <a:rPr lang="en-ID" spc="-97" dirty="0" err="1">
                <a:cs typeface="Arial"/>
              </a:rPr>
              <a:t>Apakah</a:t>
            </a:r>
            <a:r>
              <a:rPr lang="en-ID" spc="-97" dirty="0">
                <a:cs typeface="Arial"/>
              </a:rPr>
              <a:t> customer </a:t>
            </a:r>
            <a:r>
              <a:rPr lang="en-ID" spc="-97" dirty="0" err="1">
                <a:cs typeface="Arial"/>
              </a:rPr>
              <a:t>akan</a:t>
            </a:r>
            <a:r>
              <a:rPr lang="en-ID" spc="-97" dirty="0">
                <a:cs typeface="Arial"/>
              </a:rPr>
              <a:t> </a:t>
            </a:r>
            <a:r>
              <a:rPr lang="en-ID" spc="-97" dirty="0" err="1">
                <a:cs typeface="Arial"/>
              </a:rPr>
              <a:t>berhenti</a:t>
            </a:r>
            <a:r>
              <a:rPr lang="en-ID" spc="-97" dirty="0">
                <a:cs typeface="Arial"/>
              </a:rPr>
              <a:t> </a:t>
            </a:r>
            <a:r>
              <a:rPr lang="en-ID" spc="-97" dirty="0" err="1">
                <a:cs typeface="Arial"/>
              </a:rPr>
              <a:t>berlangganan</a:t>
            </a:r>
            <a:r>
              <a:rPr lang="en-ID" spc="-97" dirty="0">
                <a:cs typeface="Arial"/>
              </a:rPr>
              <a:t> </a:t>
            </a:r>
            <a:r>
              <a:rPr lang="en-ID" spc="-97" dirty="0" err="1">
                <a:cs typeface="Arial"/>
              </a:rPr>
              <a:t>atau</a:t>
            </a:r>
            <a:r>
              <a:rPr lang="en-ID" spc="-97" dirty="0">
                <a:cs typeface="Arial"/>
              </a:rPr>
              <a:t> </a:t>
            </a:r>
            <a:r>
              <a:rPr lang="en-ID" spc="-97" dirty="0" err="1">
                <a:cs typeface="Arial"/>
              </a:rPr>
              <a:t>tidak</a:t>
            </a:r>
            <a:r>
              <a:rPr lang="en-ID" spc="-97" dirty="0">
                <a:cs typeface="Arial"/>
              </a:rPr>
              <a:t>? </a:t>
            </a:r>
            <a:endParaRPr lang="en-ID" spc="-97" dirty="0" smtClean="0">
              <a:cs typeface="Arial"/>
            </a:endParaRPr>
          </a:p>
          <a:p>
            <a:pPr marL="8467" algn="just">
              <a:lnSpc>
                <a:spcPct val="150000"/>
              </a:lnSpc>
              <a:spcBef>
                <a:spcPts val="67"/>
              </a:spcBef>
            </a:pPr>
            <a:r>
              <a:rPr lang="en-ID" spc="-97" dirty="0" err="1" smtClean="0">
                <a:cs typeface="Arial"/>
              </a:rPr>
              <a:t>Karena</a:t>
            </a:r>
            <a:r>
              <a:rPr lang="en-ID" spc="-97" dirty="0" smtClean="0">
                <a:cs typeface="Arial"/>
              </a:rPr>
              <a:t> </a:t>
            </a:r>
            <a:r>
              <a:rPr lang="en-ID" spc="-97" dirty="0" err="1">
                <a:cs typeface="Arial"/>
              </a:rPr>
              <a:t>biaya</a:t>
            </a:r>
            <a:r>
              <a:rPr lang="en-ID" spc="-97" dirty="0">
                <a:cs typeface="Arial"/>
              </a:rPr>
              <a:t> </a:t>
            </a:r>
            <a:r>
              <a:rPr lang="en-ID" spc="-97" dirty="0" err="1">
                <a:cs typeface="Arial"/>
              </a:rPr>
              <a:t>untuk</a:t>
            </a:r>
            <a:r>
              <a:rPr lang="en-ID" spc="-97" dirty="0">
                <a:cs typeface="Arial"/>
              </a:rPr>
              <a:t> </a:t>
            </a:r>
            <a:r>
              <a:rPr lang="en-ID" spc="-97" dirty="0" err="1">
                <a:cs typeface="Arial"/>
              </a:rPr>
              <a:t>mempertahankan</a:t>
            </a:r>
            <a:r>
              <a:rPr lang="en-ID" spc="-97" dirty="0">
                <a:cs typeface="Arial"/>
              </a:rPr>
              <a:t> customer yang </a:t>
            </a:r>
            <a:r>
              <a:rPr lang="en-ID" spc="-97" dirty="0" err="1">
                <a:cs typeface="Arial"/>
              </a:rPr>
              <a:t>sudah</a:t>
            </a:r>
            <a:r>
              <a:rPr lang="en-ID" spc="-97" dirty="0">
                <a:cs typeface="Arial"/>
              </a:rPr>
              <a:t> </a:t>
            </a:r>
            <a:r>
              <a:rPr lang="en-ID" spc="-97" dirty="0" err="1">
                <a:cs typeface="Arial"/>
              </a:rPr>
              <a:t>ada</a:t>
            </a:r>
            <a:r>
              <a:rPr lang="en-ID" spc="-97" dirty="0">
                <a:cs typeface="Arial"/>
              </a:rPr>
              <a:t> </a:t>
            </a:r>
            <a:r>
              <a:rPr lang="en-ID" spc="-97" dirty="0" err="1">
                <a:cs typeface="Arial"/>
              </a:rPr>
              <a:t>jauh</a:t>
            </a:r>
            <a:r>
              <a:rPr lang="en-ID" spc="-97" dirty="0">
                <a:cs typeface="Arial"/>
              </a:rPr>
              <a:t> </a:t>
            </a:r>
            <a:r>
              <a:rPr lang="en-ID" spc="-97" dirty="0" err="1">
                <a:cs typeface="Arial"/>
              </a:rPr>
              <a:t>lebih</a:t>
            </a:r>
            <a:r>
              <a:rPr lang="en-ID" spc="-97" dirty="0">
                <a:cs typeface="Arial"/>
              </a:rPr>
              <a:t> </a:t>
            </a:r>
            <a:r>
              <a:rPr lang="en-ID" spc="-97" dirty="0" err="1">
                <a:cs typeface="Arial"/>
              </a:rPr>
              <a:t>sedikit</a:t>
            </a:r>
            <a:r>
              <a:rPr lang="en-ID" spc="-97" dirty="0">
                <a:cs typeface="Arial"/>
              </a:rPr>
              <a:t> </a:t>
            </a:r>
            <a:r>
              <a:rPr lang="en-ID" spc="-97" dirty="0" err="1">
                <a:cs typeface="Arial"/>
              </a:rPr>
              <a:t>dibandingkan</a:t>
            </a:r>
            <a:r>
              <a:rPr lang="en-ID" spc="-97" dirty="0">
                <a:cs typeface="Arial"/>
              </a:rPr>
              <a:t> </a:t>
            </a:r>
            <a:r>
              <a:rPr lang="en-ID" spc="-97" dirty="0" err="1">
                <a:cs typeface="Arial"/>
              </a:rPr>
              <a:t>memperoleh</a:t>
            </a:r>
            <a:r>
              <a:rPr lang="en-ID" spc="-97" dirty="0">
                <a:cs typeface="Arial"/>
              </a:rPr>
              <a:t> customer </a:t>
            </a:r>
            <a:r>
              <a:rPr lang="en-ID" spc="-97" dirty="0" err="1">
                <a:cs typeface="Arial"/>
              </a:rPr>
              <a:t>baru</a:t>
            </a:r>
            <a:r>
              <a:rPr lang="en-ID" spc="-97" dirty="0">
                <a:cs typeface="Arial"/>
              </a:rPr>
              <a:t>.</a:t>
            </a:r>
            <a:endParaRPr spc="-97" dirty="0"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30030" y="2241644"/>
            <a:ext cx="164592" cy="320993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581934" y="1351128"/>
            <a:ext cx="941695" cy="428198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bject 9"/>
          <p:cNvSpPr txBox="1"/>
          <p:nvPr/>
        </p:nvSpPr>
        <p:spPr>
          <a:xfrm>
            <a:off x="7284718" y="2118459"/>
            <a:ext cx="3152633" cy="300680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294217" indent="-285750">
              <a:lnSpc>
                <a:spcPct val="150000"/>
              </a:lnSpc>
              <a:spcBef>
                <a:spcPts val="67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pc="-97" dirty="0" err="1" smtClean="0">
                <a:cs typeface="Arial"/>
              </a:rPr>
              <a:t>Membuat</a:t>
            </a:r>
            <a:r>
              <a:rPr lang="en-ID" spc="-97" dirty="0" smtClean="0">
                <a:cs typeface="Arial"/>
              </a:rPr>
              <a:t> model Machine Learning yang </a:t>
            </a:r>
            <a:r>
              <a:rPr lang="en-ID" spc="-97" dirty="0" err="1" smtClean="0">
                <a:cs typeface="Arial"/>
              </a:rPr>
              <a:t>dapat</a:t>
            </a:r>
            <a:r>
              <a:rPr lang="en-ID" spc="-97" dirty="0" smtClean="0">
                <a:cs typeface="Arial"/>
              </a:rPr>
              <a:t> </a:t>
            </a:r>
            <a:r>
              <a:rPr lang="en-ID" spc="-97" dirty="0" err="1" smtClean="0">
                <a:cs typeface="Arial"/>
              </a:rPr>
              <a:t>memprediksi</a:t>
            </a:r>
            <a:r>
              <a:rPr lang="en-ID" spc="-97" dirty="0" smtClean="0">
                <a:cs typeface="Arial"/>
              </a:rPr>
              <a:t> </a:t>
            </a:r>
            <a:r>
              <a:rPr lang="en-ID" spc="-97" dirty="0" err="1" smtClean="0">
                <a:cs typeface="Arial"/>
              </a:rPr>
              <a:t>apakah</a:t>
            </a:r>
            <a:r>
              <a:rPr lang="en-ID" spc="-97" dirty="0" smtClean="0">
                <a:cs typeface="Arial"/>
              </a:rPr>
              <a:t> churn </a:t>
            </a:r>
            <a:r>
              <a:rPr lang="en-ID" spc="-97" dirty="0" err="1" smtClean="0">
                <a:cs typeface="Arial"/>
              </a:rPr>
              <a:t>atau</a:t>
            </a:r>
            <a:r>
              <a:rPr lang="en-ID" spc="-97" dirty="0" smtClean="0">
                <a:cs typeface="Arial"/>
              </a:rPr>
              <a:t> </a:t>
            </a:r>
            <a:r>
              <a:rPr lang="en-ID" spc="-97" dirty="0" err="1" smtClean="0">
                <a:cs typeface="Arial"/>
              </a:rPr>
              <a:t>tidak</a:t>
            </a:r>
            <a:r>
              <a:rPr lang="en-ID" spc="-97" dirty="0" smtClean="0">
                <a:cs typeface="Arial"/>
              </a:rPr>
              <a:t> </a:t>
            </a:r>
            <a:r>
              <a:rPr lang="en-ID" spc="-97" dirty="0" err="1" smtClean="0">
                <a:cs typeface="Arial"/>
              </a:rPr>
              <a:t>berdasarkan</a:t>
            </a:r>
            <a:r>
              <a:rPr lang="en-ID" spc="-97" dirty="0" smtClean="0">
                <a:cs typeface="Arial"/>
              </a:rPr>
              <a:t> profile customer.</a:t>
            </a:r>
          </a:p>
          <a:p>
            <a:pPr marL="294217" indent="-285750">
              <a:lnSpc>
                <a:spcPct val="150000"/>
              </a:lnSpc>
              <a:spcBef>
                <a:spcPts val="67"/>
              </a:spcBef>
              <a:buFont typeface="Arial" panose="020B0604020202020204" pitchFamily="34" charset="0"/>
              <a:buChar char="•"/>
            </a:pPr>
            <a:r>
              <a:rPr lang="en-ID" spc="-97" dirty="0" err="1" smtClean="0">
                <a:cs typeface="Arial"/>
              </a:rPr>
              <a:t>Memberikan</a:t>
            </a:r>
            <a:r>
              <a:rPr lang="en-ID" spc="-97" dirty="0" smtClean="0">
                <a:cs typeface="Arial"/>
              </a:rPr>
              <a:t> </a:t>
            </a:r>
            <a:r>
              <a:rPr lang="en-ID" spc="-97" dirty="0" err="1" smtClean="0">
                <a:cs typeface="Arial"/>
              </a:rPr>
              <a:t>rekomendasi</a:t>
            </a:r>
            <a:r>
              <a:rPr lang="en-ID" spc="-97" dirty="0" smtClean="0">
                <a:cs typeface="Arial"/>
              </a:rPr>
              <a:t> </a:t>
            </a:r>
            <a:r>
              <a:rPr lang="en-ID" spc="-97" dirty="0" err="1" smtClean="0">
                <a:cs typeface="Arial"/>
              </a:rPr>
              <a:t>kepada</a:t>
            </a:r>
            <a:r>
              <a:rPr lang="en-ID" spc="-97" dirty="0" smtClean="0">
                <a:cs typeface="Arial"/>
              </a:rPr>
              <a:t> stakeholder </a:t>
            </a:r>
            <a:r>
              <a:rPr lang="en-ID" spc="-97" dirty="0" err="1" smtClean="0">
                <a:cs typeface="Arial"/>
              </a:rPr>
              <a:t>dari</a:t>
            </a:r>
            <a:r>
              <a:rPr lang="en-ID" spc="-97" dirty="0" smtClean="0">
                <a:cs typeface="Arial"/>
              </a:rPr>
              <a:t> </a:t>
            </a:r>
            <a:r>
              <a:rPr lang="en-ID" spc="-97" dirty="0" err="1" smtClean="0">
                <a:cs typeface="Arial"/>
              </a:rPr>
              <a:t>temuan</a:t>
            </a:r>
            <a:r>
              <a:rPr lang="en-ID" spc="-97" dirty="0" smtClean="0">
                <a:cs typeface="Arial"/>
              </a:rPr>
              <a:t> </a:t>
            </a:r>
            <a:r>
              <a:rPr lang="en-ID" spc="-97" dirty="0" err="1" smtClean="0">
                <a:cs typeface="Arial"/>
              </a:rPr>
              <a:t>analisis</a:t>
            </a:r>
            <a:r>
              <a:rPr lang="en-ID" spc="-97" dirty="0" smtClean="0">
                <a:cs typeface="Arial"/>
              </a:rPr>
              <a:t> data</a:t>
            </a:r>
            <a:endParaRPr spc="-97" dirty="0">
              <a:cs typeface="Arial"/>
            </a:endParaRPr>
          </a:p>
        </p:txBody>
      </p:sp>
      <p:sp>
        <p:nvSpPr>
          <p:cNvPr id="22" name="object 8"/>
          <p:cNvSpPr/>
          <p:nvPr/>
        </p:nvSpPr>
        <p:spPr>
          <a:xfrm>
            <a:off x="0" y="6554419"/>
            <a:ext cx="8321040" cy="3035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89394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8"/>
          <p:cNvSpPr/>
          <p:nvPr/>
        </p:nvSpPr>
        <p:spPr>
          <a:xfrm>
            <a:off x="0" y="6554419"/>
            <a:ext cx="12192000" cy="303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7" name="TextBox 6"/>
          <p:cNvSpPr txBox="1"/>
          <p:nvPr/>
        </p:nvSpPr>
        <p:spPr>
          <a:xfrm>
            <a:off x="583608" y="1477597"/>
            <a:ext cx="106750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700" dirty="0" err="1" smtClean="0"/>
              <a:t>Berdasarkan</a:t>
            </a:r>
            <a:r>
              <a:rPr lang="en-US" altLang="zh-CN" sz="1700" dirty="0" smtClean="0"/>
              <a:t> </a:t>
            </a:r>
            <a:r>
              <a:rPr lang="en-US" altLang="zh-CN" sz="1700" dirty="0" err="1" smtClean="0"/>
              <a:t>hasil</a:t>
            </a:r>
            <a:r>
              <a:rPr lang="en-US" altLang="zh-CN" sz="1700" dirty="0" smtClean="0"/>
              <a:t> modeling </a:t>
            </a:r>
            <a:r>
              <a:rPr lang="en-US" altLang="zh-CN" sz="1700" dirty="0" err="1" smtClean="0"/>
              <a:t>untuk</a:t>
            </a:r>
            <a:r>
              <a:rPr lang="en-US" altLang="zh-CN" sz="1700" dirty="0" smtClean="0"/>
              <a:t> </a:t>
            </a:r>
            <a:r>
              <a:rPr lang="en-US" altLang="zh-CN" sz="1700" dirty="0" err="1" smtClean="0"/>
              <a:t>melakukan</a:t>
            </a:r>
            <a:r>
              <a:rPr lang="en-US" altLang="zh-CN" sz="1700" dirty="0" smtClean="0"/>
              <a:t> </a:t>
            </a:r>
            <a:r>
              <a:rPr lang="en-US" altLang="zh-CN" sz="1700" dirty="0" err="1" smtClean="0"/>
              <a:t>prediksi</a:t>
            </a:r>
            <a:r>
              <a:rPr lang="en-US" altLang="zh-CN" sz="1700" dirty="0" smtClean="0"/>
              <a:t> Telco Customer Churn model machine learning yang </a:t>
            </a:r>
            <a:r>
              <a:rPr lang="en-US" altLang="zh-CN" sz="1700" dirty="0" err="1" smtClean="0"/>
              <a:t>terbaik</a:t>
            </a:r>
            <a:r>
              <a:rPr lang="en-US" altLang="zh-CN" sz="1700" dirty="0" smtClean="0"/>
              <a:t> </a:t>
            </a:r>
            <a:r>
              <a:rPr lang="en-US" altLang="zh-CN" sz="1700" dirty="0" err="1" smtClean="0"/>
              <a:t>adalah</a:t>
            </a:r>
            <a:r>
              <a:rPr lang="en-US" altLang="zh-CN" sz="1700" dirty="0" smtClean="0"/>
              <a:t> Logistic Regression </a:t>
            </a:r>
            <a:r>
              <a:rPr lang="en-US" altLang="zh-CN" sz="1700" dirty="0" err="1" smtClean="0"/>
              <a:t>dan</a:t>
            </a:r>
            <a:r>
              <a:rPr lang="en-US" altLang="zh-CN" sz="1700" dirty="0" smtClean="0"/>
              <a:t> Gradient Boosting</a:t>
            </a:r>
            <a:r>
              <a:rPr lang="en-US" altLang="zh-CN" sz="1700" dirty="0"/>
              <a:t>.</a:t>
            </a:r>
            <a:endParaRPr lang="zh-CN" altLang="en-US" sz="17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24" y="162013"/>
            <a:ext cx="2874323" cy="640080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="" xmlns:a16="http://schemas.microsoft.com/office/drawing/2014/main" id="{D8409EA5-361F-43ED-A71D-E08EB737384B}"/>
              </a:ext>
            </a:extLst>
          </p:cNvPr>
          <p:cNvSpPr txBox="1">
            <a:spLocks/>
          </p:cNvSpPr>
          <p:nvPr/>
        </p:nvSpPr>
        <p:spPr>
          <a:xfrm>
            <a:off x="592024" y="535595"/>
            <a:ext cx="9766627" cy="424048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err="1" smtClean="0">
                <a:latin typeface="Arial Rounded MT Bold" panose="020F0704030504030204" pitchFamily="34" charset="0"/>
              </a:rPr>
              <a:t>Recomendation</a:t>
            </a:r>
            <a:endParaRPr lang="en-US" sz="3000" dirty="0">
              <a:latin typeface="Arial Rounded MT Bold" panose="020F0704030504030204" pitchFamily="34" charset="0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="" xmlns:a16="http://schemas.microsoft.com/office/drawing/2014/main" id="{CA4F8EE9-F224-4674-B529-C01ADA401C4A}"/>
              </a:ext>
            </a:extLst>
          </p:cNvPr>
          <p:cNvSpPr/>
          <p:nvPr/>
        </p:nvSpPr>
        <p:spPr>
          <a:xfrm>
            <a:off x="592025" y="1059671"/>
            <a:ext cx="2457460" cy="153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202944"/>
              </p:ext>
            </p:extLst>
          </p:nvPr>
        </p:nvGraphicFramePr>
        <p:xfrm>
          <a:off x="1643672" y="2477928"/>
          <a:ext cx="6996547" cy="1200328"/>
        </p:xfrm>
        <a:graphic>
          <a:graphicData uri="http://schemas.openxmlformats.org/drawingml/2006/table">
            <a:tbl>
              <a:tblPr/>
              <a:tblGrid>
                <a:gridCol w="35064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46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06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946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464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0008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Models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Train 70 Test 30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0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Accuracy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Recall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Precision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F1 Score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00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GRID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SEARCH CV +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SMOTE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+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Gradient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Boosting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78.79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2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77.59%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D2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73.11%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4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74.45%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000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GRID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SEARCH CV +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SMOTE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+ Logistic Regression</a:t>
                      </a: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75.95%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DA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77.65%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D8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71.68%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72.50%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674" marR="6674" marT="66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52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24" y="162013"/>
            <a:ext cx="2874323" cy="6400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251" y="1088856"/>
            <a:ext cx="7035149" cy="470215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n-ID" sz="3000" spc="150" dirty="0" smtClean="0">
                <a:latin typeface="Arial Rounded MT Bold" panose="020F0704030504030204" pitchFamily="34" charset="0"/>
              </a:rPr>
              <a:t>Conclusion</a:t>
            </a:r>
            <a:endParaRPr lang="en-ID" sz="3000" spc="150" dirty="0">
              <a:latin typeface="Arial Rounded MT Bold" panose="020F070403050403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926131" y="8"/>
            <a:ext cx="265867" cy="6857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2" name="object 12"/>
          <p:cNvSpPr/>
          <p:nvPr/>
        </p:nvSpPr>
        <p:spPr>
          <a:xfrm>
            <a:off x="462115" y="6118506"/>
            <a:ext cx="467783" cy="454660"/>
          </a:xfrm>
          <a:custGeom>
            <a:avLst/>
            <a:gdLst/>
            <a:ahLst/>
            <a:cxnLst/>
            <a:rect l="l" t="t" r="r" b="b"/>
            <a:pathLst>
              <a:path w="701675" h="681989">
                <a:moveTo>
                  <a:pt x="538403" y="499973"/>
                </a:moveTo>
                <a:lnTo>
                  <a:pt x="342823" y="424472"/>
                </a:lnTo>
                <a:lnTo>
                  <a:pt x="275374" y="401078"/>
                </a:lnTo>
                <a:lnTo>
                  <a:pt x="236181" y="394462"/>
                </a:lnTo>
                <a:lnTo>
                  <a:pt x="226174" y="394868"/>
                </a:lnTo>
                <a:lnTo>
                  <a:pt x="38722" y="456044"/>
                </a:lnTo>
                <a:lnTo>
                  <a:pt x="8331" y="484060"/>
                </a:lnTo>
                <a:lnTo>
                  <a:pt x="0" y="510400"/>
                </a:lnTo>
                <a:lnTo>
                  <a:pt x="63" y="639610"/>
                </a:lnTo>
                <a:lnTo>
                  <a:pt x="22542" y="675284"/>
                </a:lnTo>
                <a:lnTo>
                  <a:pt x="47066" y="681710"/>
                </a:lnTo>
                <a:lnTo>
                  <a:pt x="54394" y="680999"/>
                </a:lnTo>
                <a:lnTo>
                  <a:pt x="531914" y="515264"/>
                </a:lnTo>
                <a:lnTo>
                  <a:pt x="538403" y="505917"/>
                </a:lnTo>
                <a:lnTo>
                  <a:pt x="538403" y="499973"/>
                </a:lnTo>
                <a:close/>
              </a:path>
              <a:path w="701675" h="681989">
                <a:moveTo>
                  <a:pt x="701509" y="302425"/>
                </a:moveTo>
                <a:lnTo>
                  <a:pt x="693458" y="261594"/>
                </a:lnTo>
                <a:lnTo>
                  <a:pt x="670547" y="226809"/>
                </a:lnTo>
                <a:lnTo>
                  <a:pt x="636130" y="203098"/>
                </a:lnTo>
                <a:lnTo>
                  <a:pt x="57950" y="1498"/>
                </a:lnTo>
                <a:lnTo>
                  <a:pt x="47040" y="0"/>
                </a:lnTo>
                <a:lnTo>
                  <a:pt x="43383" y="76"/>
                </a:lnTo>
                <a:lnTo>
                  <a:pt x="8940" y="18643"/>
                </a:lnTo>
                <a:lnTo>
                  <a:pt x="12" y="171450"/>
                </a:lnTo>
                <a:lnTo>
                  <a:pt x="1041" y="178282"/>
                </a:lnTo>
                <a:lnTo>
                  <a:pt x="21399" y="214185"/>
                </a:lnTo>
                <a:lnTo>
                  <a:pt x="369265" y="340918"/>
                </a:lnTo>
                <a:lnTo>
                  <a:pt x="643585" y="435698"/>
                </a:lnTo>
                <a:lnTo>
                  <a:pt x="654431" y="437197"/>
                </a:lnTo>
                <a:lnTo>
                  <a:pt x="658063" y="437134"/>
                </a:lnTo>
                <a:lnTo>
                  <a:pt x="692404" y="418846"/>
                </a:lnTo>
                <a:lnTo>
                  <a:pt x="701509" y="302425"/>
                </a:lnTo>
                <a:close/>
              </a:path>
            </a:pathLst>
          </a:custGeom>
          <a:solidFill>
            <a:srgbClr val="FFB923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3" name="object 9">
            <a:extLst>
              <a:ext uri="{FF2B5EF4-FFF2-40B4-BE49-F238E27FC236}">
                <a16:creationId xmlns="" xmlns:a16="http://schemas.microsoft.com/office/drawing/2014/main" id="{50664B01-E81B-407B-B6A8-40F3345AB3BA}"/>
              </a:ext>
            </a:extLst>
          </p:cNvPr>
          <p:cNvSpPr txBox="1"/>
          <p:nvPr/>
        </p:nvSpPr>
        <p:spPr>
          <a:xfrm>
            <a:off x="985948" y="2199710"/>
            <a:ext cx="10250088" cy="2363040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700" spc="-97" dirty="0">
                <a:cs typeface="Arial"/>
              </a:rPr>
              <a:t>Kesimpulan </a:t>
            </a:r>
            <a:r>
              <a:rPr lang="en-US" sz="1700" spc="-97" dirty="0" err="1">
                <a:cs typeface="Arial"/>
              </a:rPr>
              <a:t>berdsasarkan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analisa</a:t>
            </a:r>
            <a:r>
              <a:rPr lang="en-US" sz="1700" spc="-97" dirty="0">
                <a:cs typeface="Arial"/>
              </a:rPr>
              <a:t> dataset </a:t>
            </a:r>
            <a:r>
              <a:rPr lang="en-US" sz="1700" b="1" spc="-97" dirty="0">
                <a:cs typeface="Arial"/>
              </a:rPr>
              <a:t>Telco Customer Churn </a:t>
            </a:r>
            <a:r>
              <a:rPr lang="en-US" sz="1700" spc="-97" dirty="0" err="1">
                <a:cs typeface="Arial"/>
              </a:rPr>
              <a:t>adalah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dibuatnya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suatu</a:t>
            </a:r>
            <a:r>
              <a:rPr lang="en-US" sz="1700" spc="-97" dirty="0">
                <a:cs typeface="Arial"/>
              </a:rPr>
              <a:t> model machine </a:t>
            </a:r>
            <a:r>
              <a:rPr lang="en-US" sz="1700" spc="-97" dirty="0" smtClean="0">
                <a:cs typeface="Arial"/>
              </a:rPr>
              <a:t>learning </a:t>
            </a:r>
            <a:r>
              <a:rPr lang="en-US" sz="1700" spc="-97" dirty="0" err="1" smtClean="0">
                <a:cs typeface="Arial"/>
              </a:rPr>
              <a:t>menggunakan</a:t>
            </a:r>
            <a:r>
              <a:rPr lang="en-US" sz="1700" spc="-97" dirty="0" smtClean="0">
                <a:cs typeface="Arial"/>
              </a:rPr>
              <a:t> model </a:t>
            </a:r>
            <a:r>
              <a:rPr lang="en-US" sz="1700" b="1" spc="-97" dirty="0" smtClean="0">
                <a:cs typeface="Arial"/>
              </a:rPr>
              <a:t>Logistic Regression </a:t>
            </a:r>
            <a:r>
              <a:rPr lang="en-US" sz="1700" b="1" spc="-97" dirty="0" err="1" smtClean="0">
                <a:cs typeface="Arial"/>
              </a:rPr>
              <a:t>dan</a:t>
            </a:r>
            <a:r>
              <a:rPr lang="en-US" sz="1700" b="1" spc="-97" dirty="0" smtClean="0">
                <a:cs typeface="Arial"/>
              </a:rPr>
              <a:t> Gradient Boosting </a:t>
            </a:r>
            <a:r>
              <a:rPr lang="en-US" sz="1700" spc="-97" dirty="0" err="1">
                <a:cs typeface="Arial"/>
              </a:rPr>
              <a:t>dimana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dapat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memprediksi</a:t>
            </a:r>
            <a:r>
              <a:rPr lang="en-US" sz="1700" spc="-97" dirty="0">
                <a:cs typeface="Arial"/>
              </a:rPr>
              <a:t> voluntary churn </a:t>
            </a:r>
            <a:r>
              <a:rPr lang="en-US" sz="1700" spc="-97" dirty="0" err="1">
                <a:cs typeface="Arial"/>
              </a:rPr>
              <a:t>berdasarkan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profil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dari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tiap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pelanggan</a:t>
            </a:r>
            <a:r>
              <a:rPr lang="en-US" sz="1700" spc="-97" dirty="0">
                <a:cs typeface="Arial"/>
              </a:rPr>
              <a:t>. </a:t>
            </a:r>
            <a:r>
              <a:rPr lang="en-US" sz="1700" spc="-97" dirty="0" err="1">
                <a:cs typeface="Arial"/>
              </a:rPr>
              <a:t>Dengan</a:t>
            </a:r>
            <a:r>
              <a:rPr lang="en-US" sz="1700" spc="-97" dirty="0">
                <a:cs typeface="Arial"/>
              </a:rPr>
              <a:t> model machine learning </a:t>
            </a:r>
            <a:r>
              <a:rPr lang="en-US" sz="1700" spc="-97" dirty="0" err="1">
                <a:cs typeface="Arial"/>
              </a:rPr>
              <a:t>ini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diharapkan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dapat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memberikan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masukan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untuk</a:t>
            </a:r>
            <a:r>
              <a:rPr lang="en-US" sz="1700" spc="-97" dirty="0">
                <a:cs typeface="Arial"/>
              </a:rPr>
              <a:t> stakeholder </a:t>
            </a:r>
            <a:r>
              <a:rPr lang="en-US" sz="1700" spc="-97" dirty="0" err="1">
                <a:cs typeface="Arial"/>
              </a:rPr>
              <a:t>dalam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mengambil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keputusan</a:t>
            </a:r>
            <a:r>
              <a:rPr lang="en-US" sz="1700" spc="-97" dirty="0">
                <a:cs typeface="Arial"/>
              </a:rPr>
              <a:t> yang </a:t>
            </a:r>
            <a:r>
              <a:rPr lang="en-US" sz="1700" spc="-97" dirty="0" err="1">
                <a:cs typeface="Arial"/>
              </a:rPr>
              <a:t>tepat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apakah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memimprove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kualitas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layanan</a:t>
            </a:r>
            <a:r>
              <a:rPr lang="en-US" sz="1700" spc="-97" dirty="0">
                <a:cs typeface="Arial"/>
              </a:rPr>
              <a:t>, </a:t>
            </a:r>
            <a:r>
              <a:rPr lang="en-US" sz="1700" spc="-97" dirty="0" err="1">
                <a:cs typeface="Arial"/>
              </a:rPr>
              <a:t>memperbarui</a:t>
            </a:r>
            <a:r>
              <a:rPr lang="en-US" sz="1700" spc="-97" dirty="0">
                <a:cs typeface="Arial"/>
              </a:rPr>
              <a:t> marketing strategi, </a:t>
            </a:r>
            <a:r>
              <a:rPr lang="en-US" sz="1700" spc="-97" dirty="0" err="1">
                <a:cs typeface="Arial"/>
              </a:rPr>
              <a:t>atau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memperbanyak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tipe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layanan</a:t>
            </a:r>
            <a:r>
              <a:rPr lang="en-US" sz="1700" spc="-97" dirty="0">
                <a:cs typeface="Arial"/>
              </a:rPr>
              <a:t>. </a:t>
            </a:r>
            <a:r>
              <a:rPr lang="en-US" sz="1700" spc="-97" dirty="0" err="1">
                <a:cs typeface="Arial"/>
              </a:rPr>
              <a:t>Selain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itu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diharapkan</a:t>
            </a:r>
            <a:r>
              <a:rPr lang="en-US" sz="1700" spc="-97" dirty="0">
                <a:cs typeface="Arial"/>
              </a:rPr>
              <a:t> model </a:t>
            </a:r>
            <a:r>
              <a:rPr lang="en-US" sz="1700" spc="-97" dirty="0" err="1">
                <a:cs typeface="Arial"/>
              </a:rPr>
              <a:t>ini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dapat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memberikan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gambaran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informasi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bagaimana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segmentasi</a:t>
            </a:r>
            <a:r>
              <a:rPr lang="en-US" sz="1700" spc="-97" dirty="0">
                <a:cs typeface="Arial"/>
              </a:rPr>
              <a:t> pasar </a:t>
            </a:r>
            <a:r>
              <a:rPr lang="en-US" sz="1700" spc="-97" dirty="0" err="1">
                <a:cs typeface="Arial"/>
              </a:rPr>
              <a:t>berdasarkan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profil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pelanggan</a:t>
            </a:r>
            <a:r>
              <a:rPr lang="en-US" sz="1700" spc="-97" dirty="0">
                <a:cs typeface="Arial"/>
              </a:rPr>
              <a:t> dan </a:t>
            </a:r>
            <a:r>
              <a:rPr lang="en-US" sz="1700" spc="-97" dirty="0" err="1">
                <a:cs typeface="Arial"/>
              </a:rPr>
              <a:t>tipe</a:t>
            </a:r>
            <a:r>
              <a:rPr lang="en-US" sz="1700" spc="-97" dirty="0">
                <a:cs typeface="Arial"/>
              </a:rPr>
              <a:t> </a:t>
            </a:r>
            <a:r>
              <a:rPr lang="en-US" sz="1700" spc="-97" dirty="0" err="1">
                <a:cs typeface="Arial"/>
              </a:rPr>
              <a:t>layanan</a:t>
            </a:r>
            <a:r>
              <a:rPr lang="en-US" sz="1700" spc="-97" dirty="0">
                <a:cs typeface="Arial"/>
              </a:rPr>
              <a:t> yang di subscribe.</a:t>
            </a:r>
          </a:p>
        </p:txBody>
      </p:sp>
      <p:sp>
        <p:nvSpPr>
          <p:cNvPr id="14" name="object 6">
            <a:extLst>
              <a:ext uri="{FF2B5EF4-FFF2-40B4-BE49-F238E27FC236}">
                <a16:creationId xmlns="" xmlns:a16="http://schemas.microsoft.com/office/drawing/2014/main" id="{C598B665-4F6C-4AB3-B384-D02DDA4588CF}"/>
              </a:ext>
            </a:extLst>
          </p:cNvPr>
          <p:cNvSpPr/>
          <p:nvPr/>
        </p:nvSpPr>
        <p:spPr>
          <a:xfrm>
            <a:off x="848251" y="1636015"/>
            <a:ext cx="2457460" cy="153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61787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24" y="162013"/>
            <a:ext cx="2874323" cy="6400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56911" y="1974444"/>
            <a:ext cx="8888671" cy="153768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1700" kern="1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Melakukan</a:t>
            </a:r>
            <a:r>
              <a:rPr lang="en-US" sz="17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pemetaaan</a:t>
            </a:r>
            <a:r>
              <a:rPr lang="en-US" sz="17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daerah</a:t>
            </a:r>
            <a:r>
              <a:rPr lang="en-US" sz="17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mana </a:t>
            </a:r>
            <a:r>
              <a:rPr lang="en-US" sz="1700" kern="1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saja</a:t>
            </a:r>
            <a:r>
              <a:rPr lang="en-US" sz="17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700" kern="1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memiliki</a:t>
            </a:r>
            <a:r>
              <a:rPr lang="en-US" sz="17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churn rate </a:t>
            </a:r>
            <a:r>
              <a:rPr lang="en-US" sz="1700" kern="1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tinggi</a:t>
            </a:r>
            <a:r>
              <a:rPr lang="en-US" sz="17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US" sz="1700" kern="1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rendah</a:t>
            </a:r>
            <a:r>
              <a:rPr lang="en-US" sz="17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700" kern="1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17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pemetaaan</a:t>
            </a:r>
            <a:r>
              <a:rPr lang="en-US" sz="17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7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diperlukan</a:t>
            </a:r>
            <a:r>
              <a:rPr lang="en-US" sz="17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dataset </a:t>
            </a:r>
            <a:r>
              <a:rPr lang="en-US" sz="1700" kern="1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tambahan</a:t>
            </a:r>
            <a:r>
              <a:rPr lang="en-US" sz="17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berupa</a:t>
            </a:r>
            <a:r>
              <a:rPr lang="en-US" sz="17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lokasi</a:t>
            </a:r>
            <a:r>
              <a:rPr lang="en-US" sz="17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subscriber </a:t>
            </a:r>
            <a:r>
              <a:rPr lang="en-US" sz="1700" kern="1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berada</a:t>
            </a:r>
            <a:r>
              <a:rPr lang="en-US" sz="17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700" kern="1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hal</a:t>
            </a:r>
            <a:r>
              <a:rPr lang="en-US" sz="17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7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7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memberikan</a:t>
            </a:r>
            <a:r>
              <a:rPr lang="en-US" sz="17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informasi</a:t>
            </a:r>
            <a:r>
              <a:rPr lang="en-US" sz="17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apakah</a:t>
            </a:r>
            <a:r>
              <a:rPr lang="en-US" sz="17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700" kern="1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lokasi</a:t>
            </a:r>
            <a:r>
              <a:rPr lang="en-US" sz="17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tersebut</a:t>
            </a:r>
            <a:r>
              <a:rPr lang="en-US" sz="17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pelanggan</a:t>
            </a:r>
            <a:r>
              <a:rPr lang="en-US" sz="17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berpindah</a:t>
            </a:r>
            <a:r>
              <a:rPr lang="en-US" sz="17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7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kompetitor</a:t>
            </a:r>
            <a:r>
              <a:rPr lang="en-US" sz="17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memberikan</a:t>
            </a:r>
            <a:r>
              <a:rPr lang="en-US" sz="17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tawaran</a:t>
            </a:r>
            <a:r>
              <a:rPr lang="en-US" sz="17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layanan</a:t>
            </a:r>
            <a:r>
              <a:rPr lang="en-US" sz="17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lebih</a:t>
            </a:r>
            <a:r>
              <a:rPr lang="en-US" sz="17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baik</a:t>
            </a:r>
            <a:r>
              <a:rPr lang="en-US" sz="17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endParaRPr lang="en-ID" sz="1700" kern="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92991" y="3751569"/>
            <a:ext cx="8852592" cy="1185795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Kepuasan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pelanggan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berlangganan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layanan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merupakan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salah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satu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kunci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mempengaruhi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pelanggan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tetap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layanan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atau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berpindah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kompetitor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hal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diperlukan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tambahan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survey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kepuasan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masing-masing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pelanggan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ID" sz="1700" kern="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2990" y="5136279"/>
            <a:ext cx="8852591" cy="1185795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Menganalisa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tipe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kontrak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berlangganan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apakah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hal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mempengaruhi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lamanya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pelanggan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berlangganan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atau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kontrak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tidak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sesuai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sehingga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menyebabkan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pelanggan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memutuskan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berhenti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berlangganan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ID" sz="1700" kern="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62631" y="1"/>
            <a:ext cx="329367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2" name="object 4">
            <a:extLst>
              <a:ext uri="{FF2B5EF4-FFF2-40B4-BE49-F238E27FC236}">
                <a16:creationId xmlns="" xmlns:a16="http://schemas.microsoft.com/office/drawing/2014/main" id="{081E541B-4DCD-47D5-989E-3A127DB67C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1137" y="361944"/>
            <a:ext cx="7035149" cy="470215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n-ID" sz="3000" spc="150" dirty="0" smtClean="0">
                <a:latin typeface="Arial Rounded MT Bold" panose="020F0704030504030204" pitchFamily="34" charset="0"/>
              </a:rPr>
              <a:t>Future </a:t>
            </a:r>
            <a:r>
              <a:rPr lang="en-ID" sz="3000" spc="150" dirty="0">
                <a:latin typeface="Arial Rounded MT Bold" panose="020F0704030504030204" pitchFamily="34" charset="0"/>
              </a:rPr>
              <a:t>Work</a:t>
            </a:r>
          </a:p>
        </p:txBody>
      </p:sp>
      <p:sp>
        <p:nvSpPr>
          <p:cNvPr id="33" name="object 6">
            <a:extLst>
              <a:ext uri="{FF2B5EF4-FFF2-40B4-BE49-F238E27FC236}">
                <a16:creationId xmlns="" xmlns:a16="http://schemas.microsoft.com/office/drawing/2014/main" id="{50E08838-A304-4C1A-A723-CA33D5F62A64}"/>
              </a:ext>
            </a:extLst>
          </p:cNvPr>
          <p:cNvSpPr/>
          <p:nvPr/>
        </p:nvSpPr>
        <p:spPr>
          <a:xfrm>
            <a:off x="906555" y="930461"/>
            <a:ext cx="2457460" cy="153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grpSp>
        <p:nvGrpSpPr>
          <p:cNvPr id="39" name="object 97">
            <a:extLst>
              <a:ext uri="{FF2B5EF4-FFF2-40B4-BE49-F238E27FC236}">
                <a16:creationId xmlns="" xmlns:a16="http://schemas.microsoft.com/office/drawing/2014/main" id="{08EC0033-A9BA-4692-BA9B-4CAD6DF84BB1}"/>
              </a:ext>
            </a:extLst>
          </p:cNvPr>
          <p:cNvGrpSpPr/>
          <p:nvPr/>
        </p:nvGrpSpPr>
        <p:grpSpPr>
          <a:xfrm>
            <a:off x="1336642" y="2349221"/>
            <a:ext cx="781471" cy="788131"/>
            <a:chOff x="13732715" y="5634547"/>
            <a:chExt cx="1041400" cy="1040130"/>
          </a:xfrm>
        </p:grpSpPr>
        <p:sp>
          <p:nvSpPr>
            <p:cNvPr id="40" name="object 98">
              <a:extLst>
                <a:ext uri="{FF2B5EF4-FFF2-40B4-BE49-F238E27FC236}">
                  <a16:creationId xmlns="" xmlns:a16="http://schemas.microsoft.com/office/drawing/2014/main" id="{B24152C0-6B5C-4559-898F-47D09F439B1F}"/>
                </a:ext>
              </a:extLst>
            </p:cNvPr>
            <p:cNvSpPr/>
            <p:nvPr/>
          </p:nvSpPr>
          <p:spPr>
            <a:xfrm>
              <a:off x="13732715" y="5634547"/>
              <a:ext cx="848360" cy="1019175"/>
            </a:xfrm>
            <a:custGeom>
              <a:avLst/>
              <a:gdLst/>
              <a:ahLst/>
              <a:cxnLst/>
              <a:rect l="l" t="t" r="r" b="b"/>
              <a:pathLst>
                <a:path w="848359" h="1019175">
                  <a:moveTo>
                    <a:pt x="847748" y="1018662"/>
                  </a:moveTo>
                  <a:lnTo>
                    <a:pt x="0" y="1018662"/>
                  </a:lnTo>
                  <a:lnTo>
                    <a:pt x="0" y="0"/>
                  </a:lnTo>
                  <a:lnTo>
                    <a:pt x="666523" y="0"/>
                  </a:lnTo>
                  <a:lnTo>
                    <a:pt x="847748" y="175744"/>
                  </a:lnTo>
                  <a:lnTo>
                    <a:pt x="847748" y="1018662"/>
                  </a:lnTo>
                  <a:close/>
                </a:path>
              </a:pathLst>
            </a:custGeom>
            <a:solidFill>
              <a:srgbClr val="FFB9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99">
              <a:extLst>
                <a:ext uri="{FF2B5EF4-FFF2-40B4-BE49-F238E27FC236}">
                  <a16:creationId xmlns="" xmlns:a16="http://schemas.microsoft.com/office/drawing/2014/main" id="{588909A7-66E2-417D-AF29-3E5863A00F0F}"/>
                </a:ext>
              </a:extLst>
            </p:cNvPr>
            <p:cNvSpPr/>
            <p:nvPr/>
          </p:nvSpPr>
          <p:spPr>
            <a:xfrm>
              <a:off x="13850049" y="5634557"/>
              <a:ext cx="730885" cy="920750"/>
            </a:xfrm>
            <a:custGeom>
              <a:avLst/>
              <a:gdLst/>
              <a:ahLst/>
              <a:cxnLst/>
              <a:rect l="l" t="t" r="r" b="b"/>
              <a:pathLst>
                <a:path w="730884" h="920750">
                  <a:moveTo>
                    <a:pt x="395478" y="752805"/>
                  </a:moveTo>
                  <a:lnTo>
                    <a:pt x="0" y="752805"/>
                  </a:lnTo>
                  <a:lnTo>
                    <a:pt x="0" y="791629"/>
                  </a:lnTo>
                  <a:lnTo>
                    <a:pt x="395478" y="791629"/>
                  </a:lnTo>
                  <a:lnTo>
                    <a:pt x="395478" y="752805"/>
                  </a:lnTo>
                  <a:close/>
                </a:path>
                <a:path w="730884" h="920750">
                  <a:moveTo>
                    <a:pt x="553072" y="275793"/>
                  </a:moveTo>
                  <a:lnTo>
                    <a:pt x="59994" y="275793"/>
                  </a:lnTo>
                  <a:lnTo>
                    <a:pt x="59994" y="349770"/>
                  </a:lnTo>
                  <a:lnTo>
                    <a:pt x="553072" y="349770"/>
                  </a:lnTo>
                  <a:lnTo>
                    <a:pt x="553072" y="275793"/>
                  </a:lnTo>
                  <a:close/>
                </a:path>
                <a:path w="730884" h="920750">
                  <a:moveTo>
                    <a:pt x="605726" y="881722"/>
                  </a:moveTo>
                  <a:lnTo>
                    <a:pt x="0" y="881722"/>
                  </a:lnTo>
                  <a:lnTo>
                    <a:pt x="0" y="920546"/>
                  </a:lnTo>
                  <a:lnTo>
                    <a:pt x="605726" y="920546"/>
                  </a:lnTo>
                  <a:lnTo>
                    <a:pt x="605726" y="881722"/>
                  </a:lnTo>
                  <a:close/>
                </a:path>
                <a:path w="730884" h="920750">
                  <a:moveTo>
                    <a:pt x="605726" y="692594"/>
                  </a:moveTo>
                  <a:lnTo>
                    <a:pt x="0" y="692594"/>
                  </a:lnTo>
                  <a:lnTo>
                    <a:pt x="0" y="731418"/>
                  </a:lnTo>
                  <a:lnTo>
                    <a:pt x="605726" y="731418"/>
                  </a:lnTo>
                  <a:lnTo>
                    <a:pt x="605726" y="692594"/>
                  </a:lnTo>
                  <a:close/>
                </a:path>
                <a:path w="730884" h="920750">
                  <a:moveTo>
                    <a:pt x="605726" y="633564"/>
                  </a:moveTo>
                  <a:lnTo>
                    <a:pt x="0" y="633564"/>
                  </a:lnTo>
                  <a:lnTo>
                    <a:pt x="0" y="672439"/>
                  </a:lnTo>
                  <a:lnTo>
                    <a:pt x="605726" y="672439"/>
                  </a:lnTo>
                  <a:lnTo>
                    <a:pt x="605726" y="633564"/>
                  </a:lnTo>
                  <a:close/>
                </a:path>
                <a:path w="730884" h="920750">
                  <a:moveTo>
                    <a:pt x="605726" y="573405"/>
                  </a:moveTo>
                  <a:lnTo>
                    <a:pt x="0" y="573405"/>
                  </a:lnTo>
                  <a:lnTo>
                    <a:pt x="0" y="612228"/>
                  </a:lnTo>
                  <a:lnTo>
                    <a:pt x="605726" y="612228"/>
                  </a:lnTo>
                  <a:lnTo>
                    <a:pt x="605726" y="573405"/>
                  </a:lnTo>
                  <a:close/>
                </a:path>
                <a:path w="730884" h="920750">
                  <a:moveTo>
                    <a:pt x="605726" y="514807"/>
                  </a:moveTo>
                  <a:lnTo>
                    <a:pt x="0" y="514807"/>
                  </a:lnTo>
                  <a:lnTo>
                    <a:pt x="0" y="553681"/>
                  </a:lnTo>
                  <a:lnTo>
                    <a:pt x="605726" y="553681"/>
                  </a:lnTo>
                  <a:lnTo>
                    <a:pt x="605726" y="514807"/>
                  </a:lnTo>
                  <a:close/>
                </a:path>
                <a:path w="730884" h="920750">
                  <a:moveTo>
                    <a:pt x="605726" y="454596"/>
                  </a:moveTo>
                  <a:lnTo>
                    <a:pt x="0" y="454596"/>
                  </a:lnTo>
                  <a:lnTo>
                    <a:pt x="0" y="493471"/>
                  </a:lnTo>
                  <a:lnTo>
                    <a:pt x="605726" y="493471"/>
                  </a:lnTo>
                  <a:lnTo>
                    <a:pt x="605726" y="454596"/>
                  </a:lnTo>
                  <a:close/>
                </a:path>
                <a:path w="730884" h="920750">
                  <a:moveTo>
                    <a:pt x="730415" y="175742"/>
                  </a:moveTo>
                  <a:lnTo>
                    <a:pt x="549186" y="0"/>
                  </a:lnTo>
                  <a:lnTo>
                    <a:pt x="549186" y="175742"/>
                  </a:lnTo>
                  <a:lnTo>
                    <a:pt x="730415" y="1757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00">
              <a:extLst>
                <a:ext uri="{FF2B5EF4-FFF2-40B4-BE49-F238E27FC236}">
                  <a16:creationId xmlns="" xmlns:a16="http://schemas.microsoft.com/office/drawing/2014/main" id="{E856085B-675F-4F9A-8B11-AA5B46BA4A00}"/>
                </a:ext>
              </a:extLst>
            </p:cNvPr>
            <p:cNvSpPr/>
            <p:nvPr/>
          </p:nvSpPr>
          <p:spPr>
            <a:xfrm>
              <a:off x="14138682" y="5980099"/>
              <a:ext cx="635000" cy="694690"/>
            </a:xfrm>
            <a:custGeom>
              <a:avLst/>
              <a:gdLst/>
              <a:ahLst/>
              <a:cxnLst/>
              <a:rect l="l" t="t" r="r" b="b"/>
              <a:pathLst>
                <a:path w="635000" h="694690">
                  <a:moveTo>
                    <a:pt x="634961" y="647357"/>
                  </a:moveTo>
                  <a:lnTo>
                    <a:pt x="633158" y="628053"/>
                  </a:lnTo>
                  <a:lnTo>
                    <a:pt x="623646" y="610539"/>
                  </a:lnTo>
                  <a:lnTo>
                    <a:pt x="409397" y="379869"/>
                  </a:lnTo>
                  <a:lnTo>
                    <a:pt x="416102" y="373011"/>
                  </a:lnTo>
                  <a:lnTo>
                    <a:pt x="441566" y="334060"/>
                  </a:lnTo>
                  <a:lnTo>
                    <a:pt x="458736" y="291896"/>
                  </a:lnTo>
                  <a:lnTo>
                    <a:pt x="467487" y="247840"/>
                  </a:lnTo>
                  <a:lnTo>
                    <a:pt x="467690" y="203212"/>
                  </a:lnTo>
                  <a:lnTo>
                    <a:pt x="459193" y="159321"/>
                  </a:lnTo>
                  <a:lnTo>
                    <a:pt x="441883" y="117500"/>
                  </a:lnTo>
                  <a:lnTo>
                    <a:pt x="415607" y="79057"/>
                  </a:lnTo>
                  <a:lnTo>
                    <a:pt x="381965" y="46863"/>
                  </a:lnTo>
                  <a:lnTo>
                    <a:pt x="343484" y="22885"/>
                  </a:lnTo>
                  <a:lnTo>
                    <a:pt x="301472" y="7239"/>
                  </a:lnTo>
                  <a:lnTo>
                    <a:pt x="257276" y="0"/>
                  </a:lnTo>
                  <a:lnTo>
                    <a:pt x="212217" y="1257"/>
                  </a:lnTo>
                  <a:lnTo>
                    <a:pt x="167627" y="11112"/>
                  </a:lnTo>
                  <a:lnTo>
                    <a:pt x="124828" y="29629"/>
                  </a:lnTo>
                  <a:lnTo>
                    <a:pt x="85153" y="56908"/>
                  </a:lnTo>
                  <a:lnTo>
                    <a:pt x="51549" y="91325"/>
                  </a:lnTo>
                  <a:lnTo>
                    <a:pt x="26098" y="130289"/>
                  </a:lnTo>
                  <a:lnTo>
                    <a:pt x="8940" y="172453"/>
                  </a:lnTo>
                  <a:lnTo>
                    <a:pt x="190" y="216522"/>
                  </a:lnTo>
                  <a:lnTo>
                    <a:pt x="0" y="261150"/>
                  </a:lnTo>
                  <a:lnTo>
                    <a:pt x="8496" y="305041"/>
                  </a:lnTo>
                  <a:lnTo>
                    <a:pt x="25806" y="346849"/>
                  </a:lnTo>
                  <a:lnTo>
                    <a:pt x="52082" y="385279"/>
                  </a:lnTo>
                  <a:lnTo>
                    <a:pt x="85725" y="417499"/>
                  </a:lnTo>
                  <a:lnTo>
                    <a:pt x="124206" y="441477"/>
                  </a:lnTo>
                  <a:lnTo>
                    <a:pt x="166204" y="457136"/>
                  </a:lnTo>
                  <a:lnTo>
                    <a:pt x="210400" y="464375"/>
                  </a:lnTo>
                  <a:lnTo>
                    <a:pt x="255460" y="463118"/>
                  </a:lnTo>
                  <a:lnTo>
                    <a:pt x="300037" y="453263"/>
                  </a:lnTo>
                  <a:lnTo>
                    <a:pt x="342823" y="434733"/>
                  </a:lnTo>
                  <a:lnTo>
                    <a:pt x="350456" y="429488"/>
                  </a:lnTo>
                  <a:lnTo>
                    <a:pt x="544449" y="677316"/>
                  </a:lnTo>
                  <a:lnTo>
                    <a:pt x="560158" y="689546"/>
                  </a:lnTo>
                  <a:lnTo>
                    <a:pt x="578929" y="694524"/>
                  </a:lnTo>
                  <a:lnTo>
                    <a:pt x="598462" y="692111"/>
                  </a:lnTo>
                  <a:lnTo>
                    <a:pt x="616419" y="682142"/>
                  </a:lnTo>
                  <a:lnTo>
                    <a:pt x="629310" y="666153"/>
                  </a:lnTo>
                  <a:lnTo>
                    <a:pt x="634961" y="6473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01">
              <a:extLst>
                <a:ext uri="{FF2B5EF4-FFF2-40B4-BE49-F238E27FC236}">
                  <a16:creationId xmlns="" xmlns:a16="http://schemas.microsoft.com/office/drawing/2014/main" id="{745075C9-C6F0-4B24-8802-8E046C411BBF}"/>
                </a:ext>
              </a:extLst>
            </p:cNvPr>
            <p:cNvSpPr/>
            <p:nvPr/>
          </p:nvSpPr>
          <p:spPr>
            <a:xfrm>
              <a:off x="14196439" y="6037291"/>
              <a:ext cx="352425" cy="350520"/>
            </a:xfrm>
            <a:custGeom>
              <a:avLst/>
              <a:gdLst/>
              <a:ahLst/>
              <a:cxnLst/>
              <a:rect l="l" t="t" r="r" b="b"/>
              <a:pathLst>
                <a:path w="352425" h="350520">
                  <a:moveTo>
                    <a:pt x="158443" y="349997"/>
                  </a:moveTo>
                  <a:lnTo>
                    <a:pt x="114355" y="341309"/>
                  </a:lnTo>
                  <a:lnTo>
                    <a:pt x="73786" y="321389"/>
                  </a:lnTo>
                  <a:lnTo>
                    <a:pt x="39108" y="290396"/>
                  </a:lnTo>
                  <a:lnTo>
                    <a:pt x="14214" y="251158"/>
                  </a:lnTo>
                  <a:lnTo>
                    <a:pt x="1258" y="207972"/>
                  </a:lnTo>
                  <a:lnTo>
                    <a:pt x="0" y="163198"/>
                  </a:lnTo>
                  <a:lnTo>
                    <a:pt x="10202" y="119193"/>
                  </a:lnTo>
                  <a:lnTo>
                    <a:pt x="31626" y="78319"/>
                  </a:lnTo>
                  <a:lnTo>
                    <a:pt x="64034" y="42934"/>
                  </a:lnTo>
                  <a:lnTo>
                    <a:pt x="104467" y="16964"/>
                  </a:lnTo>
                  <a:lnTo>
                    <a:pt x="148491" y="2705"/>
                  </a:lnTo>
                  <a:lnTo>
                    <a:pt x="193735" y="0"/>
                  </a:lnTo>
                  <a:lnTo>
                    <a:pt x="237827" y="8687"/>
                  </a:lnTo>
                  <a:lnTo>
                    <a:pt x="278398" y="28607"/>
                  </a:lnTo>
                  <a:lnTo>
                    <a:pt x="313076" y="59600"/>
                  </a:lnTo>
                  <a:lnTo>
                    <a:pt x="337970" y="98838"/>
                  </a:lnTo>
                  <a:lnTo>
                    <a:pt x="350925" y="142024"/>
                  </a:lnTo>
                  <a:lnTo>
                    <a:pt x="352178" y="186799"/>
                  </a:lnTo>
                  <a:lnTo>
                    <a:pt x="341967" y="230803"/>
                  </a:lnTo>
                  <a:lnTo>
                    <a:pt x="320527" y="271677"/>
                  </a:lnTo>
                  <a:lnTo>
                    <a:pt x="288097" y="307062"/>
                  </a:lnTo>
                  <a:lnTo>
                    <a:pt x="247686" y="333033"/>
                  </a:lnTo>
                  <a:lnTo>
                    <a:pt x="203678" y="347291"/>
                  </a:lnTo>
                  <a:lnTo>
                    <a:pt x="158443" y="3499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95">
            <a:extLst>
              <a:ext uri="{FF2B5EF4-FFF2-40B4-BE49-F238E27FC236}">
                <a16:creationId xmlns="" xmlns:a16="http://schemas.microsoft.com/office/drawing/2014/main" id="{3922F5CA-D4A4-486E-8B9C-321B2C7BC7ED}"/>
              </a:ext>
            </a:extLst>
          </p:cNvPr>
          <p:cNvSpPr/>
          <p:nvPr/>
        </p:nvSpPr>
        <p:spPr>
          <a:xfrm>
            <a:off x="1290636" y="3936018"/>
            <a:ext cx="786728" cy="772252"/>
          </a:xfrm>
          <a:custGeom>
            <a:avLst/>
            <a:gdLst/>
            <a:ahLst/>
            <a:cxnLst/>
            <a:rect l="l" t="t" r="r" b="b"/>
            <a:pathLst>
              <a:path w="885190" h="847090">
                <a:moveTo>
                  <a:pt x="184294" y="846742"/>
                </a:moveTo>
                <a:lnTo>
                  <a:pt x="177705" y="844378"/>
                </a:lnTo>
                <a:lnTo>
                  <a:pt x="173236" y="839065"/>
                </a:lnTo>
                <a:lnTo>
                  <a:pt x="172252" y="831822"/>
                </a:lnTo>
                <a:lnTo>
                  <a:pt x="215877" y="549035"/>
                </a:lnTo>
                <a:lnTo>
                  <a:pt x="216684" y="544597"/>
                </a:lnTo>
                <a:lnTo>
                  <a:pt x="215069" y="540563"/>
                </a:lnTo>
                <a:lnTo>
                  <a:pt x="211837" y="537336"/>
                </a:lnTo>
                <a:lnTo>
                  <a:pt x="3812" y="341684"/>
                </a:lnTo>
                <a:lnTo>
                  <a:pt x="0" y="335375"/>
                </a:lnTo>
                <a:lnTo>
                  <a:pt x="277" y="328422"/>
                </a:lnTo>
                <a:lnTo>
                  <a:pt x="4039" y="322453"/>
                </a:lnTo>
                <a:lnTo>
                  <a:pt x="10678" y="319093"/>
                </a:lnTo>
                <a:lnTo>
                  <a:pt x="293432" y="273105"/>
                </a:lnTo>
                <a:lnTo>
                  <a:pt x="297875" y="272298"/>
                </a:lnTo>
                <a:lnTo>
                  <a:pt x="301510" y="269878"/>
                </a:lnTo>
                <a:lnTo>
                  <a:pt x="303126" y="265844"/>
                </a:lnTo>
                <a:lnTo>
                  <a:pt x="425518" y="7261"/>
                </a:lnTo>
                <a:lnTo>
                  <a:pt x="430542" y="1815"/>
                </a:lnTo>
                <a:lnTo>
                  <a:pt x="437232" y="0"/>
                </a:lnTo>
                <a:lnTo>
                  <a:pt x="443922" y="1815"/>
                </a:lnTo>
                <a:lnTo>
                  <a:pt x="448946" y="7261"/>
                </a:lnTo>
                <a:lnTo>
                  <a:pt x="579820" y="261406"/>
                </a:lnTo>
                <a:lnTo>
                  <a:pt x="581840" y="265037"/>
                </a:lnTo>
                <a:lnTo>
                  <a:pt x="585475" y="267861"/>
                </a:lnTo>
                <a:lnTo>
                  <a:pt x="589919" y="268264"/>
                </a:lnTo>
                <a:lnTo>
                  <a:pt x="873884" y="304571"/>
                </a:lnTo>
                <a:lnTo>
                  <a:pt x="880763" y="307470"/>
                </a:lnTo>
                <a:lnTo>
                  <a:pt x="884689" y="313244"/>
                </a:lnTo>
                <a:lnTo>
                  <a:pt x="885131" y="320228"/>
                </a:lnTo>
                <a:lnTo>
                  <a:pt x="881558" y="326758"/>
                </a:lnTo>
                <a:lnTo>
                  <a:pt x="676764" y="532899"/>
                </a:lnTo>
                <a:lnTo>
                  <a:pt x="675552" y="536933"/>
                </a:lnTo>
                <a:lnTo>
                  <a:pt x="729276" y="822544"/>
                </a:lnTo>
                <a:lnTo>
                  <a:pt x="728588" y="829856"/>
                </a:lnTo>
                <a:lnTo>
                  <a:pt x="724378" y="835352"/>
                </a:lnTo>
                <a:lnTo>
                  <a:pt x="717972" y="837974"/>
                </a:lnTo>
                <a:lnTo>
                  <a:pt x="710695" y="836663"/>
                </a:lnTo>
                <a:lnTo>
                  <a:pt x="450966" y="705960"/>
                </a:lnTo>
                <a:lnTo>
                  <a:pt x="446522" y="705960"/>
                </a:lnTo>
                <a:lnTo>
                  <a:pt x="191641" y="845135"/>
                </a:lnTo>
                <a:lnTo>
                  <a:pt x="184294" y="846742"/>
                </a:lnTo>
                <a:close/>
              </a:path>
            </a:pathLst>
          </a:custGeom>
          <a:solidFill>
            <a:srgbClr val="FFB92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103">
            <a:extLst>
              <a:ext uri="{FF2B5EF4-FFF2-40B4-BE49-F238E27FC236}">
                <a16:creationId xmlns="" xmlns:a16="http://schemas.microsoft.com/office/drawing/2014/main" id="{AEB1A9FB-6D18-4363-8F26-7285C36136A3}"/>
              </a:ext>
            </a:extLst>
          </p:cNvPr>
          <p:cNvGrpSpPr/>
          <p:nvPr/>
        </p:nvGrpSpPr>
        <p:grpSpPr>
          <a:xfrm>
            <a:off x="1249723" y="5468604"/>
            <a:ext cx="898391" cy="472790"/>
            <a:chOff x="11844074" y="7808938"/>
            <a:chExt cx="1286510" cy="683895"/>
          </a:xfrm>
        </p:grpSpPr>
        <p:sp>
          <p:nvSpPr>
            <p:cNvPr id="47" name="object 104">
              <a:extLst>
                <a:ext uri="{FF2B5EF4-FFF2-40B4-BE49-F238E27FC236}">
                  <a16:creationId xmlns="" xmlns:a16="http://schemas.microsoft.com/office/drawing/2014/main" id="{26413B6C-25DF-47DE-8818-8A8B42E6F363}"/>
                </a:ext>
              </a:extLst>
            </p:cNvPr>
            <p:cNvSpPr/>
            <p:nvPr/>
          </p:nvSpPr>
          <p:spPr>
            <a:xfrm>
              <a:off x="12274752" y="7837003"/>
              <a:ext cx="406400" cy="181610"/>
            </a:xfrm>
            <a:custGeom>
              <a:avLst/>
              <a:gdLst/>
              <a:ahLst/>
              <a:cxnLst/>
              <a:rect l="l" t="t" r="r" b="b"/>
              <a:pathLst>
                <a:path w="406400" h="181609">
                  <a:moveTo>
                    <a:pt x="222760" y="181520"/>
                  </a:moveTo>
                  <a:lnTo>
                    <a:pt x="0" y="122737"/>
                  </a:lnTo>
                  <a:lnTo>
                    <a:pt x="31109" y="0"/>
                  </a:lnTo>
                  <a:lnTo>
                    <a:pt x="406049" y="90727"/>
                  </a:lnTo>
                  <a:lnTo>
                    <a:pt x="222760" y="181520"/>
                  </a:lnTo>
                  <a:close/>
                </a:path>
              </a:pathLst>
            </a:custGeom>
            <a:solidFill>
              <a:srgbClr val="FFB9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105">
              <a:extLst>
                <a:ext uri="{FF2B5EF4-FFF2-40B4-BE49-F238E27FC236}">
                  <a16:creationId xmlns="" xmlns:a16="http://schemas.microsoft.com/office/drawing/2014/main" id="{6E2CAA38-3E3C-46D3-BB49-9247084F4324}"/>
                </a:ext>
              </a:extLst>
            </p:cNvPr>
            <p:cNvSpPr/>
            <p:nvPr/>
          </p:nvSpPr>
          <p:spPr>
            <a:xfrm>
              <a:off x="12048817" y="7808938"/>
              <a:ext cx="920115" cy="683895"/>
            </a:xfrm>
            <a:custGeom>
              <a:avLst/>
              <a:gdLst/>
              <a:ahLst/>
              <a:cxnLst/>
              <a:rect l="l" t="t" r="r" b="b"/>
              <a:pathLst>
                <a:path w="920115" h="683895">
                  <a:moveTo>
                    <a:pt x="277202" y="683659"/>
                  </a:moveTo>
                  <a:lnTo>
                    <a:pt x="240907" y="648997"/>
                  </a:lnTo>
                  <a:lnTo>
                    <a:pt x="402873" y="520957"/>
                  </a:lnTo>
                  <a:lnTo>
                    <a:pt x="396651" y="516236"/>
                  </a:lnTo>
                  <a:lnTo>
                    <a:pt x="222695" y="635417"/>
                  </a:lnTo>
                  <a:lnTo>
                    <a:pt x="172660" y="597910"/>
                  </a:lnTo>
                  <a:lnTo>
                    <a:pt x="301183" y="442904"/>
                  </a:lnTo>
                  <a:lnTo>
                    <a:pt x="296386" y="439282"/>
                  </a:lnTo>
                  <a:lnTo>
                    <a:pt x="161577" y="589568"/>
                  </a:lnTo>
                  <a:lnTo>
                    <a:pt x="102014" y="544948"/>
                  </a:lnTo>
                  <a:lnTo>
                    <a:pt x="250759" y="401517"/>
                  </a:lnTo>
                  <a:lnTo>
                    <a:pt x="246157" y="398089"/>
                  </a:lnTo>
                  <a:lnTo>
                    <a:pt x="93848" y="538805"/>
                  </a:lnTo>
                  <a:lnTo>
                    <a:pt x="0" y="481962"/>
                  </a:lnTo>
                  <a:lnTo>
                    <a:pt x="323154" y="185917"/>
                  </a:lnTo>
                  <a:lnTo>
                    <a:pt x="682020" y="0"/>
                  </a:lnTo>
                  <a:lnTo>
                    <a:pt x="919946" y="93573"/>
                  </a:lnTo>
                  <a:lnTo>
                    <a:pt x="919946" y="400159"/>
                  </a:lnTo>
                  <a:lnTo>
                    <a:pt x="611439" y="575277"/>
                  </a:lnTo>
                  <a:lnTo>
                    <a:pt x="277202" y="6836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106">
              <a:extLst>
                <a:ext uri="{FF2B5EF4-FFF2-40B4-BE49-F238E27FC236}">
                  <a16:creationId xmlns="" xmlns:a16="http://schemas.microsoft.com/office/drawing/2014/main" id="{A5A59932-3A4D-4A51-8327-A2B603830CB2}"/>
                </a:ext>
              </a:extLst>
            </p:cNvPr>
            <p:cNvSpPr/>
            <p:nvPr/>
          </p:nvSpPr>
          <p:spPr>
            <a:xfrm>
              <a:off x="11999874" y="7808950"/>
              <a:ext cx="1130300" cy="676275"/>
            </a:xfrm>
            <a:custGeom>
              <a:avLst/>
              <a:gdLst/>
              <a:ahLst/>
              <a:cxnLst/>
              <a:rect l="l" t="t" r="r" b="b"/>
              <a:pathLst>
                <a:path w="1130300" h="676275">
                  <a:moveTo>
                    <a:pt x="940041" y="453567"/>
                  </a:moveTo>
                  <a:lnTo>
                    <a:pt x="530821" y="219024"/>
                  </a:lnTo>
                  <a:lnTo>
                    <a:pt x="305981" y="28054"/>
                  </a:lnTo>
                  <a:lnTo>
                    <a:pt x="0" y="73063"/>
                  </a:lnTo>
                  <a:lnTo>
                    <a:pt x="0" y="379653"/>
                  </a:lnTo>
                  <a:lnTo>
                    <a:pt x="288544" y="575729"/>
                  </a:lnTo>
                  <a:lnTo>
                    <a:pt x="643001" y="676148"/>
                  </a:lnTo>
                  <a:lnTo>
                    <a:pt x="691426" y="642658"/>
                  </a:lnTo>
                  <a:lnTo>
                    <a:pt x="465162" y="505371"/>
                  </a:lnTo>
                  <a:lnTo>
                    <a:pt x="470027" y="501738"/>
                  </a:lnTo>
                  <a:lnTo>
                    <a:pt x="705612" y="631913"/>
                  </a:lnTo>
                  <a:lnTo>
                    <a:pt x="767118" y="582841"/>
                  </a:lnTo>
                  <a:lnTo>
                    <a:pt x="533209" y="433133"/>
                  </a:lnTo>
                  <a:lnTo>
                    <a:pt x="536130" y="431317"/>
                  </a:lnTo>
                  <a:lnTo>
                    <a:pt x="778535" y="574624"/>
                  </a:lnTo>
                  <a:lnTo>
                    <a:pt x="850988" y="520750"/>
                  </a:lnTo>
                  <a:lnTo>
                    <a:pt x="603986" y="377266"/>
                  </a:lnTo>
                  <a:lnTo>
                    <a:pt x="606132" y="375513"/>
                  </a:lnTo>
                  <a:lnTo>
                    <a:pt x="860259" y="513842"/>
                  </a:lnTo>
                  <a:lnTo>
                    <a:pt x="940041" y="453567"/>
                  </a:lnTo>
                  <a:close/>
                </a:path>
                <a:path w="1130300" h="676275">
                  <a:moveTo>
                    <a:pt x="1130198" y="0"/>
                  </a:moveTo>
                  <a:lnTo>
                    <a:pt x="948016" y="0"/>
                  </a:lnTo>
                  <a:lnTo>
                    <a:pt x="948016" y="453567"/>
                  </a:lnTo>
                  <a:lnTo>
                    <a:pt x="1130198" y="453567"/>
                  </a:lnTo>
                  <a:lnTo>
                    <a:pt x="1130198" y="0"/>
                  </a:lnTo>
                  <a:close/>
                </a:path>
              </a:pathLst>
            </a:custGeom>
            <a:solidFill>
              <a:srgbClr val="FFB9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107">
              <a:extLst>
                <a:ext uri="{FF2B5EF4-FFF2-40B4-BE49-F238E27FC236}">
                  <a16:creationId xmlns="" xmlns:a16="http://schemas.microsoft.com/office/drawing/2014/main" id="{C91897B7-B036-426A-BBC8-4EC70E11C7BF}"/>
                </a:ext>
              </a:extLst>
            </p:cNvPr>
            <p:cNvSpPr/>
            <p:nvPr/>
          </p:nvSpPr>
          <p:spPr>
            <a:xfrm>
              <a:off x="11844071" y="7808950"/>
              <a:ext cx="947419" cy="454025"/>
            </a:xfrm>
            <a:custGeom>
              <a:avLst/>
              <a:gdLst/>
              <a:ahLst/>
              <a:cxnLst/>
              <a:rect l="l" t="t" r="r" b="b"/>
              <a:pathLst>
                <a:path w="947420" h="454025">
                  <a:moveTo>
                    <a:pt x="182181" y="0"/>
                  </a:moveTo>
                  <a:lnTo>
                    <a:pt x="0" y="0"/>
                  </a:lnTo>
                  <a:lnTo>
                    <a:pt x="0" y="453567"/>
                  </a:lnTo>
                  <a:lnTo>
                    <a:pt x="182181" y="453567"/>
                  </a:lnTo>
                  <a:lnTo>
                    <a:pt x="182181" y="0"/>
                  </a:lnTo>
                  <a:close/>
                </a:path>
                <a:path w="947420" h="454025">
                  <a:moveTo>
                    <a:pt x="947293" y="186359"/>
                  </a:moveTo>
                  <a:lnTo>
                    <a:pt x="886764" y="0"/>
                  </a:lnTo>
                  <a:lnTo>
                    <a:pt x="430669" y="220243"/>
                  </a:lnTo>
                  <a:lnTo>
                    <a:pt x="489661" y="288404"/>
                  </a:lnTo>
                  <a:lnTo>
                    <a:pt x="947293" y="1863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FE2EE5F8-168F-437F-BAB7-03E29F43D29D}"/>
              </a:ext>
            </a:extLst>
          </p:cNvPr>
          <p:cNvSpPr txBox="1"/>
          <p:nvPr/>
        </p:nvSpPr>
        <p:spPr>
          <a:xfrm>
            <a:off x="846418" y="1103723"/>
            <a:ext cx="10338618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pengembangan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kedepannya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pembuatan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machine learning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agar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lebih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memberikan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gambaran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lebih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luas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lagi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bagi</a:t>
            </a:r>
            <a:r>
              <a:rPr lang="en-US" sz="1700" kern="1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perusahaan</a:t>
            </a:r>
            <a:r>
              <a:rPr lang="en-US" sz="1700" kern="1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 err="1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yaitu</a:t>
            </a:r>
            <a:r>
              <a:rPr lang="en-US" sz="1700" kern="1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700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  </a:t>
            </a:r>
            <a:endParaRPr lang="en-ID" sz="1700" kern="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2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63"/>
          <p:cNvSpPr txBox="1">
            <a:spLocks noGrp="1"/>
          </p:cNvSpPr>
          <p:nvPr>
            <p:ph type="ctrTitle"/>
          </p:nvPr>
        </p:nvSpPr>
        <p:spPr>
          <a:xfrm>
            <a:off x="3625515" y="3109273"/>
            <a:ext cx="6434495" cy="115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T</a:t>
            </a:r>
            <a:r>
              <a:rPr lang="en" dirty="0">
                <a:solidFill>
                  <a:schemeClr val="accent2"/>
                </a:solidFill>
              </a:rPr>
              <a:t>H</a:t>
            </a:r>
            <a:r>
              <a:rPr lang="en" dirty="0">
                <a:solidFill>
                  <a:schemeClr val="accent3"/>
                </a:solidFill>
              </a:rPr>
              <a:t>A</a:t>
            </a:r>
            <a:r>
              <a:rPr lang="en" dirty="0">
                <a:solidFill>
                  <a:schemeClr val="accent4"/>
                </a:solidFill>
              </a:rPr>
              <a:t>N</a:t>
            </a:r>
            <a:r>
              <a:rPr lang="en" dirty="0">
                <a:solidFill>
                  <a:schemeClr val="accent5"/>
                </a:solidFill>
              </a:rPr>
              <a:t>K</a:t>
            </a:r>
            <a:r>
              <a:rPr lang="en" dirty="0">
                <a:solidFill>
                  <a:schemeClr val="accent6"/>
                </a:solidFill>
              </a:rPr>
              <a:t> YOU</a:t>
            </a:r>
            <a:endParaRPr dirty="0"/>
          </a:p>
        </p:txBody>
      </p:sp>
      <p:sp>
        <p:nvSpPr>
          <p:cNvPr id="1579" name="Google Shape;1579;p63"/>
          <p:cNvSpPr/>
          <p:nvPr/>
        </p:nvSpPr>
        <p:spPr>
          <a:xfrm>
            <a:off x="15820900" y="1371134"/>
            <a:ext cx="53400" cy="16700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24" y="162013"/>
            <a:ext cx="2874323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3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24555" y="0"/>
            <a:ext cx="4034790" cy="6858000"/>
          </a:xfrm>
          <a:custGeom>
            <a:avLst/>
            <a:gdLst/>
            <a:ahLst/>
            <a:cxnLst/>
            <a:rect l="l" t="t" r="r" b="b"/>
            <a:pathLst>
              <a:path w="6052185" h="10287000">
                <a:moveTo>
                  <a:pt x="6051621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6051621" y="0"/>
                </a:lnTo>
                <a:lnTo>
                  <a:pt x="6051621" y="10286998"/>
                </a:lnTo>
                <a:close/>
              </a:path>
            </a:pathLst>
          </a:custGeom>
          <a:solidFill>
            <a:srgbClr val="FFB923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69964" y="2766218"/>
            <a:ext cx="6769764" cy="132556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zh-CN" sz="4000" dirty="0">
                <a:latin typeface="Arial Rounded MT Bold" panose="020F0704030504030204" pitchFamily="34" charset="0"/>
              </a:rPr>
              <a:t>STAGE 1.</a:t>
            </a:r>
            <a:br>
              <a:rPr lang="en-US" altLang="zh-CN" sz="4000" dirty="0">
                <a:latin typeface="Arial Rounded MT Bold" panose="020F0704030504030204" pitchFamily="34" charset="0"/>
              </a:rPr>
            </a:br>
            <a:r>
              <a:rPr lang="en-US" altLang="zh-CN" sz="4000" dirty="0">
                <a:latin typeface="Arial Rounded MT Bold" panose="020F0704030504030204" pitchFamily="34" charset="0"/>
              </a:rPr>
              <a:t>UNDERSTAND DATASET</a:t>
            </a:r>
            <a:endParaRPr lang="zh-CN" alt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24" y="162013"/>
            <a:ext cx="2874323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="" xmlns:a16="http://schemas.microsoft.com/office/drawing/2014/main" id="{D8409EA5-361F-43ED-A71D-E08EB7373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364" y="311921"/>
            <a:ext cx="5652654" cy="470215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n-US" sz="3000" spc="150" dirty="0">
                <a:latin typeface="Arial Rounded MT Bold" panose="020F0704030504030204" pitchFamily="34" charset="0"/>
              </a:rPr>
              <a:t>Dataset </a:t>
            </a:r>
            <a:r>
              <a:rPr lang="en-US" sz="3000" spc="150" dirty="0" smtClean="0">
                <a:latin typeface="Arial Rounded MT Bold" panose="020F0704030504030204" pitchFamily="34" charset="0"/>
              </a:rPr>
              <a:t>Info</a:t>
            </a:r>
            <a:endParaRPr sz="3000" spc="-153" dirty="0">
              <a:latin typeface="Arial Rounded MT Bold" panose="020F0704030504030204" pitchFamily="34" charset="0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="" xmlns:a16="http://schemas.microsoft.com/office/drawing/2014/main" id="{CA4F8EE9-F224-4674-B529-C01ADA401C4A}"/>
              </a:ext>
            </a:extLst>
          </p:cNvPr>
          <p:cNvSpPr/>
          <p:nvPr/>
        </p:nvSpPr>
        <p:spPr>
          <a:xfrm>
            <a:off x="374074" y="886790"/>
            <a:ext cx="2457460" cy="153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6" name="object 9">
            <a:extLst>
              <a:ext uri="{FF2B5EF4-FFF2-40B4-BE49-F238E27FC236}">
                <a16:creationId xmlns="" xmlns:a16="http://schemas.microsoft.com/office/drawing/2014/main" id="{50664B01-E81B-407B-B6A8-40F3345AB3BA}"/>
              </a:ext>
            </a:extLst>
          </p:cNvPr>
          <p:cNvSpPr txBox="1"/>
          <p:nvPr/>
        </p:nvSpPr>
        <p:spPr>
          <a:xfrm>
            <a:off x="8483676" y="2486757"/>
            <a:ext cx="2590029" cy="1839820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spc="-97" dirty="0" smtClean="0">
                <a:cs typeface="Arial"/>
              </a:rPr>
              <a:t>Customer ID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spc="-97" dirty="0" smtClean="0">
                <a:cs typeface="Arial"/>
              </a:rPr>
              <a:t>Tenure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spc="-97" dirty="0" smtClean="0">
                <a:cs typeface="Arial"/>
              </a:rPr>
              <a:t>Contract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spc="-97" dirty="0" smtClean="0">
                <a:cs typeface="Arial"/>
              </a:rPr>
              <a:t>Paperless Billing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spc="-97" dirty="0" smtClean="0">
                <a:cs typeface="Arial"/>
              </a:rPr>
              <a:t>Payment Method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spc="-97" dirty="0" smtClean="0">
                <a:cs typeface="Arial"/>
              </a:rPr>
              <a:t>Monthly Charges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spc="-97" dirty="0" smtClean="0">
                <a:cs typeface="Arial"/>
              </a:rPr>
              <a:t>Total Charges</a:t>
            </a:r>
          </a:p>
        </p:txBody>
      </p:sp>
      <p:sp>
        <p:nvSpPr>
          <p:cNvPr id="7" name="object 9">
            <a:extLst>
              <a:ext uri="{FF2B5EF4-FFF2-40B4-BE49-F238E27FC236}">
                <a16:creationId xmlns="" xmlns:a16="http://schemas.microsoft.com/office/drawing/2014/main" id="{50664B01-E81B-407B-B6A8-40F3345AB3BA}"/>
              </a:ext>
            </a:extLst>
          </p:cNvPr>
          <p:cNvSpPr txBox="1"/>
          <p:nvPr/>
        </p:nvSpPr>
        <p:spPr>
          <a:xfrm>
            <a:off x="1099816" y="2452569"/>
            <a:ext cx="2404209" cy="1054990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spc="-97" dirty="0" smtClean="0">
                <a:cs typeface="Arial"/>
              </a:rPr>
              <a:t>Gender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spc="-97" dirty="0" smtClean="0">
                <a:cs typeface="Arial"/>
              </a:rPr>
              <a:t>Senior Citizen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spc="-97" dirty="0" smtClean="0">
                <a:cs typeface="Arial"/>
              </a:rPr>
              <a:t>Partner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spc="-97" dirty="0" smtClean="0">
                <a:cs typeface="Arial"/>
              </a:rPr>
              <a:t>Dependent</a:t>
            </a:r>
          </a:p>
        </p:txBody>
      </p:sp>
      <p:sp>
        <p:nvSpPr>
          <p:cNvPr id="8" name="object 9">
            <a:extLst>
              <a:ext uri="{FF2B5EF4-FFF2-40B4-BE49-F238E27FC236}">
                <a16:creationId xmlns="" xmlns:a16="http://schemas.microsoft.com/office/drawing/2014/main" id="{50664B01-E81B-407B-B6A8-40F3345AB3BA}"/>
              </a:ext>
            </a:extLst>
          </p:cNvPr>
          <p:cNvSpPr txBox="1"/>
          <p:nvPr/>
        </p:nvSpPr>
        <p:spPr>
          <a:xfrm>
            <a:off x="4812516" y="2486757"/>
            <a:ext cx="2403191" cy="2363040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spc="-97" dirty="0" smtClean="0">
                <a:cs typeface="Arial"/>
              </a:rPr>
              <a:t>Phone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spc="-97" dirty="0" smtClean="0">
                <a:cs typeface="Arial"/>
              </a:rPr>
              <a:t>Multiple Lines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spc="-97" dirty="0" smtClean="0">
                <a:cs typeface="Arial"/>
              </a:rPr>
              <a:t>Internet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spc="-97" dirty="0" smtClean="0">
                <a:cs typeface="Arial"/>
              </a:rPr>
              <a:t>Online Security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spc="-97" dirty="0" smtClean="0">
                <a:cs typeface="Arial"/>
              </a:rPr>
              <a:t>Online Backup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spc="-97" dirty="0" smtClean="0">
                <a:cs typeface="Arial"/>
              </a:rPr>
              <a:t>Device Protection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spc="-97" dirty="0" smtClean="0">
                <a:cs typeface="Arial"/>
              </a:rPr>
              <a:t>Tech Support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spc="-97" dirty="0" smtClean="0">
                <a:cs typeface="Arial"/>
              </a:rPr>
              <a:t>Streaming TV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spc="-97" dirty="0" smtClean="0">
                <a:cs typeface="Arial"/>
              </a:rPr>
              <a:t>Streaming Movies</a:t>
            </a:r>
          </a:p>
        </p:txBody>
      </p:sp>
      <p:sp>
        <p:nvSpPr>
          <p:cNvPr id="9" name="object 8"/>
          <p:cNvSpPr/>
          <p:nvPr/>
        </p:nvSpPr>
        <p:spPr>
          <a:xfrm>
            <a:off x="0" y="6554419"/>
            <a:ext cx="12192000" cy="303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" name="Rounded Rectangle 9"/>
          <p:cNvSpPr/>
          <p:nvPr/>
        </p:nvSpPr>
        <p:spPr>
          <a:xfrm>
            <a:off x="1004282" y="1936357"/>
            <a:ext cx="2743200" cy="47767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407091" y="1940719"/>
            <a:ext cx="2743200" cy="47767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716473" y="1936356"/>
            <a:ext cx="2743200" cy="47767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94212" y="1990525"/>
            <a:ext cx="2363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spc="-97" dirty="0">
                <a:cs typeface="Arial"/>
              </a:rPr>
              <a:t>Demographic Information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57346" y="1990525"/>
            <a:ext cx="86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spc="-97" dirty="0">
                <a:cs typeface="Arial"/>
              </a:rPr>
              <a:t>Services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07090" y="1990525"/>
            <a:ext cx="292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spc="-97" dirty="0">
                <a:cs typeface="Arial"/>
              </a:rPr>
              <a:t>Customer Account Information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099816" y="2318913"/>
            <a:ext cx="0" cy="1046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812516" y="2386731"/>
            <a:ext cx="0" cy="22860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483676" y="2175191"/>
            <a:ext cx="0" cy="201168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24" y="162013"/>
            <a:ext cx="2874323" cy="64008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1004281" y="3828996"/>
            <a:ext cx="2743200" cy="47767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Churn Information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object 9">
            <a:extLst>
              <a:ext uri="{FF2B5EF4-FFF2-40B4-BE49-F238E27FC236}">
                <a16:creationId xmlns="" xmlns:a16="http://schemas.microsoft.com/office/drawing/2014/main" id="{50664B01-E81B-407B-B6A8-40F3345AB3BA}"/>
              </a:ext>
            </a:extLst>
          </p:cNvPr>
          <p:cNvSpPr txBox="1"/>
          <p:nvPr/>
        </p:nvSpPr>
        <p:spPr>
          <a:xfrm>
            <a:off x="1099815" y="4395032"/>
            <a:ext cx="2404209" cy="270160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spc="-97" dirty="0" smtClean="0">
                <a:cs typeface="Arial"/>
              </a:rPr>
              <a:t>Churn</a:t>
            </a:r>
            <a:endParaRPr lang="en-US" sz="1700" spc="-97" dirty="0" smtClean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32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6554419"/>
            <a:ext cx="12192000" cy="303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6" name="object 3">
            <a:extLst>
              <a:ext uri="{FF2B5EF4-FFF2-40B4-BE49-F238E27FC236}">
                <a16:creationId xmlns="" xmlns:a16="http://schemas.microsoft.com/office/drawing/2014/main" id="{D8409EA5-361F-43ED-A71D-E08EB7373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364" y="311921"/>
            <a:ext cx="5652654" cy="470215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n-US" sz="3000" spc="150" dirty="0">
                <a:latin typeface="Arial Rounded MT Bold" panose="020F0704030504030204" pitchFamily="34" charset="0"/>
              </a:rPr>
              <a:t>Dataset Description</a:t>
            </a:r>
            <a:endParaRPr sz="3000" spc="-153" dirty="0">
              <a:latin typeface="Arial Rounded MT Bold" panose="020F0704030504030204" pitchFamily="34" charset="0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="" xmlns:a16="http://schemas.microsoft.com/office/drawing/2014/main" id="{CA4F8EE9-F224-4674-B529-C01ADA401C4A}"/>
              </a:ext>
            </a:extLst>
          </p:cNvPr>
          <p:cNvSpPr/>
          <p:nvPr/>
        </p:nvSpPr>
        <p:spPr>
          <a:xfrm>
            <a:off x="374074" y="886790"/>
            <a:ext cx="2457460" cy="153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FC5AD75-A0EE-4388-B981-A237C9F09CC3}"/>
              </a:ext>
            </a:extLst>
          </p:cNvPr>
          <p:cNvSpPr txBox="1"/>
          <p:nvPr/>
        </p:nvSpPr>
        <p:spPr>
          <a:xfrm>
            <a:off x="346364" y="1051008"/>
            <a:ext cx="10979727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3" marR="422508" algn="just">
              <a:lnSpc>
                <a:spcPct val="150000"/>
              </a:lnSpc>
              <a:spcBef>
                <a:spcPts val="67"/>
              </a:spcBef>
            </a:pPr>
            <a:r>
              <a:rPr lang="en-ID" sz="1700" spc="-97" dirty="0">
                <a:cs typeface="Arial"/>
              </a:rPr>
              <a:t>Dataset </a:t>
            </a:r>
            <a:r>
              <a:rPr lang="en-ID" sz="1700" spc="-97" dirty="0" err="1">
                <a:cs typeface="Arial"/>
              </a:rPr>
              <a:t>berisikan</a:t>
            </a:r>
            <a:r>
              <a:rPr lang="en-ID" sz="1700" spc="-97" dirty="0">
                <a:cs typeface="Arial"/>
              </a:rPr>
              <a:t> data </a:t>
            </a:r>
            <a:r>
              <a:rPr lang="en-ID" sz="1700" spc="-97" dirty="0" err="1">
                <a:cs typeface="Arial"/>
              </a:rPr>
              <a:t>untuk</a:t>
            </a:r>
            <a:r>
              <a:rPr lang="en-ID" sz="1700" spc="-97" dirty="0">
                <a:cs typeface="Arial"/>
              </a:rPr>
              <a:t> 7043 </a:t>
            </a:r>
            <a:r>
              <a:rPr lang="en-ID" sz="1700" spc="-97" dirty="0" err="1">
                <a:cs typeface="Arial"/>
              </a:rPr>
              <a:t>pelanggan</a:t>
            </a:r>
            <a:r>
              <a:rPr lang="en-ID" sz="1700" spc="-97" dirty="0">
                <a:cs typeface="Arial"/>
              </a:rPr>
              <a:t> dan </a:t>
            </a:r>
            <a:r>
              <a:rPr lang="en-ID" sz="1700" spc="-97" dirty="0" err="1">
                <a:cs typeface="Arial"/>
              </a:rPr>
              <a:t>terdiri</a:t>
            </a:r>
            <a:r>
              <a:rPr lang="en-ID" sz="1700" spc="-97" dirty="0">
                <a:cs typeface="Arial"/>
              </a:rPr>
              <a:t> </a:t>
            </a:r>
            <a:r>
              <a:rPr lang="en-ID" sz="1700" spc="-97" dirty="0" err="1">
                <a:cs typeface="Arial"/>
              </a:rPr>
              <a:t>dari</a:t>
            </a:r>
            <a:r>
              <a:rPr lang="en-ID" sz="1700" spc="-97" dirty="0">
                <a:cs typeface="Arial"/>
              </a:rPr>
              <a:t> 21 </a:t>
            </a:r>
            <a:r>
              <a:rPr lang="en-ID" sz="1700" spc="-97" dirty="0" err="1" smtClean="0">
                <a:cs typeface="Arial"/>
              </a:rPr>
              <a:t>kolom</a:t>
            </a:r>
            <a:r>
              <a:rPr lang="en-ID" sz="1700" spc="-97" dirty="0" smtClean="0">
                <a:cs typeface="Arial"/>
              </a:rPr>
              <a:t>, </a:t>
            </a:r>
            <a:r>
              <a:rPr lang="en-ID" sz="1700" spc="-97" dirty="0" err="1" smtClean="0">
                <a:cs typeface="Arial"/>
              </a:rPr>
              <a:t>terdiri</a:t>
            </a:r>
            <a:r>
              <a:rPr lang="en-ID" sz="1700" spc="-97" dirty="0" smtClean="0">
                <a:cs typeface="Arial"/>
              </a:rPr>
              <a:t> </a:t>
            </a:r>
            <a:r>
              <a:rPr lang="en-ID" sz="1700" spc="-97" dirty="0" err="1" smtClean="0">
                <a:cs typeface="Arial"/>
              </a:rPr>
              <a:t>dari</a:t>
            </a:r>
            <a:r>
              <a:rPr lang="en-ID" sz="1700" spc="-97" dirty="0" smtClean="0">
                <a:cs typeface="Arial"/>
              </a:rPr>
              <a:t> 1 </a:t>
            </a:r>
            <a:r>
              <a:rPr lang="en-ID" sz="1700" spc="-97" dirty="0" err="1" smtClean="0">
                <a:cs typeface="Arial"/>
              </a:rPr>
              <a:t>kolom</a:t>
            </a:r>
            <a:r>
              <a:rPr lang="en-ID" sz="1700" spc="-97" dirty="0" smtClean="0">
                <a:cs typeface="Arial"/>
              </a:rPr>
              <a:t> </a:t>
            </a:r>
            <a:r>
              <a:rPr lang="en-ID" sz="1700" spc="-97" dirty="0" err="1" smtClean="0">
                <a:cs typeface="Arial"/>
              </a:rPr>
              <a:t>dengan</a:t>
            </a:r>
            <a:r>
              <a:rPr lang="en-ID" sz="1700" spc="-97" dirty="0">
                <a:cs typeface="Arial"/>
              </a:rPr>
              <a:t> </a:t>
            </a:r>
            <a:r>
              <a:rPr lang="en-ID" sz="1700" spc="-97" dirty="0" smtClean="0">
                <a:cs typeface="Arial"/>
              </a:rPr>
              <a:t>data types unique value,  4 </a:t>
            </a:r>
            <a:r>
              <a:rPr lang="en-ID" sz="1700" spc="-97" dirty="0" err="1" smtClean="0">
                <a:cs typeface="Arial"/>
              </a:rPr>
              <a:t>kolom</a:t>
            </a:r>
            <a:r>
              <a:rPr lang="en-ID" sz="1700" spc="-97" dirty="0" smtClean="0">
                <a:cs typeface="Arial"/>
              </a:rPr>
              <a:t> </a:t>
            </a:r>
            <a:r>
              <a:rPr lang="en-ID" sz="1700" spc="-97" dirty="0" err="1" smtClean="0">
                <a:cs typeface="Arial"/>
              </a:rPr>
              <a:t>dengan</a:t>
            </a:r>
            <a:r>
              <a:rPr lang="en-ID" sz="1700" spc="-97" dirty="0" smtClean="0">
                <a:cs typeface="Arial"/>
              </a:rPr>
              <a:t> data types </a:t>
            </a:r>
            <a:r>
              <a:rPr lang="en-ID" sz="1700" spc="-97" dirty="0" err="1" smtClean="0">
                <a:cs typeface="Arial"/>
              </a:rPr>
              <a:t>numerikal</a:t>
            </a:r>
            <a:r>
              <a:rPr lang="en-ID" sz="1700" spc="-97" dirty="0" smtClean="0">
                <a:cs typeface="Arial"/>
              </a:rPr>
              <a:t> </a:t>
            </a:r>
            <a:r>
              <a:rPr lang="en-ID" sz="1700" spc="-97" dirty="0" err="1" smtClean="0">
                <a:cs typeface="Arial"/>
              </a:rPr>
              <a:t>dan</a:t>
            </a:r>
            <a:r>
              <a:rPr lang="en-ID" sz="1700" spc="-97" dirty="0" smtClean="0">
                <a:cs typeface="Arial"/>
              </a:rPr>
              <a:t> 16 </a:t>
            </a:r>
            <a:r>
              <a:rPr lang="en-ID" sz="1700" spc="-97" dirty="0" err="1" smtClean="0">
                <a:cs typeface="Arial"/>
              </a:rPr>
              <a:t>kategorikal</a:t>
            </a:r>
            <a:r>
              <a:rPr lang="en-ID" sz="1700" spc="-97" dirty="0" smtClean="0">
                <a:cs typeface="Arial"/>
              </a:rPr>
              <a:t> .</a:t>
            </a:r>
            <a:endParaRPr lang="en-ID" sz="1700" spc="-97" dirty="0"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805252"/>
              </p:ext>
            </p:extLst>
          </p:nvPr>
        </p:nvGraphicFramePr>
        <p:xfrm>
          <a:off x="1320661" y="2028127"/>
          <a:ext cx="9550678" cy="4090819"/>
        </p:xfrm>
        <a:graphic>
          <a:graphicData uri="http://schemas.openxmlformats.org/drawingml/2006/table">
            <a:tbl>
              <a:tblPr/>
              <a:tblGrid>
                <a:gridCol w="13190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71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79546">
                  <a:extLst>
                    <a:ext uri="{9D8B030D-6E8A-4147-A177-3AD203B41FA5}">
                      <a16:colId xmlns="" xmlns:a16="http://schemas.microsoft.com/office/drawing/2014/main" val="2316463166"/>
                    </a:ext>
                  </a:extLst>
                </a:gridCol>
                <a:gridCol w="22655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194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807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Nama 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Kolom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Data Types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Range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Deskripsi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78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customerID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String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Unique Value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unique value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ID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unik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dari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setiap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customer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78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Gender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String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Male, Female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Jenis kelamin customer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78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SeniorCitizen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Integer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Numeric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1,0 (1=</a:t>
                      </a:r>
                      <a:r>
                        <a:rPr lang="en-US" altLang="zh-CN" sz="13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Senior Citizen, 0=</a:t>
                      </a:r>
                      <a:r>
                        <a:rPr lang="en-US" altLang="zh-CN" sz="13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Bukan</a:t>
                      </a:r>
                      <a:r>
                        <a:rPr lang="en-US" altLang="zh-CN" sz="13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)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 artinya senior citizen, sedangkan 0 bukan senior citizen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78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Partner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String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Yes, No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Memiliki pasangan atau tidak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78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Dependents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String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Yes, No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Memiliki tanggungan atau tidak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78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Tenure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Integer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Numeric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Min=0,</a:t>
                      </a:r>
                      <a:r>
                        <a:rPr lang="en-US" altLang="zh-CN" sz="13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Max= </a:t>
                      </a:r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Lamanya berlangganan dalam bulan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78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PhoneService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String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Yes, No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Apakah berlangganan Phone Service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78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MultipleLines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String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Yes, No, No phone service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Apakah berlangganan Multiple Lines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78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InternetService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String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DSL, Fiber optic, No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Apakah berlangganan Internet Service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78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OnlineSecurity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String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Yes, No, No Internet service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Apakah berlangganan Online Security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78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OnlineBackup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String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Yes, No, No Internet service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Apakah berlangganan Online Backup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78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DeviceProtection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String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Yes, No, No Internet service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Apakah berlangganan Device Protection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78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TechSupport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String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Yes, No, No Internet service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Apakah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berlangganan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Tech Support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24" y="162013"/>
            <a:ext cx="2874323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5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6554419"/>
            <a:ext cx="12192000" cy="303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6" name="object 3">
            <a:extLst>
              <a:ext uri="{FF2B5EF4-FFF2-40B4-BE49-F238E27FC236}">
                <a16:creationId xmlns="" xmlns:a16="http://schemas.microsoft.com/office/drawing/2014/main" id="{D8409EA5-361F-43ED-A71D-E08EB7373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364" y="339211"/>
            <a:ext cx="5652654" cy="470215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n-US" sz="3000" spc="150" dirty="0">
                <a:latin typeface="Arial Rounded MT Bold" panose="020F0704030504030204" pitchFamily="34" charset="0"/>
              </a:rPr>
              <a:t>Dataset Description (cont.)</a:t>
            </a:r>
            <a:endParaRPr sz="3000" spc="-153" dirty="0">
              <a:latin typeface="Arial Rounded MT Bold" panose="020F0704030504030204" pitchFamily="34" charset="0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="" xmlns:a16="http://schemas.microsoft.com/office/drawing/2014/main" id="{CA4F8EE9-F224-4674-B529-C01ADA401C4A}"/>
              </a:ext>
            </a:extLst>
          </p:cNvPr>
          <p:cNvSpPr/>
          <p:nvPr/>
        </p:nvSpPr>
        <p:spPr>
          <a:xfrm>
            <a:off x="346364" y="886370"/>
            <a:ext cx="2457460" cy="153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285428"/>
              </p:ext>
            </p:extLst>
          </p:nvPr>
        </p:nvGraphicFramePr>
        <p:xfrm>
          <a:off x="768487" y="1437179"/>
          <a:ext cx="10655026" cy="2774768"/>
        </p:xfrm>
        <a:graphic>
          <a:graphicData uri="http://schemas.openxmlformats.org/drawingml/2006/table">
            <a:tbl>
              <a:tblPr/>
              <a:tblGrid>
                <a:gridCol w="14715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7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7400">
                  <a:extLst>
                    <a:ext uri="{9D8B030D-6E8A-4147-A177-3AD203B41FA5}">
                      <a16:colId xmlns="" xmlns:a16="http://schemas.microsoft.com/office/drawing/2014/main" val="2996407250"/>
                    </a:ext>
                  </a:extLst>
                </a:gridCol>
                <a:gridCol w="38065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421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312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Nama 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Kolom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Data Types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Range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Deskripsi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12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StreamingTV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String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Yes, No, No Internet service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Apakah berlangganan Streaming TV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12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StreamingMovies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String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Yes, No, No Internet service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Apakah berlangganan Streaming Movies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24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Contract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String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Month-to-month , One year, Two year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Jenis kontrak yang dipilih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12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PaperlessBilling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String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Yes, No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Apakah menggunakan Paperless Billing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936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PaymentMethod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String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Electronic check, Mailed check, Bank transfer(automatic), Credit card(automatic)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Jenis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pembayaran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yang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dipilih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12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MonthlyCharges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Float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Numeric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Min:18.3,</a:t>
                      </a:r>
                      <a:r>
                        <a:rPr lang="en-US" altLang="zh-CN" sz="13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Max:</a:t>
                      </a:r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119.0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Tagihan Bulanan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12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TotalCharges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Float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Numeric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Min:18.8 ,</a:t>
                      </a:r>
                      <a:r>
                        <a:rPr lang="en-US" altLang="zh-CN" sz="13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Max:</a:t>
                      </a:r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8684.6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Total Tagihan selama berlangganan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12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Churn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String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Yes, No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Apakah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customer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berhenti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berlangganan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24" y="162013"/>
            <a:ext cx="2874323" cy="640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24555" y="0"/>
            <a:ext cx="4034790" cy="6858000"/>
          </a:xfrm>
          <a:custGeom>
            <a:avLst/>
            <a:gdLst/>
            <a:ahLst/>
            <a:cxnLst/>
            <a:rect l="l" t="t" r="r" b="b"/>
            <a:pathLst>
              <a:path w="6052185" h="10287000">
                <a:moveTo>
                  <a:pt x="6051621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6051621" y="0"/>
                </a:lnTo>
                <a:lnTo>
                  <a:pt x="6051621" y="10286998"/>
                </a:lnTo>
                <a:close/>
              </a:path>
            </a:pathLst>
          </a:custGeom>
          <a:solidFill>
            <a:srgbClr val="FFB923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69964" y="2766218"/>
            <a:ext cx="7422036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 Rounded MT Bold" panose="020F0704030504030204" pitchFamily="34" charset="0"/>
              </a:rPr>
              <a:t>STAGE 2.</a:t>
            </a:r>
            <a:br>
              <a:rPr lang="en-US" altLang="zh-CN" sz="4000" dirty="0">
                <a:latin typeface="Arial Rounded MT Bold" panose="020F0704030504030204" pitchFamily="34" charset="0"/>
              </a:rPr>
            </a:br>
            <a:r>
              <a:rPr lang="en-US" altLang="zh-CN" sz="4000" dirty="0">
                <a:latin typeface="Arial Rounded MT Bold" panose="020F0704030504030204" pitchFamily="34" charset="0"/>
              </a:rPr>
              <a:t>IDENTIFY ACTIVITY</a:t>
            </a:r>
            <a:endParaRPr lang="zh-CN" alt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24" y="162013"/>
            <a:ext cx="2874323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7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22343" y="1409256"/>
            <a:ext cx="1940944" cy="46582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Identify Activity</a:t>
            </a:r>
            <a:endParaRPr lang="zh-CN" altLang="en-US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715994" y="3171646"/>
            <a:ext cx="1940944" cy="46582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Understand Data</a:t>
            </a:r>
            <a:endParaRPr lang="zh-CN" altLang="en-US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715994" y="4057291"/>
            <a:ext cx="1940944" cy="46582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Analyze Data</a:t>
            </a:r>
            <a:endParaRPr lang="zh-CN" altLang="en-US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715994" y="5680221"/>
            <a:ext cx="1940944" cy="46582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/>
              <a:t>Penyiapan</a:t>
            </a:r>
            <a:r>
              <a:rPr lang="en-US" altLang="zh-CN" sz="1600" b="1" dirty="0"/>
              <a:t> Data/ </a:t>
            </a:r>
            <a:r>
              <a:rPr lang="en-US" altLang="zh-CN" sz="1600" b="1" dirty="0" err="1"/>
              <a:t>Preprosessing</a:t>
            </a:r>
            <a:endParaRPr lang="zh-CN" alt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3835881" y="5680221"/>
            <a:ext cx="1940944" cy="46582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Develop</a:t>
            </a:r>
          </a:p>
          <a:p>
            <a:pPr algn="ctr"/>
            <a:r>
              <a:rPr lang="en-US" altLang="zh-CN" sz="1600" b="1" dirty="0" err="1"/>
              <a:t>Pemodelan</a:t>
            </a:r>
            <a:endParaRPr lang="zh-CN" altLang="en-US" sz="1600" b="1" dirty="0"/>
          </a:p>
        </p:txBody>
      </p:sp>
      <p:sp>
        <p:nvSpPr>
          <p:cNvPr id="10" name="Rectangle 9"/>
          <p:cNvSpPr/>
          <p:nvPr/>
        </p:nvSpPr>
        <p:spPr>
          <a:xfrm>
            <a:off x="6955768" y="5680221"/>
            <a:ext cx="1940944" cy="46582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/>
              <a:t>Evaluasi</a:t>
            </a:r>
            <a:endParaRPr lang="zh-CN" altLang="en-US" sz="1600" b="1" dirty="0"/>
          </a:p>
        </p:txBody>
      </p:sp>
      <p:cxnSp>
        <p:nvCxnSpPr>
          <p:cNvPr id="11" name="Elbow Connector 10"/>
          <p:cNvCxnSpPr>
            <a:stCxn id="8" idx="1"/>
            <a:endCxn id="6" idx="1"/>
          </p:cNvCxnSpPr>
          <p:nvPr/>
        </p:nvCxnSpPr>
        <p:spPr>
          <a:xfrm rot="10800000">
            <a:off x="715994" y="3404561"/>
            <a:ext cx="12700" cy="2508575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1686466" y="4523118"/>
            <a:ext cx="0" cy="11571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1"/>
          </p:cNvCxnSpPr>
          <p:nvPr/>
        </p:nvCxnSpPr>
        <p:spPr>
          <a:xfrm>
            <a:off x="2743202" y="5913134"/>
            <a:ext cx="109267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743203" y="6028153"/>
            <a:ext cx="1092678" cy="28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25708" y="5868562"/>
            <a:ext cx="109267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25709" y="5983581"/>
            <a:ext cx="1092678" cy="28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191884" y="3637473"/>
            <a:ext cx="0" cy="4198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93321" y="2751828"/>
            <a:ext cx="0" cy="4198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198299" y="3637473"/>
            <a:ext cx="1439" cy="391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196860" y="2746075"/>
            <a:ext cx="1439" cy="391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867184" y="5635648"/>
            <a:ext cx="1940944" cy="46582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Final Model</a:t>
            </a:r>
            <a:endParaRPr lang="zh-CN" altLang="en-US" sz="16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922590" y="5904508"/>
            <a:ext cx="9072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3">
            <a:extLst>
              <a:ext uri="{FF2B5EF4-FFF2-40B4-BE49-F238E27FC236}">
                <a16:creationId xmlns="" xmlns:a16="http://schemas.microsoft.com/office/drawing/2014/main" id="{D8409EA5-361F-43ED-A71D-E08EB7373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5886" y="343325"/>
            <a:ext cx="9144901" cy="470215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wrap="square" lIns="0" tIns="8467" rIns="0" bIns="0" rtlCol="0" anchor="ctr">
            <a:spAutoFit/>
          </a:bodyPr>
          <a:lstStyle/>
          <a:p>
            <a:pPr marL="8467" algn="ctr">
              <a:lnSpc>
                <a:spcPct val="100000"/>
              </a:lnSpc>
              <a:spcBef>
                <a:spcPts val="67"/>
              </a:spcBef>
            </a:pPr>
            <a:r>
              <a:rPr lang="en-US" sz="3000" b="1" spc="-153" dirty="0">
                <a:latin typeface="+mn-lt"/>
              </a:rPr>
              <a:t>Identify Which Activities Should be Done</a:t>
            </a:r>
            <a:endParaRPr sz="3000" b="1" spc="-153" dirty="0"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36832" y="3637473"/>
            <a:ext cx="1423358" cy="46870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Exploratory</a:t>
            </a:r>
            <a:endParaRPr lang="zh-CN" alt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3536832" y="4382220"/>
            <a:ext cx="1423358" cy="46870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/>
              <a:t>Visualisasi</a:t>
            </a:r>
            <a:r>
              <a:rPr lang="en-US" altLang="zh-CN" sz="1600" b="1" dirty="0"/>
              <a:t> Data</a:t>
            </a:r>
            <a:endParaRPr lang="zh-CN" altLang="en-US" sz="1600" b="1" dirty="0"/>
          </a:p>
        </p:txBody>
      </p:sp>
      <p:cxnSp>
        <p:nvCxnSpPr>
          <p:cNvPr id="28" name="Elbow Connector 27"/>
          <p:cNvCxnSpPr>
            <a:stCxn id="7" idx="3"/>
            <a:endCxn id="25" idx="1"/>
          </p:cNvCxnSpPr>
          <p:nvPr/>
        </p:nvCxnSpPr>
        <p:spPr>
          <a:xfrm flipV="1">
            <a:off x="2656938" y="3871824"/>
            <a:ext cx="879894" cy="418381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7" idx="3"/>
            <a:endCxn id="26" idx="1"/>
          </p:cNvCxnSpPr>
          <p:nvPr/>
        </p:nvCxnSpPr>
        <p:spPr>
          <a:xfrm>
            <a:off x="2656938" y="4290205"/>
            <a:ext cx="879894" cy="32636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15994" y="2360492"/>
            <a:ext cx="1940944" cy="37695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err="1"/>
              <a:t>Pemahaman</a:t>
            </a:r>
            <a:r>
              <a:rPr lang="en-US" altLang="zh-CN" sz="1500" b="1" dirty="0"/>
              <a:t> Business</a:t>
            </a:r>
            <a:endParaRPr lang="zh-CN" altLang="en-US" sz="1500" b="1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595887" y="1923422"/>
            <a:ext cx="0" cy="4198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994" y="1291251"/>
            <a:ext cx="3169964" cy="42266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625" y="6168073"/>
            <a:ext cx="2874323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2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2963</TotalTime>
  <Words>1782</Words>
  <Application>Microsoft Office PowerPoint</Application>
  <PresentationFormat>Widescreen</PresentationFormat>
  <Paragraphs>380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8" baseType="lpstr">
      <vt:lpstr>Arial Rounded MT Bold</vt:lpstr>
      <vt:lpstr>Arial Unicode MS</vt:lpstr>
      <vt:lpstr>等线</vt:lpstr>
      <vt:lpstr>等线 Light</vt:lpstr>
      <vt:lpstr>Roboto</vt:lpstr>
      <vt:lpstr>宋体</vt:lpstr>
      <vt:lpstr>宋体</vt:lpstr>
      <vt:lpstr>Arial</vt:lpstr>
      <vt:lpstr>Arial Black</vt:lpstr>
      <vt:lpstr>Bahnschrift</vt:lpstr>
      <vt:lpstr>Calibri</vt:lpstr>
      <vt:lpstr>Calibri Light</vt:lpstr>
      <vt:lpstr>Times New Roman</vt:lpstr>
      <vt:lpstr>Wingdings</vt:lpstr>
      <vt:lpstr>Office Theme</vt:lpstr>
      <vt:lpstr>PowerPoint Presentation</vt:lpstr>
      <vt:lpstr>Introduction</vt:lpstr>
      <vt:lpstr>Problem</vt:lpstr>
      <vt:lpstr>STAGE 1. UNDERSTAND DATASET</vt:lpstr>
      <vt:lpstr>Dataset Info</vt:lpstr>
      <vt:lpstr>Dataset Description</vt:lpstr>
      <vt:lpstr>Dataset Description (cont.)</vt:lpstr>
      <vt:lpstr>STAGE 2. IDENTIFY ACTIVITY</vt:lpstr>
      <vt:lpstr>Identify Which Activities Should be Done</vt:lpstr>
      <vt:lpstr>STAGE 3. ANALYZE USING EXPLORATORY AND VISUALIZATION</vt:lpstr>
      <vt:lpstr>Analysis data</vt:lpstr>
      <vt:lpstr>Data Visualization : Bar Chart</vt:lpstr>
      <vt:lpstr>PowerPoint Presentation</vt:lpstr>
      <vt:lpstr>Data Visualization : Bar Chart</vt:lpstr>
      <vt:lpstr>Data Visualization : Bar Chart</vt:lpstr>
      <vt:lpstr>Data Visualization : Pie Chart</vt:lpstr>
      <vt:lpstr>Histogram Plot</vt:lpstr>
      <vt:lpstr>STAGE 4. DATA PREPROSESSING</vt:lpstr>
      <vt:lpstr>Data Pre-Processing</vt:lpstr>
      <vt:lpstr>Missing Values</vt:lpstr>
      <vt:lpstr>PowerPoint Presentation</vt:lpstr>
      <vt:lpstr>PowerPoint Presentation</vt:lpstr>
      <vt:lpstr>PowerPoint Presentation</vt:lpstr>
      <vt:lpstr>STAGE 5. DEVELOP MODEL &amp; EVALUATION</vt:lpstr>
      <vt:lpstr>Modeling Process</vt:lpstr>
      <vt:lpstr>Evaluation Benchmark</vt:lpstr>
      <vt:lpstr>Evaluation Benchmark (Tahap 1)</vt:lpstr>
      <vt:lpstr>PowerPoint Presentation</vt:lpstr>
      <vt:lpstr>PowerPoint Presentation</vt:lpstr>
      <vt:lpstr>PowerPoint Presentation</vt:lpstr>
      <vt:lpstr>Conclusion</vt:lpstr>
      <vt:lpstr>Future Work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Indra Aminudin</cp:lastModifiedBy>
  <cp:revision>213</cp:revision>
  <dcterms:created xsi:type="dcterms:W3CDTF">2022-03-03T05:00:28Z</dcterms:created>
  <dcterms:modified xsi:type="dcterms:W3CDTF">2022-04-20T14:54:40Z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(2)KJrTw1pUU0hZtwuUWU31/UkTwBNIWbnULOEJkfekkWqIc746r/0RJYlI1jlfo9HhF39Q6wGx
n0+dlZ9SRO0i2kx10kiw5XwWHQPC5u+NJsMyG3JWYa1vojcfuKyvyia+pW6mubNag8OJk8vM
T5+7QQY5u53xCG/xYs6ol4299WoW398TINSrSuik+MVG0WqsYc1V1ePPfqmApjWQDTp8f18Y
gFZet0/k5H9D7NXLl5</vt:lpwstr>
  </property>
  <property fmtid="{D5CDD505-2E9C-101B-9397-08002B2CF9AE}" pid="3" name="_2015_ms_pID_7253431">
    <vt:lpwstr>U+q5PCvb3tvOwYBjY9mpOeBBy6hb+lOpcN4gF5WZPAWmcJ+zOaXO4u
oLJneuXv98DzZqjo4TghW/2CIMyaY6G+mSiiS6puJNGK7b0dPOyNmzTvzDVc4EGLUTZFZzLg
w4oEn9VYeGZXpJDQzdsxyk/Qw92r2g05fQ7nXDeaoEobWeZN89LEeYtqBN3rmPGEMQp4mD8s
SJ96YdGLjH9rCeVi</vt:lpwstr>
  </property>
</Properties>
</file>