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1CF8-AD77-44C9-AA4F-35704FC5ECF0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A3B4B-C0FA-4952-82C1-D210EBDA0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30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A3B4B-C0FA-4952-82C1-D210EBDA012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6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8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2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4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1DCD29-A431-495C-ACE5-8D22B40DC7E2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D30478-B41F-4FEF-8933-8BB4D09EBFC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3C42D-B01C-F6BB-8E5B-DDF0F197AE6C}"/>
              </a:ext>
            </a:extLst>
          </p:cNvPr>
          <p:cNvSpPr txBox="1"/>
          <p:nvPr/>
        </p:nvSpPr>
        <p:spPr>
          <a:xfrm>
            <a:off x="638174" y="1227772"/>
            <a:ext cx="109156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131022"/>
                </a:solidFill>
                <a:effectLst/>
              </a:rPr>
              <a:t>Problem Statement:</a:t>
            </a:r>
          </a:p>
          <a:p>
            <a:endParaRPr lang="en-IN" b="1" dirty="0">
              <a:solidFill>
                <a:srgbClr val="131022"/>
              </a:solidFill>
            </a:endParaRPr>
          </a:p>
          <a:p>
            <a:r>
              <a:rPr lang="en-IN" b="1" i="0" dirty="0" err="1">
                <a:solidFill>
                  <a:srgbClr val="131022"/>
                </a:solidFill>
                <a:effectLst/>
              </a:rPr>
              <a:t>Mitron</a:t>
            </a:r>
            <a:r>
              <a:rPr lang="en-IN" b="1" i="0" dirty="0">
                <a:solidFill>
                  <a:srgbClr val="131022"/>
                </a:solidFill>
                <a:effectLst/>
              </a:rPr>
              <a:t> Bank</a:t>
            </a:r>
            <a:r>
              <a:rPr lang="en-IN" b="0" i="0" dirty="0">
                <a:solidFill>
                  <a:srgbClr val="131022"/>
                </a:solidFill>
                <a:effectLst/>
              </a:rPr>
              <a:t> is a legacy financial institution headquartered in Hyderabad. They want to introduce a new line of credit cards, aiming to broaden its product offerings and reach in the financial market. So, they need a data analyst team to help them find insights from their customers data which will help them in launching the new credit cards.</a:t>
            </a:r>
          </a:p>
          <a:p>
            <a:endParaRPr lang="en-IN" b="0" i="0" dirty="0">
              <a:solidFill>
                <a:srgbClr val="131022"/>
              </a:solidFill>
              <a:effectLst/>
            </a:endParaRPr>
          </a:p>
          <a:p>
            <a:r>
              <a:rPr lang="en-IN" b="0" i="0" dirty="0">
                <a:solidFill>
                  <a:srgbClr val="131022"/>
                </a:solidFill>
                <a:effectLst/>
                <a:latin typeface="Manrope"/>
              </a:rPr>
              <a:t>However, the strategy director of </a:t>
            </a:r>
            <a:r>
              <a:rPr lang="en-IN" b="0" i="0" dirty="0" err="1">
                <a:solidFill>
                  <a:srgbClr val="131022"/>
                </a:solidFill>
                <a:effectLst/>
                <a:latin typeface="Manrope"/>
              </a:rPr>
              <a:t>Mitron</a:t>
            </a:r>
            <a:r>
              <a:rPr lang="en-IN" b="0" i="0" dirty="0">
                <a:solidFill>
                  <a:srgbClr val="131022"/>
                </a:solidFill>
                <a:effectLst/>
                <a:latin typeface="Manrope"/>
              </a:rPr>
              <a:t> Bank is </a:t>
            </a:r>
            <a:r>
              <a:rPr lang="en-IN" b="0" i="0" dirty="0" err="1">
                <a:solidFill>
                  <a:srgbClr val="131022"/>
                </a:solidFill>
                <a:effectLst/>
                <a:latin typeface="Manrope"/>
              </a:rPr>
              <a:t>skeptical</a:t>
            </a:r>
            <a:r>
              <a:rPr lang="en-IN" b="0" i="0" dirty="0">
                <a:solidFill>
                  <a:srgbClr val="131022"/>
                </a:solidFill>
                <a:effectLst/>
                <a:latin typeface="Manrope"/>
              </a:rPr>
              <a:t> and asked them to do a pilot project with the sample data before handing over them the full project.</a:t>
            </a:r>
          </a:p>
          <a:p>
            <a:endParaRPr lang="en-IN" dirty="0">
              <a:solidFill>
                <a:srgbClr val="131022"/>
              </a:solidFill>
            </a:endParaRPr>
          </a:p>
          <a:p>
            <a:r>
              <a:rPr lang="en-IN" dirty="0">
                <a:solidFill>
                  <a:srgbClr val="131022"/>
                </a:solidFill>
              </a:rPr>
              <a:t>We have to a</a:t>
            </a:r>
            <a:r>
              <a:rPr lang="en-IN" b="0" i="0" dirty="0">
                <a:solidFill>
                  <a:srgbClr val="131022"/>
                </a:solidFill>
                <a:effectLst/>
              </a:rPr>
              <a:t>nalyse the provided sample data and report key findings to the strategy team of </a:t>
            </a:r>
            <a:r>
              <a:rPr lang="en-IN" b="0" i="0" dirty="0" err="1">
                <a:solidFill>
                  <a:srgbClr val="131022"/>
                </a:solidFill>
                <a:effectLst/>
              </a:rPr>
              <a:t>Mitron</a:t>
            </a:r>
            <a:r>
              <a:rPr lang="en-IN" b="0" i="0" dirty="0">
                <a:solidFill>
                  <a:srgbClr val="131022"/>
                </a:solidFill>
                <a:effectLst/>
              </a:rPr>
              <a:t> Bank. This analysis is expected to guide them in tailoring the credit cards to customer needs and market trends.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824AE-083E-11BB-C427-AE0872D4821C}"/>
              </a:ext>
            </a:extLst>
          </p:cNvPr>
          <p:cNvSpPr txBox="1"/>
          <p:nvPr/>
        </p:nvSpPr>
        <p:spPr>
          <a:xfrm>
            <a:off x="3581400" y="257175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Mitron</a:t>
            </a:r>
            <a:r>
              <a:rPr lang="en-US" sz="3200" b="1" dirty="0"/>
              <a:t> Bank Analysis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0889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859152" y="20579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Recommendations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519111" y="1218367"/>
            <a:ext cx="107760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 Specific Individual: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Health &amp; Wellness Benefits</a:t>
            </a:r>
            <a:r>
              <a:rPr lang="en-IN" b="0" i="0" dirty="0">
                <a:effectLst/>
              </a:rPr>
              <a:t>: Secondary research indicates a growing trend in health and wellness spending. Including benefits such as discounts on gym memberships or wellness apps could be attractive.</a:t>
            </a:r>
            <a:endParaRPr lang="en-IN" b="1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Travel Perks</a:t>
            </a:r>
            <a:r>
              <a:rPr lang="en-IN" b="0" i="0" dirty="0">
                <a:effectLst/>
              </a:rPr>
              <a:t>: For customers who spend on travel, offering travel-related benefits such as lounge access, travel insurance, or no foreign transaction fees could be a strong incentive.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Entertainment Access</a:t>
            </a:r>
            <a:r>
              <a:rPr lang="en-IN" b="0" i="0" dirty="0">
                <a:effectLst/>
              </a:rPr>
              <a:t>: Early access or discounts on entertainment could be a draw for customers who spend in this category.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Additional(to have an edge over competition):</a:t>
            </a:r>
          </a:p>
          <a:p>
            <a:pPr algn="l"/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Security Features</a:t>
            </a:r>
            <a:r>
              <a:rPr lang="en-IN" b="0" i="0" dirty="0">
                <a:effectLst/>
              </a:rPr>
              <a:t>: Enhanced security features like virtual card numbers for online shopping can provide peace of mind, which is a significant factor in choosing a credit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Customizable Rewards</a:t>
            </a:r>
            <a:r>
              <a:rPr lang="en-IN" b="0" i="0" dirty="0">
                <a:effectLst/>
              </a:rPr>
              <a:t>: Given the diversity in spending even within the top customer segment, a feature that allows customers to choose their own rewards categories could cater to individual preferences, increasing card usage.</a:t>
            </a:r>
          </a:p>
          <a:p>
            <a:pPr algn="l"/>
            <a:endParaRPr lang="en-IN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068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52205-4BB8-2BF7-760C-9675960D8119}"/>
              </a:ext>
            </a:extLst>
          </p:cNvPr>
          <p:cNvSpPr txBox="1"/>
          <p:nvPr/>
        </p:nvSpPr>
        <p:spPr>
          <a:xfrm>
            <a:off x="585786" y="756820"/>
            <a:ext cx="10901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Classify the customers based on available demography such as age group, gender, occupation etc. and provide insights based on them.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988468" y="1720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Demographic classification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585785" y="4062421"/>
            <a:ext cx="10901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 of the customers are in the age groups of 25-34 and 35-45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64% are 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54% of the customers are in employees in IT and other Salaried sectors.</a:t>
            </a:r>
          </a:p>
          <a:p>
            <a:endParaRPr lang="en-US" dirty="0"/>
          </a:p>
          <a:p>
            <a:r>
              <a:rPr lang="en-US" dirty="0"/>
              <a:t>So, the preferred target should be these to reach more people efficiently. Later we can expand to remaining categories of customers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E1614-DCBA-E378-7A1A-2021F870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571767"/>
            <a:ext cx="10782298" cy="21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52205-4BB8-2BF7-760C-9675960D8119}"/>
              </a:ext>
            </a:extLst>
          </p:cNvPr>
          <p:cNvSpPr txBox="1"/>
          <p:nvPr/>
        </p:nvSpPr>
        <p:spPr>
          <a:xfrm>
            <a:off x="585786" y="756820"/>
            <a:ext cx="10901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Find the monthly income utilization % of customers (</a:t>
            </a:r>
            <a:r>
              <a:rPr lang="en-IN" dirty="0" err="1"/>
              <a:t>avg_spends</a:t>
            </a:r>
            <a:r>
              <a:rPr lang="en-IN" dirty="0"/>
              <a:t>/</a:t>
            </a:r>
            <a:r>
              <a:rPr lang="en-IN" dirty="0" err="1"/>
              <a:t>avg_income</a:t>
            </a:r>
            <a:r>
              <a:rPr lang="en-IN" dirty="0"/>
              <a:t>). This will be your key metric. The higher the income utilization %, the more is their likelihood to use credit cards.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988468" y="1720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Income utilization 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581023" y="3874064"/>
            <a:ext cx="10901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income utilization more than 40% are in the age groups of 25-34, 35-45 and 21-24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customers are spending more with income utilization of 67%.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whose income utilization more than 40% are in employees in IT, Freelancing and Other Salaried sectors</a:t>
            </a:r>
          </a:p>
          <a:p>
            <a:endParaRPr lang="en-US" dirty="0"/>
          </a:p>
          <a:p>
            <a:r>
              <a:rPr lang="en-US" dirty="0"/>
              <a:t>So, the preferred target should be these to reach more people efficiently. Later we can expand to remaining categories of customers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2E0DA-B772-D6CD-8491-1B87F98D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4" y="1613107"/>
            <a:ext cx="10772772" cy="19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5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52205-4BB8-2BF7-760C-9675960D8119}"/>
              </a:ext>
            </a:extLst>
          </p:cNvPr>
          <p:cNvSpPr txBox="1"/>
          <p:nvPr/>
        </p:nvSpPr>
        <p:spPr>
          <a:xfrm>
            <a:off x="585786" y="756820"/>
            <a:ext cx="10901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 do people spend money the most? Does it have any impact due to occupation, gender, city, age etc.? </a:t>
            </a:r>
          </a:p>
          <a:p>
            <a:r>
              <a:rPr lang="en-IN" dirty="0"/>
              <a:t>This can help you to add relevant credit card features for specific target groups.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988468" y="1720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Spending Insights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5572124" y="1774626"/>
            <a:ext cx="5915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categories where customers are spending their money: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Bill’s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Groceries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Electronics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Health &amp; Wellness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Travel</a:t>
            </a:r>
          </a:p>
          <a:p>
            <a:endParaRPr lang="en-US" dirty="0"/>
          </a:p>
          <a:p>
            <a:r>
              <a:rPr lang="en-US" dirty="0"/>
              <a:t>We should introduce relevant features for credit card like cashback, coupon’s, discount, etc. which are targeted at these segments. So, the adoption for credit card increases.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28C4D-E5FD-7669-1618-5F43F61E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1679376"/>
            <a:ext cx="4700589" cy="39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52205-4BB8-2BF7-760C-9675960D8119}"/>
              </a:ext>
            </a:extLst>
          </p:cNvPr>
          <p:cNvSpPr txBox="1"/>
          <p:nvPr/>
        </p:nvSpPr>
        <p:spPr>
          <a:xfrm>
            <a:off x="585786" y="756820"/>
            <a:ext cx="10901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 do people spend money the most? Does it have any impact due to occupation, gender, city, age etc.? </a:t>
            </a:r>
          </a:p>
          <a:p>
            <a:r>
              <a:rPr lang="en-IN" dirty="0"/>
              <a:t>This can help you to add relevant credit card features for specific target groups.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988468" y="1720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Spending Insights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5076826" y="1774626"/>
            <a:ext cx="6410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top 5 categories the targeted customers should be: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Bill’s				-Male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Groceries			-Male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Electronics			-Male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Health &amp; Wellness	-Female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Travel				-Male</a:t>
            </a:r>
          </a:p>
          <a:p>
            <a:endParaRPr lang="en-US" dirty="0"/>
          </a:p>
          <a:p>
            <a:r>
              <a:rPr lang="en-US" dirty="0"/>
              <a:t>This is because from the analysis we can see that in </a:t>
            </a:r>
          </a:p>
          <a:p>
            <a:r>
              <a:rPr lang="en-US" dirty="0"/>
              <a:t>Health &amp; Wellness segment females are spending more than males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89D2D-59F8-5E9C-EAB9-9B67F373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1774626"/>
            <a:ext cx="4219574" cy="42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6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52205-4BB8-2BF7-760C-9675960D8119}"/>
              </a:ext>
            </a:extLst>
          </p:cNvPr>
          <p:cNvSpPr txBox="1"/>
          <p:nvPr/>
        </p:nvSpPr>
        <p:spPr>
          <a:xfrm>
            <a:off x="585786" y="756820"/>
            <a:ext cx="10901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 do people spend money the most? Does it have any impact due to occupation, gender, city, age etc.? </a:t>
            </a:r>
          </a:p>
          <a:p>
            <a:r>
              <a:rPr lang="en-IN" dirty="0"/>
              <a:t>This can help you to add relevant credit card features for specific target groups.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988468" y="1720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Spending Insights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585786" y="4023300"/>
            <a:ext cx="1077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look at city wise </a:t>
            </a:r>
            <a:r>
              <a:rPr lang="en-US" b="1" dirty="0"/>
              <a:t>Mumbai</a:t>
            </a:r>
            <a:r>
              <a:rPr lang="en-US" dirty="0"/>
              <a:t> and </a:t>
            </a:r>
            <a:r>
              <a:rPr lang="en-US" b="1" dirty="0"/>
              <a:t>Delhi NCR </a:t>
            </a:r>
            <a:r>
              <a:rPr lang="en-US" dirty="0"/>
              <a:t>are at the top. </a:t>
            </a:r>
          </a:p>
          <a:p>
            <a:r>
              <a:rPr lang="en-US" dirty="0"/>
              <a:t>Since the most spending is happening in these cities. The customers would be most likely to use credit cards. We can do trials by introducing credit card in these cities.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3E625-9832-0651-756F-C3C6E4A0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7" y="1568414"/>
            <a:ext cx="9185407" cy="21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B52205-4BB8-2BF7-760C-9675960D8119}"/>
              </a:ext>
            </a:extLst>
          </p:cNvPr>
          <p:cNvSpPr txBox="1"/>
          <p:nvPr/>
        </p:nvSpPr>
        <p:spPr>
          <a:xfrm>
            <a:off x="585786" y="756820"/>
            <a:ext cx="10901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Where do people spend money the most? Does it have any impact due to occupation, gender, city, age etc.? </a:t>
            </a:r>
          </a:p>
          <a:p>
            <a:r>
              <a:rPr lang="en-IN" dirty="0"/>
              <a:t>This can help you to add relevant credit card features for specific target groups.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988468" y="1720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Spending Insights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585786" y="4023300"/>
            <a:ext cx="1077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observe salaried IT employees are on top in spendings in every category. </a:t>
            </a:r>
          </a:p>
          <a:p>
            <a:r>
              <a:rPr lang="en-US" dirty="0"/>
              <a:t>These customers would be most likely to use credit cards. We can introduce features or give offers to IT employees in every product category.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14500-7AF7-70EC-CA06-194BBD0E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06" y="1558883"/>
            <a:ext cx="8387762" cy="22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988468" y="1720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Spending Insights 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604836" y="3423226"/>
            <a:ext cx="10776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Married people are spending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are spending more in months of August and September.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used payment type is credit cards with over 40% share.</a:t>
            </a:r>
          </a:p>
          <a:p>
            <a:r>
              <a:rPr lang="en-US" dirty="0"/>
              <a:t>By above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should offer credit cards mainly to married people since they are spending more and would need credit card.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can give special offers in peak spending months like August and September. But we don’t have enough data to identify these patterns occur repeatedly or not.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Since credit card is the most used payment type, we can attract more customers if we provide them better benefits than competitors.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04D0F-A27A-3A40-0AB6-E5596308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0" y="809444"/>
            <a:ext cx="3051236" cy="2368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B02869-7CA9-69A7-D06B-A0F5DD86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64" y="809444"/>
            <a:ext cx="3914567" cy="2368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BED7DF-67C9-6F41-86E9-58FEC66E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87" y="809444"/>
            <a:ext cx="3236831" cy="23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C65923-9BDB-F8CF-CC5D-A1F434607F3C}"/>
              </a:ext>
            </a:extLst>
          </p:cNvPr>
          <p:cNvSpPr txBox="1"/>
          <p:nvPr/>
        </p:nvSpPr>
        <p:spPr>
          <a:xfrm>
            <a:off x="2859152" y="21532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Recommendations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A267B-3AB6-574A-F083-22CF855393BE}"/>
              </a:ext>
            </a:extLst>
          </p:cNvPr>
          <p:cNvSpPr txBox="1"/>
          <p:nvPr/>
        </p:nvSpPr>
        <p:spPr>
          <a:xfrm>
            <a:off x="519111" y="923092"/>
            <a:ext cx="107760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For Broader market:</a:t>
            </a:r>
          </a:p>
          <a:p>
            <a:pPr algn="l"/>
            <a:endParaRPr lang="en-I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Rewards on High Spend Categories</a:t>
            </a:r>
            <a:r>
              <a:rPr lang="en-IN" b="0" i="0" dirty="0">
                <a:effectLst/>
              </a:rPr>
              <a:t>: Top customer segment spends the most on bills, groceries, and electronics. Offering cashback or rewards points on these categories would likely encourage more spending on the credit card.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Bundled Services</a:t>
            </a:r>
            <a:r>
              <a:rPr lang="en-IN" b="0" i="0" dirty="0">
                <a:effectLst/>
              </a:rPr>
              <a:t>: Bundled offers for spending across multiple categories could incentivize broader usage of the credit card.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Financial Management Tools</a:t>
            </a:r>
            <a:r>
              <a:rPr lang="en-IN" b="0" i="0" dirty="0">
                <a:effectLst/>
              </a:rPr>
              <a:t>: Integrating tools that help customers track and manage their spending can add value to the credit card, encouraging its use as a primary method of payment.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Flexible Payment Options</a:t>
            </a:r>
            <a:r>
              <a:rPr lang="en-IN" b="0" i="0" dirty="0">
                <a:effectLst/>
              </a:rPr>
              <a:t>: Features like </a:t>
            </a:r>
            <a:r>
              <a:rPr lang="en-IN" dirty="0"/>
              <a:t>EMI </a:t>
            </a:r>
            <a:r>
              <a:rPr lang="en-IN" b="0" i="0" dirty="0">
                <a:effectLst/>
              </a:rPr>
              <a:t>payments or flexible due dates can appeal to customers who prioritize payment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Seasonal Offers (Consider only after analysing data of longer time period)</a:t>
            </a:r>
            <a:r>
              <a:rPr lang="en-IN" b="0" i="0" dirty="0">
                <a:effectLst/>
              </a:rPr>
              <a:t>: Credit card features could include special discounts or higher rewards points during peak spending months to capitalize on these trends.</a:t>
            </a:r>
          </a:p>
        </p:txBody>
      </p:sp>
    </p:spTree>
    <p:extLst>
      <p:ext uri="{BB962C8B-B14F-4D97-AF65-F5344CB8AC3E}">
        <p14:creationId xmlns:p14="http://schemas.microsoft.com/office/powerpoint/2010/main" val="569293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173</TotalTime>
  <Words>1132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Manrope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Indrasena Reddy</dc:creator>
  <cp:lastModifiedBy>Indrasena Reddy</cp:lastModifiedBy>
  <cp:revision>9</cp:revision>
  <dcterms:created xsi:type="dcterms:W3CDTF">2024-01-03T06:16:51Z</dcterms:created>
  <dcterms:modified xsi:type="dcterms:W3CDTF">2024-01-03T16:42:46Z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2024-01-03T13:49:10Z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72fb6ccd-eefe-42cf-bd1a-65d0caa90daf</vt:lpwstr>
  </property>
  <property fmtid="{D5CDD505-2E9C-101B-9397-08002B2CF9AE}" pid="7" name="MSIP_Label_defa4170-0d19-0005-0004-bc88714345d2_ActionId">
    <vt:lpwstr>e1c14902-115a-4ee4-b0c4-84b7078d6844</vt:lpwstr>
  </property>
  <property fmtid="{D5CDD505-2E9C-101B-9397-08002B2CF9AE}" pid="8" name="MSIP_Label_defa4170-0d19-0005-0004-bc88714345d2_ContentBits">
    <vt:lpwstr>0</vt:lpwstr>
  </property>
</Properties>
</file>